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436" r:id="rId2"/>
    <p:sldId id="337" r:id="rId3"/>
    <p:sldId id="425" r:id="rId4"/>
    <p:sldId id="426" r:id="rId5"/>
    <p:sldId id="427" r:id="rId6"/>
    <p:sldId id="405" r:id="rId7"/>
    <p:sldId id="406" r:id="rId8"/>
    <p:sldId id="408" r:id="rId9"/>
    <p:sldId id="409" r:id="rId10"/>
    <p:sldId id="410" r:id="rId11"/>
    <p:sldId id="412" r:id="rId12"/>
    <p:sldId id="413" r:id="rId13"/>
    <p:sldId id="423" r:id="rId14"/>
    <p:sldId id="433" r:id="rId15"/>
    <p:sldId id="414" r:id="rId16"/>
    <p:sldId id="422" r:id="rId17"/>
    <p:sldId id="428" r:id="rId18"/>
    <p:sldId id="421" r:id="rId19"/>
    <p:sldId id="435" r:id="rId20"/>
    <p:sldId id="424" r:id="rId21"/>
    <p:sldId id="429" r:id="rId22"/>
    <p:sldId id="434" r:id="rId23"/>
    <p:sldId id="403" r:id="rId24"/>
    <p:sldId id="416" r:id="rId25"/>
    <p:sldId id="431" r:id="rId26"/>
    <p:sldId id="432" r:id="rId27"/>
    <p:sldId id="437" r:id="rId28"/>
  </p:sldIdLst>
  <p:sldSz cx="9144000" cy="6858000" type="screen4x3"/>
  <p:notesSz cx="6797675" cy="9928225"/>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4F9751"/>
    <a:srgbClr val="7F7F7F"/>
    <a:srgbClr val="1F497D"/>
    <a:srgbClr val="696969"/>
    <a:srgbClr val="B2B2B2"/>
    <a:srgbClr val="FFFF00"/>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8" autoAdjust="0"/>
    <p:restoredTop sz="94041" autoAdjust="0"/>
  </p:normalViewPr>
  <p:slideViewPr>
    <p:cSldViewPr snapToGrid="0">
      <p:cViewPr varScale="1">
        <p:scale>
          <a:sx n="69" d="100"/>
          <a:sy n="69" d="100"/>
        </p:scale>
        <p:origin x="141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984" cy="496653"/>
          </a:xfrm>
          <a:prstGeom prst="rect">
            <a:avLst/>
          </a:prstGeom>
        </p:spPr>
        <p:txBody>
          <a:bodyPr vert="horz" lIns="93122" tIns="46561" rIns="93122" bIns="46561" rtlCol="0"/>
          <a:lstStyle>
            <a:lvl1pPr algn="l">
              <a:defRPr sz="1200"/>
            </a:lvl1pPr>
          </a:lstStyle>
          <a:p>
            <a:endParaRPr lang="en-US"/>
          </a:p>
        </p:txBody>
      </p:sp>
      <p:sp>
        <p:nvSpPr>
          <p:cNvPr id="3" name="Date Placeholder 2"/>
          <p:cNvSpPr>
            <a:spLocks noGrp="1"/>
          </p:cNvSpPr>
          <p:nvPr>
            <p:ph type="dt" sz="quarter" idx="1"/>
          </p:nvPr>
        </p:nvSpPr>
        <p:spPr>
          <a:xfrm>
            <a:off x="3850069" y="0"/>
            <a:ext cx="2945984" cy="496653"/>
          </a:xfrm>
          <a:prstGeom prst="rect">
            <a:avLst/>
          </a:prstGeom>
        </p:spPr>
        <p:txBody>
          <a:bodyPr vert="horz" lIns="93122" tIns="46561" rIns="93122" bIns="46561" rtlCol="0"/>
          <a:lstStyle>
            <a:lvl1pPr algn="r">
              <a:defRPr sz="1200"/>
            </a:lvl1pPr>
          </a:lstStyle>
          <a:p>
            <a:fld id="{FCCE8EBA-FD0C-4A1B-AF4A-FCFDA8A277FE}" type="datetimeFigureOut">
              <a:rPr lang="en-US" smtClean="0"/>
              <a:pPr/>
              <a:t>5/21/2018</a:t>
            </a:fld>
            <a:endParaRPr lang="en-US"/>
          </a:p>
        </p:txBody>
      </p:sp>
      <p:sp>
        <p:nvSpPr>
          <p:cNvPr id="4" name="Footer Placeholder 3"/>
          <p:cNvSpPr>
            <a:spLocks noGrp="1"/>
          </p:cNvSpPr>
          <p:nvPr>
            <p:ph type="ftr" sz="quarter" idx="2"/>
          </p:nvPr>
        </p:nvSpPr>
        <p:spPr>
          <a:xfrm>
            <a:off x="1" y="9429959"/>
            <a:ext cx="2945984" cy="496653"/>
          </a:xfrm>
          <a:prstGeom prst="rect">
            <a:avLst/>
          </a:prstGeom>
        </p:spPr>
        <p:txBody>
          <a:bodyPr vert="horz" lIns="93122" tIns="46561" rIns="93122" bIns="46561" rtlCol="0" anchor="b"/>
          <a:lstStyle>
            <a:lvl1pPr algn="l">
              <a:defRPr sz="1200"/>
            </a:lvl1pPr>
          </a:lstStyle>
          <a:p>
            <a:endParaRPr lang="en-US"/>
          </a:p>
        </p:txBody>
      </p:sp>
      <p:sp>
        <p:nvSpPr>
          <p:cNvPr id="5" name="Slide Number Placeholder 4"/>
          <p:cNvSpPr>
            <a:spLocks noGrp="1"/>
          </p:cNvSpPr>
          <p:nvPr>
            <p:ph type="sldNum" sz="quarter" idx="3"/>
          </p:nvPr>
        </p:nvSpPr>
        <p:spPr>
          <a:xfrm>
            <a:off x="3850069" y="9429959"/>
            <a:ext cx="2945984" cy="496653"/>
          </a:xfrm>
          <a:prstGeom prst="rect">
            <a:avLst/>
          </a:prstGeom>
        </p:spPr>
        <p:txBody>
          <a:bodyPr vert="horz" lIns="93122" tIns="46561" rIns="93122" bIns="46561" rtlCol="0" anchor="b"/>
          <a:lstStyle>
            <a:lvl1pPr algn="r">
              <a:defRPr sz="1200"/>
            </a:lvl1pPr>
          </a:lstStyle>
          <a:p>
            <a:fld id="{FE047F84-2A2A-40F6-B787-33EBFBB37623}" type="slidenum">
              <a:rPr lang="en-US" smtClean="0"/>
              <a:pPr/>
              <a:t>‹#›</a:t>
            </a:fld>
            <a:endParaRPr lang="en-US"/>
          </a:p>
        </p:txBody>
      </p:sp>
    </p:spTree>
    <p:extLst>
      <p:ext uri="{BB962C8B-B14F-4D97-AF65-F5344CB8AC3E}">
        <p14:creationId xmlns:p14="http://schemas.microsoft.com/office/powerpoint/2010/main" val="2485354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3122" tIns="46561" rIns="93122" bIns="46561"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3122" tIns="46561" rIns="93122" bIns="46561" rtlCol="0"/>
          <a:lstStyle>
            <a:lvl1pPr algn="r">
              <a:defRPr sz="1200"/>
            </a:lvl1pPr>
          </a:lstStyle>
          <a:p>
            <a:fld id="{770BD311-196A-45E2-A9B8-227934A99DF1}" type="datetimeFigureOut">
              <a:rPr lang="en-US" smtClean="0"/>
              <a:pPr/>
              <a:t>5/21/2018</a:t>
            </a:fld>
            <a:endParaRPr lang="en-US"/>
          </a:p>
        </p:txBody>
      </p:sp>
      <p:sp>
        <p:nvSpPr>
          <p:cNvPr id="4" name="Slide Image Placeholder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3122" tIns="46561" rIns="93122" bIns="46561"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3122" tIns="46561" rIns="93122" bIns="4656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430091"/>
            <a:ext cx="2945659" cy="496411"/>
          </a:xfrm>
          <a:prstGeom prst="rect">
            <a:avLst/>
          </a:prstGeom>
        </p:spPr>
        <p:txBody>
          <a:bodyPr vert="horz" lIns="93122" tIns="46561" rIns="93122" bIns="46561"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3122" tIns="46561" rIns="93122" bIns="46561" rtlCol="0" anchor="b"/>
          <a:lstStyle>
            <a:lvl1pPr algn="r">
              <a:defRPr sz="1200"/>
            </a:lvl1pPr>
          </a:lstStyle>
          <a:p>
            <a:fld id="{F0282F69-6CD6-4349-8579-1B7D032BC079}" type="slidenum">
              <a:rPr lang="en-US" smtClean="0"/>
              <a:pPr/>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8905BACC-D375-49FC-911B-EF24970D5446}" type="slidenum">
              <a:rPr lang="hr-HR" smtClean="0"/>
              <a:t>1</a:t>
            </a:fld>
            <a:endParaRPr lang="hr-HR"/>
          </a:p>
        </p:txBody>
      </p:sp>
    </p:spTree>
    <p:extLst>
      <p:ext uri="{BB962C8B-B14F-4D97-AF65-F5344CB8AC3E}">
        <p14:creationId xmlns:p14="http://schemas.microsoft.com/office/powerpoint/2010/main" val="797603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33376F4E-0CC0-48CA-8B7E-32318E3399A0}" type="datetime1">
              <a:rPr lang="hr-HR" smtClean="0"/>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91F6F6D5-2900-4F33-AA61-8CB79168A715}" type="datetime1">
              <a:rPr lang="hr-HR" smtClean="0"/>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DC6D4644-5025-4B18-8050-2AFA2F11A890}" type="datetime1">
              <a:rPr lang="hr-HR" smtClean="0"/>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004C842B-6BEB-4CC0-9E7D-2B82AE79A493}" type="datetime1">
              <a:rPr lang="hr-HR" smtClean="0"/>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32422BF-A1B3-44F8-85EA-ACDB4228048F}" type="datetime1">
              <a:rPr lang="hr-HR" smtClean="0"/>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3"/>
          <p:cNvSpPr>
            <a:spLocks noGrp="1"/>
          </p:cNvSpPr>
          <p:nvPr>
            <p:ph type="dt" sz="half" idx="10"/>
          </p:nvPr>
        </p:nvSpPr>
        <p:spPr/>
        <p:txBody>
          <a:bodyPr/>
          <a:lstStyle>
            <a:lvl1pPr>
              <a:defRPr/>
            </a:lvl1pPr>
          </a:lstStyle>
          <a:p>
            <a:pPr>
              <a:defRPr/>
            </a:pPr>
            <a:fld id="{A611E551-302D-4D8B-A0CD-1BF7AD1FA0B3}" type="datetime1">
              <a:rPr lang="hr-HR" smtClean="0"/>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3"/>
          <p:cNvSpPr>
            <a:spLocks noGrp="1"/>
          </p:cNvSpPr>
          <p:nvPr>
            <p:ph type="dt" sz="half" idx="10"/>
          </p:nvPr>
        </p:nvSpPr>
        <p:spPr/>
        <p:txBody>
          <a:bodyPr/>
          <a:lstStyle>
            <a:lvl1pPr>
              <a:defRPr/>
            </a:lvl1pPr>
          </a:lstStyle>
          <a:p>
            <a:pPr>
              <a:defRPr/>
            </a:pPr>
            <a:fld id="{2D82858D-5BD2-48C2-B570-61E1042BB9ED}" type="datetime1">
              <a:rPr lang="hr-HR" smtClean="0"/>
              <a:pPr>
                <a:defRPr/>
              </a:pPr>
              <a:t>21.5.2018.</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8E9FDE3F-6E65-4676-ADDE-DCF2AEDBECB5}" type="datetime1">
              <a:rPr lang="hr-HR" smtClean="0"/>
              <a:pPr>
                <a:defRPr/>
              </a:pPr>
              <a:t>21.5.2018.</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645BB27-1AFB-42D4-9201-AFB8DFE5D1A1}" type="datetime1">
              <a:rPr lang="hr-HR" smtClean="0"/>
              <a:pPr>
                <a:defRPr/>
              </a:pPr>
              <a:t>21.5.2018.</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567CF2-3E28-4ED4-BC83-A9213803CF4E}" type="datetime1">
              <a:rPr lang="hr-HR" smtClean="0"/>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FE0D033-525C-40F7-90AA-1EB2854FCA36}" type="datetime1">
              <a:rPr lang="hr-HR" smtClean="0"/>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hr-HR"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59E224B-E8DB-4943-90D7-4DF911E0258D}" type="datetime1">
              <a:rPr lang="hr-HR" smtClean="0"/>
              <a:pPr>
                <a:defRPr/>
              </a:pPr>
              <a:t>21.5.2018.</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iszz.azo.hr/iskz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sp>
        <p:nvSpPr>
          <p:cNvPr id="3" name="Podnaslov 2"/>
          <p:cNvSpPr>
            <a:spLocks noGrp="1"/>
          </p:cNvSpPr>
          <p:nvPr>
            <p:ph type="subTitle" idx="1"/>
          </p:nvPr>
        </p:nvSpPr>
        <p:spPr>
          <a:xfrm>
            <a:off x="283913" y="1401200"/>
            <a:ext cx="8686160" cy="3873731"/>
          </a:xfrm>
        </p:spPr>
        <p:txBody>
          <a:bodyPr>
            <a:normAutofit/>
          </a:bodyPr>
          <a:lstStyle/>
          <a:p>
            <a:endParaRPr lang="hr-HR" dirty="0" smtClean="0">
              <a:solidFill>
                <a:schemeClr val="bg1"/>
              </a:solidFill>
            </a:endParaRPr>
          </a:p>
          <a:p>
            <a:r>
              <a:rPr lang="en-US" dirty="0">
                <a:solidFill>
                  <a:schemeClr val="bg1"/>
                </a:solidFill>
              </a:rPr>
              <a:t>Enhanced environmental protection inspection for efficient control of air quality monitoring and of all entities under obligation within system of greenhouse gas emission allowance trading, in order to achieve better quality of air in Republic of </a:t>
            </a:r>
            <a:r>
              <a:rPr lang="en-US" dirty="0" smtClean="0">
                <a:solidFill>
                  <a:schemeClr val="bg1"/>
                </a:solidFill>
              </a:rPr>
              <a:t>Croatia</a:t>
            </a:r>
            <a:endParaRPr lang="hr-HR" dirty="0" smtClean="0">
              <a:solidFill>
                <a:schemeClr val="bg1"/>
              </a:solidFill>
            </a:endParaRPr>
          </a:p>
        </p:txBody>
      </p:sp>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sp>
        <p:nvSpPr>
          <p:cNvPr id="9" name="Podnaslov 2"/>
          <p:cNvSpPr txBox="1">
            <a:spLocks/>
          </p:cNvSpPr>
          <p:nvPr/>
        </p:nvSpPr>
        <p:spPr>
          <a:xfrm>
            <a:off x="6841375" y="6625760"/>
            <a:ext cx="2294631"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a:solidFill>
                  <a:schemeClr val="accent1">
                    <a:lumMod val="50000"/>
                  </a:schemeClr>
                </a:solidFill>
              </a:rPr>
              <a:t>This project is funded by the European Union</a:t>
            </a:r>
          </a:p>
          <a:p>
            <a:endParaRPr lang="hr-HR" sz="1000" dirty="0" smtClean="0">
              <a:solidFill>
                <a:schemeClr val="accent1">
                  <a:lumMod val="50000"/>
                </a:schemeClr>
              </a:solidFill>
            </a:endParaRPr>
          </a:p>
          <a:p>
            <a:endParaRPr lang="en-GB" sz="1000" dirty="0">
              <a:solidFill>
                <a:schemeClr val="accent1">
                  <a:lumMod val="50000"/>
                </a:schemeClr>
              </a:solidFill>
            </a:endParaRPr>
          </a:p>
        </p:txBody>
      </p:sp>
      <p:pic>
        <p:nvPicPr>
          <p:cNvPr id="10" name="Slika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85251" y="6029586"/>
            <a:ext cx="857019" cy="618958"/>
          </a:xfrm>
          <a:prstGeom prst="rect">
            <a:avLst/>
          </a:prstGeom>
        </p:spPr>
      </p:pic>
      <p:pic>
        <p:nvPicPr>
          <p:cNvPr id="11" name="Slika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29988" y="6039112"/>
            <a:ext cx="674471" cy="701599"/>
          </a:xfrm>
          <a:prstGeom prst="rect">
            <a:avLst/>
          </a:prstGeom>
        </p:spPr>
      </p:pic>
    </p:spTree>
    <p:extLst>
      <p:ext uri="{BB962C8B-B14F-4D97-AF65-F5344CB8AC3E}">
        <p14:creationId xmlns:p14="http://schemas.microsoft.com/office/powerpoint/2010/main" val="2627567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Monitoring procedure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by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523220"/>
          </a:xfrm>
          <a:prstGeom prst="rect">
            <a:avLst/>
          </a:prstGeom>
          <a:noFill/>
        </p:spPr>
        <p:txBody>
          <a:bodyPr wrap="square" rtlCol="0">
            <a:spAutoFit/>
          </a:bodyPr>
          <a:lstStyle/>
          <a:p>
            <a:pPr algn="ctr"/>
            <a:r>
              <a:rPr lang="hr-HR" sz="2800" b="1" dirty="0" smtClean="0">
                <a:solidFill>
                  <a:schemeClr val="tx2">
                    <a:lumMod val="75000"/>
                  </a:schemeClr>
                </a:solidFill>
              </a:rPr>
              <a:t> B.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4" name="Rectangle 13"/>
          <p:cNvSpPr/>
          <p:nvPr/>
        </p:nvSpPr>
        <p:spPr>
          <a:xfrm>
            <a:off x="428625" y="2171701"/>
            <a:ext cx="704850" cy="1190624"/>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5</a:t>
            </a:r>
            <a:r>
              <a:rPr lang="hr-HR" sz="2800" b="1" dirty="0" smtClean="0">
                <a:solidFill>
                  <a:schemeClr val="tx2">
                    <a:lumMod val="75000"/>
                  </a:schemeClr>
                </a:solidFill>
              </a:rPr>
              <a:t>.</a:t>
            </a:r>
            <a:endParaRPr lang="hr-HR" sz="2800" b="1" dirty="0">
              <a:solidFill>
                <a:schemeClr val="tx2">
                  <a:lumMod val="75000"/>
                </a:schemeClr>
              </a:solidFill>
            </a:endParaRPr>
          </a:p>
        </p:txBody>
      </p:sp>
      <p:sp>
        <p:nvSpPr>
          <p:cNvPr id="15" name="Rectangle 14"/>
          <p:cNvSpPr/>
          <p:nvPr/>
        </p:nvSpPr>
        <p:spPr>
          <a:xfrm>
            <a:off x="1209674" y="3457573"/>
            <a:ext cx="7667625" cy="2592783"/>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solidFill>
                  <a:schemeClr val="tx2">
                    <a:lumMod val="75000"/>
                  </a:schemeClr>
                </a:solidFill>
              </a:rPr>
              <a:t>By random selection, request several calibration certificates that are used and determine their validity by checking:</a:t>
            </a:r>
          </a:p>
          <a:p>
            <a:pPr algn="just"/>
            <a:r>
              <a:rPr lang="en-US" sz="2000" b="1" dirty="0">
                <a:solidFill>
                  <a:schemeClr val="tx2">
                    <a:lumMod val="75000"/>
                  </a:schemeClr>
                </a:solidFill>
              </a:rPr>
              <a:t>- date of expiry of the certificate (Article 14 of </a:t>
            </a:r>
            <a:r>
              <a:rPr lang="en-US" sz="2000" b="1" dirty="0" err="1" smtClean="0">
                <a:solidFill>
                  <a:schemeClr val="tx2">
                    <a:lumMod val="75000"/>
                  </a:schemeClr>
                </a:solidFill>
              </a:rPr>
              <a:t>th</a:t>
            </a:r>
            <a:r>
              <a:rPr lang="hr-HR" sz="2000" b="1" dirty="0" smtClean="0">
                <a:solidFill>
                  <a:schemeClr val="tx2">
                    <a:lumMod val="75000"/>
                  </a:schemeClr>
                </a:solidFill>
              </a:rPr>
              <a:t>e AQM Bill)</a:t>
            </a:r>
            <a:endParaRPr lang="en-US" sz="2000" b="1" dirty="0">
              <a:solidFill>
                <a:srgbClr val="FF0000"/>
              </a:solidFill>
            </a:endParaRPr>
          </a:p>
          <a:p>
            <a:pPr algn="just"/>
            <a:r>
              <a:rPr lang="en-US" sz="2000" b="1" dirty="0">
                <a:solidFill>
                  <a:schemeClr val="tx2">
                    <a:lumMod val="75000"/>
                  </a:schemeClr>
                </a:solidFill>
              </a:rPr>
              <a:t>- measuring traceability up to standard traceable </a:t>
            </a:r>
            <a:r>
              <a:rPr lang="en-US" sz="2000" b="1" dirty="0">
                <a:solidFill>
                  <a:srgbClr val="FF0000"/>
                </a:solidFill>
              </a:rPr>
              <a:t>SI</a:t>
            </a:r>
            <a:r>
              <a:rPr lang="en-US" sz="2000" b="1" dirty="0">
                <a:solidFill>
                  <a:schemeClr val="tx2">
                    <a:lumMod val="75000"/>
                  </a:schemeClr>
                </a:solidFill>
              </a:rPr>
              <a:t> units by calibration in an accredited </a:t>
            </a:r>
            <a:r>
              <a:rPr lang="hr-HR" sz="2000" b="1" dirty="0" err="1" smtClean="0">
                <a:solidFill>
                  <a:schemeClr val="tx2">
                    <a:lumMod val="75000"/>
                  </a:schemeClr>
                </a:solidFill>
              </a:rPr>
              <a:t>calibration</a:t>
            </a:r>
            <a:r>
              <a:rPr lang="hr-HR" sz="2000" b="1" dirty="0" smtClean="0">
                <a:solidFill>
                  <a:schemeClr val="tx2">
                    <a:lumMod val="75000"/>
                  </a:schemeClr>
                </a:solidFill>
              </a:rPr>
              <a:t> </a:t>
            </a:r>
            <a:r>
              <a:rPr lang="en-US" sz="2000" b="1" dirty="0" smtClean="0">
                <a:solidFill>
                  <a:schemeClr val="tx2">
                    <a:lumMod val="75000"/>
                  </a:schemeClr>
                </a:solidFill>
              </a:rPr>
              <a:t>laboratory </a:t>
            </a:r>
            <a:r>
              <a:rPr lang="en-US" sz="2000" b="1" dirty="0">
                <a:solidFill>
                  <a:schemeClr val="tx2">
                    <a:lumMod val="75000"/>
                  </a:schemeClr>
                </a:solidFill>
              </a:rPr>
              <a:t>or otherwise (Article 14 of the </a:t>
            </a:r>
            <a:r>
              <a:rPr lang="hr-HR" sz="2000" b="1" dirty="0">
                <a:solidFill>
                  <a:schemeClr val="tx2">
                    <a:lumMod val="75000"/>
                  </a:schemeClr>
                </a:solidFill>
              </a:rPr>
              <a:t>AQM Bill</a:t>
            </a:r>
            <a:r>
              <a:rPr lang="en-US" sz="2000" b="1" dirty="0" smtClean="0">
                <a:solidFill>
                  <a:schemeClr val="tx2">
                    <a:lumMod val="75000"/>
                  </a:schemeClr>
                </a:solidFill>
              </a:rPr>
              <a:t>)</a:t>
            </a:r>
            <a:endParaRPr lang="en-US" sz="2000" b="1" dirty="0">
              <a:solidFill>
                <a:schemeClr val="tx2">
                  <a:lumMod val="75000"/>
                </a:schemeClr>
              </a:solidFill>
            </a:endParaRPr>
          </a:p>
          <a:p>
            <a:pPr algn="just"/>
            <a:r>
              <a:rPr lang="en-US" sz="2000" b="1" dirty="0">
                <a:solidFill>
                  <a:schemeClr val="tx2">
                    <a:lumMod val="75000"/>
                  </a:schemeClr>
                </a:solidFill>
              </a:rPr>
              <a:t>- </a:t>
            </a:r>
            <a:r>
              <a:rPr lang="hr-HR" sz="2000" b="1" dirty="0" err="1" smtClean="0">
                <a:solidFill>
                  <a:schemeClr val="tx2">
                    <a:lumMod val="75000"/>
                  </a:schemeClr>
                </a:solidFill>
              </a:rPr>
              <a:t>If</a:t>
            </a:r>
            <a:r>
              <a:rPr lang="en-US" sz="2000" b="1" dirty="0" smtClean="0">
                <a:solidFill>
                  <a:schemeClr val="tx2">
                    <a:lumMod val="75000"/>
                  </a:schemeClr>
                </a:solidFill>
              </a:rPr>
              <a:t> </a:t>
            </a:r>
            <a:r>
              <a:rPr lang="en-US" sz="2000" b="1" dirty="0">
                <a:solidFill>
                  <a:schemeClr val="tx2">
                    <a:lumMod val="75000"/>
                  </a:schemeClr>
                </a:solidFill>
              </a:rPr>
              <a:t>they successfully passed </a:t>
            </a:r>
            <a:r>
              <a:rPr lang="hr-HR" sz="2000" b="1" dirty="0" err="1" smtClean="0">
                <a:solidFill>
                  <a:schemeClr val="tx2">
                    <a:lumMod val="75000"/>
                  </a:schemeClr>
                </a:solidFill>
              </a:rPr>
              <a:t>performance</a:t>
            </a:r>
            <a:r>
              <a:rPr lang="en-US" sz="2000" b="1" dirty="0" smtClean="0">
                <a:solidFill>
                  <a:schemeClr val="tx2">
                    <a:lumMod val="75000"/>
                  </a:schemeClr>
                </a:solidFill>
              </a:rPr>
              <a:t> test</a:t>
            </a:r>
            <a:r>
              <a:rPr lang="hr-HR" sz="2000" b="1" dirty="0">
                <a:solidFill>
                  <a:schemeClr val="tx2">
                    <a:lumMod val="75000"/>
                  </a:schemeClr>
                </a:solidFill>
              </a:rPr>
              <a:t>s</a:t>
            </a:r>
            <a:r>
              <a:rPr lang="en-US" sz="2000" b="1" dirty="0" smtClean="0">
                <a:solidFill>
                  <a:schemeClr val="tx2">
                    <a:lumMod val="75000"/>
                  </a:schemeClr>
                </a:solidFill>
              </a:rPr>
              <a:t> from </a:t>
            </a:r>
            <a:r>
              <a:rPr lang="en-US" sz="2000" b="1" dirty="0">
                <a:solidFill>
                  <a:schemeClr val="tx2">
                    <a:lumMod val="75000"/>
                  </a:schemeClr>
                </a:solidFill>
              </a:rPr>
              <a:t>Art. 14. PPKZ.</a:t>
            </a:r>
            <a:endParaRPr lang="hr-HR" sz="2000" b="1" dirty="0">
              <a:solidFill>
                <a:schemeClr val="tx2">
                  <a:lumMod val="75000"/>
                </a:schemeClr>
              </a:solidFill>
            </a:endParaRPr>
          </a:p>
        </p:txBody>
      </p:sp>
      <p:sp>
        <p:nvSpPr>
          <p:cNvPr id="16" name="Rectangle 15"/>
          <p:cNvSpPr/>
          <p:nvPr/>
        </p:nvSpPr>
        <p:spPr>
          <a:xfrm>
            <a:off x="428625" y="3448049"/>
            <a:ext cx="704850" cy="2602307"/>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6</a:t>
            </a:r>
            <a:r>
              <a:rPr lang="hr-HR" sz="2800" b="1" dirty="0" smtClean="0">
                <a:solidFill>
                  <a:schemeClr val="tx2">
                    <a:lumMod val="75000"/>
                  </a:schemeClr>
                </a:solidFill>
              </a:rPr>
              <a:t>.</a:t>
            </a:r>
            <a:endParaRPr lang="hr-HR" sz="2800" b="1" dirty="0">
              <a:solidFill>
                <a:schemeClr val="tx2">
                  <a:lumMod val="75000"/>
                </a:schemeClr>
              </a:solidFill>
            </a:endParaRPr>
          </a:p>
        </p:txBody>
      </p:sp>
      <p:sp>
        <p:nvSpPr>
          <p:cNvPr id="18" name="Rectangle 17"/>
          <p:cNvSpPr/>
          <p:nvPr/>
        </p:nvSpPr>
        <p:spPr>
          <a:xfrm>
            <a:off x="1219199" y="2162175"/>
            <a:ext cx="7667625" cy="1209676"/>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solidFill>
                  <a:schemeClr val="tx2">
                    <a:lumMod val="75000"/>
                  </a:schemeClr>
                </a:solidFill>
              </a:rPr>
              <a:t>By using the </a:t>
            </a:r>
            <a:r>
              <a:rPr lang="hr-HR" sz="2000" b="1" dirty="0" err="1">
                <a:solidFill>
                  <a:schemeClr val="tx2">
                    <a:lumMod val="75000"/>
                  </a:schemeClr>
                </a:solidFill>
              </a:rPr>
              <a:t>conclusion</a:t>
            </a:r>
            <a:r>
              <a:rPr lang="en-US" sz="2000" b="1" dirty="0">
                <a:solidFill>
                  <a:schemeClr val="tx2">
                    <a:lumMod val="75000"/>
                  </a:schemeClr>
                </a:solidFill>
              </a:rPr>
              <a:t>s obtained in the preparation phase in the form of findings</a:t>
            </a:r>
            <a:r>
              <a:rPr lang="en-US" sz="2000" b="1" dirty="0" smtClean="0">
                <a:solidFill>
                  <a:schemeClr val="tx2">
                    <a:lumMod val="75000"/>
                  </a:schemeClr>
                </a:solidFill>
              </a:rPr>
              <a:t>, </a:t>
            </a:r>
            <a:r>
              <a:rPr lang="en-US" sz="2000" b="1" dirty="0">
                <a:solidFill>
                  <a:schemeClr val="tx2">
                    <a:lumMod val="75000"/>
                  </a:schemeClr>
                </a:solidFill>
              </a:rPr>
              <a:t>record whether all the types of instruments used by the </a:t>
            </a:r>
            <a:r>
              <a:rPr lang="hr-HR" sz="2000" b="1" dirty="0" err="1" smtClean="0">
                <a:solidFill>
                  <a:schemeClr val="tx2">
                    <a:lumMod val="75000"/>
                  </a:schemeClr>
                </a:solidFill>
              </a:rPr>
              <a:t>monitored</a:t>
            </a:r>
            <a:r>
              <a:rPr lang="en-US" sz="2000" b="1" dirty="0" smtClean="0">
                <a:solidFill>
                  <a:schemeClr val="tx2">
                    <a:lumMod val="75000"/>
                  </a:schemeClr>
                </a:solidFill>
              </a:rPr>
              <a:t> test</a:t>
            </a:r>
            <a:r>
              <a:rPr lang="hr-HR" sz="2000" b="1" dirty="0" err="1" smtClean="0">
                <a:solidFill>
                  <a:schemeClr val="tx2">
                    <a:lumMod val="75000"/>
                  </a:schemeClr>
                </a:solidFill>
              </a:rPr>
              <a:t>ing</a:t>
            </a:r>
            <a:r>
              <a:rPr lang="en-US" sz="2000" b="1" dirty="0" smtClean="0">
                <a:solidFill>
                  <a:schemeClr val="tx2">
                    <a:lumMod val="75000"/>
                  </a:schemeClr>
                </a:solidFill>
              </a:rPr>
              <a:t> </a:t>
            </a:r>
            <a:r>
              <a:rPr lang="en-US" sz="2000" b="1" dirty="0">
                <a:solidFill>
                  <a:schemeClr val="tx2">
                    <a:lumMod val="75000"/>
                  </a:schemeClr>
                </a:solidFill>
              </a:rPr>
              <a:t>laboratory have </a:t>
            </a:r>
            <a:r>
              <a:rPr lang="hr-HR" sz="2000" b="1" dirty="0" smtClean="0">
                <a:solidFill>
                  <a:schemeClr val="tx2">
                    <a:lumMod val="75000"/>
                  </a:schemeClr>
                </a:solidFill>
              </a:rPr>
              <a:t>a </a:t>
            </a:r>
            <a:r>
              <a:rPr lang="en-US" sz="2000" b="1" dirty="0" smtClean="0">
                <a:solidFill>
                  <a:schemeClr val="tx2">
                    <a:lumMod val="75000"/>
                  </a:schemeClr>
                </a:solidFill>
              </a:rPr>
              <a:t>valid </a:t>
            </a:r>
            <a:r>
              <a:rPr lang="en-US" sz="2000" b="1" dirty="0">
                <a:solidFill>
                  <a:schemeClr val="tx2">
                    <a:lumMod val="75000"/>
                  </a:schemeClr>
                </a:solidFill>
              </a:rPr>
              <a:t>type approval in performing the activity.</a:t>
            </a:r>
            <a:endParaRPr lang="hr-HR" sz="2000" b="1" dirty="0">
              <a:solidFill>
                <a:schemeClr val="tx2">
                  <a:lumMod val="75000"/>
                </a:schemeClr>
              </a:solidFill>
            </a:endParaRPr>
          </a:p>
        </p:txBody>
      </p:sp>
      <p:grpSp>
        <p:nvGrpSpPr>
          <p:cNvPr id="17" name="Group 3"/>
          <p:cNvGrpSpPr>
            <a:grpSpLocks noChangeAspect="1"/>
          </p:cNvGrpSpPr>
          <p:nvPr/>
        </p:nvGrpSpPr>
        <p:grpSpPr bwMode="auto">
          <a:xfrm>
            <a:off x="442354" y="6362429"/>
            <a:ext cx="4500798" cy="411137"/>
            <a:chOff x="14858" y="6031800"/>
            <a:chExt cx="7310482" cy="703818"/>
          </a:xfrm>
        </p:grpSpPr>
        <p:pic>
          <p:nvPicPr>
            <p:cNvPr id="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21"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Monitoring procedure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by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523220"/>
          </a:xfrm>
          <a:prstGeom prst="rect">
            <a:avLst/>
          </a:prstGeom>
          <a:noFill/>
        </p:spPr>
        <p:txBody>
          <a:bodyPr wrap="square" rtlCol="0">
            <a:spAutoFit/>
          </a:bodyPr>
          <a:lstStyle/>
          <a:p>
            <a:pPr algn="ctr"/>
            <a:r>
              <a:rPr lang="hr-HR" sz="2800" b="1" dirty="0" smtClean="0">
                <a:solidFill>
                  <a:schemeClr val="tx2">
                    <a:lumMod val="75000"/>
                  </a:schemeClr>
                </a:solidFill>
              </a:rPr>
              <a:t> B.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209675" y="2134720"/>
            <a:ext cx="7667625" cy="1647826"/>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b="1" dirty="0" err="1" smtClean="0">
                <a:solidFill>
                  <a:schemeClr val="tx2">
                    <a:lumMod val="75000"/>
                  </a:schemeClr>
                </a:solidFill>
              </a:rPr>
              <a:t>Check</a:t>
            </a:r>
            <a:r>
              <a:rPr lang="hr-HR" sz="2000" b="1" dirty="0" smtClean="0">
                <a:solidFill>
                  <a:schemeClr val="tx2">
                    <a:lumMod val="75000"/>
                  </a:schemeClr>
                </a:solidFill>
              </a:rPr>
              <a:t> </a:t>
            </a:r>
            <a:r>
              <a:rPr lang="hr-HR" sz="2000" b="1" dirty="0" err="1" smtClean="0">
                <a:solidFill>
                  <a:schemeClr val="tx2">
                    <a:lumMod val="75000"/>
                  </a:schemeClr>
                </a:solidFill>
              </a:rPr>
              <a:t>whether</a:t>
            </a:r>
            <a:r>
              <a:rPr lang="en-US" sz="2000" b="1" dirty="0" smtClean="0">
                <a:solidFill>
                  <a:schemeClr val="tx2">
                    <a:lumMod val="75000"/>
                  </a:schemeClr>
                </a:solidFill>
              </a:rPr>
              <a:t> continuous data transmission </a:t>
            </a:r>
            <a:r>
              <a:rPr lang="hr-HR" sz="2000" b="1" dirty="0" err="1" smtClean="0">
                <a:solidFill>
                  <a:schemeClr val="tx2">
                    <a:lumMod val="75000"/>
                  </a:schemeClr>
                </a:solidFill>
              </a:rPr>
              <a:t>is</a:t>
            </a:r>
            <a:r>
              <a:rPr lang="hr-HR" sz="2000" b="1" dirty="0" smtClean="0">
                <a:solidFill>
                  <a:schemeClr val="tx2">
                    <a:lumMod val="75000"/>
                  </a:schemeClr>
                </a:solidFill>
              </a:rPr>
              <a:t> </a:t>
            </a:r>
            <a:r>
              <a:rPr lang="hr-HR" sz="2000" b="1" dirty="0" err="1" smtClean="0">
                <a:solidFill>
                  <a:schemeClr val="tx2">
                    <a:lumMod val="75000"/>
                  </a:schemeClr>
                </a:solidFill>
              </a:rPr>
              <a:t>ensured</a:t>
            </a:r>
            <a:r>
              <a:rPr lang="hr-HR" sz="2000" b="1" dirty="0" smtClean="0">
                <a:solidFill>
                  <a:schemeClr val="tx2">
                    <a:lumMod val="75000"/>
                  </a:schemeClr>
                </a:solidFill>
              </a:rPr>
              <a:t> </a:t>
            </a:r>
            <a:r>
              <a:rPr lang="en-US" sz="2000" b="1" dirty="0" smtClean="0">
                <a:solidFill>
                  <a:schemeClr val="tx2">
                    <a:lumMod val="75000"/>
                  </a:schemeClr>
                </a:solidFill>
              </a:rPr>
              <a:t>for pollutants whose air concentration is determined by automatic measuring instruments </a:t>
            </a:r>
            <a:r>
              <a:rPr lang="hr-HR" sz="2000" b="1" dirty="0" err="1" smtClean="0">
                <a:solidFill>
                  <a:schemeClr val="tx2">
                    <a:lumMod val="75000"/>
                  </a:schemeClr>
                </a:solidFill>
              </a:rPr>
              <a:t>via</a:t>
            </a:r>
            <a:r>
              <a:rPr lang="en-US" sz="2000" b="1" dirty="0" smtClean="0">
                <a:solidFill>
                  <a:schemeClr val="tx2">
                    <a:lumMod val="75000"/>
                  </a:schemeClr>
                </a:solidFill>
              </a:rPr>
              <a:t> the computer network in the air quality information system operated by the Agency</a:t>
            </a:r>
            <a:r>
              <a:rPr lang="hr-HR" sz="2000" b="1" dirty="0" smtClean="0">
                <a:solidFill>
                  <a:schemeClr val="tx2">
                    <a:lumMod val="75000"/>
                  </a:schemeClr>
                </a:solidFill>
              </a:rPr>
              <a:t> </a:t>
            </a:r>
            <a:r>
              <a:rPr lang="hr-HR" sz="2000" b="1" dirty="0" smtClean="0">
                <a:solidFill>
                  <a:schemeClr val="tx2">
                    <a:lumMod val="75000"/>
                  </a:schemeClr>
                </a:solidFill>
                <a:hlinkClick r:id="rId4"/>
              </a:rPr>
              <a:t>http://iszz.azo.hr/iskzl/</a:t>
            </a:r>
            <a:r>
              <a:rPr lang="hr-HR" sz="2000" b="1" dirty="0" smtClean="0">
                <a:solidFill>
                  <a:schemeClr val="tx2">
                    <a:lumMod val="75000"/>
                  </a:schemeClr>
                </a:solidFill>
              </a:rPr>
              <a:t> </a:t>
            </a:r>
            <a:endParaRPr lang="hr-HR" sz="2000" b="1" dirty="0">
              <a:solidFill>
                <a:schemeClr val="tx2">
                  <a:lumMod val="75000"/>
                </a:schemeClr>
              </a:solidFill>
            </a:endParaRPr>
          </a:p>
        </p:txBody>
      </p:sp>
      <p:sp>
        <p:nvSpPr>
          <p:cNvPr id="14" name="Rectangle 13"/>
          <p:cNvSpPr/>
          <p:nvPr/>
        </p:nvSpPr>
        <p:spPr>
          <a:xfrm>
            <a:off x="428625" y="2143125"/>
            <a:ext cx="704850" cy="1638300"/>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7.</a:t>
            </a:r>
            <a:endParaRPr lang="hr-HR" sz="2800" b="1" dirty="0">
              <a:solidFill>
                <a:schemeClr val="tx2">
                  <a:lumMod val="75000"/>
                </a:schemeClr>
              </a:solidFill>
            </a:endParaRPr>
          </a:p>
        </p:txBody>
      </p:sp>
      <p:sp>
        <p:nvSpPr>
          <p:cNvPr id="16" name="Rectangle 15"/>
          <p:cNvSpPr/>
          <p:nvPr/>
        </p:nvSpPr>
        <p:spPr>
          <a:xfrm>
            <a:off x="1200149" y="3848099"/>
            <a:ext cx="7667625" cy="2181226"/>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b="1" dirty="0" err="1" smtClean="0">
                <a:solidFill>
                  <a:schemeClr val="tx2">
                    <a:lumMod val="75000"/>
                  </a:schemeClr>
                </a:solidFill>
              </a:rPr>
              <a:t>Check</a:t>
            </a:r>
            <a:r>
              <a:rPr lang="hr-HR" sz="2000" b="1" dirty="0" smtClean="0">
                <a:solidFill>
                  <a:schemeClr val="tx2">
                    <a:lumMod val="75000"/>
                  </a:schemeClr>
                </a:solidFill>
              </a:rPr>
              <a:t> </a:t>
            </a:r>
            <a:r>
              <a:rPr lang="hr-HR" sz="2000" b="1" dirty="0" err="1" smtClean="0">
                <a:solidFill>
                  <a:schemeClr val="tx2">
                    <a:lumMod val="75000"/>
                  </a:schemeClr>
                </a:solidFill>
              </a:rPr>
              <a:t>if</a:t>
            </a:r>
            <a:r>
              <a:rPr lang="hr-HR" sz="2000" b="1" dirty="0" smtClean="0">
                <a:solidFill>
                  <a:schemeClr val="tx2">
                    <a:lumMod val="75000"/>
                  </a:schemeClr>
                </a:solidFill>
              </a:rPr>
              <a:t> </a:t>
            </a:r>
            <a:r>
              <a:rPr lang="en-US" sz="2000" b="1" dirty="0" smtClean="0">
                <a:solidFill>
                  <a:schemeClr val="tx2">
                    <a:lumMod val="75000"/>
                  </a:schemeClr>
                </a:solidFill>
              </a:rPr>
              <a:t>air </a:t>
            </a:r>
            <a:r>
              <a:rPr lang="en-US" sz="2000" b="1" dirty="0">
                <a:solidFill>
                  <a:schemeClr val="tx2">
                    <a:lumMod val="75000"/>
                  </a:schemeClr>
                </a:solidFill>
              </a:rPr>
              <a:t>quality monitoring reports </a:t>
            </a:r>
            <a:r>
              <a:rPr lang="en-US" sz="2000" b="1" dirty="0" smtClean="0">
                <a:solidFill>
                  <a:schemeClr val="tx2">
                    <a:lumMod val="75000"/>
                  </a:schemeClr>
                </a:solidFill>
              </a:rPr>
              <a:t>include</a:t>
            </a:r>
            <a:r>
              <a:rPr lang="hr-HR" sz="2000" b="1" dirty="0" smtClean="0">
                <a:solidFill>
                  <a:schemeClr val="tx2">
                    <a:lumMod val="75000"/>
                  </a:schemeClr>
                </a:solidFill>
              </a:rPr>
              <a:t> data on</a:t>
            </a:r>
            <a:r>
              <a:rPr lang="en-US" sz="2000" b="1" dirty="0" smtClean="0">
                <a:solidFill>
                  <a:schemeClr val="tx2">
                    <a:lumMod val="75000"/>
                  </a:schemeClr>
                </a:solidFill>
              </a:rPr>
              <a:t>:</a:t>
            </a:r>
            <a:endParaRPr lang="en-US" sz="2000" b="1" dirty="0">
              <a:solidFill>
                <a:schemeClr val="tx2">
                  <a:lumMod val="75000"/>
                </a:schemeClr>
              </a:solidFill>
            </a:endParaRPr>
          </a:p>
          <a:p>
            <a:pPr algn="just"/>
            <a:r>
              <a:rPr lang="en-US" sz="2000" b="1" dirty="0">
                <a:solidFill>
                  <a:schemeClr val="tx2">
                    <a:lumMod val="75000"/>
                  </a:schemeClr>
                </a:solidFill>
              </a:rPr>
              <a:t>- </a:t>
            </a:r>
            <a:r>
              <a:rPr lang="en-US" sz="2000" b="1" dirty="0" smtClean="0">
                <a:solidFill>
                  <a:schemeClr val="tx2">
                    <a:lumMod val="75000"/>
                  </a:schemeClr>
                </a:solidFill>
              </a:rPr>
              <a:t>legal </a:t>
            </a:r>
            <a:r>
              <a:rPr lang="en-US" sz="2000" b="1" dirty="0">
                <a:solidFill>
                  <a:schemeClr val="tx2">
                    <a:lumMod val="75000"/>
                  </a:schemeClr>
                </a:solidFill>
              </a:rPr>
              <a:t>person - </a:t>
            </a:r>
            <a:r>
              <a:rPr lang="hr-HR" sz="2000" b="1" dirty="0" err="1" smtClean="0">
                <a:solidFill>
                  <a:schemeClr val="tx2">
                    <a:lumMod val="75000"/>
                  </a:schemeClr>
                </a:solidFill>
              </a:rPr>
              <a:t>testing</a:t>
            </a:r>
            <a:r>
              <a:rPr lang="en-US" sz="2000" b="1" dirty="0" smtClean="0">
                <a:solidFill>
                  <a:schemeClr val="tx2">
                    <a:lumMod val="75000"/>
                  </a:schemeClr>
                </a:solidFill>
              </a:rPr>
              <a:t> </a:t>
            </a:r>
            <a:r>
              <a:rPr lang="en-US" sz="2000" b="1" dirty="0">
                <a:solidFill>
                  <a:schemeClr val="tx2">
                    <a:lumMod val="75000"/>
                  </a:schemeClr>
                </a:solidFill>
              </a:rPr>
              <a:t>laboratory or a reference laboratory performing air quality monitoring</a:t>
            </a:r>
          </a:p>
          <a:p>
            <a:pPr algn="just"/>
            <a:r>
              <a:rPr lang="en-US" sz="2000" b="1" dirty="0">
                <a:solidFill>
                  <a:schemeClr val="tx2">
                    <a:lumMod val="75000"/>
                  </a:schemeClr>
                </a:solidFill>
              </a:rPr>
              <a:t>- </a:t>
            </a:r>
            <a:r>
              <a:rPr lang="hr-HR" sz="2000" b="1" dirty="0" err="1" smtClean="0">
                <a:solidFill>
                  <a:schemeClr val="tx2">
                    <a:lumMod val="75000"/>
                  </a:schemeClr>
                </a:solidFill>
              </a:rPr>
              <a:t>metering</a:t>
            </a:r>
            <a:r>
              <a:rPr lang="en-US" sz="2000" b="1" dirty="0" smtClean="0">
                <a:solidFill>
                  <a:schemeClr val="tx2">
                    <a:lumMod val="75000"/>
                  </a:schemeClr>
                </a:solidFill>
              </a:rPr>
              <a:t> </a:t>
            </a:r>
            <a:r>
              <a:rPr lang="en-US" sz="2000" b="1" dirty="0">
                <a:solidFill>
                  <a:schemeClr val="tx2">
                    <a:lumMod val="75000"/>
                  </a:schemeClr>
                </a:solidFill>
              </a:rPr>
              <a:t>points for sampling and measurement range</a:t>
            </a:r>
          </a:p>
          <a:p>
            <a:pPr algn="just"/>
            <a:r>
              <a:rPr lang="hr-HR" sz="2000" b="1" dirty="0" smtClean="0">
                <a:solidFill>
                  <a:schemeClr val="tx2">
                    <a:lumMod val="75000"/>
                  </a:schemeClr>
                </a:solidFill>
              </a:rPr>
              <a:t> -t</a:t>
            </a:r>
            <a:r>
              <a:rPr lang="en-US" sz="2000" b="1" dirty="0" err="1" smtClean="0">
                <a:solidFill>
                  <a:schemeClr val="tx2">
                    <a:lumMod val="75000"/>
                  </a:schemeClr>
                </a:solidFill>
              </a:rPr>
              <a:t>ime</a:t>
            </a:r>
            <a:r>
              <a:rPr lang="en-US" sz="2000" b="1" dirty="0" smtClean="0">
                <a:solidFill>
                  <a:schemeClr val="tx2">
                    <a:lumMod val="75000"/>
                  </a:schemeClr>
                </a:solidFill>
              </a:rPr>
              <a:t> </a:t>
            </a:r>
            <a:r>
              <a:rPr lang="en-US" sz="2000" b="1" dirty="0">
                <a:solidFill>
                  <a:schemeClr val="tx2">
                    <a:lumMod val="75000"/>
                  </a:schemeClr>
                </a:solidFill>
              </a:rPr>
              <a:t>and </a:t>
            </a:r>
            <a:r>
              <a:rPr lang="hr-HR" sz="2000" b="1" dirty="0" err="1" smtClean="0">
                <a:solidFill>
                  <a:schemeClr val="tx2">
                    <a:lumMod val="75000"/>
                  </a:schemeClr>
                </a:solidFill>
              </a:rPr>
              <a:t>method</a:t>
            </a:r>
            <a:r>
              <a:rPr lang="en-US" sz="2000" b="1" dirty="0" smtClean="0">
                <a:solidFill>
                  <a:schemeClr val="tx2">
                    <a:lumMod val="75000"/>
                  </a:schemeClr>
                </a:solidFill>
              </a:rPr>
              <a:t> </a:t>
            </a:r>
            <a:r>
              <a:rPr lang="en-US" sz="2000" b="1" dirty="0">
                <a:solidFill>
                  <a:schemeClr val="tx2">
                    <a:lumMod val="75000"/>
                  </a:schemeClr>
                </a:solidFill>
              </a:rPr>
              <a:t>of sampling</a:t>
            </a:r>
            <a:endParaRPr lang="hr-HR" sz="2000" b="1" dirty="0">
              <a:solidFill>
                <a:schemeClr val="tx2">
                  <a:lumMod val="75000"/>
                </a:schemeClr>
              </a:solidFill>
            </a:endParaRPr>
          </a:p>
        </p:txBody>
      </p:sp>
      <p:sp>
        <p:nvSpPr>
          <p:cNvPr id="17" name="Rectangle 16"/>
          <p:cNvSpPr/>
          <p:nvPr/>
        </p:nvSpPr>
        <p:spPr>
          <a:xfrm>
            <a:off x="419100" y="3848099"/>
            <a:ext cx="704850" cy="2181225"/>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8.</a:t>
            </a:r>
            <a:endParaRPr lang="hr-HR" sz="2800" b="1" dirty="0">
              <a:solidFill>
                <a:schemeClr val="tx2">
                  <a:lumMod val="75000"/>
                </a:schemeClr>
              </a:solidFill>
            </a:endParaRPr>
          </a:p>
        </p:txBody>
      </p:sp>
      <p:sp>
        <p:nvSpPr>
          <p:cNvPr id="18" name="Down Arrow 17"/>
          <p:cNvSpPr/>
          <p:nvPr/>
        </p:nvSpPr>
        <p:spPr>
          <a:xfrm>
            <a:off x="228599" y="6038850"/>
            <a:ext cx="1095375" cy="276225"/>
          </a:xfrm>
          <a:prstGeom prst="downArrow">
            <a:avLst>
              <a:gd name="adj1" fmla="val 64286"/>
              <a:gd name="adj2" fmla="val 50000"/>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grpSp>
        <p:nvGrpSpPr>
          <p:cNvPr id="19" name="Group 3"/>
          <p:cNvGrpSpPr>
            <a:grpSpLocks noChangeAspect="1"/>
          </p:cNvGrpSpPr>
          <p:nvPr/>
        </p:nvGrpSpPr>
        <p:grpSpPr bwMode="auto">
          <a:xfrm>
            <a:off x="442354" y="6362429"/>
            <a:ext cx="4500798" cy="411137"/>
            <a:chOff x="14858" y="6031800"/>
            <a:chExt cx="7310482" cy="703818"/>
          </a:xfrm>
        </p:grpSpPr>
        <p:pic>
          <p:nvPicPr>
            <p:cNvPr id="2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2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Monitoring procedure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by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298465" y="1238249"/>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298465" y="1400502"/>
            <a:ext cx="8429624" cy="523220"/>
          </a:xfrm>
          <a:prstGeom prst="rect">
            <a:avLst/>
          </a:prstGeom>
          <a:noFill/>
        </p:spPr>
        <p:txBody>
          <a:bodyPr wrap="square" rtlCol="0">
            <a:spAutoFit/>
          </a:bodyPr>
          <a:lstStyle/>
          <a:p>
            <a:pPr algn="ctr"/>
            <a:r>
              <a:rPr lang="hr-HR" sz="2800" b="1" dirty="0" smtClean="0">
                <a:solidFill>
                  <a:schemeClr val="tx2">
                    <a:lumMod val="75000"/>
                  </a:schemeClr>
                </a:solidFill>
              </a:rPr>
              <a:t> B.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071562" y="2152648"/>
            <a:ext cx="7667625" cy="3571878"/>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dirty="0">
              <a:solidFill>
                <a:schemeClr val="tx2">
                  <a:lumMod val="75000"/>
                </a:schemeClr>
              </a:solidFill>
            </a:endParaRPr>
          </a:p>
        </p:txBody>
      </p:sp>
      <p:sp>
        <p:nvSpPr>
          <p:cNvPr id="14" name="Rectangle 13"/>
          <p:cNvSpPr/>
          <p:nvPr/>
        </p:nvSpPr>
        <p:spPr>
          <a:xfrm>
            <a:off x="289954" y="2164614"/>
            <a:ext cx="704850" cy="3559911"/>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8.</a:t>
            </a:r>
            <a:endParaRPr lang="hr-HR" sz="2800" b="1" dirty="0">
              <a:solidFill>
                <a:schemeClr val="tx2">
                  <a:lumMod val="75000"/>
                </a:schemeClr>
              </a:solidFill>
            </a:endParaRPr>
          </a:p>
        </p:txBody>
      </p:sp>
      <p:sp>
        <p:nvSpPr>
          <p:cNvPr id="11265" name="Rectangle 1"/>
          <p:cNvSpPr>
            <a:spLocks noChangeArrowheads="1"/>
          </p:cNvSpPr>
          <p:nvPr/>
        </p:nvSpPr>
        <p:spPr bwMode="auto">
          <a:xfrm>
            <a:off x="1190624" y="2232987"/>
            <a:ext cx="7515225"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en-US" altLang="ja-JP" sz="2000" b="1" dirty="0">
                <a:solidFill>
                  <a:schemeClr val="tx2">
                    <a:lumMod val="75000"/>
                  </a:schemeClr>
                </a:solidFill>
                <a:latin typeface="+mn-lt"/>
                <a:cs typeface="Arial" pitchFamily="34" charset="0"/>
              </a:rPr>
              <a:t>- the measurement methods </a:t>
            </a:r>
            <a:r>
              <a:rPr lang="en-US" altLang="ja-JP" sz="2000" b="1" dirty="0" smtClean="0">
                <a:solidFill>
                  <a:schemeClr val="tx2">
                    <a:lumMod val="75000"/>
                  </a:schemeClr>
                </a:solidFill>
                <a:latin typeface="+mn-lt"/>
                <a:cs typeface="Arial" pitchFamily="34" charset="0"/>
              </a:rPr>
              <a:t>and </a:t>
            </a:r>
            <a:r>
              <a:rPr lang="en-US" altLang="ja-JP" sz="2000" b="1" dirty="0">
                <a:solidFill>
                  <a:schemeClr val="tx2">
                    <a:lumMod val="75000"/>
                  </a:schemeClr>
                </a:solidFill>
                <a:latin typeface="+mn-lt"/>
                <a:cs typeface="Arial" pitchFamily="34" charset="0"/>
              </a:rPr>
              <a:t>the measuring equipment used</a:t>
            </a:r>
          </a:p>
          <a:p>
            <a:pPr lvl="0" algn="just"/>
            <a:r>
              <a:rPr lang="en-US" altLang="ja-JP" sz="2000" b="1" dirty="0">
                <a:solidFill>
                  <a:schemeClr val="tx2">
                    <a:lumMod val="75000"/>
                  </a:schemeClr>
                </a:solidFill>
                <a:latin typeface="+mn-lt"/>
                <a:cs typeface="Arial" pitchFamily="34" charset="0"/>
              </a:rPr>
              <a:t>- ensuring the quality of data according to the requirements of the harmonized standards for </a:t>
            </a:r>
            <a:r>
              <a:rPr lang="en-US" altLang="ja-JP" sz="2000" b="1" dirty="0" smtClean="0">
                <a:solidFill>
                  <a:schemeClr val="tx2">
                    <a:lumMod val="75000"/>
                  </a:schemeClr>
                </a:solidFill>
                <a:latin typeface="+mn-lt"/>
                <a:cs typeface="Arial" pitchFamily="34" charset="0"/>
              </a:rPr>
              <a:t>test</a:t>
            </a:r>
            <a:r>
              <a:rPr lang="hr-HR" altLang="ja-JP" sz="2000" b="1" dirty="0" err="1" smtClean="0">
                <a:solidFill>
                  <a:schemeClr val="tx2">
                    <a:lumMod val="75000"/>
                  </a:schemeClr>
                </a:solidFill>
                <a:latin typeface="+mn-lt"/>
                <a:cs typeface="Arial" pitchFamily="34" charset="0"/>
              </a:rPr>
              <a:t>ing</a:t>
            </a:r>
            <a:r>
              <a:rPr lang="en-US" altLang="ja-JP" sz="2000" b="1" dirty="0" smtClean="0">
                <a:solidFill>
                  <a:schemeClr val="tx2">
                    <a:lumMod val="75000"/>
                  </a:schemeClr>
                </a:solidFill>
                <a:latin typeface="+mn-lt"/>
                <a:cs typeface="Arial" pitchFamily="34" charset="0"/>
              </a:rPr>
              <a:t> </a:t>
            </a:r>
            <a:r>
              <a:rPr lang="en-US" altLang="ja-JP" sz="2000" b="1" dirty="0">
                <a:solidFill>
                  <a:schemeClr val="tx2">
                    <a:lumMod val="75000"/>
                  </a:schemeClr>
                </a:solidFill>
                <a:latin typeface="+mn-lt"/>
                <a:cs typeface="Arial" pitchFamily="34" charset="0"/>
              </a:rPr>
              <a:t>and calibration laboratories</a:t>
            </a:r>
          </a:p>
          <a:p>
            <a:pPr lvl="0" algn="just"/>
            <a:r>
              <a:rPr lang="en-US" altLang="ja-JP" sz="2000" b="1" dirty="0">
                <a:solidFill>
                  <a:schemeClr val="tx2">
                    <a:lumMod val="75000"/>
                  </a:schemeClr>
                </a:solidFill>
                <a:latin typeface="+mn-lt"/>
                <a:cs typeface="Arial" pitchFamily="34" charset="0"/>
              </a:rPr>
              <a:t>- other quality assurance data, such as ensuring continuity, participation in comparative measurements, deviations from the prescribed methodology and the reasons for </a:t>
            </a:r>
            <a:r>
              <a:rPr lang="en-US" altLang="ja-JP" sz="2000" b="1" dirty="0" err="1" smtClean="0">
                <a:solidFill>
                  <a:schemeClr val="tx2">
                    <a:lumMod val="75000"/>
                  </a:schemeClr>
                </a:solidFill>
                <a:latin typeface="+mn-lt"/>
                <a:cs typeface="Arial" pitchFamily="34" charset="0"/>
              </a:rPr>
              <a:t>th</a:t>
            </a:r>
            <a:r>
              <a:rPr lang="hr-HR" altLang="ja-JP" sz="2000" b="1" dirty="0" smtClean="0">
                <a:solidFill>
                  <a:schemeClr val="tx2">
                    <a:lumMod val="75000"/>
                  </a:schemeClr>
                </a:solidFill>
                <a:latin typeface="+mn-lt"/>
                <a:cs typeface="Arial" pitchFamily="34" charset="0"/>
              </a:rPr>
              <a:t>at</a:t>
            </a:r>
            <a:r>
              <a:rPr lang="en-US" altLang="ja-JP" sz="2000" b="1" dirty="0" smtClean="0">
                <a:solidFill>
                  <a:schemeClr val="tx2">
                    <a:lumMod val="75000"/>
                  </a:schemeClr>
                </a:solidFill>
                <a:latin typeface="+mn-lt"/>
                <a:cs typeface="Arial" pitchFamily="34" charset="0"/>
              </a:rPr>
              <a:t>.</a:t>
            </a:r>
            <a:endParaRPr lang="en-US" altLang="ja-JP" sz="2000" b="1" dirty="0">
              <a:solidFill>
                <a:schemeClr val="tx2">
                  <a:lumMod val="75000"/>
                </a:schemeClr>
              </a:solidFill>
              <a:latin typeface="+mn-lt"/>
              <a:cs typeface="Arial" pitchFamily="34" charset="0"/>
            </a:endParaRPr>
          </a:p>
          <a:p>
            <a:pPr lvl="0" algn="just"/>
            <a:r>
              <a:rPr lang="en-US" altLang="ja-JP" sz="2000" b="1" dirty="0">
                <a:solidFill>
                  <a:schemeClr val="tx2">
                    <a:lumMod val="75000"/>
                  </a:schemeClr>
                </a:solidFill>
                <a:latin typeface="+mn-lt"/>
                <a:cs typeface="Arial" pitchFamily="34" charset="0"/>
              </a:rPr>
              <a:t>- the level of air pollution and dates and times of air pollution exceeding the </a:t>
            </a:r>
            <a:r>
              <a:rPr lang="hr-HR" altLang="ja-JP" sz="2000" b="1" dirty="0" err="1" smtClean="0">
                <a:solidFill>
                  <a:schemeClr val="tx2">
                    <a:lumMod val="75000"/>
                  </a:schemeClr>
                </a:solidFill>
                <a:latin typeface="+mn-lt"/>
                <a:cs typeface="Arial" pitchFamily="34" charset="0"/>
              </a:rPr>
              <a:t>threshold</a:t>
            </a:r>
            <a:r>
              <a:rPr lang="en-US" altLang="ja-JP" sz="2000" b="1" dirty="0" smtClean="0">
                <a:solidFill>
                  <a:schemeClr val="tx2">
                    <a:lumMod val="75000"/>
                  </a:schemeClr>
                </a:solidFill>
                <a:latin typeface="+mn-lt"/>
                <a:cs typeface="Arial" pitchFamily="34" charset="0"/>
              </a:rPr>
              <a:t> </a:t>
            </a:r>
            <a:r>
              <a:rPr lang="en-US" altLang="ja-JP" sz="2000" b="1" dirty="0">
                <a:solidFill>
                  <a:schemeClr val="tx2">
                    <a:lumMod val="75000"/>
                  </a:schemeClr>
                </a:solidFill>
                <a:latin typeface="+mn-lt"/>
                <a:cs typeface="Arial" pitchFamily="34" charset="0"/>
              </a:rPr>
              <a:t>values, target values and long-term objectives for ground-level ozone</a:t>
            </a:r>
          </a:p>
          <a:p>
            <a:pPr lvl="0" algn="just"/>
            <a:r>
              <a:rPr lang="en-US" altLang="ja-JP" sz="2000" b="1" dirty="0">
                <a:solidFill>
                  <a:schemeClr val="tx2">
                    <a:lumMod val="75000"/>
                  </a:schemeClr>
                </a:solidFill>
                <a:latin typeface="+mn-lt"/>
                <a:cs typeface="Arial" pitchFamily="34" charset="0"/>
              </a:rPr>
              <a:t>- </a:t>
            </a:r>
            <a:r>
              <a:rPr lang="hr-HR" altLang="ja-JP" sz="2000" b="1" dirty="0" err="1" smtClean="0">
                <a:solidFill>
                  <a:schemeClr val="tx2">
                    <a:lumMod val="75000"/>
                  </a:schemeClr>
                </a:solidFill>
                <a:latin typeface="+mn-lt"/>
                <a:cs typeface="Arial" pitchFamily="34" charset="0"/>
              </a:rPr>
              <a:t>exceedance</a:t>
            </a:r>
            <a:r>
              <a:rPr lang="hr-HR" altLang="ja-JP" sz="2000" b="1" dirty="0" smtClean="0">
                <a:solidFill>
                  <a:schemeClr val="tx2">
                    <a:lumMod val="75000"/>
                  </a:schemeClr>
                </a:solidFill>
                <a:latin typeface="+mn-lt"/>
                <a:cs typeface="Arial" pitchFamily="34" charset="0"/>
              </a:rPr>
              <a:t> </a:t>
            </a:r>
            <a:r>
              <a:rPr lang="hr-HR" altLang="ja-JP" sz="2000" b="1" dirty="0" err="1" smtClean="0">
                <a:solidFill>
                  <a:schemeClr val="tx2">
                    <a:lumMod val="75000"/>
                  </a:schemeClr>
                </a:solidFill>
                <a:latin typeface="+mn-lt"/>
                <a:cs typeface="Arial" pitchFamily="34" charset="0"/>
              </a:rPr>
              <a:t>of</a:t>
            </a:r>
            <a:r>
              <a:rPr lang="en-US" altLang="ja-JP" sz="2000" b="1" dirty="0" smtClean="0">
                <a:solidFill>
                  <a:schemeClr val="tx2">
                    <a:lumMod val="75000"/>
                  </a:schemeClr>
                </a:solidFill>
                <a:latin typeface="+mn-lt"/>
                <a:cs typeface="Arial" pitchFamily="34" charset="0"/>
              </a:rPr>
              <a:t> </a:t>
            </a:r>
            <a:r>
              <a:rPr lang="en-US" altLang="ja-JP" sz="2000" b="1" dirty="0">
                <a:solidFill>
                  <a:schemeClr val="tx2">
                    <a:lumMod val="75000"/>
                  </a:schemeClr>
                </a:solidFill>
                <a:latin typeface="+mn-lt"/>
                <a:cs typeface="Arial" pitchFamily="34" charset="0"/>
              </a:rPr>
              <a:t>notification thresholds and warning thresholds, as well as </a:t>
            </a:r>
            <a:r>
              <a:rPr lang="en-US" altLang="ja-JP" sz="2000" b="1" dirty="0" smtClean="0">
                <a:solidFill>
                  <a:schemeClr val="tx2">
                    <a:lumMod val="75000"/>
                  </a:schemeClr>
                </a:solidFill>
                <a:latin typeface="+mn-lt"/>
                <a:cs typeface="Arial" pitchFamily="34" charset="0"/>
              </a:rPr>
              <a:t>dates </a:t>
            </a:r>
            <a:r>
              <a:rPr lang="en-US" altLang="ja-JP" sz="2000" b="1" dirty="0">
                <a:solidFill>
                  <a:schemeClr val="tx2">
                    <a:lumMod val="75000"/>
                  </a:schemeClr>
                </a:solidFill>
                <a:latin typeface="+mn-lt"/>
                <a:cs typeface="Arial" pitchFamily="34" charset="0"/>
              </a:rPr>
              <a:t>and times</a:t>
            </a:r>
            <a:endParaRPr kumimoji="0" lang="hr-BA" altLang="ja-JP" sz="2000" b="1" i="0" u="none" strike="noStrike" cap="none" normalizeH="0" baseline="0" dirty="0" smtClean="0">
              <a:ln>
                <a:noFill/>
              </a:ln>
              <a:solidFill>
                <a:schemeClr val="tx2">
                  <a:lumMod val="75000"/>
                </a:schemeClr>
              </a:solidFill>
              <a:effectLst/>
              <a:latin typeface="+mn-lt"/>
              <a:cs typeface="Arial" pitchFamily="34" charset="0"/>
            </a:endParaRPr>
          </a:p>
        </p:txBody>
      </p:sp>
      <p:sp>
        <p:nvSpPr>
          <p:cNvPr id="16" name="Down Arrow 15"/>
          <p:cNvSpPr/>
          <p:nvPr/>
        </p:nvSpPr>
        <p:spPr>
          <a:xfrm>
            <a:off x="95805" y="5735899"/>
            <a:ext cx="1095375" cy="276225"/>
          </a:xfrm>
          <a:prstGeom prst="downArrow">
            <a:avLst>
              <a:gd name="adj1" fmla="val 64286"/>
              <a:gd name="adj2" fmla="val 50000"/>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grpSp>
        <p:nvGrpSpPr>
          <p:cNvPr id="15" name="Group 3"/>
          <p:cNvGrpSpPr>
            <a:grpSpLocks noChangeAspect="1"/>
          </p:cNvGrpSpPr>
          <p:nvPr/>
        </p:nvGrpSpPr>
        <p:grpSpPr bwMode="auto">
          <a:xfrm>
            <a:off x="442354" y="6362429"/>
            <a:ext cx="4500798" cy="411137"/>
            <a:chOff x="14858" y="6031800"/>
            <a:chExt cx="7310482" cy="703818"/>
          </a:xfrm>
        </p:grpSpPr>
        <p:pic>
          <p:nvPicPr>
            <p:cNvPr id="1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9"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Monitoring procedure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by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190500" y="1178342"/>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298465" y="1400502"/>
            <a:ext cx="8429624" cy="523220"/>
          </a:xfrm>
          <a:prstGeom prst="rect">
            <a:avLst/>
          </a:prstGeom>
          <a:noFill/>
        </p:spPr>
        <p:txBody>
          <a:bodyPr wrap="square" rtlCol="0">
            <a:spAutoFit/>
          </a:bodyPr>
          <a:lstStyle/>
          <a:p>
            <a:pPr algn="ctr"/>
            <a:r>
              <a:rPr lang="hr-HR" sz="2800" b="1" dirty="0" smtClean="0">
                <a:solidFill>
                  <a:schemeClr val="tx2">
                    <a:lumMod val="75000"/>
                  </a:schemeClr>
                </a:solidFill>
              </a:rPr>
              <a:t> B.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993955" y="2003071"/>
            <a:ext cx="7667625" cy="4378782"/>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2">
                    <a:lumMod val="75000"/>
                  </a:schemeClr>
                </a:solidFill>
              </a:rPr>
              <a:t>- </a:t>
            </a:r>
            <a:r>
              <a:rPr lang="hr-HR" sz="2000" dirty="0" smtClean="0">
                <a:solidFill>
                  <a:schemeClr val="tx2">
                    <a:lumMod val="75000"/>
                  </a:schemeClr>
                </a:solidFill>
              </a:rPr>
              <a:t>c</a:t>
            </a:r>
            <a:r>
              <a:rPr lang="en-US" sz="2000" dirty="0" err="1" smtClean="0">
                <a:solidFill>
                  <a:schemeClr val="tx2">
                    <a:lumMod val="75000"/>
                  </a:schemeClr>
                </a:solidFill>
              </a:rPr>
              <a:t>alculated</a:t>
            </a:r>
            <a:r>
              <a:rPr lang="en-US" sz="2000" dirty="0" smtClean="0">
                <a:solidFill>
                  <a:schemeClr val="tx2">
                    <a:lumMod val="75000"/>
                  </a:schemeClr>
                </a:solidFill>
              </a:rPr>
              <a:t> </a:t>
            </a:r>
            <a:r>
              <a:rPr lang="hr-HR" sz="2000" dirty="0" smtClean="0">
                <a:solidFill>
                  <a:schemeClr val="tx2">
                    <a:lumMod val="75000"/>
                  </a:schemeClr>
                </a:solidFill>
              </a:rPr>
              <a:t>s</a:t>
            </a:r>
            <a:r>
              <a:rPr lang="en-US" sz="2000" dirty="0" err="1" smtClean="0">
                <a:solidFill>
                  <a:schemeClr val="tx2">
                    <a:lumMod val="75000"/>
                  </a:schemeClr>
                </a:solidFill>
              </a:rPr>
              <a:t>tatistical</a:t>
            </a:r>
            <a:r>
              <a:rPr lang="en-US" sz="2000" dirty="0" smtClean="0">
                <a:solidFill>
                  <a:schemeClr val="tx2">
                    <a:lumMod val="75000"/>
                  </a:schemeClr>
                </a:solidFill>
              </a:rPr>
              <a:t> </a:t>
            </a:r>
            <a:r>
              <a:rPr lang="hr-HR" sz="2000" dirty="0" smtClean="0">
                <a:solidFill>
                  <a:schemeClr val="tx2">
                    <a:lumMod val="75000"/>
                  </a:schemeClr>
                </a:solidFill>
              </a:rPr>
              <a:t>a</a:t>
            </a:r>
            <a:r>
              <a:rPr lang="en-US" sz="2000" dirty="0" err="1" smtClean="0">
                <a:solidFill>
                  <a:schemeClr val="tx2">
                    <a:lumMod val="75000"/>
                  </a:schemeClr>
                </a:solidFill>
              </a:rPr>
              <a:t>ir</a:t>
            </a:r>
            <a:r>
              <a:rPr lang="en-US" sz="2000" dirty="0" smtClean="0">
                <a:solidFill>
                  <a:schemeClr val="tx2">
                    <a:lumMod val="75000"/>
                  </a:schemeClr>
                </a:solidFill>
              </a:rPr>
              <a:t> </a:t>
            </a:r>
            <a:r>
              <a:rPr lang="hr-HR" sz="2000" dirty="0" smtClean="0">
                <a:solidFill>
                  <a:schemeClr val="tx2">
                    <a:lumMod val="75000"/>
                  </a:schemeClr>
                </a:solidFill>
              </a:rPr>
              <a:t>p</a:t>
            </a:r>
            <a:r>
              <a:rPr lang="en-US" sz="2000" dirty="0" err="1" smtClean="0">
                <a:solidFill>
                  <a:schemeClr val="tx2">
                    <a:lumMod val="75000"/>
                  </a:schemeClr>
                </a:solidFill>
              </a:rPr>
              <a:t>ollution</a:t>
            </a:r>
            <a:r>
              <a:rPr lang="en-US" sz="2000" dirty="0" smtClean="0">
                <a:solidFill>
                  <a:schemeClr val="tx2">
                    <a:lumMod val="75000"/>
                  </a:schemeClr>
                </a:solidFill>
              </a:rPr>
              <a:t> </a:t>
            </a:r>
            <a:r>
              <a:rPr lang="hr-HR" sz="2000" dirty="0" smtClean="0">
                <a:solidFill>
                  <a:schemeClr val="tx2">
                    <a:lumMod val="75000"/>
                  </a:schemeClr>
                </a:solidFill>
              </a:rPr>
              <a:t>p</a:t>
            </a:r>
            <a:r>
              <a:rPr lang="en-US" sz="2000" dirty="0" err="1" smtClean="0">
                <a:solidFill>
                  <a:schemeClr val="tx2">
                    <a:lumMod val="75000"/>
                  </a:schemeClr>
                </a:solidFill>
              </a:rPr>
              <a:t>arameters</a:t>
            </a:r>
            <a:r>
              <a:rPr lang="en-US" sz="2000" dirty="0" smtClean="0">
                <a:solidFill>
                  <a:schemeClr val="tx2">
                    <a:lumMod val="75000"/>
                  </a:schemeClr>
                </a:solidFill>
              </a:rPr>
              <a:t> </a:t>
            </a:r>
            <a:r>
              <a:rPr lang="en-US" sz="2000" dirty="0">
                <a:solidFill>
                  <a:schemeClr val="tx2">
                    <a:lumMod val="75000"/>
                  </a:schemeClr>
                </a:solidFill>
              </a:rPr>
              <a:t>for </a:t>
            </a:r>
            <a:r>
              <a:rPr lang="hr-HR" sz="2000" dirty="0" smtClean="0">
                <a:solidFill>
                  <a:schemeClr val="tx2">
                    <a:lumMod val="75000"/>
                  </a:schemeClr>
                </a:solidFill>
              </a:rPr>
              <a:t>p</a:t>
            </a:r>
            <a:r>
              <a:rPr lang="en-US" sz="2000" dirty="0" err="1" smtClean="0">
                <a:solidFill>
                  <a:schemeClr val="tx2">
                    <a:lumMod val="75000"/>
                  </a:schemeClr>
                </a:solidFill>
              </a:rPr>
              <a:t>ollutants</a:t>
            </a:r>
            <a:r>
              <a:rPr lang="en-US" sz="2000" dirty="0" smtClean="0">
                <a:solidFill>
                  <a:schemeClr val="tx2">
                    <a:lumMod val="75000"/>
                  </a:schemeClr>
                </a:solidFill>
              </a:rPr>
              <a:t> </a:t>
            </a:r>
            <a:r>
              <a:rPr lang="en-US" sz="2000" dirty="0">
                <a:solidFill>
                  <a:schemeClr val="tx2">
                    <a:lumMod val="75000"/>
                  </a:schemeClr>
                </a:solidFill>
              </a:rPr>
              <a:t>according to the standards set out in Annex 8. </a:t>
            </a:r>
            <a:r>
              <a:rPr lang="hr-HR" sz="2000" dirty="0" err="1" smtClean="0">
                <a:solidFill>
                  <a:schemeClr val="tx2">
                    <a:lumMod val="75000"/>
                  </a:schemeClr>
                </a:solidFill>
              </a:rPr>
              <a:t>of</a:t>
            </a:r>
            <a:r>
              <a:rPr lang="hr-HR" sz="2000" dirty="0" smtClean="0">
                <a:solidFill>
                  <a:schemeClr val="tx2">
                    <a:lumMod val="75000"/>
                  </a:schemeClr>
                </a:solidFill>
              </a:rPr>
              <a:t> </a:t>
            </a:r>
            <a:r>
              <a:rPr lang="hr-HR" sz="2000" dirty="0" err="1" smtClean="0">
                <a:solidFill>
                  <a:schemeClr val="tx2">
                    <a:lumMod val="75000"/>
                  </a:schemeClr>
                </a:solidFill>
              </a:rPr>
              <a:t>the</a:t>
            </a:r>
            <a:r>
              <a:rPr lang="en-US" sz="2000" dirty="0" smtClean="0">
                <a:solidFill>
                  <a:schemeClr val="tx2">
                    <a:lumMod val="75000"/>
                  </a:schemeClr>
                </a:solidFill>
              </a:rPr>
              <a:t> </a:t>
            </a:r>
            <a:r>
              <a:rPr lang="en-US" sz="2000" dirty="0">
                <a:solidFill>
                  <a:schemeClr val="tx2">
                    <a:lumMod val="75000"/>
                  </a:schemeClr>
                </a:solidFill>
              </a:rPr>
              <a:t>Ordinance - </a:t>
            </a:r>
            <a:r>
              <a:rPr lang="hr-HR" sz="2000" dirty="0" smtClean="0">
                <a:solidFill>
                  <a:schemeClr val="tx2">
                    <a:lumMod val="75000"/>
                  </a:schemeClr>
                </a:solidFill>
              </a:rPr>
              <a:t>a</a:t>
            </a:r>
            <a:r>
              <a:rPr lang="en-US" sz="2000" dirty="0" err="1" smtClean="0">
                <a:solidFill>
                  <a:schemeClr val="tx2">
                    <a:lumMod val="75000"/>
                  </a:schemeClr>
                </a:solidFill>
              </a:rPr>
              <a:t>rithmetic</a:t>
            </a:r>
            <a:r>
              <a:rPr lang="en-US" sz="2000" dirty="0" smtClean="0">
                <a:solidFill>
                  <a:schemeClr val="tx2">
                    <a:lumMod val="75000"/>
                  </a:schemeClr>
                </a:solidFill>
              </a:rPr>
              <a:t> </a:t>
            </a:r>
            <a:r>
              <a:rPr lang="hr-HR" sz="2000" dirty="0" err="1" smtClean="0">
                <a:solidFill>
                  <a:schemeClr val="tx2">
                    <a:lumMod val="75000"/>
                  </a:schemeClr>
                </a:solidFill>
              </a:rPr>
              <a:t>mean</a:t>
            </a:r>
            <a:r>
              <a:rPr lang="en-US" sz="2000" dirty="0" smtClean="0">
                <a:solidFill>
                  <a:schemeClr val="tx2">
                    <a:lumMod val="75000"/>
                  </a:schemeClr>
                </a:solidFill>
              </a:rPr>
              <a:t>, </a:t>
            </a:r>
            <a:r>
              <a:rPr lang="hr-HR" sz="2000" dirty="0" err="1" smtClean="0">
                <a:solidFill>
                  <a:schemeClr val="tx2">
                    <a:lumMod val="75000"/>
                  </a:schemeClr>
                </a:solidFill>
              </a:rPr>
              <a:t>median</a:t>
            </a:r>
            <a:r>
              <a:rPr lang="en-US" sz="2000" dirty="0" smtClean="0">
                <a:solidFill>
                  <a:schemeClr val="tx2">
                    <a:lumMod val="75000"/>
                  </a:schemeClr>
                </a:solidFill>
              </a:rPr>
              <a:t>, </a:t>
            </a:r>
            <a:r>
              <a:rPr lang="hr-HR" sz="2000" dirty="0">
                <a:solidFill>
                  <a:schemeClr val="tx2">
                    <a:lumMod val="75000"/>
                  </a:schemeClr>
                </a:solidFill>
              </a:rPr>
              <a:t>r</a:t>
            </a:r>
            <a:r>
              <a:rPr lang="en-US" sz="2000" dirty="0" err="1" smtClean="0">
                <a:solidFill>
                  <a:schemeClr val="tx2">
                    <a:lumMod val="75000"/>
                  </a:schemeClr>
                </a:solidFill>
              </a:rPr>
              <a:t>elevant</a:t>
            </a:r>
            <a:r>
              <a:rPr lang="en-US" sz="2000" dirty="0" smtClean="0">
                <a:solidFill>
                  <a:schemeClr val="tx2">
                    <a:lumMod val="75000"/>
                  </a:schemeClr>
                </a:solidFill>
              </a:rPr>
              <a:t> </a:t>
            </a:r>
            <a:r>
              <a:rPr lang="hr-HR" sz="2000" dirty="0" smtClean="0">
                <a:solidFill>
                  <a:schemeClr val="tx2">
                    <a:lumMod val="75000"/>
                  </a:schemeClr>
                </a:solidFill>
              </a:rPr>
              <a:t>percentile</a:t>
            </a:r>
            <a:r>
              <a:rPr lang="en-US" sz="2000" dirty="0" smtClean="0">
                <a:solidFill>
                  <a:schemeClr val="tx2">
                    <a:lumMod val="75000"/>
                  </a:schemeClr>
                </a:solidFill>
              </a:rPr>
              <a:t> </a:t>
            </a:r>
            <a:r>
              <a:rPr lang="en-US" sz="2000" dirty="0">
                <a:solidFill>
                  <a:schemeClr val="tx2">
                    <a:lumMod val="75000"/>
                  </a:schemeClr>
                </a:solidFill>
              </a:rPr>
              <a:t>and </a:t>
            </a:r>
            <a:r>
              <a:rPr lang="hr-HR" sz="2000" dirty="0" smtClean="0">
                <a:solidFill>
                  <a:schemeClr val="tx2">
                    <a:lumMod val="75000"/>
                  </a:schemeClr>
                </a:solidFill>
              </a:rPr>
              <a:t>m</a:t>
            </a:r>
            <a:r>
              <a:rPr lang="en-US" sz="2000" dirty="0" err="1" smtClean="0">
                <a:solidFill>
                  <a:schemeClr val="tx2">
                    <a:lumMod val="75000"/>
                  </a:schemeClr>
                </a:solidFill>
              </a:rPr>
              <a:t>aximum</a:t>
            </a:r>
            <a:r>
              <a:rPr lang="en-US" sz="2000" dirty="0" smtClean="0">
                <a:solidFill>
                  <a:schemeClr val="tx2">
                    <a:lumMod val="75000"/>
                  </a:schemeClr>
                </a:solidFill>
              </a:rPr>
              <a:t> </a:t>
            </a:r>
            <a:r>
              <a:rPr lang="hr-HR" sz="2000" dirty="0" smtClean="0">
                <a:solidFill>
                  <a:schemeClr val="tx2">
                    <a:lumMod val="75000"/>
                  </a:schemeClr>
                </a:solidFill>
              </a:rPr>
              <a:t>v</a:t>
            </a:r>
            <a:r>
              <a:rPr lang="en-US" sz="2000" dirty="0" err="1" smtClean="0">
                <a:solidFill>
                  <a:schemeClr val="tx2">
                    <a:lumMod val="75000"/>
                  </a:schemeClr>
                </a:solidFill>
              </a:rPr>
              <a:t>alue</a:t>
            </a:r>
            <a:r>
              <a:rPr lang="en-US" sz="2000" dirty="0">
                <a:solidFill>
                  <a:schemeClr val="tx2">
                    <a:lumMod val="75000"/>
                  </a:schemeClr>
                </a:solidFill>
              </a:rPr>
              <a:t>, </a:t>
            </a:r>
            <a:r>
              <a:rPr lang="hr-HR" sz="2000" dirty="0" smtClean="0">
                <a:solidFill>
                  <a:schemeClr val="tx2">
                    <a:lumMod val="75000"/>
                  </a:schemeClr>
                </a:solidFill>
              </a:rPr>
              <a:t>data </a:t>
            </a:r>
            <a:r>
              <a:rPr lang="hr-HR" sz="2000" dirty="0" err="1" smtClean="0">
                <a:solidFill>
                  <a:schemeClr val="tx2">
                    <a:lumMod val="75000"/>
                  </a:schemeClr>
                </a:solidFill>
              </a:rPr>
              <a:t>coverage</a:t>
            </a:r>
            <a:r>
              <a:rPr lang="en-US" sz="2000" dirty="0" smtClean="0">
                <a:solidFill>
                  <a:schemeClr val="tx2">
                    <a:lumMod val="75000"/>
                  </a:schemeClr>
                </a:solidFill>
              </a:rPr>
              <a:t>- </a:t>
            </a:r>
            <a:r>
              <a:rPr lang="hr-HR" sz="2000" dirty="0" smtClean="0">
                <a:solidFill>
                  <a:schemeClr val="tx2">
                    <a:lumMod val="75000"/>
                  </a:schemeClr>
                </a:solidFill>
              </a:rPr>
              <a:t>p</a:t>
            </a:r>
            <a:r>
              <a:rPr lang="en-US" sz="2000" dirty="0" err="1" smtClean="0">
                <a:solidFill>
                  <a:schemeClr val="tx2">
                    <a:lumMod val="75000"/>
                  </a:schemeClr>
                </a:solidFill>
              </a:rPr>
              <a:t>ercentage</a:t>
            </a:r>
            <a:r>
              <a:rPr lang="en-US" sz="2000" dirty="0" smtClean="0">
                <a:solidFill>
                  <a:schemeClr val="tx2">
                    <a:lumMod val="75000"/>
                  </a:schemeClr>
                </a:solidFill>
              </a:rPr>
              <a:t> </a:t>
            </a:r>
            <a:r>
              <a:rPr lang="en-US" sz="2000" dirty="0">
                <a:solidFill>
                  <a:schemeClr val="tx2">
                    <a:lumMod val="75000"/>
                  </a:schemeClr>
                </a:solidFill>
              </a:rPr>
              <a:t>of </a:t>
            </a:r>
            <a:r>
              <a:rPr lang="hr-HR" sz="2000" dirty="0" smtClean="0">
                <a:solidFill>
                  <a:schemeClr val="tx2">
                    <a:lumMod val="75000"/>
                  </a:schemeClr>
                </a:solidFill>
              </a:rPr>
              <a:t>t</a:t>
            </a:r>
            <a:r>
              <a:rPr lang="en-US" sz="2000" dirty="0" err="1" smtClean="0">
                <a:solidFill>
                  <a:schemeClr val="tx2">
                    <a:lumMod val="75000"/>
                  </a:schemeClr>
                </a:solidFill>
              </a:rPr>
              <a:t>otal</a:t>
            </a:r>
            <a:r>
              <a:rPr lang="en-US" sz="2000" dirty="0" smtClean="0">
                <a:solidFill>
                  <a:schemeClr val="tx2">
                    <a:lumMod val="75000"/>
                  </a:schemeClr>
                </a:solidFill>
              </a:rPr>
              <a:t> </a:t>
            </a:r>
            <a:r>
              <a:rPr lang="hr-HR" sz="2000" dirty="0" smtClean="0">
                <a:solidFill>
                  <a:schemeClr val="tx2">
                    <a:lumMod val="75000"/>
                  </a:schemeClr>
                </a:solidFill>
              </a:rPr>
              <a:t>p</a:t>
            </a:r>
            <a:r>
              <a:rPr lang="en-US" sz="2000" dirty="0" err="1" smtClean="0">
                <a:solidFill>
                  <a:schemeClr val="tx2">
                    <a:lumMod val="75000"/>
                  </a:schemeClr>
                </a:solidFill>
              </a:rPr>
              <a:t>ossible</a:t>
            </a:r>
            <a:r>
              <a:rPr lang="en-US" sz="2000" dirty="0" smtClean="0">
                <a:solidFill>
                  <a:schemeClr val="tx2">
                    <a:lumMod val="75000"/>
                  </a:schemeClr>
                </a:solidFill>
              </a:rPr>
              <a:t> </a:t>
            </a:r>
            <a:r>
              <a:rPr lang="hr-HR" sz="2000" dirty="0" smtClean="0">
                <a:solidFill>
                  <a:schemeClr val="tx2">
                    <a:lumMod val="75000"/>
                  </a:schemeClr>
                </a:solidFill>
              </a:rPr>
              <a:t>n</a:t>
            </a:r>
            <a:r>
              <a:rPr lang="en-US" sz="2000" dirty="0" smtClean="0">
                <a:solidFill>
                  <a:schemeClr val="tx2">
                    <a:lumMod val="75000"/>
                  </a:schemeClr>
                </a:solidFill>
              </a:rPr>
              <a:t>umber </a:t>
            </a:r>
            <a:r>
              <a:rPr lang="en-US" sz="2000" dirty="0">
                <a:solidFill>
                  <a:schemeClr val="tx2">
                    <a:lumMod val="75000"/>
                  </a:schemeClr>
                </a:solidFill>
              </a:rPr>
              <a:t>of </a:t>
            </a:r>
            <a:r>
              <a:rPr lang="hr-HR" sz="2000" dirty="0" smtClean="0">
                <a:solidFill>
                  <a:schemeClr val="tx2">
                    <a:lumMod val="75000"/>
                  </a:schemeClr>
                </a:solidFill>
              </a:rPr>
              <a:t>d</a:t>
            </a:r>
            <a:r>
              <a:rPr lang="en-US" sz="2000" dirty="0" err="1" smtClean="0">
                <a:solidFill>
                  <a:schemeClr val="tx2">
                    <a:lumMod val="75000"/>
                  </a:schemeClr>
                </a:solidFill>
              </a:rPr>
              <a:t>ata</a:t>
            </a:r>
            <a:r>
              <a:rPr lang="en-US" sz="2000" dirty="0" smtClean="0">
                <a:solidFill>
                  <a:schemeClr val="tx2">
                    <a:lumMod val="75000"/>
                  </a:schemeClr>
                </a:solidFill>
              </a:rPr>
              <a:t> </a:t>
            </a:r>
            <a:r>
              <a:rPr lang="en-US" sz="2000" dirty="0">
                <a:solidFill>
                  <a:schemeClr val="tx2">
                    <a:lumMod val="75000"/>
                  </a:schemeClr>
                </a:solidFill>
              </a:rPr>
              <a:t>and </a:t>
            </a:r>
            <a:r>
              <a:rPr lang="hr-HR" sz="2000" dirty="0" smtClean="0">
                <a:solidFill>
                  <a:schemeClr val="tx2">
                    <a:lumMod val="75000"/>
                  </a:schemeClr>
                </a:solidFill>
              </a:rPr>
              <a:t>n</a:t>
            </a:r>
            <a:r>
              <a:rPr lang="en-US" sz="2000" dirty="0" smtClean="0">
                <a:solidFill>
                  <a:schemeClr val="tx2">
                    <a:lumMod val="75000"/>
                  </a:schemeClr>
                </a:solidFill>
              </a:rPr>
              <a:t>umber </a:t>
            </a:r>
            <a:r>
              <a:rPr lang="en-US" sz="2000" dirty="0">
                <a:solidFill>
                  <a:schemeClr val="tx2">
                    <a:lumMod val="75000"/>
                  </a:schemeClr>
                </a:solidFill>
              </a:rPr>
              <a:t>of </a:t>
            </a:r>
            <a:r>
              <a:rPr lang="hr-HR" sz="2000" dirty="0" smtClean="0">
                <a:solidFill>
                  <a:schemeClr val="tx2">
                    <a:lumMod val="75000"/>
                  </a:schemeClr>
                </a:solidFill>
              </a:rPr>
              <a:t>d</a:t>
            </a:r>
            <a:r>
              <a:rPr lang="en-US" sz="2000" dirty="0" err="1" smtClean="0">
                <a:solidFill>
                  <a:schemeClr val="tx2">
                    <a:lumMod val="75000"/>
                  </a:schemeClr>
                </a:solidFill>
              </a:rPr>
              <a:t>ata</a:t>
            </a:r>
            <a:r>
              <a:rPr lang="en-US" sz="2000" dirty="0" smtClean="0">
                <a:solidFill>
                  <a:schemeClr val="tx2">
                    <a:lumMod val="75000"/>
                  </a:schemeClr>
                </a:solidFill>
              </a:rPr>
              <a:t> </a:t>
            </a:r>
            <a:r>
              <a:rPr lang="en-US" sz="2000" dirty="0">
                <a:solidFill>
                  <a:schemeClr val="tx2">
                    <a:lumMod val="75000"/>
                  </a:schemeClr>
                </a:solidFill>
              </a:rPr>
              <a:t>for </a:t>
            </a:r>
            <a:r>
              <a:rPr lang="hr-HR" sz="2000" dirty="0" smtClean="0">
                <a:solidFill>
                  <a:schemeClr val="tx2">
                    <a:lumMod val="75000"/>
                  </a:schemeClr>
                </a:solidFill>
              </a:rPr>
              <a:t>r</a:t>
            </a:r>
            <a:r>
              <a:rPr lang="en-US" sz="2000" dirty="0" err="1" smtClean="0">
                <a:solidFill>
                  <a:schemeClr val="tx2">
                    <a:lumMod val="75000"/>
                  </a:schemeClr>
                </a:solidFill>
              </a:rPr>
              <a:t>elevant</a:t>
            </a:r>
            <a:r>
              <a:rPr lang="en-US" sz="2000" dirty="0" smtClean="0">
                <a:solidFill>
                  <a:schemeClr val="tx2">
                    <a:lumMod val="75000"/>
                  </a:schemeClr>
                </a:solidFill>
              </a:rPr>
              <a:t> </a:t>
            </a:r>
            <a:r>
              <a:rPr lang="hr-HR" sz="2000" dirty="0" err="1" smtClean="0">
                <a:solidFill>
                  <a:schemeClr val="tx2">
                    <a:lumMod val="75000"/>
                  </a:schemeClr>
                </a:solidFill>
              </a:rPr>
              <a:t>averaging</a:t>
            </a:r>
            <a:r>
              <a:rPr lang="hr-HR" sz="2000" dirty="0" smtClean="0">
                <a:solidFill>
                  <a:schemeClr val="tx2">
                    <a:lumMod val="75000"/>
                  </a:schemeClr>
                </a:solidFill>
              </a:rPr>
              <a:t> t</a:t>
            </a:r>
            <a:r>
              <a:rPr lang="en-US" sz="2000" dirty="0" err="1" smtClean="0">
                <a:solidFill>
                  <a:schemeClr val="tx2">
                    <a:lumMod val="75000"/>
                  </a:schemeClr>
                </a:solidFill>
              </a:rPr>
              <a:t>imes</a:t>
            </a:r>
            <a:endParaRPr lang="en-US" sz="2000" dirty="0">
              <a:solidFill>
                <a:schemeClr val="tx2">
                  <a:lumMod val="75000"/>
                </a:schemeClr>
              </a:solidFill>
            </a:endParaRPr>
          </a:p>
          <a:p>
            <a:pPr algn="just"/>
            <a:r>
              <a:rPr lang="en-US" sz="2000" dirty="0" smtClean="0">
                <a:solidFill>
                  <a:schemeClr val="tx2">
                    <a:lumMod val="75000"/>
                  </a:schemeClr>
                </a:solidFill>
              </a:rPr>
              <a:t>- the average annual ozone precursor, polycyclic aromatic hydrocarbons and chemical composition of the PM2,5 </a:t>
            </a:r>
            <a:r>
              <a:rPr lang="hr-HR" sz="2000" dirty="0" err="1" smtClean="0">
                <a:solidFill>
                  <a:schemeClr val="tx2">
                    <a:lumMod val="75000"/>
                  </a:schemeClr>
                </a:solidFill>
              </a:rPr>
              <a:t>particulate</a:t>
            </a:r>
            <a:r>
              <a:rPr lang="hr-HR" sz="2000" dirty="0" smtClean="0">
                <a:solidFill>
                  <a:schemeClr val="tx2">
                    <a:lumMod val="75000"/>
                  </a:schemeClr>
                </a:solidFill>
              </a:rPr>
              <a:t> </a:t>
            </a:r>
            <a:r>
              <a:rPr lang="hr-HR" sz="2000" dirty="0" err="1" smtClean="0">
                <a:solidFill>
                  <a:schemeClr val="tx2">
                    <a:lumMod val="75000"/>
                  </a:schemeClr>
                </a:solidFill>
              </a:rPr>
              <a:t>matter</a:t>
            </a:r>
            <a:endParaRPr lang="en-US" sz="2000" dirty="0" smtClean="0">
              <a:solidFill>
                <a:schemeClr val="tx2">
                  <a:lumMod val="75000"/>
                </a:schemeClr>
              </a:solidFill>
            </a:endParaRPr>
          </a:p>
          <a:p>
            <a:pPr marL="342900" indent="-342900" algn="just">
              <a:buFontTx/>
              <a:buChar char="-"/>
            </a:pPr>
            <a:r>
              <a:rPr lang="en-US" sz="2000" dirty="0" smtClean="0">
                <a:solidFill>
                  <a:schemeClr val="tx2">
                    <a:lumMod val="75000"/>
                  </a:schemeClr>
                </a:solidFill>
              </a:rPr>
              <a:t>the </a:t>
            </a:r>
            <a:r>
              <a:rPr lang="en-US" sz="2000" dirty="0">
                <a:solidFill>
                  <a:schemeClr val="tx2">
                    <a:lumMod val="75000"/>
                  </a:schemeClr>
                </a:solidFill>
              </a:rPr>
              <a:t>level of air pollution in relation to the upper and lower </a:t>
            </a:r>
            <a:r>
              <a:rPr lang="en-US" sz="2000" dirty="0" smtClean="0">
                <a:solidFill>
                  <a:schemeClr val="tx2">
                    <a:lumMod val="75000"/>
                  </a:schemeClr>
                </a:solidFill>
              </a:rPr>
              <a:t>threshold</a:t>
            </a:r>
            <a:r>
              <a:rPr lang="hr-HR" sz="2000" dirty="0" smtClean="0">
                <a:solidFill>
                  <a:schemeClr val="tx2">
                    <a:lumMod val="75000"/>
                  </a:schemeClr>
                </a:solidFill>
              </a:rPr>
              <a:t> </a:t>
            </a:r>
            <a:r>
              <a:rPr lang="hr-HR" sz="2000" dirty="0" err="1" smtClean="0">
                <a:solidFill>
                  <a:schemeClr val="tx2">
                    <a:lumMod val="75000"/>
                  </a:schemeClr>
                </a:solidFill>
              </a:rPr>
              <a:t>of</a:t>
            </a:r>
            <a:r>
              <a:rPr lang="hr-HR" sz="2000" dirty="0" smtClean="0">
                <a:solidFill>
                  <a:schemeClr val="tx2">
                    <a:lumMod val="75000"/>
                  </a:schemeClr>
                </a:solidFill>
              </a:rPr>
              <a:t> </a:t>
            </a:r>
            <a:r>
              <a:rPr lang="hr-HR" sz="2000" dirty="0" err="1" smtClean="0">
                <a:solidFill>
                  <a:schemeClr val="tx2">
                    <a:lumMod val="75000"/>
                  </a:schemeClr>
                </a:solidFill>
              </a:rPr>
              <a:t>estimate</a:t>
            </a:r>
            <a:endParaRPr lang="en-US" sz="2000" dirty="0">
              <a:solidFill>
                <a:schemeClr val="tx2">
                  <a:lumMod val="75000"/>
                </a:schemeClr>
              </a:solidFill>
            </a:endParaRPr>
          </a:p>
          <a:p>
            <a:pPr algn="just"/>
            <a:r>
              <a:rPr lang="en-US" sz="2000" dirty="0">
                <a:solidFill>
                  <a:schemeClr val="tx2">
                    <a:lumMod val="75000"/>
                  </a:schemeClr>
                </a:solidFill>
              </a:rPr>
              <a:t>- the criteria applied when assessing air pollution</a:t>
            </a:r>
          </a:p>
          <a:p>
            <a:pPr algn="just"/>
            <a:r>
              <a:rPr lang="en-US" sz="2000" dirty="0">
                <a:solidFill>
                  <a:schemeClr val="tx2">
                    <a:lumMod val="75000"/>
                  </a:schemeClr>
                </a:solidFill>
              </a:rPr>
              <a:t>- </a:t>
            </a:r>
            <a:r>
              <a:rPr lang="hr-HR" sz="2000" dirty="0" smtClean="0">
                <a:solidFill>
                  <a:schemeClr val="tx2">
                    <a:lumMod val="75000"/>
                  </a:schemeClr>
                </a:solidFill>
              </a:rPr>
              <a:t>c</a:t>
            </a:r>
            <a:r>
              <a:rPr lang="en-US" sz="2000" dirty="0" err="1" smtClean="0">
                <a:solidFill>
                  <a:schemeClr val="tx2">
                    <a:lumMod val="75000"/>
                  </a:schemeClr>
                </a:solidFill>
              </a:rPr>
              <a:t>auses</a:t>
            </a:r>
            <a:r>
              <a:rPr lang="en-US" sz="2000" dirty="0" smtClean="0">
                <a:solidFill>
                  <a:schemeClr val="tx2">
                    <a:lumMod val="75000"/>
                  </a:schemeClr>
                </a:solidFill>
              </a:rPr>
              <a:t> </a:t>
            </a:r>
            <a:r>
              <a:rPr lang="en-US" sz="2000" dirty="0">
                <a:solidFill>
                  <a:schemeClr val="tx2">
                    <a:lumMod val="75000"/>
                  </a:schemeClr>
                </a:solidFill>
              </a:rPr>
              <a:t>of exceeding the </a:t>
            </a:r>
            <a:r>
              <a:rPr lang="hr-HR" sz="2000" dirty="0" err="1" smtClean="0">
                <a:solidFill>
                  <a:schemeClr val="tx2">
                    <a:lumMod val="75000"/>
                  </a:schemeClr>
                </a:solidFill>
              </a:rPr>
              <a:t>threshold</a:t>
            </a:r>
            <a:r>
              <a:rPr lang="en-US" sz="2000" dirty="0" smtClean="0">
                <a:solidFill>
                  <a:schemeClr val="tx2">
                    <a:lumMod val="75000"/>
                  </a:schemeClr>
                </a:solidFill>
              </a:rPr>
              <a:t> </a:t>
            </a:r>
            <a:r>
              <a:rPr lang="en-US" sz="2000" dirty="0">
                <a:solidFill>
                  <a:schemeClr val="tx2">
                    <a:lumMod val="75000"/>
                  </a:schemeClr>
                </a:solidFill>
              </a:rPr>
              <a:t>value, target </a:t>
            </a:r>
            <a:r>
              <a:rPr lang="en-US" sz="2000" dirty="0" smtClean="0">
                <a:solidFill>
                  <a:schemeClr val="tx2">
                    <a:lumMod val="75000"/>
                  </a:schemeClr>
                </a:solidFill>
              </a:rPr>
              <a:t>value</a:t>
            </a:r>
            <a:r>
              <a:rPr lang="hr-HR" sz="2000" dirty="0" smtClean="0">
                <a:solidFill>
                  <a:schemeClr val="tx2">
                    <a:lumMod val="75000"/>
                  </a:schemeClr>
                </a:solidFill>
              </a:rPr>
              <a:t>s</a:t>
            </a:r>
            <a:r>
              <a:rPr lang="en-US" sz="2000" dirty="0" smtClean="0">
                <a:solidFill>
                  <a:schemeClr val="tx2">
                    <a:lumMod val="75000"/>
                  </a:schemeClr>
                </a:solidFill>
              </a:rPr>
              <a:t> </a:t>
            </a:r>
            <a:r>
              <a:rPr lang="en-US" sz="2000" dirty="0">
                <a:solidFill>
                  <a:schemeClr val="tx2">
                    <a:lumMod val="75000"/>
                  </a:schemeClr>
                </a:solidFill>
              </a:rPr>
              <a:t>and long-term goal for ground-level ozone.</a:t>
            </a:r>
          </a:p>
        </p:txBody>
      </p:sp>
      <p:sp>
        <p:nvSpPr>
          <p:cNvPr id="14" name="Rectangle 13"/>
          <p:cNvSpPr/>
          <p:nvPr/>
        </p:nvSpPr>
        <p:spPr>
          <a:xfrm>
            <a:off x="252058" y="2003071"/>
            <a:ext cx="704850" cy="4390565"/>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8.</a:t>
            </a:r>
            <a:endParaRPr lang="hr-HR" sz="2800" b="1" dirty="0">
              <a:solidFill>
                <a:schemeClr val="tx2">
                  <a:lumMod val="75000"/>
                </a:schemeClr>
              </a:solidFill>
            </a:endParaRPr>
          </a:p>
        </p:txBody>
      </p:sp>
      <p:grpSp>
        <p:nvGrpSpPr>
          <p:cNvPr id="15" name="Group 3"/>
          <p:cNvGrpSpPr>
            <a:grpSpLocks noChangeAspect="1"/>
          </p:cNvGrpSpPr>
          <p:nvPr/>
        </p:nvGrpSpPr>
        <p:grpSpPr bwMode="auto">
          <a:xfrm>
            <a:off x="442354" y="6362429"/>
            <a:ext cx="4500798" cy="411137"/>
            <a:chOff x="14858" y="6031800"/>
            <a:chExt cx="7310482" cy="703818"/>
          </a:xfrm>
        </p:grpSpPr>
        <p:pic>
          <p:nvPicPr>
            <p:cNvPr id="1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Monitoring procedure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by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298465" y="1238249"/>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298465" y="1400502"/>
            <a:ext cx="8429624" cy="954107"/>
          </a:xfrm>
          <a:prstGeom prst="rect">
            <a:avLst/>
          </a:prstGeom>
          <a:noFill/>
        </p:spPr>
        <p:txBody>
          <a:bodyPr wrap="square" rtlCol="0">
            <a:spAutoFit/>
          </a:bodyPr>
          <a:lstStyle/>
          <a:p>
            <a:pPr algn="ctr"/>
            <a:r>
              <a:rPr lang="hr-HR" sz="2800" b="1" dirty="0" smtClean="0">
                <a:solidFill>
                  <a:schemeClr val="tx2">
                    <a:lumMod val="75000"/>
                  </a:schemeClr>
                </a:solidFill>
              </a:rPr>
              <a:t> B.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steps</a:t>
            </a:r>
            <a:endParaRPr lang="hr-HR" sz="2800" b="1" dirty="0">
              <a:solidFill>
                <a:schemeClr val="tx2">
                  <a:lumMod val="75000"/>
                </a:schemeClr>
              </a:solidFill>
            </a:endParaRPr>
          </a:p>
          <a:p>
            <a:pPr algn="ctr"/>
            <a:endParaRPr lang="hr-HR" sz="2800" b="1" dirty="0">
              <a:solidFill>
                <a:schemeClr val="tx2">
                  <a:lumMod val="75000"/>
                </a:schemeClr>
              </a:solidFill>
            </a:endParaRPr>
          </a:p>
        </p:txBody>
      </p:sp>
      <p:sp>
        <p:nvSpPr>
          <p:cNvPr id="13" name="Rectangle 12"/>
          <p:cNvSpPr/>
          <p:nvPr/>
        </p:nvSpPr>
        <p:spPr>
          <a:xfrm>
            <a:off x="1071562" y="2152648"/>
            <a:ext cx="7667625" cy="1143002"/>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dirty="0">
              <a:solidFill>
                <a:schemeClr val="tx2">
                  <a:lumMod val="75000"/>
                </a:schemeClr>
              </a:solidFill>
            </a:endParaRPr>
          </a:p>
        </p:txBody>
      </p:sp>
      <p:sp>
        <p:nvSpPr>
          <p:cNvPr id="14" name="Rectangle 13"/>
          <p:cNvSpPr/>
          <p:nvPr/>
        </p:nvSpPr>
        <p:spPr>
          <a:xfrm>
            <a:off x="289954" y="2164615"/>
            <a:ext cx="704850" cy="1131036"/>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9</a:t>
            </a:r>
            <a:r>
              <a:rPr lang="hr-HR" sz="2800" b="1" dirty="0" smtClean="0">
                <a:solidFill>
                  <a:schemeClr val="tx2">
                    <a:lumMod val="75000"/>
                  </a:schemeClr>
                </a:solidFill>
              </a:rPr>
              <a:t>.</a:t>
            </a:r>
            <a:endParaRPr lang="hr-HR" sz="2800" b="1" dirty="0">
              <a:solidFill>
                <a:schemeClr val="tx2">
                  <a:lumMod val="75000"/>
                </a:schemeClr>
              </a:solidFill>
            </a:endParaRPr>
          </a:p>
        </p:txBody>
      </p:sp>
      <p:sp>
        <p:nvSpPr>
          <p:cNvPr id="11265" name="Rectangle 1"/>
          <p:cNvSpPr>
            <a:spLocks noChangeArrowheads="1"/>
          </p:cNvSpPr>
          <p:nvPr/>
        </p:nvSpPr>
        <p:spPr bwMode="auto">
          <a:xfrm>
            <a:off x="1147761" y="2216318"/>
            <a:ext cx="7515225"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ja-JP" sz="2000" b="1" dirty="0">
                <a:solidFill>
                  <a:schemeClr val="tx2">
                    <a:lumMod val="75000"/>
                  </a:schemeClr>
                </a:solidFill>
                <a:latin typeface="+mn-lt"/>
                <a:cs typeface="Arial" pitchFamily="34" charset="0"/>
              </a:rPr>
              <a:t>Verify if the test laboratory has submitted an annual report to the </a:t>
            </a:r>
            <a:r>
              <a:rPr lang="hr-HR" altLang="ja-JP" sz="2000" b="1" dirty="0" err="1" smtClean="0">
                <a:solidFill>
                  <a:schemeClr val="tx2">
                    <a:lumMod val="75000"/>
                  </a:schemeClr>
                </a:solidFill>
                <a:latin typeface="+mn-lt"/>
                <a:cs typeface="Arial" pitchFamily="34" charset="0"/>
              </a:rPr>
              <a:t>client</a:t>
            </a:r>
            <a:r>
              <a:rPr lang="hr-HR" altLang="ja-JP" sz="2000" b="1" dirty="0" smtClean="0">
                <a:solidFill>
                  <a:schemeClr val="tx2">
                    <a:lumMod val="75000"/>
                  </a:schemeClr>
                </a:solidFill>
                <a:latin typeface="+mn-lt"/>
                <a:cs typeface="Arial" pitchFamily="34" charset="0"/>
              </a:rPr>
              <a:t> </a:t>
            </a:r>
            <a:r>
              <a:rPr lang="en-US" altLang="ja-JP" sz="2000" b="1" dirty="0" smtClean="0">
                <a:solidFill>
                  <a:schemeClr val="tx2">
                    <a:lumMod val="75000"/>
                  </a:schemeClr>
                </a:solidFill>
                <a:latin typeface="+mn-lt"/>
                <a:cs typeface="Arial" pitchFamily="34" charset="0"/>
              </a:rPr>
              <a:t>(</a:t>
            </a:r>
            <a:r>
              <a:rPr lang="hr-HR" altLang="ja-JP" sz="2000" b="1" dirty="0" err="1" smtClean="0">
                <a:solidFill>
                  <a:schemeClr val="tx2">
                    <a:lumMod val="75000"/>
                  </a:schemeClr>
                </a:solidFill>
                <a:latin typeface="+mn-lt"/>
                <a:cs typeface="Arial" pitchFamily="34" charset="0"/>
              </a:rPr>
              <a:t>local</a:t>
            </a:r>
            <a:r>
              <a:rPr lang="hr-HR" altLang="ja-JP" sz="2000" b="1" dirty="0" smtClean="0">
                <a:solidFill>
                  <a:schemeClr val="tx2">
                    <a:lumMod val="75000"/>
                  </a:schemeClr>
                </a:solidFill>
                <a:latin typeface="+mn-lt"/>
                <a:cs typeface="Arial" pitchFamily="34" charset="0"/>
              </a:rPr>
              <a:t> </a:t>
            </a:r>
            <a:r>
              <a:rPr lang="hr-HR" altLang="ja-JP" sz="2000" b="1" dirty="0" err="1" smtClean="0">
                <a:solidFill>
                  <a:schemeClr val="tx2">
                    <a:lumMod val="75000"/>
                  </a:schemeClr>
                </a:solidFill>
                <a:latin typeface="+mn-lt"/>
                <a:cs typeface="Arial" pitchFamily="34" charset="0"/>
              </a:rPr>
              <a:t>authorities</a:t>
            </a:r>
            <a:r>
              <a:rPr lang="en-US" altLang="ja-JP" sz="2000" b="1" dirty="0" smtClean="0">
                <a:solidFill>
                  <a:schemeClr val="tx2">
                    <a:lumMod val="75000"/>
                  </a:schemeClr>
                </a:solidFill>
                <a:latin typeface="+mn-lt"/>
                <a:cs typeface="Arial" pitchFamily="34" charset="0"/>
              </a:rPr>
              <a:t>, </a:t>
            </a:r>
            <a:r>
              <a:rPr lang="hr-HR" altLang="ja-JP" sz="2000" b="1" dirty="0" err="1" smtClean="0">
                <a:solidFill>
                  <a:schemeClr val="tx2">
                    <a:lumMod val="75000"/>
                  </a:schemeClr>
                </a:solidFill>
                <a:latin typeface="+mn-lt"/>
                <a:cs typeface="Arial" pitchFamily="34" charset="0"/>
              </a:rPr>
              <a:t>units</a:t>
            </a:r>
            <a:r>
              <a:rPr lang="hr-HR" altLang="ja-JP" sz="2000" b="1" dirty="0" smtClean="0">
                <a:solidFill>
                  <a:schemeClr val="tx2">
                    <a:lumMod val="75000"/>
                  </a:schemeClr>
                </a:solidFill>
                <a:latin typeface="+mn-lt"/>
                <a:cs typeface="Arial" pitchFamily="34" charset="0"/>
              </a:rPr>
              <a:t> </a:t>
            </a:r>
            <a:r>
              <a:rPr lang="hr-HR" altLang="ja-JP" sz="2000" b="1" dirty="0" err="1" smtClean="0">
                <a:solidFill>
                  <a:schemeClr val="tx2">
                    <a:lumMod val="75000"/>
                  </a:schemeClr>
                </a:solidFill>
                <a:latin typeface="+mn-lt"/>
                <a:cs typeface="Arial" pitchFamily="34" charset="0"/>
              </a:rPr>
              <a:t>of</a:t>
            </a:r>
            <a:r>
              <a:rPr lang="hr-HR" altLang="ja-JP" sz="2000" b="1" dirty="0" smtClean="0">
                <a:solidFill>
                  <a:schemeClr val="tx2">
                    <a:lumMod val="75000"/>
                  </a:schemeClr>
                </a:solidFill>
                <a:latin typeface="+mn-lt"/>
                <a:cs typeface="Arial" pitchFamily="34" charset="0"/>
              </a:rPr>
              <a:t> </a:t>
            </a:r>
            <a:r>
              <a:rPr lang="hr-HR" altLang="ja-JP" sz="2000" b="1" dirty="0" err="1" smtClean="0">
                <a:solidFill>
                  <a:schemeClr val="tx2">
                    <a:lumMod val="75000"/>
                  </a:schemeClr>
                </a:solidFill>
                <a:latin typeface="+mn-lt"/>
                <a:cs typeface="Arial" pitchFamily="34" charset="0"/>
              </a:rPr>
              <a:t>regional</a:t>
            </a:r>
            <a:r>
              <a:rPr lang="hr-HR" altLang="ja-JP" sz="2000" b="1" dirty="0" smtClean="0">
                <a:solidFill>
                  <a:schemeClr val="tx2">
                    <a:lumMod val="75000"/>
                  </a:schemeClr>
                </a:solidFill>
                <a:latin typeface="+mn-lt"/>
                <a:cs typeface="Arial" pitchFamily="34" charset="0"/>
              </a:rPr>
              <a:t> </a:t>
            </a:r>
            <a:r>
              <a:rPr lang="hr-HR" altLang="ja-JP" sz="2000" b="1" dirty="0" err="1" smtClean="0">
                <a:solidFill>
                  <a:schemeClr val="tx2">
                    <a:lumMod val="75000"/>
                  </a:schemeClr>
                </a:solidFill>
                <a:latin typeface="+mn-lt"/>
                <a:cs typeface="Arial" pitchFamily="34" charset="0"/>
              </a:rPr>
              <a:t>self-government</a:t>
            </a:r>
            <a:r>
              <a:rPr lang="en-US" altLang="ja-JP" sz="2000" b="1" dirty="0" smtClean="0">
                <a:solidFill>
                  <a:schemeClr val="tx2">
                    <a:lumMod val="75000"/>
                  </a:schemeClr>
                </a:solidFill>
                <a:latin typeface="+mn-lt"/>
                <a:cs typeface="Arial" pitchFamily="34" charset="0"/>
              </a:rPr>
              <a:t>, </a:t>
            </a:r>
            <a:r>
              <a:rPr lang="hr-HR" altLang="ja-JP" sz="2000" b="1" dirty="0" smtClean="0">
                <a:solidFill>
                  <a:schemeClr val="tx2">
                    <a:lumMod val="75000"/>
                  </a:schemeClr>
                </a:solidFill>
                <a:latin typeface="+mn-lt"/>
                <a:cs typeface="Arial" pitchFamily="34" charset="0"/>
              </a:rPr>
              <a:t>p</a:t>
            </a:r>
            <a:r>
              <a:rPr lang="en-US" altLang="ja-JP" sz="2000" b="1" dirty="0" err="1" smtClean="0">
                <a:solidFill>
                  <a:schemeClr val="tx2">
                    <a:lumMod val="75000"/>
                  </a:schemeClr>
                </a:solidFill>
                <a:latin typeface="+mn-lt"/>
                <a:cs typeface="Arial" pitchFamily="34" charset="0"/>
              </a:rPr>
              <a:t>ollut</a:t>
            </a:r>
            <a:r>
              <a:rPr lang="hr-HR" altLang="ja-JP" sz="2000" b="1" dirty="0" err="1" smtClean="0">
                <a:solidFill>
                  <a:schemeClr val="tx2">
                    <a:lumMod val="75000"/>
                  </a:schemeClr>
                </a:solidFill>
                <a:latin typeface="+mn-lt"/>
                <a:cs typeface="Arial" pitchFamily="34" charset="0"/>
              </a:rPr>
              <a:t>er</a:t>
            </a:r>
            <a:r>
              <a:rPr lang="en-US" altLang="ja-JP" sz="2000" b="1" dirty="0" smtClean="0">
                <a:solidFill>
                  <a:schemeClr val="tx2">
                    <a:lumMod val="75000"/>
                  </a:schemeClr>
                </a:solidFill>
                <a:latin typeface="+mn-lt"/>
                <a:cs typeface="Arial" pitchFamily="34" charset="0"/>
              </a:rPr>
              <a:t>) </a:t>
            </a:r>
            <a:r>
              <a:rPr lang="en-US" altLang="ja-JP" sz="2000" b="1" dirty="0">
                <a:solidFill>
                  <a:schemeClr val="tx2">
                    <a:lumMod val="75000"/>
                  </a:schemeClr>
                </a:solidFill>
                <a:latin typeface="+mn-lt"/>
                <a:cs typeface="Arial" pitchFamily="34" charset="0"/>
              </a:rPr>
              <a:t>by March 31.</a:t>
            </a:r>
            <a:endParaRPr kumimoji="0" lang="hr-BA" altLang="ja-JP" sz="2000" b="1" i="0" u="none" strike="noStrike" cap="none" normalizeH="0" baseline="0" dirty="0" smtClean="0">
              <a:ln>
                <a:noFill/>
              </a:ln>
              <a:solidFill>
                <a:schemeClr val="tx2">
                  <a:lumMod val="75000"/>
                </a:schemeClr>
              </a:solidFill>
              <a:effectLst/>
              <a:latin typeface="+mn-lt"/>
              <a:cs typeface="Arial" pitchFamily="34" charset="0"/>
            </a:endParaRPr>
          </a:p>
        </p:txBody>
      </p:sp>
      <p:grpSp>
        <p:nvGrpSpPr>
          <p:cNvPr id="15" name="Group 3"/>
          <p:cNvGrpSpPr>
            <a:grpSpLocks noChangeAspect="1"/>
          </p:cNvGrpSpPr>
          <p:nvPr/>
        </p:nvGrpSpPr>
        <p:grpSpPr bwMode="auto">
          <a:xfrm>
            <a:off x="442354" y="6362429"/>
            <a:ext cx="4500798" cy="411137"/>
            <a:chOff x="14858" y="6031800"/>
            <a:chExt cx="7310482" cy="703818"/>
          </a:xfrm>
        </p:grpSpPr>
        <p:pic>
          <p:nvPicPr>
            <p:cNvPr id="1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1904986216"/>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Monitoring procedure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by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00050" y="1228723"/>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228725"/>
            <a:ext cx="8429624" cy="954107"/>
          </a:xfrm>
          <a:prstGeom prst="rect">
            <a:avLst/>
          </a:prstGeom>
          <a:noFill/>
        </p:spPr>
        <p:txBody>
          <a:bodyPr wrap="square" rtlCol="0">
            <a:spAutoFit/>
          </a:bodyPr>
          <a:lstStyle/>
          <a:p>
            <a:pPr algn="ctr"/>
            <a:r>
              <a:rPr lang="hr-HR" sz="2800" b="1" dirty="0" smtClean="0">
                <a:solidFill>
                  <a:schemeClr val="tx2">
                    <a:lumMod val="75000"/>
                  </a:schemeClr>
                </a:solidFill>
              </a:rPr>
              <a:t>C. Procedure </a:t>
            </a:r>
            <a:r>
              <a:rPr lang="hr-HR" sz="2800" b="1" dirty="0" err="1" smtClean="0">
                <a:solidFill>
                  <a:schemeClr val="tx2">
                    <a:lumMod val="75000"/>
                  </a:schemeClr>
                </a:solidFill>
              </a:rPr>
              <a:t>after</a:t>
            </a:r>
            <a:r>
              <a:rPr lang="hr-HR" sz="2800" b="1" dirty="0" smtClean="0">
                <a:solidFill>
                  <a:schemeClr val="tx2">
                    <a:lumMod val="75000"/>
                  </a:schemeClr>
                </a:solidFill>
              </a:rPr>
              <a:t> </a:t>
            </a:r>
            <a:r>
              <a:rPr lang="hr-HR" sz="2800" b="1" dirty="0" err="1" smtClean="0">
                <a:solidFill>
                  <a:schemeClr val="tx2">
                    <a:lumMod val="75000"/>
                  </a:schemeClr>
                </a:solidFill>
              </a:rPr>
              <a:t>inspection</a:t>
            </a:r>
            <a:r>
              <a:rPr lang="hr-HR" sz="2800" b="1" dirty="0" smtClean="0">
                <a:solidFill>
                  <a:schemeClr val="tx2">
                    <a:lumMod val="75000"/>
                  </a:schemeClr>
                </a:solidFill>
              </a:rPr>
              <a:t> </a:t>
            </a:r>
            <a:r>
              <a:rPr lang="hr-HR" sz="2800" b="1" dirty="0" err="1" smtClean="0">
                <a:solidFill>
                  <a:schemeClr val="tx2">
                    <a:lumMod val="75000"/>
                  </a:schemeClr>
                </a:solidFill>
              </a:rPr>
              <a:t>has</a:t>
            </a:r>
            <a:r>
              <a:rPr lang="hr-HR" sz="2800" b="1" dirty="0" smtClean="0">
                <a:solidFill>
                  <a:schemeClr val="tx2">
                    <a:lumMod val="75000"/>
                  </a:schemeClr>
                </a:solidFill>
              </a:rPr>
              <a:t> </a:t>
            </a:r>
            <a:r>
              <a:rPr lang="hr-HR" sz="2800" b="1" dirty="0" err="1" smtClean="0">
                <a:solidFill>
                  <a:schemeClr val="tx2">
                    <a:lumMod val="75000"/>
                  </a:schemeClr>
                </a:solidFill>
              </a:rPr>
              <a:t>been</a:t>
            </a:r>
            <a:r>
              <a:rPr lang="hr-HR" sz="2800" b="1" dirty="0" smtClean="0">
                <a:solidFill>
                  <a:schemeClr val="tx2">
                    <a:lumMod val="75000"/>
                  </a:schemeClr>
                </a:solidFill>
              </a:rPr>
              <a:t> </a:t>
            </a:r>
            <a:r>
              <a:rPr lang="hr-HR" sz="2800" b="1" dirty="0" err="1" smtClean="0">
                <a:solidFill>
                  <a:schemeClr val="tx2">
                    <a:lumMod val="75000"/>
                  </a:schemeClr>
                </a:solidFill>
              </a:rPr>
              <a:t>completed</a:t>
            </a:r>
            <a:r>
              <a:rPr lang="hr-HR" sz="2800" b="1" dirty="0" smtClean="0">
                <a:solidFill>
                  <a:schemeClr val="tx2">
                    <a:lumMod val="75000"/>
                  </a:schemeClr>
                </a:solidFill>
              </a:rPr>
              <a:t> - </a:t>
            </a:r>
            <a:r>
              <a:rPr lang="hr-HR" sz="2800" b="1" dirty="0" err="1" smtClean="0">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171574" y="2276474"/>
            <a:ext cx="7667625" cy="1562101"/>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solidFill>
                  <a:schemeClr val="tx2">
                    <a:lumMod val="75000"/>
                  </a:schemeClr>
                </a:solidFill>
              </a:rPr>
              <a:t>If, in step B2, </a:t>
            </a:r>
            <a:r>
              <a:rPr lang="en-US" sz="2000" b="1" u="sng" dirty="0">
                <a:solidFill>
                  <a:schemeClr val="tx2">
                    <a:lumMod val="75000"/>
                  </a:schemeClr>
                </a:solidFill>
              </a:rPr>
              <a:t>the </a:t>
            </a:r>
            <a:r>
              <a:rPr lang="en-US" sz="2000" b="1" u="sng" dirty="0" smtClean="0">
                <a:solidFill>
                  <a:schemeClr val="tx2">
                    <a:lumMod val="75000"/>
                  </a:schemeClr>
                </a:solidFill>
              </a:rPr>
              <a:t>invalid</a:t>
            </a:r>
            <a:r>
              <a:rPr lang="hr-HR" sz="2000" b="1" u="sng" dirty="0" err="1" smtClean="0">
                <a:solidFill>
                  <a:schemeClr val="tx2">
                    <a:lumMod val="75000"/>
                  </a:schemeClr>
                </a:solidFill>
              </a:rPr>
              <a:t>ity</a:t>
            </a:r>
            <a:r>
              <a:rPr lang="en-US" sz="2000" b="1" u="sng" dirty="0" smtClean="0">
                <a:solidFill>
                  <a:schemeClr val="tx2">
                    <a:lumMod val="75000"/>
                  </a:schemeClr>
                </a:solidFill>
              </a:rPr>
              <a:t> </a:t>
            </a:r>
            <a:r>
              <a:rPr lang="en-US" sz="2000" b="1" u="sng" dirty="0">
                <a:solidFill>
                  <a:schemeClr val="tx2">
                    <a:lumMod val="75000"/>
                  </a:schemeClr>
                </a:solidFill>
              </a:rPr>
              <a:t>of a license or the invalidity of a permit for one or more </a:t>
            </a:r>
            <a:r>
              <a:rPr lang="en-US" sz="2000" b="1" u="sng" dirty="0" smtClean="0">
                <a:solidFill>
                  <a:schemeClr val="tx2">
                    <a:lumMod val="75000"/>
                  </a:schemeClr>
                </a:solidFill>
              </a:rPr>
              <a:t>pollutants</a:t>
            </a:r>
            <a:r>
              <a:rPr lang="hr-HR" sz="2000" b="1" dirty="0" smtClean="0">
                <a:solidFill>
                  <a:schemeClr val="tx2">
                    <a:lumMod val="75000"/>
                  </a:schemeClr>
                </a:solidFill>
              </a:rPr>
              <a:t>, </a:t>
            </a:r>
            <a:r>
              <a:rPr lang="en-US" sz="2000" b="1" dirty="0" smtClean="0">
                <a:solidFill>
                  <a:schemeClr val="tx2">
                    <a:lumMod val="75000"/>
                  </a:schemeClr>
                </a:solidFill>
              </a:rPr>
              <a:t>a </a:t>
            </a:r>
            <a:r>
              <a:rPr lang="en-US" sz="2000" b="1" u="sng" dirty="0" smtClean="0">
                <a:solidFill>
                  <a:schemeClr val="tx2">
                    <a:lumMod val="75000"/>
                  </a:schemeClr>
                </a:solidFill>
              </a:rPr>
              <a:t>decision</a:t>
            </a:r>
            <a:r>
              <a:rPr lang="hr-HR" sz="2000" b="1" u="sng" dirty="0" smtClean="0">
                <a:solidFill>
                  <a:schemeClr val="tx2">
                    <a:lumMod val="75000"/>
                  </a:schemeClr>
                </a:solidFill>
              </a:rPr>
              <a:t> </a:t>
            </a:r>
            <a:r>
              <a:rPr lang="hr-HR" sz="2000" b="1" u="sng" dirty="0" err="1" smtClean="0">
                <a:solidFill>
                  <a:schemeClr val="tx2">
                    <a:lumMod val="75000"/>
                  </a:schemeClr>
                </a:solidFill>
              </a:rPr>
              <a:t>shall</a:t>
            </a:r>
            <a:r>
              <a:rPr lang="hr-HR" sz="2000" b="1" u="sng" dirty="0" smtClean="0">
                <a:solidFill>
                  <a:schemeClr val="tx2">
                    <a:lumMod val="75000"/>
                  </a:schemeClr>
                </a:solidFill>
              </a:rPr>
              <a:t> </a:t>
            </a:r>
            <a:r>
              <a:rPr lang="hr-HR" sz="2000" b="1" u="sng" dirty="0" err="1" smtClean="0">
                <a:solidFill>
                  <a:schemeClr val="tx2">
                    <a:lumMod val="75000"/>
                  </a:schemeClr>
                </a:solidFill>
              </a:rPr>
              <a:t>be</a:t>
            </a:r>
            <a:r>
              <a:rPr lang="hr-HR" sz="2000" b="1" u="sng" dirty="0" smtClean="0">
                <a:solidFill>
                  <a:schemeClr val="tx2">
                    <a:lumMod val="75000"/>
                  </a:schemeClr>
                </a:solidFill>
              </a:rPr>
              <a:t> </a:t>
            </a:r>
            <a:r>
              <a:rPr lang="hr-HR" sz="2000" b="1" u="sng" dirty="0" err="1" smtClean="0">
                <a:solidFill>
                  <a:schemeClr val="tx2">
                    <a:lumMod val="75000"/>
                  </a:schemeClr>
                </a:solidFill>
              </a:rPr>
              <a:t>issued</a:t>
            </a:r>
            <a:r>
              <a:rPr lang="hr-HR" sz="2000" b="1" u="sng" dirty="0" smtClean="0">
                <a:solidFill>
                  <a:schemeClr val="tx2">
                    <a:lumMod val="75000"/>
                  </a:schemeClr>
                </a:solidFill>
              </a:rPr>
              <a:t> to </a:t>
            </a:r>
            <a:r>
              <a:rPr lang="hr-HR" sz="2000" b="1" u="sng" dirty="0" err="1" smtClean="0">
                <a:solidFill>
                  <a:schemeClr val="tx2">
                    <a:lumMod val="75000"/>
                  </a:schemeClr>
                </a:solidFill>
              </a:rPr>
              <a:t>prohibit</a:t>
            </a:r>
            <a:r>
              <a:rPr lang="en-US" sz="2000" b="1" u="sng" dirty="0" smtClean="0">
                <a:solidFill>
                  <a:schemeClr val="tx2">
                    <a:lumMod val="75000"/>
                  </a:schemeClr>
                </a:solidFill>
              </a:rPr>
              <a:t> </a:t>
            </a:r>
            <a:r>
              <a:rPr lang="en-US" sz="2000" b="1" u="sng" dirty="0">
                <a:solidFill>
                  <a:schemeClr val="tx2">
                    <a:lumMod val="75000"/>
                  </a:schemeClr>
                </a:solidFill>
              </a:rPr>
              <a:t>the performance of </a:t>
            </a:r>
            <a:r>
              <a:rPr lang="en-US" sz="2000" b="1" u="sng" dirty="0" smtClean="0">
                <a:solidFill>
                  <a:schemeClr val="tx2">
                    <a:lumMod val="75000"/>
                  </a:schemeClr>
                </a:solidFill>
              </a:rPr>
              <a:t>the</a:t>
            </a:r>
            <a:r>
              <a:rPr lang="hr-HR" sz="2000" b="1" u="sng" dirty="0" smtClean="0">
                <a:solidFill>
                  <a:schemeClr val="tx2">
                    <a:lumMod val="75000"/>
                  </a:schemeClr>
                </a:solidFill>
              </a:rPr>
              <a:t> AQM </a:t>
            </a:r>
            <a:r>
              <a:rPr lang="en-US" sz="2000" b="1" u="sng" dirty="0" smtClean="0">
                <a:solidFill>
                  <a:schemeClr val="tx2">
                    <a:lumMod val="75000"/>
                  </a:schemeClr>
                </a:solidFill>
              </a:rPr>
              <a:t>activity</a:t>
            </a:r>
            <a:r>
              <a:rPr lang="en-US" sz="2000" b="1" dirty="0" smtClean="0">
                <a:solidFill>
                  <a:schemeClr val="tx2">
                    <a:lumMod val="75000"/>
                  </a:schemeClr>
                </a:solidFill>
              </a:rPr>
              <a:t> </a:t>
            </a:r>
            <a:r>
              <a:rPr lang="en-US" sz="2000" b="1" dirty="0">
                <a:solidFill>
                  <a:schemeClr val="tx2">
                    <a:lumMod val="75000"/>
                  </a:schemeClr>
                </a:solidFill>
              </a:rPr>
              <a:t>or </a:t>
            </a:r>
            <a:r>
              <a:rPr lang="en-US" sz="2000" b="1" u="sng" dirty="0">
                <a:solidFill>
                  <a:schemeClr val="tx2">
                    <a:lumMod val="75000"/>
                  </a:schemeClr>
                </a:solidFill>
              </a:rPr>
              <a:t>the measurement of pollutants for which the </a:t>
            </a:r>
            <a:r>
              <a:rPr lang="hr-HR" sz="2000" b="1" u="sng" dirty="0" err="1" smtClean="0">
                <a:solidFill>
                  <a:schemeClr val="tx2">
                    <a:lumMod val="75000"/>
                  </a:schemeClr>
                </a:solidFill>
              </a:rPr>
              <a:t>permit</a:t>
            </a:r>
            <a:r>
              <a:rPr lang="en-US" sz="2000" b="1" u="sng" dirty="0" smtClean="0">
                <a:solidFill>
                  <a:schemeClr val="tx2">
                    <a:lumMod val="75000"/>
                  </a:schemeClr>
                </a:solidFill>
              </a:rPr>
              <a:t> </a:t>
            </a:r>
            <a:r>
              <a:rPr lang="en-US" sz="2000" b="1" u="sng" dirty="0">
                <a:solidFill>
                  <a:schemeClr val="tx2">
                    <a:lumMod val="75000"/>
                  </a:schemeClr>
                </a:solidFill>
              </a:rPr>
              <a:t>is invalid</a:t>
            </a:r>
            <a:r>
              <a:rPr lang="en-US" sz="2000" b="1" dirty="0">
                <a:solidFill>
                  <a:schemeClr val="tx2">
                    <a:lumMod val="75000"/>
                  </a:schemeClr>
                </a:solidFill>
              </a:rPr>
              <a:t> </a:t>
            </a:r>
            <a:r>
              <a:rPr lang="en-US" sz="2000" b="1" dirty="0" smtClean="0">
                <a:solidFill>
                  <a:schemeClr val="tx2">
                    <a:lumMod val="75000"/>
                  </a:schemeClr>
                </a:solidFill>
              </a:rPr>
              <a:t>(</a:t>
            </a:r>
            <a:r>
              <a:rPr lang="en-US" sz="2000" b="1" dirty="0">
                <a:solidFill>
                  <a:schemeClr val="tx2">
                    <a:lumMod val="75000"/>
                  </a:schemeClr>
                </a:solidFill>
              </a:rPr>
              <a:t>Article 138 </a:t>
            </a:r>
            <a:r>
              <a:rPr lang="hr-HR" sz="2000" b="1" dirty="0" err="1" smtClean="0">
                <a:solidFill>
                  <a:schemeClr val="tx2">
                    <a:lumMod val="75000"/>
                  </a:schemeClr>
                </a:solidFill>
              </a:rPr>
              <a:t>of</a:t>
            </a:r>
            <a:r>
              <a:rPr lang="hr-HR" sz="2000" b="1" dirty="0" smtClean="0">
                <a:solidFill>
                  <a:schemeClr val="tx2">
                    <a:lumMod val="75000"/>
                  </a:schemeClr>
                </a:solidFill>
              </a:rPr>
              <a:t> </a:t>
            </a:r>
            <a:r>
              <a:rPr lang="hr-HR" sz="2000" b="1" dirty="0" err="1" smtClean="0">
                <a:solidFill>
                  <a:schemeClr val="tx2">
                    <a:lumMod val="75000"/>
                  </a:schemeClr>
                </a:solidFill>
              </a:rPr>
              <a:t>Environmental</a:t>
            </a:r>
            <a:r>
              <a:rPr lang="hr-HR" sz="2000" b="1" dirty="0" smtClean="0">
                <a:solidFill>
                  <a:schemeClr val="tx2">
                    <a:lumMod val="75000"/>
                  </a:schemeClr>
                </a:solidFill>
              </a:rPr>
              <a:t> Protection </a:t>
            </a:r>
            <a:r>
              <a:rPr lang="hr-HR" sz="2000" b="1" dirty="0" err="1" smtClean="0">
                <a:solidFill>
                  <a:schemeClr val="tx2">
                    <a:lumMod val="75000"/>
                  </a:schemeClr>
                </a:solidFill>
              </a:rPr>
              <a:t>Act</a:t>
            </a:r>
            <a:r>
              <a:rPr lang="en-US" sz="2000" b="1" dirty="0" smtClean="0">
                <a:solidFill>
                  <a:schemeClr val="tx2">
                    <a:lumMod val="75000"/>
                  </a:schemeClr>
                </a:solidFill>
              </a:rPr>
              <a:t>)</a:t>
            </a:r>
            <a:r>
              <a:rPr lang="hr-HR" sz="2000" b="1" dirty="0" smtClean="0">
                <a:solidFill>
                  <a:schemeClr val="tx2">
                    <a:lumMod val="75000"/>
                  </a:schemeClr>
                </a:solidFill>
              </a:rPr>
              <a:t> </a:t>
            </a:r>
            <a:r>
              <a:rPr lang="hr-HR" sz="2000" b="1" dirty="0" err="1" smtClean="0">
                <a:solidFill>
                  <a:schemeClr val="tx2">
                    <a:lumMod val="75000"/>
                  </a:schemeClr>
                </a:solidFill>
              </a:rPr>
              <a:t>and</a:t>
            </a:r>
            <a:r>
              <a:rPr lang="hr-HR" sz="2000" b="1" dirty="0" smtClean="0">
                <a:solidFill>
                  <a:schemeClr val="tx2">
                    <a:lumMod val="75000"/>
                  </a:schemeClr>
                </a:solidFill>
              </a:rPr>
              <a:t> </a:t>
            </a:r>
            <a:r>
              <a:rPr lang="hr-HR" sz="2000" b="1" dirty="0" err="1" smtClean="0">
                <a:solidFill>
                  <a:schemeClr val="tx2">
                    <a:lumMod val="75000"/>
                  </a:schemeClr>
                </a:solidFill>
              </a:rPr>
              <a:t>criminal</a:t>
            </a:r>
            <a:r>
              <a:rPr lang="hr-HR" sz="2000" b="1" dirty="0" smtClean="0">
                <a:solidFill>
                  <a:schemeClr val="tx2">
                    <a:lumMod val="75000"/>
                  </a:schemeClr>
                </a:solidFill>
              </a:rPr>
              <a:t> </a:t>
            </a:r>
            <a:r>
              <a:rPr lang="hr-HR" sz="2000" b="1" dirty="0" err="1" smtClean="0">
                <a:solidFill>
                  <a:schemeClr val="tx2">
                    <a:lumMod val="75000"/>
                  </a:schemeClr>
                </a:solidFill>
              </a:rPr>
              <a:t>proceedings</a:t>
            </a:r>
            <a:r>
              <a:rPr lang="hr-HR" sz="2000" b="1" dirty="0" smtClean="0">
                <a:solidFill>
                  <a:schemeClr val="tx2">
                    <a:lumMod val="75000"/>
                  </a:schemeClr>
                </a:solidFill>
              </a:rPr>
              <a:t> </a:t>
            </a:r>
            <a:r>
              <a:rPr lang="hr-HR" sz="2000" b="1" dirty="0" err="1" smtClean="0">
                <a:solidFill>
                  <a:schemeClr val="tx2">
                    <a:lumMod val="75000"/>
                  </a:schemeClr>
                </a:solidFill>
              </a:rPr>
              <a:t>shall</a:t>
            </a:r>
            <a:r>
              <a:rPr lang="hr-HR" sz="2000" b="1" dirty="0" smtClean="0">
                <a:solidFill>
                  <a:schemeClr val="tx2">
                    <a:lumMod val="75000"/>
                  </a:schemeClr>
                </a:solidFill>
              </a:rPr>
              <a:t> </a:t>
            </a:r>
            <a:r>
              <a:rPr lang="hr-HR" sz="2000" b="1" dirty="0" err="1" smtClean="0">
                <a:solidFill>
                  <a:schemeClr val="tx2">
                    <a:lumMod val="75000"/>
                  </a:schemeClr>
                </a:solidFill>
              </a:rPr>
              <a:t>be</a:t>
            </a:r>
            <a:r>
              <a:rPr lang="hr-HR" sz="2000" b="1" dirty="0" smtClean="0">
                <a:solidFill>
                  <a:schemeClr val="tx2">
                    <a:lumMod val="75000"/>
                  </a:schemeClr>
                </a:solidFill>
              </a:rPr>
              <a:t> </a:t>
            </a:r>
            <a:r>
              <a:rPr lang="hr-HR" sz="2000" b="1" dirty="0" err="1" smtClean="0">
                <a:solidFill>
                  <a:schemeClr val="tx2">
                    <a:lumMod val="75000"/>
                  </a:schemeClr>
                </a:solidFill>
              </a:rPr>
              <a:t>initiated</a:t>
            </a:r>
            <a:r>
              <a:rPr lang="hr-HR" sz="2000" b="1" dirty="0" smtClean="0">
                <a:solidFill>
                  <a:schemeClr val="tx2">
                    <a:lumMod val="75000"/>
                  </a:schemeClr>
                </a:solidFill>
              </a:rPr>
              <a:t> </a:t>
            </a:r>
            <a:r>
              <a:rPr lang="hr-HR" sz="2000" b="1" dirty="0" err="1" smtClean="0">
                <a:solidFill>
                  <a:schemeClr val="tx2">
                    <a:lumMod val="75000"/>
                  </a:schemeClr>
                </a:solidFill>
              </a:rPr>
              <a:t>according</a:t>
            </a:r>
            <a:r>
              <a:rPr lang="hr-HR" sz="2000" b="1" dirty="0" smtClean="0">
                <a:solidFill>
                  <a:schemeClr val="tx2">
                    <a:lumMod val="75000"/>
                  </a:schemeClr>
                </a:solidFill>
              </a:rPr>
              <a:t> to </a:t>
            </a:r>
            <a:r>
              <a:rPr lang="hr-HR" sz="2000" b="1" dirty="0" err="1" smtClean="0">
                <a:solidFill>
                  <a:schemeClr val="tx2">
                    <a:lumMod val="75000"/>
                  </a:schemeClr>
                </a:solidFill>
              </a:rPr>
              <a:t>Article</a:t>
            </a:r>
            <a:r>
              <a:rPr lang="hr-HR" sz="2000" b="1" dirty="0" smtClean="0">
                <a:solidFill>
                  <a:schemeClr val="tx2">
                    <a:lumMod val="75000"/>
                  </a:schemeClr>
                </a:solidFill>
              </a:rPr>
              <a:t> </a:t>
            </a:r>
            <a:r>
              <a:rPr lang="en-US" sz="2000" b="1" dirty="0" smtClean="0">
                <a:solidFill>
                  <a:schemeClr val="tx2">
                    <a:lumMod val="75000"/>
                  </a:schemeClr>
                </a:solidFill>
              </a:rPr>
              <a:t> </a:t>
            </a:r>
            <a:r>
              <a:rPr lang="en-US" sz="2000" b="1" dirty="0">
                <a:solidFill>
                  <a:schemeClr val="tx2">
                    <a:lumMod val="75000"/>
                  </a:schemeClr>
                </a:solidFill>
              </a:rPr>
              <a:t>146. </a:t>
            </a:r>
            <a:r>
              <a:rPr lang="hr-HR" sz="2000" b="1" dirty="0" err="1" smtClean="0">
                <a:solidFill>
                  <a:schemeClr val="tx2">
                    <a:lumMod val="75000"/>
                  </a:schemeClr>
                </a:solidFill>
              </a:rPr>
              <a:t>of</a:t>
            </a:r>
            <a:r>
              <a:rPr lang="hr-HR" sz="2000" b="1" dirty="0" smtClean="0">
                <a:solidFill>
                  <a:schemeClr val="tx2">
                    <a:lumMod val="75000"/>
                  </a:schemeClr>
                </a:solidFill>
              </a:rPr>
              <a:t> </a:t>
            </a:r>
            <a:r>
              <a:rPr lang="hr-HR" sz="2000" b="1" dirty="0" err="1" smtClean="0">
                <a:solidFill>
                  <a:schemeClr val="tx2">
                    <a:lumMod val="75000"/>
                  </a:schemeClr>
                </a:solidFill>
              </a:rPr>
              <a:t>Environmental</a:t>
            </a:r>
            <a:r>
              <a:rPr lang="hr-HR" sz="2000" b="1" dirty="0" smtClean="0">
                <a:solidFill>
                  <a:schemeClr val="tx2">
                    <a:lumMod val="75000"/>
                  </a:schemeClr>
                </a:solidFill>
              </a:rPr>
              <a:t> Protection </a:t>
            </a:r>
            <a:r>
              <a:rPr lang="hr-HR" sz="2000" b="1" dirty="0" err="1" smtClean="0">
                <a:solidFill>
                  <a:schemeClr val="tx2">
                    <a:lumMod val="75000"/>
                  </a:schemeClr>
                </a:solidFill>
              </a:rPr>
              <a:t>Act</a:t>
            </a:r>
            <a:r>
              <a:rPr lang="en-US" sz="2000" b="1" dirty="0" smtClean="0">
                <a:solidFill>
                  <a:schemeClr val="tx2">
                    <a:lumMod val="75000"/>
                  </a:schemeClr>
                </a:solidFill>
              </a:rPr>
              <a:t>.</a:t>
            </a:r>
            <a:endParaRPr lang="hr-HR" sz="2000" b="1" dirty="0">
              <a:solidFill>
                <a:schemeClr val="tx2">
                  <a:lumMod val="75000"/>
                </a:schemeClr>
              </a:solidFill>
            </a:endParaRPr>
          </a:p>
        </p:txBody>
      </p:sp>
      <p:sp>
        <p:nvSpPr>
          <p:cNvPr id="14" name="Rectangle 13"/>
          <p:cNvSpPr/>
          <p:nvPr/>
        </p:nvSpPr>
        <p:spPr>
          <a:xfrm>
            <a:off x="400050" y="2276476"/>
            <a:ext cx="704850" cy="1562099"/>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1.</a:t>
            </a:r>
            <a:endParaRPr lang="hr-HR" sz="2800" b="1" dirty="0">
              <a:solidFill>
                <a:schemeClr val="tx2">
                  <a:lumMod val="75000"/>
                </a:schemeClr>
              </a:solidFill>
            </a:endParaRPr>
          </a:p>
        </p:txBody>
      </p:sp>
      <p:sp>
        <p:nvSpPr>
          <p:cNvPr id="15" name="Rectangle 14"/>
          <p:cNvSpPr/>
          <p:nvPr/>
        </p:nvSpPr>
        <p:spPr>
          <a:xfrm>
            <a:off x="1152524" y="3933824"/>
            <a:ext cx="7667625" cy="1914526"/>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smtClean="0">
                <a:solidFill>
                  <a:schemeClr val="tx2">
                    <a:lumMod val="75000"/>
                  </a:schemeClr>
                </a:solidFill>
              </a:rPr>
              <a:t>If step B3</a:t>
            </a:r>
            <a:r>
              <a:rPr lang="hr-HR" sz="2000" b="1" dirty="0" smtClean="0">
                <a:solidFill>
                  <a:schemeClr val="tx2">
                    <a:lumMod val="75000"/>
                  </a:schemeClr>
                </a:solidFill>
              </a:rPr>
              <a:t> </a:t>
            </a:r>
            <a:r>
              <a:rPr lang="hr-HR" sz="2000" b="1" dirty="0" err="1" smtClean="0">
                <a:solidFill>
                  <a:schemeClr val="tx2">
                    <a:lumMod val="75000"/>
                  </a:schemeClr>
                </a:solidFill>
              </a:rPr>
              <a:t>established</a:t>
            </a:r>
            <a:r>
              <a:rPr lang="hr-HR" sz="2000" b="1" dirty="0" smtClean="0">
                <a:solidFill>
                  <a:schemeClr val="tx2">
                    <a:lumMod val="75000"/>
                  </a:schemeClr>
                </a:solidFill>
              </a:rPr>
              <a:t> </a:t>
            </a:r>
            <a:r>
              <a:rPr lang="hr-HR" sz="2000" b="1" dirty="0" err="1" smtClean="0">
                <a:solidFill>
                  <a:schemeClr val="tx2">
                    <a:lumMod val="75000"/>
                  </a:schemeClr>
                </a:solidFill>
              </a:rPr>
              <a:t>that</a:t>
            </a:r>
            <a:r>
              <a:rPr lang="en-US" sz="2000" b="1" dirty="0" smtClean="0">
                <a:solidFill>
                  <a:schemeClr val="tx2">
                    <a:lumMod val="75000"/>
                  </a:schemeClr>
                </a:solidFill>
              </a:rPr>
              <a:t> the</a:t>
            </a:r>
            <a:r>
              <a:rPr lang="hr-HR" sz="2000" b="1" dirty="0" err="1" smtClean="0">
                <a:solidFill>
                  <a:schemeClr val="tx2">
                    <a:lumMod val="75000"/>
                  </a:schemeClr>
                </a:solidFill>
              </a:rPr>
              <a:t>re</a:t>
            </a:r>
            <a:r>
              <a:rPr lang="hr-HR" sz="2000" b="1" dirty="0" smtClean="0">
                <a:solidFill>
                  <a:schemeClr val="tx2">
                    <a:lumMod val="75000"/>
                  </a:schemeClr>
                </a:solidFill>
              </a:rPr>
              <a:t> </a:t>
            </a:r>
            <a:r>
              <a:rPr lang="hr-HR" sz="2000" b="1" dirty="0" err="1" smtClean="0">
                <a:solidFill>
                  <a:schemeClr val="tx2">
                    <a:lumMod val="75000"/>
                  </a:schemeClr>
                </a:solidFill>
              </a:rPr>
              <a:t>is</a:t>
            </a:r>
            <a:r>
              <a:rPr lang="hr-HR" sz="2000" b="1" dirty="0" smtClean="0">
                <a:solidFill>
                  <a:schemeClr val="tx2">
                    <a:lumMod val="75000"/>
                  </a:schemeClr>
                </a:solidFill>
              </a:rPr>
              <a:t> </a:t>
            </a:r>
            <a:r>
              <a:rPr lang="hr-HR" sz="2000" b="1" u="sng" dirty="0" smtClean="0">
                <a:solidFill>
                  <a:schemeClr val="tx2">
                    <a:lumMod val="75000"/>
                  </a:schemeClr>
                </a:solidFill>
              </a:rPr>
              <a:t>no </a:t>
            </a:r>
            <a:r>
              <a:rPr lang="hr-HR" sz="2000" b="1" u="sng" dirty="0" err="1" smtClean="0">
                <a:solidFill>
                  <a:schemeClr val="tx2">
                    <a:lumMod val="75000"/>
                  </a:schemeClr>
                </a:solidFill>
              </a:rPr>
              <a:t>permit</a:t>
            </a:r>
            <a:r>
              <a:rPr lang="hr-HR" sz="2000" b="1" u="sng" dirty="0" smtClean="0">
                <a:solidFill>
                  <a:schemeClr val="tx2">
                    <a:lumMod val="75000"/>
                  </a:schemeClr>
                </a:solidFill>
              </a:rPr>
              <a:t> for</a:t>
            </a:r>
            <a:r>
              <a:rPr lang="en-US" sz="2000" b="1" u="sng" dirty="0" smtClean="0">
                <a:solidFill>
                  <a:schemeClr val="tx2">
                    <a:lumMod val="75000"/>
                  </a:schemeClr>
                </a:solidFill>
              </a:rPr>
              <a:t> measurement scope</a:t>
            </a:r>
            <a:r>
              <a:rPr lang="hr-HR" sz="2000" b="1" u="sng" dirty="0" smtClean="0">
                <a:solidFill>
                  <a:schemeClr val="tx2">
                    <a:lumMod val="75000"/>
                  </a:schemeClr>
                </a:solidFill>
              </a:rPr>
              <a:t>s</a:t>
            </a:r>
            <a:r>
              <a:rPr lang="en-US" sz="2000" b="1" dirty="0" smtClean="0">
                <a:solidFill>
                  <a:schemeClr val="tx2">
                    <a:lumMod val="75000"/>
                  </a:schemeClr>
                </a:solidFill>
              </a:rPr>
              <a:t> </a:t>
            </a:r>
            <a:r>
              <a:rPr lang="hr-HR" sz="2000" b="1" dirty="0" smtClean="0">
                <a:solidFill>
                  <a:schemeClr val="tx2">
                    <a:lumMod val="75000"/>
                  </a:schemeClr>
                </a:solidFill>
              </a:rPr>
              <a:t>for</a:t>
            </a:r>
            <a:r>
              <a:rPr lang="en-US" sz="2000" b="1" dirty="0" smtClean="0">
                <a:solidFill>
                  <a:schemeClr val="tx2">
                    <a:lumMod val="75000"/>
                  </a:schemeClr>
                </a:solidFill>
              </a:rPr>
              <a:t> one or more pollutants</a:t>
            </a:r>
            <a:r>
              <a:rPr lang="hr-HR" sz="2000" b="1" dirty="0" smtClean="0">
                <a:solidFill>
                  <a:schemeClr val="tx2">
                    <a:lumMod val="75000"/>
                  </a:schemeClr>
                </a:solidFill>
              </a:rPr>
              <a:t>, a </a:t>
            </a:r>
            <a:r>
              <a:rPr lang="hr-HR" sz="2000" b="1" u="sng" dirty="0" err="1" smtClean="0">
                <a:solidFill>
                  <a:schemeClr val="tx2">
                    <a:lumMod val="75000"/>
                  </a:schemeClr>
                </a:solidFill>
              </a:rPr>
              <a:t>decision</a:t>
            </a:r>
            <a:r>
              <a:rPr lang="hr-HR" sz="2000" b="1" u="sng" dirty="0" smtClean="0">
                <a:solidFill>
                  <a:schemeClr val="tx2">
                    <a:lumMod val="75000"/>
                  </a:schemeClr>
                </a:solidFill>
              </a:rPr>
              <a:t> </a:t>
            </a:r>
            <a:r>
              <a:rPr lang="hr-HR" sz="2000" b="1" u="sng" dirty="0" err="1" smtClean="0">
                <a:solidFill>
                  <a:schemeClr val="tx2">
                    <a:lumMod val="75000"/>
                  </a:schemeClr>
                </a:solidFill>
              </a:rPr>
              <a:t>shall</a:t>
            </a:r>
            <a:r>
              <a:rPr lang="hr-HR" sz="2000" b="1" u="sng" dirty="0" smtClean="0">
                <a:solidFill>
                  <a:schemeClr val="tx2">
                    <a:lumMod val="75000"/>
                  </a:schemeClr>
                </a:solidFill>
              </a:rPr>
              <a:t> </a:t>
            </a:r>
            <a:r>
              <a:rPr lang="hr-HR" sz="2000" b="1" u="sng" dirty="0" err="1" smtClean="0">
                <a:solidFill>
                  <a:schemeClr val="tx2">
                    <a:lumMod val="75000"/>
                  </a:schemeClr>
                </a:solidFill>
              </a:rPr>
              <a:t>be</a:t>
            </a:r>
            <a:r>
              <a:rPr lang="hr-HR" sz="2000" b="1" u="sng" dirty="0" smtClean="0">
                <a:solidFill>
                  <a:schemeClr val="tx2">
                    <a:lumMod val="75000"/>
                  </a:schemeClr>
                </a:solidFill>
              </a:rPr>
              <a:t> </a:t>
            </a:r>
            <a:r>
              <a:rPr lang="hr-HR" sz="2000" b="1" u="sng" dirty="0" err="1" smtClean="0">
                <a:solidFill>
                  <a:schemeClr val="tx2">
                    <a:lumMod val="75000"/>
                  </a:schemeClr>
                </a:solidFill>
              </a:rPr>
              <a:t>issued</a:t>
            </a:r>
            <a:r>
              <a:rPr lang="hr-HR" sz="2000" b="1" u="sng" dirty="0" smtClean="0">
                <a:solidFill>
                  <a:schemeClr val="tx2">
                    <a:lumMod val="75000"/>
                  </a:schemeClr>
                </a:solidFill>
              </a:rPr>
              <a:t> </a:t>
            </a:r>
            <a:r>
              <a:rPr lang="hr-HR" sz="2000" b="1" dirty="0" smtClean="0">
                <a:solidFill>
                  <a:schemeClr val="tx2">
                    <a:lumMod val="75000"/>
                  </a:schemeClr>
                </a:solidFill>
              </a:rPr>
              <a:t>to </a:t>
            </a:r>
            <a:r>
              <a:rPr lang="hr-HR" sz="2000" b="1" dirty="0" err="1" smtClean="0">
                <a:solidFill>
                  <a:schemeClr val="tx2">
                    <a:lumMod val="75000"/>
                  </a:schemeClr>
                </a:solidFill>
              </a:rPr>
              <a:t>prohibit</a:t>
            </a:r>
            <a:r>
              <a:rPr lang="en-US" sz="2000" b="1" dirty="0" smtClean="0">
                <a:solidFill>
                  <a:schemeClr val="tx2">
                    <a:lumMod val="75000"/>
                  </a:schemeClr>
                </a:solidFill>
              </a:rPr>
              <a:t> for all measurements of pollutants not covered by a permit </a:t>
            </a:r>
            <a:r>
              <a:rPr lang="hr-HR" sz="2000" b="1" dirty="0" smtClean="0">
                <a:solidFill>
                  <a:schemeClr val="tx2">
                    <a:lumMod val="75000"/>
                  </a:schemeClr>
                </a:solidFill>
              </a:rPr>
              <a:t>to </a:t>
            </a:r>
            <a:r>
              <a:rPr lang="en-US" sz="2000" b="1" dirty="0" smtClean="0">
                <a:solidFill>
                  <a:schemeClr val="tx2">
                    <a:lumMod val="75000"/>
                  </a:schemeClr>
                </a:solidFill>
              </a:rPr>
              <a:t>measure </a:t>
            </a:r>
            <a:r>
              <a:rPr lang="hr-HR" sz="2000" b="1" dirty="0" err="1" smtClean="0">
                <a:solidFill>
                  <a:schemeClr val="tx2">
                    <a:lumMod val="75000"/>
                  </a:schemeClr>
                </a:solidFill>
              </a:rPr>
              <a:t>those</a:t>
            </a:r>
            <a:r>
              <a:rPr lang="hr-HR" sz="2000" b="1" dirty="0" smtClean="0">
                <a:solidFill>
                  <a:schemeClr val="tx2">
                    <a:lumMod val="75000"/>
                  </a:schemeClr>
                </a:solidFill>
              </a:rPr>
              <a:t> </a:t>
            </a:r>
            <a:r>
              <a:rPr lang="en-US" sz="2000" b="1" dirty="0" smtClean="0">
                <a:solidFill>
                  <a:schemeClr val="tx2">
                    <a:lumMod val="75000"/>
                  </a:schemeClr>
                </a:solidFill>
              </a:rPr>
              <a:t>pollutants (Article 138 of the </a:t>
            </a:r>
            <a:r>
              <a:rPr lang="hr-HR" sz="2000" b="1" dirty="0" err="1" smtClean="0">
                <a:solidFill>
                  <a:schemeClr val="tx2">
                    <a:lumMod val="75000"/>
                  </a:schemeClr>
                </a:solidFill>
              </a:rPr>
              <a:t>Environmental</a:t>
            </a:r>
            <a:r>
              <a:rPr lang="hr-HR" sz="2000" b="1" dirty="0" smtClean="0">
                <a:solidFill>
                  <a:schemeClr val="tx2">
                    <a:lumMod val="75000"/>
                  </a:schemeClr>
                </a:solidFill>
              </a:rPr>
              <a:t> Protection </a:t>
            </a:r>
            <a:r>
              <a:rPr lang="hr-HR" sz="2000" b="1" dirty="0" err="1" smtClean="0">
                <a:solidFill>
                  <a:schemeClr val="tx2">
                    <a:lumMod val="75000"/>
                  </a:schemeClr>
                </a:solidFill>
              </a:rPr>
              <a:t>Act</a:t>
            </a:r>
            <a:r>
              <a:rPr lang="en-US" sz="2000" b="1" dirty="0" smtClean="0">
                <a:solidFill>
                  <a:schemeClr val="tx2">
                    <a:lumMod val="75000"/>
                  </a:schemeClr>
                </a:solidFill>
              </a:rPr>
              <a:t>) and </a:t>
            </a:r>
            <a:r>
              <a:rPr lang="hr-HR" sz="2000" b="1" u="sng" dirty="0" err="1" smtClean="0">
                <a:solidFill>
                  <a:schemeClr val="tx2">
                    <a:lumMod val="75000"/>
                  </a:schemeClr>
                </a:solidFill>
              </a:rPr>
              <a:t>criminal</a:t>
            </a:r>
            <a:r>
              <a:rPr lang="hr-HR" sz="2000" b="1" u="sng" dirty="0" smtClean="0">
                <a:solidFill>
                  <a:schemeClr val="tx2">
                    <a:lumMod val="75000"/>
                  </a:schemeClr>
                </a:solidFill>
              </a:rPr>
              <a:t> </a:t>
            </a:r>
            <a:r>
              <a:rPr lang="hr-HR" sz="2000" b="1" u="sng" dirty="0" err="1" smtClean="0">
                <a:solidFill>
                  <a:schemeClr val="tx2">
                    <a:lumMod val="75000"/>
                  </a:schemeClr>
                </a:solidFill>
              </a:rPr>
              <a:t>proceedings</a:t>
            </a:r>
            <a:r>
              <a:rPr lang="hr-HR" sz="2000" b="1" u="sng" dirty="0" smtClean="0">
                <a:solidFill>
                  <a:schemeClr val="tx2">
                    <a:lumMod val="75000"/>
                  </a:schemeClr>
                </a:solidFill>
              </a:rPr>
              <a:t> </a:t>
            </a:r>
            <a:r>
              <a:rPr lang="hr-HR" sz="2000" b="1" u="sng" dirty="0" err="1" smtClean="0">
                <a:solidFill>
                  <a:schemeClr val="tx2">
                    <a:lumMod val="75000"/>
                  </a:schemeClr>
                </a:solidFill>
              </a:rPr>
              <a:t>shall</a:t>
            </a:r>
            <a:r>
              <a:rPr lang="hr-HR" sz="2000" b="1" u="sng" dirty="0" smtClean="0">
                <a:solidFill>
                  <a:schemeClr val="tx2">
                    <a:lumMod val="75000"/>
                  </a:schemeClr>
                </a:solidFill>
              </a:rPr>
              <a:t> </a:t>
            </a:r>
            <a:r>
              <a:rPr lang="hr-HR" sz="2000" b="1" dirty="0" err="1" smtClean="0">
                <a:solidFill>
                  <a:schemeClr val="tx2">
                    <a:lumMod val="75000"/>
                  </a:schemeClr>
                </a:solidFill>
              </a:rPr>
              <a:t>be</a:t>
            </a:r>
            <a:r>
              <a:rPr lang="hr-HR" sz="2000" b="1" dirty="0" smtClean="0">
                <a:solidFill>
                  <a:schemeClr val="tx2">
                    <a:lumMod val="75000"/>
                  </a:schemeClr>
                </a:solidFill>
              </a:rPr>
              <a:t> </a:t>
            </a:r>
            <a:r>
              <a:rPr lang="hr-HR" sz="2000" b="1" dirty="0" err="1" smtClean="0">
                <a:solidFill>
                  <a:schemeClr val="tx2">
                    <a:lumMod val="75000"/>
                  </a:schemeClr>
                </a:solidFill>
              </a:rPr>
              <a:t>initiated</a:t>
            </a:r>
            <a:r>
              <a:rPr lang="en-US" sz="2000" b="1" dirty="0" smtClean="0">
                <a:solidFill>
                  <a:schemeClr val="tx2">
                    <a:lumMod val="75000"/>
                  </a:schemeClr>
                </a:solidFill>
              </a:rPr>
              <a:t> in accordance with Art. 146 </a:t>
            </a:r>
            <a:r>
              <a:rPr lang="hr-HR" sz="2000" b="1" dirty="0" err="1" smtClean="0">
                <a:solidFill>
                  <a:schemeClr val="tx2">
                    <a:lumMod val="75000"/>
                  </a:schemeClr>
                </a:solidFill>
              </a:rPr>
              <a:t>of</a:t>
            </a:r>
            <a:r>
              <a:rPr lang="hr-HR" sz="2000" b="1" dirty="0" smtClean="0">
                <a:solidFill>
                  <a:schemeClr val="tx2">
                    <a:lumMod val="75000"/>
                  </a:schemeClr>
                </a:solidFill>
              </a:rPr>
              <a:t> </a:t>
            </a:r>
            <a:r>
              <a:rPr lang="hr-HR" sz="2000" b="1" dirty="0" err="1" smtClean="0">
                <a:solidFill>
                  <a:schemeClr val="tx2">
                    <a:lumMod val="75000"/>
                  </a:schemeClr>
                </a:solidFill>
              </a:rPr>
              <a:t>the</a:t>
            </a:r>
            <a:r>
              <a:rPr lang="hr-HR" sz="2000" b="1" dirty="0" smtClean="0">
                <a:solidFill>
                  <a:schemeClr val="tx2">
                    <a:lumMod val="75000"/>
                  </a:schemeClr>
                </a:solidFill>
              </a:rPr>
              <a:t> </a:t>
            </a:r>
            <a:r>
              <a:rPr lang="hr-HR" sz="2000" b="1" dirty="0" err="1">
                <a:solidFill>
                  <a:schemeClr val="tx2">
                    <a:lumMod val="75000"/>
                  </a:schemeClr>
                </a:solidFill>
              </a:rPr>
              <a:t>Environmental</a:t>
            </a:r>
            <a:r>
              <a:rPr lang="hr-HR" sz="2000" b="1" dirty="0">
                <a:solidFill>
                  <a:schemeClr val="tx2">
                    <a:lumMod val="75000"/>
                  </a:schemeClr>
                </a:solidFill>
              </a:rPr>
              <a:t> Protection </a:t>
            </a:r>
            <a:r>
              <a:rPr lang="hr-HR" sz="2000" b="1" dirty="0" err="1" smtClean="0">
                <a:solidFill>
                  <a:schemeClr val="tx2">
                    <a:lumMod val="75000"/>
                  </a:schemeClr>
                </a:solidFill>
              </a:rPr>
              <a:t>Act</a:t>
            </a:r>
            <a:r>
              <a:rPr lang="hr-HR" sz="2000" b="1" dirty="0" smtClean="0">
                <a:solidFill>
                  <a:schemeClr val="tx2">
                    <a:lumMod val="75000"/>
                  </a:schemeClr>
                </a:solidFill>
              </a:rPr>
              <a:t>. </a:t>
            </a:r>
            <a:endParaRPr lang="hr-HR" sz="2000" b="1" dirty="0">
              <a:solidFill>
                <a:schemeClr val="tx2">
                  <a:lumMod val="75000"/>
                </a:schemeClr>
              </a:solidFill>
            </a:endParaRPr>
          </a:p>
        </p:txBody>
      </p:sp>
      <p:sp>
        <p:nvSpPr>
          <p:cNvPr id="17" name="Rectangle 16"/>
          <p:cNvSpPr/>
          <p:nvPr/>
        </p:nvSpPr>
        <p:spPr>
          <a:xfrm>
            <a:off x="400050" y="3933824"/>
            <a:ext cx="704850" cy="1914526"/>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2.</a:t>
            </a:r>
            <a:endParaRPr lang="hr-HR" sz="2800" b="1" dirty="0">
              <a:solidFill>
                <a:schemeClr val="tx2">
                  <a:lumMod val="75000"/>
                </a:schemeClr>
              </a:solidFill>
            </a:endParaRPr>
          </a:p>
        </p:txBody>
      </p:sp>
      <p:grpSp>
        <p:nvGrpSpPr>
          <p:cNvPr id="16" name="Group 3"/>
          <p:cNvGrpSpPr>
            <a:grpSpLocks noChangeAspect="1"/>
          </p:cNvGrpSpPr>
          <p:nvPr/>
        </p:nvGrpSpPr>
        <p:grpSpPr bwMode="auto">
          <a:xfrm>
            <a:off x="442354" y="6362429"/>
            <a:ext cx="4500798" cy="411137"/>
            <a:chOff x="14858" y="6031800"/>
            <a:chExt cx="7310482" cy="703818"/>
          </a:xfrm>
        </p:grpSpPr>
        <p:pic>
          <p:nvPicPr>
            <p:cNvPr id="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2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Monitoring procedure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by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00050" y="1228723"/>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228725"/>
            <a:ext cx="8429624" cy="1384995"/>
          </a:xfrm>
          <a:prstGeom prst="rect">
            <a:avLst/>
          </a:prstGeom>
          <a:noFill/>
        </p:spPr>
        <p:txBody>
          <a:bodyPr wrap="square" rtlCol="0">
            <a:spAutoFit/>
          </a:bodyPr>
          <a:lstStyle/>
          <a:p>
            <a:pPr algn="ctr"/>
            <a:r>
              <a:rPr lang="hr-HR" sz="2800" b="1" dirty="0" smtClean="0">
                <a:solidFill>
                  <a:schemeClr val="tx2">
                    <a:lumMod val="75000"/>
                  </a:schemeClr>
                </a:solidFill>
              </a:rPr>
              <a:t>C. </a:t>
            </a:r>
            <a:r>
              <a:rPr lang="hr-HR" sz="2800" b="1" dirty="0">
                <a:solidFill>
                  <a:schemeClr val="tx2">
                    <a:lumMod val="75000"/>
                  </a:schemeClr>
                </a:solidFill>
              </a:rPr>
              <a:t>Procedure </a:t>
            </a:r>
            <a:r>
              <a:rPr lang="hr-HR" sz="2800" b="1" dirty="0" err="1">
                <a:solidFill>
                  <a:schemeClr val="tx2">
                    <a:lumMod val="75000"/>
                  </a:schemeClr>
                </a:solidFill>
              </a:rPr>
              <a:t>after</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has</a:t>
            </a:r>
            <a:r>
              <a:rPr lang="hr-HR" sz="2800" b="1" dirty="0">
                <a:solidFill>
                  <a:schemeClr val="tx2">
                    <a:lumMod val="75000"/>
                  </a:schemeClr>
                </a:solidFill>
              </a:rPr>
              <a:t> </a:t>
            </a:r>
            <a:r>
              <a:rPr lang="hr-HR" sz="2800" b="1" dirty="0" err="1">
                <a:solidFill>
                  <a:schemeClr val="tx2">
                    <a:lumMod val="75000"/>
                  </a:schemeClr>
                </a:solidFill>
              </a:rPr>
              <a:t>been</a:t>
            </a:r>
            <a:r>
              <a:rPr lang="hr-HR" sz="2800" b="1" dirty="0">
                <a:solidFill>
                  <a:schemeClr val="tx2">
                    <a:lumMod val="75000"/>
                  </a:schemeClr>
                </a:solidFill>
              </a:rPr>
              <a:t> </a:t>
            </a:r>
            <a:r>
              <a:rPr lang="hr-HR" sz="2800" b="1" dirty="0" err="1">
                <a:solidFill>
                  <a:schemeClr val="tx2">
                    <a:lumMod val="75000"/>
                  </a:schemeClr>
                </a:solidFill>
              </a:rPr>
              <a:t>completed</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a:p>
            <a:pPr algn="ctr"/>
            <a:endParaRPr lang="hr-HR" sz="2800" b="1" dirty="0">
              <a:solidFill>
                <a:schemeClr val="tx2">
                  <a:lumMod val="75000"/>
                </a:schemeClr>
              </a:solidFill>
            </a:endParaRPr>
          </a:p>
        </p:txBody>
      </p:sp>
      <p:sp>
        <p:nvSpPr>
          <p:cNvPr id="13" name="Rectangle 12"/>
          <p:cNvSpPr/>
          <p:nvPr/>
        </p:nvSpPr>
        <p:spPr>
          <a:xfrm>
            <a:off x="1181099" y="2285998"/>
            <a:ext cx="7667625" cy="2371727"/>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smtClean="0">
                <a:solidFill>
                  <a:schemeClr val="tx2">
                    <a:lumMod val="75000"/>
                  </a:schemeClr>
                </a:solidFill>
              </a:rPr>
              <a:t>If</a:t>
            </a:r>
            <a:r>
              <a:rPr lang="hr-HR" b="1" dirty="0" smtClean="0">
                <a:solidFill>
                  <a:schemeClr val="tx2">
                    <a:lumMod val="75000"/>
                  </a:schemeClr>
                </a:solidFill>
              </a:rPr>
              <a:t> </a:t>
            </a:r>
            <a:r>
              <a:rPr lang="en-US" b="1" dirty="0" smtClean="0">
                <a:solidFill>
                  <a:schemeClr val="tx2">
                    <a:lumMod val="75000"/>
                  </a:schemeClr>
                </a:solidFill>
              </a:rPr>
              <a:t>Step </a:t>
            </a:r>
            <a:r>
              <a:rPr lang="en-US" b="1" dirty="0">
                <a:solidFill>
                  <a:schemeClr val="tx2">
                    <a:lumMod val="75000"/>
                  </a:schemeClr>
                </a:solidFill>
              </a:rPr>
              <a:t>B4 </a:t>
            </a:r>
            <a:r>
              <a:rPr lang="hr-HR" b="1" dirty="0" err="1" smtClean="0">
                <a:solidFill>
                  <a:schemeClr val="tx2">
                    <a:lumMod val="75000"/>
                  </a:schemeClr>
                </a:solidFill>
              </a:rPr>
              <a:t>established</a:t>
            </a:r>
            <a:r>
              <a:rPr lang="hr-HR" b="1" dirty="0" smtClean="0">
                <a:solidFill>
                  <a:schemeClr val="tx2">
                    <a:lumMod val="75000"/>
                  </a:schemeClr>
                </a:solidFill>
              </a:rPr>
              <a:t> </a:t>
            </a:r>
            <a:r>
              <a:rPr lang="en-US" b="1" dirty="0" smtClean="0">
                <a:solidFill>
                  <a:schemeClr val="tx2">
                    <a:lumMod val="75000"/>
                  </a:schemeClr>
                </a:solidFill>
              </a:rPr>
              <a:t>the </a:t>
            </a:r>
            <a:r>
              <a:rPr lang="en-US" b="1" u="sng" dirty="0">
                <a:solidFill>
                  <a:schemeClr val="tx2">
                    <a:lumMod val="75000"/>
                  </a:schemeClr>
                </a:solidFill>
              </a:rPr>
              <a:t>non-fulfillment of the conditions </a:t>
            </a:r>
            <a:r>
              <a:rPr lang="en-US" b="1" dirty="0">
                <a:solidFill>
                  <a:schemeClr val="tx2">
                    <a:lumMod val="75000"/>
                  </a:schemeClr>
                </a:solidFill>
              </a:rPr>
              <a:t>(Article 55 </a:t>
            </a:r>
            <a:r>
              <a:rPr lang="hr-HR" b="1" dirty="0" err="1" smtClean="0">
                <a:solidFill>
                  <a:schemeClr val="tx2">
                    <a:lumMod val="75000"/>
                  </a:schemeClr>
                </a:solidFill>
              </a:rPr>
              <a:t>of</a:t>
            </a:r>
            <a:r>
              <a:rPr lang="hr-HR" b="1" dirty="0" smtClean="0">
                <a:solidFill>
                  <a:schemeClr val="tx2">
                    <a:lumMod val="75000"/>
                  </a:schemeClr>
                </a:solidFill>
              </a:rPr>
              <a:t> </a:t>
            </a:r>
            <a:r>
              <a:rPr lang="hr-HR" b="1" dirty="0" err="1" smtClean="0">
                <a:solidFill>
                  <a:schemeClr val="tx2">
                    <a:lumMod val="75000"/>
                  </a:schemeClr>
                </a:solidFill>
              </a:rPr>
              <a:t>the</a:t>
            </a:r>
            <a:r>
              <a:rPr lang="hr-HR" b="1" dirty="0" smtClean="0">
                <a:solidFill>
                  <a:schemeClr val="tx2">
                    <a:lumMod val="75000"/>
                  </a:schemeClr>
                </a:solidFill>
              </a:rPr>
              <a:t> </a:t>
            </a:r>
            <a:r>
              <a:rPr lang="hr-HR" b="1" dirty="0" err="1" smtClean="0">
                <a:solidFill>
                  <a:schemeClr val="tx2">
                    <a:lumMod val="75000"/>
                  </a:schemeClr>
                </a:solidFill>
              </a:rPr>
              <a:t>Environmental</a:t>
            </a:r>
            <a:r>
              <a:rPr lang="hr-HR" b="1" dirty="0" smtClean="0">
                <a:solidFill>
                  <a:schemeClr val="tx2">
                    <a:lumMod val="75000"/>
                  </a:schemeClr>
                </a:solidFill>
              </a:rPr>
              <a:t> Protection </a:t>
            </a:r>
            <a:r>
              <a:rPr lang="hr-HR" b="1" dirty="0" err="1" smtClean="0">
                <a:solidFill>
                  <a:schemeClr val="tx2">
                    <a:lumMod val="75000"/>
                  </a:schemeClr>
                </a:solidFill>
              </a:rPr>
              <a:t>Act</a:t>
            </a:r>
            <a:r>
              <a:rPr lang="en-US" b="1" dirty="0" smtClean="0">
                <a:solidFill>
                  <a:schemeClr val="tx2">
                    <a:lumMod val="75000"/>
                  </a:schemeClr>
                </a:solidFill>
              </a:rPr>
              <a:t>) and </a:t>
            </a:r>
            <a:r>
              <a:rPr lang="en-US" b="1" dirty="0">
                <a:solidFill>
                  <a:schemeClr val="tx2">
                    <a:lumMod val="75000"/>
                  </a:schemeClr>
                </a:solidFill>
              </a:rPr>
              <a:t>the </a:t>
            </a:r>
            <a:r>
              <a:rPr lang="hr-HR" b="1" dirty="0" err="1" smtClean="0">
                <a:solidFill>
                  <a:schemeClr val="tx2">
                    <a:lumMod val="75000"/>
                  </a:schemeClr>
                </a:solidFill>
              </a:rPr>
              <a:t>monitored</a:t>
            </a:r>
            <a:r>
              <a:rPr lang="en-US" b="1" dirty="0" smtClean="0">
                <a:solidFill>
                  <a:schemeClr val="tx2">
                    <a:lumMod val="75000"/>
                  </a:schemeClr>
                </a:solidFill>
              </a:rPr>
              <a:t> test</a:t>
            </a:r>
            <a:r>
              <a:rPr lang="hr-HR" b="1" dirty="0" err="1" smtClean="0">
                <a:solidFill>
                  <a:schemeClr val="tx2">
                    <a:lumMod val="75000"/>
                  </a:schemeClr>
                </a:solidFill>
              </a:rPr>
              <a:t>ing</a:t>
            </a:r>
            <a:r>
              <a:rPr lang="en-US" b="1" dirty="0" smtClean="0">
                <a:solidFill>
                  <a:schemeClr val="tx2">
                    <a:lumMod val="75000"/>
                  </a:schemeClr>
                </a:solidFill>
              </a:rPr>
              <a:t> </a:t>
            </a:r>
            <a:r>
              <a:rPr lang="en-US" b="1" dirty="0">
                <a:solidFill>
                  <a:schemeClr val="tx2">
                    <a:lumMod val="75000"/>
                  </a:schemeClr>
                </a:solidFill>
              </a:rPr>
              <a:t>laboratory </a:t>
            </a:r>
            <a:r>
              <a:rPr lang="en-US" b="1" u="sng" dirty="0">
                <a:solidFill>
                  <a:schemeClr val="tx2">
                    <a:lumMod val="75000"/>
                  </a:schemeClr>
                </a:solidFill>
              </a:rPr>
              <a:t>has not informed </a:t>
            </a:r>
            <a:r>
              <a:rPr lang="hr-HR" b="1" u="sng" dirty="0" err="1" smtClean="0">
                <a:solidFill>
                  <a:schemeClr val="tx2">
                    <a:lumMod val="75000"/>
                  </a:schemeClr>
                </a:solidFill>
              </a:rPr>
              <a:t>the</a:t>
            </a:r>
            <a:r>
              <a:rPr lang="hr-HR" b="1" u="sng" dirty="0" smtClean="0">
                <a:solidFill>
                  <a:schemeClr val="tx2">
                    <a:lumMod val="75000"/>
                  </a:schemeClr>
                </a:solidFill>
              </a:rPr>
              <a:t> </a:t>
            </a:r>
            <a:r>
              <a:rPr lang="hr-HR" b="1" u="sng" dirty="0" err="1" smtClean="0">
                <a:solidFill>
                  <a:schemeClr val="tx2">
                    <a:lumMod val="75000"/>
                  </a:schemeClr>
                </a:solidFill>
              </a:rPr>
              <a:t>Ministry</a:t>
            </a:r>
            <a:r>
              <a:rPr lang="hr-HR" b="1" u="sng" dirty="0" smtClean="0">
                <a:solidFill>
                  <a:schemeClr val="tx2">
                    <a:lumMod val="75000"/>
                  </a:schemeClr>
                </a:solidFill>
              </a:rPr>
              <a:t> </a:t>
            </a:r>
            <a:r>
              <a:rPr lang="hr-HR" b="1" u="sng" dirty="0" err="1" smtClean="0">
                <a:solidFill>
                  <a:schemeClr val="tx2">
                    <a:lumMod val="75000"/>
                  </a:schemeClr>
                </a:solidFill>
              </a:rPr>
              <a:t>of</a:t>
            </a:r>
            <a:r>
              <a:rPr lang="hr-HR" b="1" u="sng" dirty="0" smtClean="0">
                <a:solidFill>
                  <a:schemeClr val="tx2">
                    <a:lumMod val="75000"/>
                  </a:schemeClr>
                </a:solidFill>
              </a:rPr>
              <a:t> </a:t>
            </a:r>
            <a:r>
              <a:rPr lang="hr-HR" b="1" u="sng" dirty="0" err="1" smtClean="0">
                <a:solidFill>
                  <a:schemeClr val="tx2">
                    <a:lumMod val="75000"/>
                  </a:schemeClr>
                </a:solidFill>
              </a:rPr>
              <a:t>Environment</a:t>
            </a:r>
            <a:r>
              <a:rPr lang="hr-HR" b="1" u="sng" dirty="0" smtClean="0">
                <a:solidFill>
                  <a:schemeClr val="tx2">
                    <a:lumMod val="75000"/>
                  </a:schemeClr>
                </a:solidFill>
              </a:rPr>
              <a:t> </a:t>
            </a:r>
            <a:r>
              <a:rPr lang="hr-HR" b="1" u="sng" dirty="0" err="1" smtClean="0">
                <a:solidFill>
                  <a:schemeClr val="tx2">
                    <a:lumMod val="75000"/>
                  </a:schemeClr>
                </a:solidFill>
              </a:rPr>
              <a:t>and</a:t>
            </a:r>
            <a:r>
              <a:rPr lang="hr-HR" b="1" u="sng" dirty="0" smtClean="0">
                <a:solidFill>
                  <a:schemeClr val="tx2">
                    <a:lumMod val="75000"/>
                  </a:schemeClr>
                </a:solidFill>
              </a:rPr>
              <a:t> Energy</a:t>
            </a:r>
            <a:r>
              <a:rPr lang="en-US" b="1" u="sng" dirty="0" smtClean="0">
                <a:solidFill>
                  <a:schemeClr val="tx2">
                    <a:lumMod val="75000"/>
                  </a:schemeClr>
                </a:solidFill>
              </a:rPr>
              <a:t> </a:t>
            </a:r>
            <a:r>
              <a:rPr lang="en-US" b="1" dirty="0">
                <a:solidFill>
                  <a:schemeClr val="tx2">
                    <a:lumMod val="75000"/>
                  </a:schemeClr>
                </a:solidFill>
              </a:rPr>
              <a:t>within 8 days, the inspector will issue a decision </a:t>
            </a:r>
            <a:r>
              <a:rPr lang="hr-HR" b="1" dirty="0" err="1" smtClean="0">
                <a:solidFill>
                  <a:schemeClr val="tx2">
                    <a:lumMod val="75000"/>
                  </a:schemeClr>
                </a:solidFill>
              </a:rPr>
              <a:t>prohibiting</a:t>
            </a:r>
            <a:r>
              <a:rPr lang="hr-HR" b="1" dirty="0" smtClean="0">
                <a:solidFill>
                  <a:schemeClr val="tx2">
                    <a:lumMod val="75000"/>
                  </a:schemeClr>
                </a:solidFill>
              </a:rPr>
              <a:t> </a:t>
            </a:r>
            <a:r>
              <a:rPr lang="hr-HR" b="1" dirty="0" err="1" smtClean="0">
                <a:solidFill>
                  <a:schemeClr val="tx2">
                    <a:lumMod val="75000"/>
                  </a:schemeClr>
                </a:solidFill>
              </a:rPr>
              <a:t>it</a:t>
            </a:r>
            <a:r>
              <a:rPr lang="hr-HR" b="1" dirty="0" smtClean="0">
                <a:solidFill>
                  <a:schemeClr val="tx2">
                    <a:lumMod val="75000"/>
                  </a:schemeClr>
                </a:solidFill>
              </a:rPr>
              <a:t> </a:t>
            </a:r>
            <a:r>
              <a:rPr lang="en-US" b="1" dirty="0" smtClean="0">
                <a:solidFill>
                  <a:schemeClr val="tx2">
                    <a:lumMod val="75000"/>
                  </a:schemeClr>
                </a:solidFill>
              </a:rPr>
              <a:t>to </a:t>
            </a:r>
            <a:r>
              <a:rPr lang="en-US" b="1" dirty="0">
                <a:solidFill>
                  <a:schemeClr val="tx2">
                    <a:lumMod val="75000"/>
                  </a:schemeClr>
                </a:solidFill>
              </a:rPr>
              <a:t>perform the activity of </a:t>
            </a:r>
            <a:r>
              <a:rPr lang="hr-HR" b="1" dirty="0" smtClean="0">
                <a:solidFill>
                  <a:schemeClr val="tx2">
                    <a:lumMod val="75000"/>
                  </a:schemeClr>
                </a:solidFill>
              </a:rPr>
              <a:t>AQM </a:t>
            </a:r>
            <a:r>
              <a:rPr lang="en-US" b="1" dirty="0" smtClean="0">
                <a:solidFill>
                  <a:schemeClr val="tx2">
                    <a:lumMod val="75000"/>
                  </a:schemeClr>
                </a:solidFill>
              </a:rPr>
              <a:t>until the requirements</a:t>
            </a:r>
            <a:r>
              <a:rPr lang="hr-HR" b="1" dirty="0" smtClean="0">
                <a:solidFill>
                  <a:schemeClr val="tx2">
                    <a:lumMod val="75000"/>
                  </a:schemeClr>
                </a:solidFill>
              </a:rPr>
              <a:t> are </a:t>
            </a:r>
            <a:r>
              <a:rPr lang="hr-HR" b="1" dirty="0" err="1" smtClean="0">
                <a:solidFill>
                  <a:schemeClr val="tx2">
                    <a:lumMod val="75000"/>
                  </a:schemeClr>
                </a:solidFill>
              </a:rPr>
              <a:t>met</a:t>
            </a:r>
            <a:r>
              <a:rPr lang="en-US" b="1" dirty="0" smtClean="0">
                <a:solidFill>
                  <a:schemeClr val="tx2">
                    <a:lumMod val="75000"/>
                  </a:schemeClr>
                </a:solidFill>
              </a:rPr>
              <a:t> </a:t>
            </a:r>
            <a:r>
              <a:rPr lang="en-US" b="1" dirty="0">
                <a:solidFill>
                  <a:schemeClr val="tx2">
                    <a:lumMod val="75000"/>
                  </a:schemeClr>
                </a:solidFill>
              </a:rPr>
              <a:t>(Article 138 </a:t>
            </a:r>
            <a:r>
              <a:rPr lang="hr-HR" b="1" dirty="0" err="1" smtClean="0">
                <a:solidFill>
                  <a:schemeClr val="tx2">
                    <a:lumMod val="75000"/>
                  </a:schemeClr>
                </a:solidFill>
              </a:rPr>
              <a:t>of</a:t>
            </a:r>
            <a:r>
              <a:rPr lang="hr-HR" b="1" dirty="0" smtClean="0">
                <a:solidFill>
                  <a:schemeClr val="tx2">
                    <a:lumMod val="75000"/>
                  </a:schemeClr>
                </a:solidFill>
              </a:rPr>
              <a:t> </a:t>
            </a:r>
            <a:r>
              <a:rPr lang="hr-HR" b="1" dirty="0" err="1" smtClean="0">
                <a:solidFill>
                  <a:schemeClr val="tx2">
                    <a:lumMod val="75000"/>
                  </a:schemeClr>
                </a:solidFill>
              </a:rPr>
              <a:t>the</a:t>
            </a:r>
            <a:r>
              <a:rPr lang="hr-HR" b="1" dirty="0" smtClean="0">
                <a:solidFill>
                  <a:schemeClr val="tx2">
                    <a:lumMod val="75000"/>
                  </a:schemeClr>
                </a:solidFill>
              </a:rPr>
              <a:t> </a:t>
            </a:r>
            <a:r>
              <a:rPr lang="hr-HR" b="1" dirty="0" err="1" smtClean="0">
                <a:solidFill>
                  <a:schemeClr val="tx2">
                    <a:lumMod val="75000"/>
                  </a:schemeClr>
                </a:solidFill>
              </a:rPr>
              <a:t>Environmental</a:t>
            </a:r>
            <a:r>
              <a:rPr lang="hr-HR" b="1" dirty="0" smtClean="0">
                <a:solidFill>
                  <a:schemeClr val="tx2">
                    <a:lumMod val="75000"/>
                  </a:schemeClr>
                </a:solidFill>
              </a:rPr>
              <a:t> Protection </a:t>
            </a:r>
            <a:r>
              <a:rPr lang="hr-HR" b="1" dirty="0" err="1" smtClean="0">
                <a:solidFill>
                  <a:schemeClr val="tx2">
                    <a:lumMod val="75000"/>
                  </a:schemeClr>
                </a:solidFill>
              </a:rPr>
              <a:t>Act</a:t>
            </a:r>
            <a:r>
              <a:rPr lang="en-US" b="1" dirty="0" smtClean="0">
                <a:solidFill>
                  <a:schemeClr val="tx2">
                    <a:lumMod val="75000"/>
                  </a:schemeClr>
                </a:solidFill>
              </a:rPr>
              <a:t>). </a:t>
            </a:r>
            <a:r>
              <a:rPr lang="en-US" b="1" dirty="0">
                <a:solidFill>
                  <a:schemeClr val="tx2">
                    <a:lumMod val="75000"/>
                  </a:schemeClr>
                </a:solidFill>
              </a:rPr>
              <a:t>If the </a:t>
            </a:r>
            <a:r>
              <a:rPr lang="hr-HR" b="1" dirty="0" err="1" smtClean="0">
                <a:solidFill>
                  <a:schemeClr val="tx2">
                    <a:lumMod val="75000"/>
                  </a:schemeClr>
                </a:solidFill>
              </a:rPr>
              <a:t>monitored</a:t>
            </a:r>
            <a:r>
              <a:rPr lang="en-US" b="1" dirty="0" smtClean="0">
                <a:solidFill>
                  <a:schemeClr val="tx2">
                    <a:lumMod val="75000"/>
                  </a:schemeClr>
                </a:solidFill>
              </a:rPr>
              <a:t> </a:t>
            </a:r>
            <a:r>
              <a:rPr lang="hr-HR" b="1" dirty="0" err="1" smtClean="0">
                <a:solidFill>
                  <a:schemeClr val="tx2">
                    <a:lumMod val="75000"/>
                  </a:schemeClr>
                </a:solidFill>
              </a:rPr>
              <a:t>testing</a:t>
            </a:r>
            <a:r>
              <a:rPr lang="hr-HR" b="1" dirty="0" smtClean="0">
                <a:solidFill>
                  <a:schemeClr val="tx2">
                    <a:lumMod val="75000"/>
                  </a:schemeClr>
                </a:solidFill>
              </a:rPr>
              <a:t> </a:t>
            </a:r>
            <a:r>
              <a:rPr lang="hr-HR" b="1" dirty="0" err="1" smtClean="0">
                <a:solidFill>
                  <a:schemeClr val="tx2">
                    <a:lumMod val="75000"/>
                  </a:schemeClr>
                </a:solidFill>
              </a:rPr>
              <a:t>laboratory</a:t>
            </a:r>
            <a:r>
              <a:rPr lang="hr-HR" b="1" dirty="0" smtClean="0">
                <a:solidFill>
                  <a:schemeClr val="tx2">
                    <a:lumMod val="75000"/>
                  </a:schemeClr>
                </a:solidFill>
              </a:rPr>
              <a:t> </a:t>
            </a:r>
            <a:r>
              <a:rPr lang="en-US" b="1" dirty="0" smtClean="0">
                <a:solidFill>
                  <a:schemeClr val="tx2">
                    <a:lumMod val="75000"/>
                  </a:schemeClr>
                </a:solidFill>
              </a:rPr>
              <a:t>does </a:t>
            </a:r>
            <a:r>
              <a:rPr lang="en-US" b="1" dirty="0">
                <a:solidFill>
                  <a:schemeClr val="tx2">
                    <a:lumMod val="75000"/>
                  </a:schemeClr>
                </a:solidFill>
              </a:rPr>
              <a:t>not act on the </a:t>
            </a:r>
            <a:r>
              <a:rPr lang="hr-HR" b="1" dirty="0" err="1" smtClean="0">
                <a:solidFill>
                  <a:schemeClr val="tx2">
                    <a:lumMod val="75000"/>
                  </a:schemeClr>
                </a:solidFill>
              </a:rPr>
              <a:t>decision</a:t>
            </a:r>
            <a:r>
              <a:rPr lang="en-US" b="1" dirty="0" smtClean="0">
                <a:solidFill>
                  <a:schemeClr val="tx2">
                    <a:lumMod val="75000"/>
                  </a:schemeClr>
                </a:solidFill>
              </a:rPr>
              <a:t>, </a:t>
            </a:r>
            <a:r>
              <a:rPr lang="en-US" b="1" dirty="0">
                <a:solidFill>
                  <a:schemeClr val="tx2">
                    <a:lumMod val="75000"/>
                  </a:schemeClr>
                </a:solidFill>
              </a:rPr>
              <a:t>the inspector will propose </a:t>
            </a:r>
            <a:r>
              <a:rPr lang="hr-HR" b="1" dirty="0" smtClean="0">
                <a:solidFill>
                  <a:schemeClr val="tx2">
                    <a:lumMod val="75000"/>
                  </a:schemeClr>
                </a:solidFill>
              </a:rPr>
              <a:t>to </a:t>
            </a:r>
            <a:r>
              <a:rPr lang="hr-HR" b="1" dirty="0" err="1" smtClean="0">
                <a:solidFill>
                  <a:schemeClr val="tx2">
                    <a:lumMod val="75000"/>
                  </a:schemeClr>
                </a:solidFill>
              </a:rPr>
              <a:t>the</a:t>
            </a:r>
            <a:r>
              <a:rPr lang="hr-HR" b="1" dirty="0" smtClean="0">
                <a:solidFill>
                  <a:schemeClr val="tx2">
                    <a:lumMod val="75000"/>
                  </a:schemeClr>
                </a:solidFill>
              </a:rPr>
              <a:t> </a:t>
            </a:r>
            <a:r>
              <a:rPr lang="hr-HR" b="1" dirty="0" err="1" smtClean="0">
                <a:solidFill>
                  <a:schemeClr val="tx2">
                    <a:lumMod val="75000"/>
                  </a:schemeClr>
                </a:solidFill>
              </a:rPr>
              <a:t>Ministry</a:t>
            </a:r>
            <a:r>
              <a:rPr lang="hr-HR" b="1" dirty="0" smtClean="0">
                <a:solidFill>
                  <a:schemeClr val="tx2">
                    <a:lumMod val="75000"/>
                  </a:schemeClr>
                </a:solidFill>
              </a:rPr>
              <a:t> </a:t>
            </a:r>
            <a:r>
              <a:rPr lang="hr-HR" b="1" dirty="0" err="1" smtClean="0">
                <a:solidFill>
                  <a:schemeClr val="tx2">
                    <a:lumMod val="75000"/>
                  </a:schemeClr>
                </a:solidFill>
              </a:rPr>
              <a:t>of</a:t>
            </a:r>
            <a:r>
              <a:rPr lang="hr-HR" b="1" dirty="0" smtClean="0">
                <a:solidFill>
                  <a:schemeClr val="tx2">
                    <a:lumMod val="75000"/>
                  </a:schemeClr>
                </a:solidFill>
              </a:rPr>
              <a:t> </a:t>
            </a:r>
            <a:r>
              <a:rPr lang="hr-HR" b="1" dirty="0" err="1" smtClean="0">
                <a:solidFill>
                  <a:schemeClr val="tx2">
                    <a:lumMod val="75000"/>
                  </a:schemeClr>
                </a:solidFill>
              </a:rPr>
              <a:t>Environment</a:t>
            </a:r>
            <a:r>
              <a:rPr lang="hr-HR" b="1" dirty="0" smtClean="0">
                <a:solidFill>
                  <a:schemeClr val="tx2">
                    <a:lumMod val="75000"/>
                  </a:schemeClr>
                </a:solidFill>
              </a:rPr>
              <a:t> </a:t>
            </a:r>
            <a:r>
              <a:rPr lang="hr-HR" b="1" dirty="0" err="1" smtClean="0">
                <a:solidFill>
                  <a:schemeClr val="tx2">
                    <a:lumMod val="75000"/>
                  </a:schemeClr>
                </a:solidFill>
              </a:rPr>
              <a:t>and</a:t>
            </a:r>
            <a:r>
              <a:rPr lang="hr-HR" b="1" dirty="0" smtClean="0">
                <a:solidFill>
                  <a:schemeClr val="tx2">
                    <a:lumMod val="75000"/>
                  </a:schemeClr>
                </a:solidFill>
              </a:rPr>
              <a:t> Energy</a:t>
            </a:r>
            <a:r>
              <a:rPr lang="en-US" b="1" dirty="0" smtClean="0">
                <a:solidFill>
                  <a:schemeClr val="tx2">
                    <a:lumMod val="75000"/>
                  </a:schemeClr>
                </a:solidFill>
              </a:rPr>
              <a:t> </a:t>
            </a:r>
            <a:r>
              <a:rPr lang="en-US" b="1" dirty="0">
                <a:solidFill>
                  <a:schemeClr val="tx2">
                    <a:lumMod val="75000"/>
                  </a:schemeClr>
                </a:solidFill>
              </a:rPr>
              <a:t>to revoke the permit and initiate the </a:t>
            </a:r>
            <a:r>
              <a:rPr lang="hr-HR" b="1" dirty="0" err="1" smtClean="0">
                <a:solidFill>
                  <a:schemeClr val="tx2">
                    <a:lumMod val="75000"/>
                  </a:schemeClr>
                </a:solidFill>
              </a:rPr>
              <a:t>criminal</a:t>
            </a:r>
            <a:r>
              <a:rPr lang="hr-HR" b="1" dirty="0" smtClean="0">
                <a:solidFill>
                  <a:schemeClr val="tx2">
                    <a:lumMod val="75000"/>
                  </a:schemeClr>
                </a:solidFill>
              </a:rPr>
              <a:t> </a:t>
            </a:r>
            <a:r>
              <a:rPr lang="hr-HR" b="1" dirty="0" err="1" smtClean="0">
                <a:solidFill>
                  <a:schemeClr val="tx2">
                    <a:lumMod val="75000"/>
                  </a:schemeClr>
                </a:solidFill>
              </a:rPr>
              <a:t>proceedings</a:t>
            </a:r>
            <a:r>
              <a:rPr lang="hr-HR" b="1" dirty="0" smtClean="0">
                <a:solidFill>
                  <a:schemeClr val="tx2">
                    <a:lumMod val="75000"/>
                  </a:schemeClr>
                </a:solidFill>
              </a:rPr>
              <a:t> </a:t>
            </a:r>
            <a:r>
              <a:rPr lang="hr-HR" b="1" dirty="0" err="1" smtClean="0">
                <a:solidFill>
                  <a:schemeClr val="tx2">
                    <a:lumMod val="75000"/>
                  </a:schemeClr>
                </a:solidFill>
              </a:rPr>
              <a:t>under</a:t>
            </a:r>
            <a:r>
              <a:rPr lang="en-US" b="1" dirty="0" smtClean="0">
                <a:solidFill>
                  <a:schemeClr val="tx2">
                    <a:lumMod val="75000"/>
                  </a:schemeClr>
                </a:solidFill>
              </a:rPr>
              <a:t> </a:t>
            </a:r>
            <a:r>
              <a:rPr lang="en-US" b="1" dirty="0">
                <a:solidFill>
                  <a:schemeClr val="tx2">
                    <a:lumMod val="75000"/>
                  </a:schemeClr>
                </a:solidFill>
              </a:rPr>
              <a:t>Article 146 of the </a:t>
            </a:r>
            <a:r>
              <a:rPr lang="hr-HR" b="1" dirty="0" err="1" smtClean="0">
                <a:solidFill>
                  <a:schemeClr val="tx2">
                    <a:lumMod val="75000"/>
                  </a:schemeClr>
                </a:solidFill>
              </a:rPr>
              <a:t>Environmental</a:t>
            </a:r>
            <a:r>
              <a:rPr lang="hr-HR" b="1" dirty="0" smtClean="0">
                <a:solidFill>
                  <a:schemeClr val="tx2">
                    <a:lumMod val="75000"/>
                  </a:schemeClr>
                </a:solidFill>
              </a:rPr>
              <a:t> Protection </a:t>
            </a:r>
            <a:r>
              <a:rPr lang="hr-HR" b="1" dirty="0" err="1" smtClean="0">
                <a:solidFill>
                  <a:schemeClr val="tx2">
                    <a:lumMod val="75000"/>
                  </a:schemeClr>
                </a:solidFill>
              </a:rPr>
              <a:t>Act</a:t>
            </a:r>
            <a:r>
              <a:rPr lang="hr-HR" b="1" dirty="0" smtClean="0">
                <a:solidFill>
                  <a:schemeClr val="tx2">
                    <a:lumMod val="75000"/>
                  </a:schemeClr>
                </a:solidFill>
              </a:rPr>
              <a:t>.</a:t>
            </a:r>
            <a:endParaRPr lang="hr-HR" b="1" dirty="0">
              <a:solidFill>
                <a:schemeClr val="tx2">
                  <a:lumMod val="75000"/>
                </a:schemeClr>
              </a:solidFill>
            </a:endParaRPr>
          </a:p>
        </p:txBody>
      </p:sp>
      <p:sp>
        <p:nvSpPr>
          <p:cNvPr id="14" name="Rectangle 13"/>
          <p:cNvSpPr/>
          <p:nvPr/>
        </p:nvSpPr>
        <p:spPr>
          <a:xfrm>
            <a:off x="400050" y="2276475"/>
            <a:ext cx="704850" cy="2381250"/>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3.</a:t>
            </a:r>
            <a:endParaRPr lang="hr-HR" sz="2800" b="1" dirty="0">
              <a:solidFill>
                <a:schemeClr val="tx2">
                  <a:lumMod val="75000"/>
                </a:schemeClr>
              </a:solidFill>
            </a:endParaRPr>
          </a:p>
        </p:txBody>
      </p:sp>
      <p:grpSp>
        <p:nvGrpSpPr>
          <p:cNvPr id="15" name="Group 3"/>
          <p:cNvGrpSpPr>
            <a:grpSpLocks noChangeAspect="1"/>
          </p:cNvGrpSpPr>
          <p:nvPr/>
        </p:nvGrpSpPr>
        <p:grpSpPr bwMode="auto">
          <a:xfrm>
            <a:off x="442354" y="6362429"/>
            <a:ext cx="4500798" cy="411137"/>
            <a:chOff x="14858" y="6031800"/>
            <a:chExt cx="7310482" cy="703818"/>
          </a:xfrm>
        </p:grpSpPr>
        <p:pic>
          <p:nvPicPr>
            <p:cNvPr id="1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205525788"/>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Monitoring procedure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by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00050" y="1228723"/>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228725"/>
            <a:ext cx="8429624" cy="954107"/>
          </a:xfrm>
          <a:prstGeom prst="rect">
            <a:avLst/>
          </a:prstGeom>
          <a:noFill/>
        </p:spPr>
        <p:txBody>
          <a:bodyPr wrap="square" rtlCol="0">
            <a:spAutoFit/>
          </a:bodyPr>
          <a:lstStyle/>
          <a:p>
            <a:pPr algn="ctr"/>
            <a:r>
              <a:rPr lang="hr-HR" sz="2800" b="1" dirty="0" smtClean="0">
                <a:solidFill>
                  <a:schemeClr val="tx2">
                    <a:lumMod val="75000"/>
                  </a:schemeClr>
                </a:solidFill>
              </a:rPr>
              <a:t>C. </a:t>
            </a:r>
            <a:r>
              <a:rPr lang="hr-HR" sz="2800" b="1" dirty="0">
                <a:solidFill>
                  <a:schemeClr val="tx2">
                    <a:lumMod val="75000"/>
                  </a:schemeClr>
                </a:solidFill>
              </a:rPr>
              <a:t>Procedure </a:t>
            </a:r>
            <a:r>
              <a:rPr lang="hr-HR" sz="2800" b="1" dirty="0" err="1">
                <a:solidFill>
                  <a:schemeClr val="tx2">
                    <a:lumMod val="75000"/>
                  </a:schemeClr>
                </a:solidFill>
              </a:rPr>
              <a:t>after</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has</a:t>
            </a:r>
            <a:r>
              <a:rPr lang="hr-HR" sz="2800" b="1" dirty="0">
                <a:solidFill>
                  <a:schemeClr val="tx2">
                    <a:lumMod val="75000"/>
                  </a:schemeClr>
                </a:solidFill>
              </a:rPr>
              <a:t> </a:t>
            </a:r>
            <a:r>
              <a:rPr lang="hr-HR" sz="2800" b="1" dirty="0" err="1">
                <a:solidFill>
                  <a:schemeClr val="tx2">
                    <a:lumMod val="75000"/>
                  </a:schemeClr>
                </a:solidFill>
              </a:rPr>
              <a:t>been</a:t>
            </a:r>
            <a:r>
              <a:rPr lang="hr-HR" sz="2800" b="1" dirty="0">
                <a:solidFill>
                  <a:schemeClr val="tx2">
                    <a:lumMod val="75000"/>
                  </a:schemeClr>
                </a:solidFill>
              </a:rPr>
              <a:t> </a:t>
            </a:r>
            <a:r>
              <a:rPr lang="hr-HR" sz="2800" b="1" dirty="0" err="1">
                <a:solidFill>
                  <a:schemeClr val="tx2">
                    <a:lumMod val="75000"/>
                  </a:schemeClr>
                </a:solidFill>
              </a:rPr>
              <a:t>completed</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5" name="Rectangle 14"/>
          <p:cNvSpPr/>
          <p:nvPr/>
        </p:nvSpPr>
        <p:spPr>
          <a:xfrm>
            <a:off x="1171571" y="2276473"/>
            <a:ext cx="7667625" cy="2324102"/>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700" b="1" dirty="0">
                <a:solidFill>
                  <a:schemeClr val="tx2">
                    <a:lumMod val="75000"/>
                  </a:schemeClr>
                </a:solidFill>
              </a:rPr>
              <a:t>If </a:t>
            </a:r>
            <a:r>
              <a:rPr lang="en-US" sz="1700" b="1" dirty="0" smtClean="0">
                <a:solidFill>
                  <a:schemeClr val="tx2">
                    <a:lumMod val="75000"/>
                  </a:schemeClr>
                </a:solidFill>
              </a:rPr>
              <a:t>Step </a:t>
            </a:r>
            <a:r>
              <a:rPr lang="en-US" sz="1700" b="1" dirty="0">
                <a:solidFill>
                  <a:schemeClr val="tx2">
                    <a:lumMod val="75000"/>
                  </a:schemeClr>
                </a:solidFill>
              </a:rPr>
              <a:t>B5 </a:t>
            </a:r>
            <a:r>
              <a:rPr lang="hr-HR" sz="1700" b="1" dirty="0" err="1" smtClean="0">
                <a:solidFill>
                  <a:schemeClr val="tx2">
                    <a:lumMod val="75000"/>
                  </a:schemeClr>
                </a:solidFill>
              </a:rPr>
              <a:t>established</a:t>
            </a:r>
            <a:r>
              <a:rPr lang="hr-HR" sz="1700" b="1" dirty="0" smtClean="0">
                <a:solidFill>
                  <a:schemeClr val="tx2">
                    <a:lumMod val="75000"/>
                  </a:schemeClr>
                </a:solidFill>
              </a:rPr>
              <a:t> </a:t>
            </a:r>
            <a:r>
              <a:rPr lang="en-US" sz="1700" b="1" dirty="0" smtClean="0">
                <a:solidFill>
                  <a:schemeClr val="tx2">
                    <a:lumMod val="75000"/>
                  </a:schemeClr>
                </a:solidFill>
              </a:rPr>
              <a:t>that </a:t>
            </a:r>
            <a:r>
              <a:rPr lang="en-US" sz="1700" b="1" dirty="0">
                <a:solidFill>
                  <a:schemeClr val="tx2">
                    <a:lumMod val="75000"/>
                  </a:schemeClr>
                </a:solidFill>
              </a:rPr>
              <a:t>some type of instrument has no valid type approval and does not fall under the provision of Paragraph 5 of Article 11 of the </a:t>
            </a:r>
            <a:r>
              <a:rPr lang="hr-HR" sz="1700" b="1" dirty="0" smtClean="0">
                <a:solidFill>
                  <a:schemeClr val="tx2">
                    <a:lumMod val="75000"/>
                  </a:schemeClr>
                </a:solidFill>
              </a:rPr>
              <a:t>AQM Bill</a:t>
            </a:r>
            <a:r>
              <a:rPr lang="en-US" sz="1700" b="1" dirty="0" smtClean="0">
                <a:solidFill>
                  <a:srgbClr val="FF0000"/>
                </a:solidFill>
              </a:rPr>
              <a:t>, </a:t>
            </a:r>
            <a:r>
              <a:rPr lang="hr-HR" sz="1700" b="1" dirty="0" smtClean="0">
                <a:solidFill>
                  <a:schemeClr val="tx2">
                    <a:lumMod val="75000"/>
                  </a:schemeClr>
                </a:solidFill>
              </a:rPr>
              <a:t>a </a:t>
            </a:r>
            <a:r>
              <a:rPr lang="hr-HR" sz="1700" b="1" dirty="0" err="1" smtClean="0">
                <a:solidFill>
                  <a:schemeClr val="tx2">
                    <a:lumMod val="75000"/>
                  </a:schemeClr>
                </a:solidFill>
              </a:rPr>
              <a:t>decision</a:t>
            </a:r>
            <a:r>
              <a:rPr lang="hr-HR" sz="1700" b="1" dirty="0" smtClean="0">
                <a:solidFill>
                  <a:schemeClr val="tx2">
                    <a:lumMod val="75000"/>
                  </a:schemeClr>
                </a:solidFill>
              </a:rPr>
              <a:t> </a:t>
            </a:r>
            <a:r>
              <a:rPr lang="hr-HR" sz="1700" b="1" dirty="0" err="1" smtClean="0">
                <a:solidFill>
                  <a:schemeClr val="tx2">
                    <a:lumMod val="75000"/>
                  </a:schemeClr>
                </a:solidFill>
              </a:rPr>
              <a:t>shall</a:t>
            </a:r>
            <a:r>
              <a:rPr lang="hr-HR" sz="1700" b="1" dirty="0" smtClean="0">
                <a:solidFill>
                  <a:schemeClr val="tx2">
                    <a:lumMod val="75000"/>
                  </a:schemeClr>
                </a:solidFill>
              </a:rPr>
              <a:t> </a:t>
            </a:r>
            <a:r>
              <a:rPr lang="hr-HR" sz="1700" b="1" dirty="0" err="1" smtClean="0">
                <a:solidFill>
                  <a:schemeClr val="tx2">
                    <a:lumMod val="75000"/>
                  </a:schemeClr>
                </a:solidFill>
              </a:rPr>
              <a:t>be</a:t>
            </a:r>
            <a:r>
              <a:rPr lang="hr-HR" sz="1700" b="1" dirty="0" smtClean="0">
                <a:solidFill>
                  <a:schemeClr val="tx2">
                    <a:lumMod val="75000"/>
                  </a:schemeClr>
                </a:solidFill>
              </a:rPr>
              <a:t> </a:t>
            </a:r>
            <a:r>
              <a:rPr lang="hr-HR" sz="1700" b="1" dirty="0" err="1" smtClean="0">
                <a:solidFill>
                  <a:schemeClr val="tx2">
                    <a:lumMod val="75000"/>
                  </a:schemeClr>
                </a:solidFill>
              </a:rPr>
              <a:t>issued</a:t>
            </a:r>
            <a:r>
              <a:rPr lang="hr-HR" sz="1700" b="1" dirty="0" smtClean="0">
                <a:solidFill>
                  <a:schemeClr val="tx2">
                    <a:lumMod val="75000"/>
                  </a:schemeClr>
                </a:solidFill>
              </a:rPr>
              <a:t> to </a:t>
            </a:r>
            <a:r>
              <a:rPr lang="en-US" sz="1700" b="1" dirty="0" smtClean="0">
                <a:solidFill>
                  <a:schemeClr val="tx2">
                    <a:lumMod val="75000"/>
                  </a:schemeClr>
                </a:solidFill>
              </a:rPr>
              <a:t>prohibit </a:t>
            </a:r>
            <a:r>
              <a:rPr lang="en-US" sz="1700" b="1" dirty="0">
                <a:solidFill>
                  <a:schemeClr val="tx2">
                    <a:lumMod val="75000"/>
                  </a:schemeClr>
                </a:solidFill>
              </a:rPr>
              <a:t>the </a:t>
            </a:r>
            <a:r>
              <a:rPr lang="en-US" sz="1700" b="1" dirty="0" smtClean="0">
                <a:solidFill>
                  <a:schemeClr val="tx2">
                    <a:lumMod val="75000"/>
                  </a:schemeClr>
                </a:solidFill>
              </a:rPr>
              <a:t>measurement</a:t>
            </a:r>
            <a:r>
              <a:rPr lang="hr-HR" sz="1700" b="1" dirty="0" smtClean="0">
                <a:solidFill>
                  <a:schemeClr val="tx2">
                    <a:lumMod val="75000"/>
                  </a:schemeClr>
                </a:solidFill>
              </a:rPr>
              <a:t>s</a:t>
            </a:r>
            <a:r>
              <a:rPr lang="en-US" sz="1700" b="1" dirty="0" smtClean="0">
                <a:solidFill>
                  <a:schemeClr val="tx2">
                    <a:lumMod val="75000"/>
                  </a:schemeClr>
                </a:solidFill>
              </a:rPr>
              <a:t> </a:t>
            </a:r>
            <a:r>
              <a:rPr lang="hr-HR" sz="1700" b="1" dirty="0" err="1" smtClean="0">
                <a:solidFill>
                  <a:schemeClr val="tx2">
                    <a:lumMod val="75000"/>
                  </a:schemeClr>
                </a:solidFill>
              </a:rPr>
              <a:t>with</a:t>
            </a:r>
            <a:r>
              <a:rPr lang="en-US" sz="1700" b="1" dirty="0" smtClean="0">
                <a:solidFill>
                  <a:schemeClr val="tx2">
                    <a:lumMod val="75000"/>
                  </a:schemeClr>
                </a:solidFill>
              </a:rPr>
              <a:t> </a:t>
            </a:r>
            <a:r>
              <a:rPr lang="en-US" sz="1700" b="1" dirty="0">
                <a:solidFill>
                  <a:schemeClr val="tx2">
                    <a:lumMod val="75000"/>
                  </a:schemeClr>
                </a:solidFill>
              </a:rPr>
              <a:t>that type of </a:t>
            </a:r>
            <a:r>
              <a:rPr lang="en-US" sz="1700" b="1" dirty="0" smtClean="0">
                <a:solidFill>
                  <a:schemeClr val="tx2">
                    <a:lumMod val="75000"/>
                  </a:schemeClr>
                </a:solidFill>
              </a:rPr>
              <a:t>instrument. </a:t>
            </a:r>
            <a:r>
              <a:rPr lang="en-US" sz="1700" b="1" dirty="0">
                <a:solidFill>
                  <a:schemeClr val="tx2">
                    <a:lumMod val="75000"/>
                  </a:schemeClr>
                </a:solidFill>
              </a:rPr>
              <a:t>(Art. 138 </a:t>
            </a:r>
            <a:r>
              <a:rPr lang="hr-HR" sz="1700" b="1" dirty="0" err="1" smtClean="0">
                <a:solidFill>
                  <a:schemeClr val="tx2">
                    <a:lumMod val="75000"/>
                  </a:schemeClr>
                </a:solidFill>
              </a:rPr>
              <a:t>of</a:t>
            </a:r>
            <a:r>
              <a:rPr lang="hr-HR" sz="1700" b="1" dirty="0" smtClean="0">
                <a:solidFill>
                  <a:schemeClr val="tx2">
                    <a:lumMod val="75000"/>
                  </a:schemeClr>
                </a:solidFill>
              </a:rPr>
              <a:t> </a:t>
            </a:r>
            <a:r>
              <a:rPr lang="hr-HR" sz="1700" b="1" dirty="0" err="1" smtClean="0">
                <a:solidFill>
                  <a:schemeClr val="tx2">
                    <a:lumMod val="75000"/>
                  </a:schemeClr>
                </a:solidFill>
              </a:rPr>
              <a:t>the</a:t>
            </a:r>
            <a:r>
              <a:rPr lang="hr-HR" sz="1700" b="1" dirty="0" smtClean="0">
                <a:solidFill>
                  <a:schemeClr val="tx2">
                    <a:lumMod val="75000"/>
                  </a:schemeClr>
                </a:solidFill>
              </a:rPr>
              <a:t> </a:t>
            </a:r>
            <a:r>
              <a:rPr lang="hr-HR" sz="1700" b="1" dirty="0" err="1" smtClean="0">
                <a:solidFill>
                  <a:schemeClr val="tx2">
                    <a:lumMod val="75000"/>
                  </a:schemeClr>
                </a:solidFill>
              </a:rPr>
              <a:t>Environmental</a:t>
            </a:r>
            <a:r>
              <a:rPr lang="hr-HR" sz="1700" b="1" dirty="0" smtClean="0">
                <a:solidFill>
                  <a:schemeClr val="tx2">
                    <a:lumMod val="75000"/>
                  </a:schemeClr>
                </a:solidFill>
              </a:rPr>
              <a:t> Protection </a:t>
            </a:r>
            <a:r>
              <a:rPr lang="hr-HR" sz="1700" b="1" dirty="0" err="1" smtClean="0">
                <a:solidFill>
                  <a:schemeClr val="tx2">
                    <a:lumMod val="75000"/>
                  </a:schemeClr>
                </a:solidFill>
              </a:rPr>
              <a:t>Act</a:t>
            </a:r>
            <a:r>
              <a:rPr lang="en-US" sz="1700" b="1" dirty="0" smtClean="0">
                <a:solidFill>
                  <a:schemeClr val="tx2">
                    <a:lumMod val="75000"/>
                  </a:schemeClr>
                </a:solidFill>
              </a:rPr>
              <a:t>). </a:t>
            </a:r>
            <a:r>
              <a:rPr lang="en-US" sz="1700" b="1" dirty="0">
                <a:solidFill>
                  <a:schemeClr val="tx2">
                    <a:lumMod val="75000"/>
                  </a:schemeClr>
                </a:solidFill>
              </a:rPr>
              <a:t>If the </a:t>
            </a:r>
            <a:r>
              <a:rPr lang="hr-HR" sz="1700" b="1" dirty="0" err="1" smtClean="0">
                <a:solidFill>
                  <a:schemeClr val="tx2">
                    <a:lumMod val="75000"/>
                  </a:schemeClr>
                </a:solidFill>
              </a:rPr>
              <a:t>monitored</a:t>
            </a:r>
            <a:r>
              <a:rPr lang="en-US" sz="1700" b="1" dirty="0" smtClean="0">
                <a:solidFill>
                  <a:schemeClr val="tx2">
                    <a:lumMod val="75000"/>
                  </a:schemeClr>
                </a:solidFill>
              </a:rPr>
              <a:t> </a:t>
            </a:r>
            <a:r>
              <a:rPr lang="hr-HR" sz="1700" b="1" dirty="0" err="1" smtClean="0">
                <a:solidFill>
                  <a:schemeClr val="tx2">
                    <a:lumMod val="75000"/>
                  </a:schemeClr>
                </a:solidFill>
              </a:rPr>
              <a:t>testing</a:t>
            </a:r>
            <a:r>
              <a:rPr lang="hr-HR" sz="1700" b="1" dirty="0" smtClean="0">
                <a:solidFill>
                  <a:schemeClr val="tx2">
                    <a:lumMod val="75000"/>
                  </a:schemeClr>
                </a:solidFill>
              </a:rPr>
              <a:t> </a:t>
            </a:r>
            <a:r>
              <a:rPr lang="hr-HR" sz="1700" b="1" dirty="0" err="1" smtClean="0">
                <a:solidFill>
                  <a:schemeClr val="tx2">
                    <a:lumMod val="75000"/>
                  </a:schemeClr>
                </a:solidFill>
              </a:rPr>
              <a:t>laboratory</a:t>
            </a:r>
            <a:r>
              <a:rPr lang="en-US" sz="1700" b="1" dirty="0" smtClean="0">
                <a:solidFill>
                  <a:schemeClr val="tx2">
                    <a:lumMod val="75000"/>
                  </a:schemeClr>
                </a:solidFill>
              </a:rPr>
              <a:t> </a:t>
            </a:r>
            <a:r>
              <a:rPr lang="en-US" sz="1700" b="1" dirty="0">
                <a:solidFill>
                  <a:schemeClr val="tx2">
                    <a:lumMod val="75000"/>
                  </a:schemeClr>
                </a:solidFill>
              </a:rPr>
              <a:t>does not act on the </a:t>
            </a:r>
            <a:r>
              <a:rPr lang="hr-HR" sz="1700" b="1" dirty="0" err="1" smtClean="0">
                <a:solidFill>
                  <a:schemeClr val="tx2">
                    <a:lumMod val="75000"/>
                  </a:schemeClr>
                </a:solidFill>
              </a:rPr>
              <a:t>decision</a:t>
            </a:r>
            <a:r>
              <a:rPr lang="en-US" sz="1700" b="1" dirty="0" smtClean="0">
                <a:solidFill>
                  <a:schemeClr val="tx2">
                    <a:lumMod val="75000"/>
                  </a:schemeClr>
                </a:solidFill>
              </a:rPr>
              <a:t>, </a:t>
            </a:r>
            <a:r>
              <a:rPr lang="en-US" sz="1700" b="1" dirty="0">
                <a:solidFill>
                  <a:schemeClr val="tx2">
                    <a:lumMod val="75000"/>
                  </a:schemeClr>
                </a:solidFill>
              </a:rPr>
              <a:t>the inspector will </a:t>
            </a:r>
            <a:r>
              <a:rPr lang="en-US" sz="1700" b="1" dirty="0" smtClean="0">
                <a:solidFill>
                  <a:schemeClr val="tx2">
                    <a:lumMod val="75000"/>
                  </a:schemeClr>
                </a:solidFill>
              </a:rPr>
              <a:t>propose</a:t>
            </a:r>
            <a:r>
              <a:rPr lang="hr-HR" sz="1700" b="1" dirty="0" smtClean="0">
                <a:solidFill>
                  <a:schemeClr val="tx2">
                    <a:lumMod val="75000"/>
                  </a:schemeClr>
                </a:solidFill>
              </a:rPr>
              <a:t> to </a:t>
            </a:r>
            <a:r>
              <a:rPr lang="hr-HR" sz="1700" b="1" dirty="0" err="1" smtClean="0">
                <a:solidFill>
                  <a:schemeClr val="tx2">
                    <a:lumMod val="75000"/>
                  </a:schemeClr>
                </a:solidFill>
              </a:rPr>
              <a:t>the</a:t>
            </a:r>
            <a:r>
              <a:rPr lang="en-US" sz="1700" b="1" dirty="0" smtClean="0">
                <a:solidFill>
                  <a:schemeClr val="tx2">
                    <a:lumMod val="75000"/>
                  </a:schemeClr>
                </a:solidFill>
              </a:rPr>
              <a:t> </a:t>
            </a:r>
            <a:r>
              <a:rPr lang="en-US" sz="1700" b="1" dirty="0">
                <a:solidFill>
                  <a:schemeClr val="tx2">
                    <a:lumMod val="75000"/>
                  </a:schemeClr>
                </a:solidFill>
              </a:rPr>
              <a:t>Ministry of Environment and Energy  to revoke the permit and initiate </a:t>
            </a:r>
            <a:r>
              <a:rPr lang="en-US" sz="1700" b="1" dirty="0" smtClean="0">
                <a:solidFill>
                  <a:schemeClr val="tx2">
                    <a:lumMod val="75000"/>
                  </a:schemeClr>
                </a:solidFill>
              </a:rPr>
              <a:t>the</a:t>
            </a:r>
            <a:r>
              <a:rPr lang="hr-HR" sz="1700" b="1" dirty="0" smtClean="0">
                <a:solidFill>
                  <a:schemeClr val="tx2">
                    <a:lumMod val="75000"/>
                  </a:schemeClr>
                </a:solidFill>
              </a:rPr>
              <a:t> </a:t>
            </a:r>
            <a:r>
              <a:rPr lang="hr-HR" sz="1700" b="1" u="sng" dirty="0" err="1" smtClean="0">
                <a:solidFill>
                  <a:schemeClr val="tx2">
                    <a:lumMod val="75000"/>
                  </a:schemeClr>
                </a:solidFill>
              </a:rPr>
              <a:t>criminal</a:t>
            </a:r>
            <a:r>
              <a:rPr lang="hr-HR" sz="1700" b="1" u="sng" dirty="0" smtClean="0">
                <a:solidFill>
                  <a:schemeClr val="tx2">
                    <a:lumMod val="75000"/>
                  </a:schemeClr>
                </a:solidFill>
              </a:rPr>
              <a:t> </a:t>
            </a:r>
            <a:r>
              <a:rPr lang="hr-HR" sz="1700" b="1" u="sng" dirty="0" err="1" smtClean="0">
                <a:solidFill>
                  <a:schemeClr val="tx2">
                    <a:lumMod val="75000"/>
                  </a:schemeClr>
                </a:solidFill>
              </a:rPr>
              <a:t>proceedings</a:t>
            </a:r>
            <a:r>
              <a:rPr lang="hr-HR" sz="1700" b="1" u="sng" dirty="0" smtClean="0">
                <a:solidFill>
                  <a:schemeClr val="tx2">
                    <a:lumMod val="75000"/>
                  </a:schemeClr>
                </a:solidFill>
              </a:rPr>
              <a:t> </a:t>
            </a:r>
            <a:r>
              <a:rPr lang="en-US" sz="1700" b="1" dirty="0" smtClean="0">
                <a:solidFill>
                  <a:schemeClr val="tx2">
                    <a:lumMod val="75000"/>
                  </a:schemeClr>
                </a:solidFill>
              </a:rPr>
              <a:t>under </a:t>
            </a:r>
            <a:r>
              <a:rPr lang="en-US" sz="1700" b="1" dirty="0">
                <a:solidFill>
                  <a:schemeClr val="tx2">
                    <a:lumMod val="75000"/>
                  </a:schemeClr>
                </a:solidFill>
              </a:rPr>
              <a:t>Article 146 of the </a:t>
            </a:r>
            <a:r>
              <a:rPr lang="hr-HR" sz="1700" b="1" dirty="0" err="1" smtClean="0">
                <a:solidFill>
                  <a:schemeClr val="tx2">
                    <a:lumMod val="75000"/>
                  </a:schemeClr>
                </a:solidFill>
              </a:rPr>
              <a:t>Environmental</a:t>
            </a:r>
            <a:r>
              <a:rPr lang="hr-HR" sz="1700" b="1" dirty="0" smtClean="0">
                <a:solidFill>
                  <a:schemeClr val="tx2">
                    <a:lumMod val="75000"/>
                  </a:schemeClr>
                </a:solidFill>
              </a:rPr>
              <a:t> Protection </a:t>
            </a:r>
            <a:r>
              <a:rPr lang="hr-HR" sz="1700" b="1" dirty="0" err="1" smtClean="0">
                <a:solidFill>
                  <a:schemeClr val="tx2">
                    <a:lumMod val="75000"/>
                  </a:schemeClr>
                </a:solidFill>
              </a:rPr>
              <a:t>Act</a:t>
            </a:r>
            <a:r>
              <a:rPr lang="en-US" sz="2000" b="1" dirty="0" smtClean="0">
                <a:solidFill>
                  <a:schemeClr val="tx2">
                    <a:lumMod val="75000"/>
                  </a:schemeClr>
                </a:solidFill>
              </a:rPr>
              <a:t>.</a:t>
            </a:r>
            <a:endParaRPr lang="hr-HR" sz="2000" b="1" dirty="0">
              <a:solidFill>
                <a:schemeClr val="tx2">
                  <a:lumMod val="75000"/>
                </a:schemeClr>
              </a:solidFill>
            </a:endParaRPr>
          </a:p>
        </p:txBody>
      </p:sp>
      <p:sp>
        <p:nvSpPr>
          <p:cNvPr id="17" name="Rectangle 16"/>
          <p:cNvSpPr/>
          <p:nvPr/>
        </p:nvSpPr>
        <p:spPr>
          <a:xfrm>
            <a:off x="376239" y="2266951"/>
            <a:ext cx="704850" cy="2333624"/>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4.</a:t>
            </a:r>
            <a:endParaRPr lang="hr-HR" sz="2800" b="1" dirty="0">
              <a:solidFill>
                <a:schemeClr val="tx2">
                  <a:lumMod val="75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2812003128"/>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Monitoring procedure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by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00050" y="1228723"/>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228725"/>
            <a:ext cx="8429624" cy="954107"/>
          </a:xfrm>
          <a:prstGeom prst="rect">
            <a:avLst/>
          </a:prstGeom>
          <a:noFill/>
        </p:spPr>
        <p:txBody>
          <a:bodyPr wrap="square" rtlCol="0">
            <a:spAutoFit/>
          </a:bodyPr>
          <a:lstStyle/>
          <a:p>
            <a:pPr algn="ctr"/>
            <a:r>
              <a:rPr lang="hr-HR" sz="2800" b="1" dirty="0" smtClean="0">
                <a:solidFill>
                  <a:schemeClr val="tx2">
                    <a:lumMod val="75000"/>
                  </a:schemeClr>
                </a:solidFill>
              </a:rPr>
              <a:t>C. </a:t>
            </a:r>
            <a:r>
              <a:rPr lang="hr-HR" sz="2800" b="1" dirty="0">
                <a:solidFill>
                  <a:schemeClr val="tx2">
                    <a:lumMod val="75000"/>
                  </a:schemeClr>
                </a:solidFill>
              </a:rPr>
              <a:t>Procedure </a:t>
            </a:r>
            <a:r>
              <a:rPr lang="hr-HR" sz="2800" b="1" dirty="0" err="1">
                <a:solidFill>
                  <a:schemeClr val="tx2">
                    <a:lumMod val="75000"/>
                  </a:schemeClr>
                </a:solidFill>
              </a:rPr>
              <a:t>after</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has</a:t>
            </a:r>
            <a:r>
              <a:rPr lang="hr-HR" sz="2800" b="1" dirty="0">
                <a:solidFill>
                  <a:schemeClr val="tx2">
                    <a:lumMod val="75000"/>
                  </a:schemeClr>
                </a:solidFill>
              </a:rPr>
              <a:t> </a:t>
            </a:r>
            <a:r>
              <a:rPr lang="hr-HR" sz="2800" b="1" dirty="0" err="1">
                <a:solidFill>
                  <a:schemeClr val="tx2">
                    <a:lumMod val="75000"/>
                  </a:schemeClr>
                </a:solidFill>
              </a:rPr>
              <a:t>been</a:t>
            </a:r>
            <a:r>
              <a:rPr lang="hr-HR" sz="2800" b="1" dirty="0">
                <a:solidFill>
                  <a:schemeClr val="tx2">
                    <a:lumMod val="75000"/>
                  </a:schemeClr>
                </a:solidFill>
              </a:rPr>
              <a:t> </a:t>
            </a:r>
            <a:r>
              <a:rPr lang="hr-HR" sz="2800" b="1" dirty="0" err="1">
                <a:solidFill>
                  <a:schemeClr val="tx2">
                    <a:lumMod val="75000"/>
                  </a:schemeClr>
                </a:solidFill>
              </a:rPr>
              <a:t>completed</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7" name="Rectangle 16"/>
          <p:cNvSpPr/>
          <p:nvPr/>
        </p:nvSpPr>
        <p:spPr>
          <a:xfrm>
            <a:off x="376239" y="2266951"/>
            <a:ext cx="704850" cy="1933573"/>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5.</a:t>
            </a:r>
            <a:endParaRPr lang="hr-HR" sz="2800" b="1" dirty="0">
              <a:solidFill>
                <a:schemeClr val="tx2">
                  <a:lumMod val="75000"/>
                </a:schemeClr>
              </a:solidFill>
            </a:endParaRPr>
          </a:p>
        </p:txBody>
      </p:sp>
      <p:sp>
        <p:nvSpPr>
          <p:cNvPr id="18" name="Rectangle 17"/>
          <p:cNvSpPr/>
          <p:nvPr/>
        </p:nvSpPr>
        <p:spPr>
          <a:xfrm>
            <a:off x="1171575" y="2266950"/>
            <a:ext cx="7667625" cy="1933575"/>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700" b="1" dirty="0">
                <a:solidFill>
                  <a:schemeClr val="tx2">
                    <a:lumMod val="75000"/>
                  </a:schemeClr>
                </a:solidFill>
              </a:rPr>
              <a:t>If </a:t>
            </a:r>
            <a:r>
              <a:rPr lang="en-US" sz="1700" b="1" dirty="0" smtClean="0">
                <a:solidFill>
                  <a:schemeClr val="tx2">
                    <a:lumMod val="75000"/>
                  </a:schemeClr>
                </a:solidFill>
              </a:rPr>
              <a:t>step B6</a:t>
            </a:r>
            <a:r>
              <a:rPr lang="hr-HR" sz="1700" b="1" dirty="0" smtClean="0">
                <a:solidFill>
                  <a:schemeClr val="tx2">
                    <a:lumMod val="75000"/>
                  </a:schemeClr>
                </a:solidFill>
              </a:rPr>
              <a:t> </a:t>
            </a:r>
            <a:r>
              <a:rPr lang="hr-HR" sz="1700" b="1" dirty="0" err="1" smtClean="0">
                <a:solidFill>
                  <a:schemeClr val="tx2">
                    <a:lumMod val="75000"/>
                  </a:schemeClr>
                </a:solidFill>
              </a:rPr>
              <a:t>established</a:t>
            </a:r>
            <a:r>
              <a:rPr lang="hr-HR" sz="1700" b="1" dirty="0" smtClean="0">
                <a:solidFill>
                  <a:schemeClr val="tx2">
                    <a:lumMod val="75000"/>
                  </a:schemeClr>
                </a:solidFill>
              </a:rPr>
              <a:t> </a:t>
            </a:r>
            <a:r>
              <a:rPr lang="hr-HR" sz="1700" b="1" dirty="0" err="1" smtClean="0">
                <a:solidFill>
                  <a:schemeClr val="tx2">
                    <a:lumMod val="75000"/>
                  </a:schemeClr>
                </a:solidFill>
              </a:rPr>
              <a:t>irregularities</a:t>
            </a:r>
            <a:r>
              <a:rPr lang="en-US" sz="1700" b="1" dirty="0" smtClean="0">
                <a:solidFill>
                  <a:schemeClr val="tx2">
                    <a:lumMod val="75000"/>
                  </a:schemeClr>
                </a:solidFill>
              </a:rPr>
              <a:t> </a:t>
            </a:r>
            <a:r>
              <a:rPr lang="en-US" sz="1700" b="1" dirty="0">
                <a:solidFill>
                  <a:schemeClr val="tx2">
                    <a:lumMod val="75000"/>
                  </a:schemeClr>
                </a:solidFill>
              </a:rPr>
              <a:t>(</a:t>
            </a:r>
            <a:r>
              <a:rPr lang="en-US" sz="1700" b="1" dirty="0" smtClean="0">
                <a:solidFill>
                  <a:schemeClr val="tx2">
                    <a:lumMod val="75000"/>
                  </a:schemeClr>
                </a:solidFill>
              </a:rPr>
              <a:t>no</a:t>
            </a:r>
            <a:r>
              <a:rPr lang="hr-HR" sz="1700" b="1" dirty="0" smtClean="0">
                <a:solidFill>
                  <a:schemeClr val="tx2">
                    <a:lumMod val="75000"/>
                  </a:schemeClr>
                </a:solidFill>
              </a:rPr>
              <a:t>ne </a:t>
            </a:r>
            <a:r>
              <a:rPr lang="hr-HR" sz="1700" b="1" dirty="0" err="1" smtClean="0">
                <a:solidFill>
                  <a:schemeClr val="tx2">
                    <a:lumMod val="75000"/>
                  </a:schemeClr>
                </a:solidFill>
              </a:rPr>
              <a:t>or</a:t>
            </a:r>
            <a:r>
              <a:rPr lang="hr-HR" sz="1700" b="1" dirty="0" smtClean="0">
                <a:solidFill>
                  <a:schemeClr val="tx2">
                    <a:lumMod val="75000"/>
                  </a:schemeClr>
                </a:solidFill>
              </a:rPr>
              <a:t> invalid </a:t>
            </a:r>
            <a:r>
              <a:rPr lang="en-US" sz="1700" b="1" dirty="0" smtClean="0">
                <a:solidFill>
                  <a:schemeClr val="tx2">
                    <a:lumMod val="75000"/>
                  </a:schemeClr>
                </a:solidFill>
              </a:rPr>
              <a:t>calibration </a:t>
            </a:r>
            <a:r>
              <a:rPr lang="en-US" sz="1700" b="1" dirty="0">
                <a:solidFill>
                  <a:schemeClr val="tx2">
                    <a:lumMod val="75000"/>
                  </a:schemeClr>
                </a:solidFill>
              </a:rPr>
              <a:t>and test certificates), </a:t>
            </a:r>
            <a:r>
              <a:rPr lang="hr-HR" sz="1700" b="1" dirty="0" smtClean="0">
                <a:solidFill>
                  <a:schemeClr val="tx2">
                    <a:lumMod val="75000"/>
                  </a:schemeClr>
                </a:solidFill>
              </a:rPr>
              <a:t>a </a:t>
            </a:r>
            <a:r>
              <a:rPr lang="hr-HR" sz="1700" b="1" dirty="0" err="1" smtClean="0">
                <a:solidFill>
                  <a:schemeClr val="tx2">
                    <a:lumMod val="75000"/>
                  </a:schemeClr>
                </a:solidFill>
              </a:rPr>
              <a:t>decision</a:t>
            </a:r>
            <a:r>
              <a:rPr lang="hr-HR" sz="1700" b="1" dirty="0" smtClean="0">
                <a:solidFill>
                  <a:schemeClr val="tx2">
                    <a:lumMod val="75000"/>
                  </a:schemeClr>
                </a:solidFill>
              </a:rPr>
              <a:t> </a:t>
            </a:r>
            <a:r>
              <a:rPr lang="hr-HR" sz="1700" b="1" dirty="0" err="1" smtClean="0">
                <a:solidFill>
                  <a:schemeClr val="tx2">
                    <a:lumMod val="75000"/>
                  </a:schemeClr>
                </a:solidFill>
              </a:rPr>
              <a:t>shall</a:t>
            </a:r>
            <a:r>
              <a:rPr lang="hr-HR" sz="1700" b="1" dirty="0" smtClean="0">
                <a:solidFill>
                  <a:schemeClr val="tx2">
                    <a:lumMod val="75000"/>
                  </a:schemeClr>
                </a:solidFill>
              </a:rPr>
              <a:t> </a:t>
            </a:r>
            <a:r>
              <a:rPr lang="hr-HR" sz="1700" b="1" dirty="0" err="1" smtClean="0">
                <a:solidFill>
                  <a:schemeClr val="tx2">
                    <a:lumMod val="75000"/>
                  </a:schemeClr>
                </a:solidFill>
              </a:rPr>
              <a:t>be</a:t>
            </a:r>
            <a:r>
              <a:rPr lang="hr-HR" sz="1700" b="1" dirty="0" smtClean="0">
                <a:solidFill>
                  <a:schemeClr val="tx2">
                    <a:lumMod val="75000"/>
                  </a:schemeClr>
                </a:solidFill>
              </a:rPr>
              <a:t> </a:t>
            </a:r>
            <a:r>
              <a:rPr lang="hr-HR" sz="1700" b="1" dirty="0" err="1" smtClean="0">
                <a:solidFill>
                  <a:schemeClr val="tx2">
                    <a:lumMod val="75000"/>
                  </a:schemeClr>
                </a:solidFill>
              </a:rPr>
              <a:t>issued</a:t>
            </a:r>
            <a:r>
              <a:rPr lang="hr-HR" sz="1700" b="1" dirty="0" smtClean="0">
                <a:solidFill>
                  <a:schemeClr val="tx2">
                    <a:lumMod val="75000"/>
                  </a:schemeClr>
                </a:solidFill>
              </a:rPr>
              <a:t> to </a:t>
            </a:r>
            <a:r>
              <a:rPr lang="en-US" sz="1700" b="1" dirty="0" smtClean="0">
                <a:solidFill>
                  <a:schemeClr val="tx2">
                    <a:lumMod val="75000"/>
                  </a:schemeClr>
                </a:solidFill>
              </a:rPr>
              <a:t>prohibit </a:t>
            </a:r>
            <a:r>
              <a:rPr lang="en-US" sz="1700" b="1" dirty="0">
                <a:solidFill>
                  <a:schemeClr val="tx2">
                    <a:lumMod val="75000"/>
                  </a:schemeClr>
                </a:solidFill>
              </a:rPr>
              <a:t>the measurement of these pollutants and set a deadline for fulfilling the provisions (Article 131 </a:t>
            </a:r>
            <a:r>
              <a:rPr lang="hr-HR" sz="1700" b="1" dirty="0" err="1" smtClean="0">
                <a:solidFill>
                  <a:schemeClr val="tx2">
                    <a:lumMod val="75000"/>
                  </a:schemeClr>
                </a:solidFill>
              </a:rPr>
              <a:t>of</a:t>
            </a:r>
            <a:r>
              <a:rPr lang="hr-HR" sz="1700" b="1" dirty="0" smtClean="0">
                <a:solidFill>
                  <a:schemeClr val="tx2">
                    <a:lumMod val="75000"/>
                  </a:schemeClr>
                </a:solidFill>
              </a:rPr>
              <a:t> </a:t>
            </a:r>
            <a:r>
              <a:rPr lang="hr-HR" sz="1700" b="1" dirty="0" err="1" smtClean="0">
                <a:solidFill>
                  <a:schemeClr val="tx2">
                    <a:lumMod val="75000"/>
                  </a:schemeClr>
                </a:solidFill>
              </a:rPr>
              <a:t>the</a:t>
            </a:r>
            <a:r>
              <a:rPr lang="hr-HR" sz="1700" b="1" dirty="0" smtClean="0">
                <a:solidFill>
                  <a:schemeClr val="tx2">
                    <a:lumMod val="75000"/>
                  </a:schemeClr>
                </a:solidFill>
              </a:rPr>
              <a:t> </a:t>
            </a:r>
            <a:r>
              <a:rPr lang="hr-HR" sz="1700" b="1" dirty="0" err="1" smtClean="0">
                <a:solidFill>
                  <a:schemeClr val="tx2">
                    <a:lumMod val="75000"/>
                  </a:schemeClr>
                </a:solidFill>
              </a:rPr>
              <a:t>Environmental</a:t>
            </a:r>
            <a:r>
              <a:rPr lang="hr-HR" sz="1700" b="1" dirty="0" smtClean="0">
                <a:solidFill>
                  <a:schemeClr val="tx2">
                    <a:lumMod val="75000"/>
                  </a:schemeClr>
                </a:solidFill>
              </a:rPr>
              <a:t> Protection </a:t>
            </a:r>
            <a:r>
              <a:rPr lang="hr-HR" sz="1700" b="1" dirty="0" err="1" smtClean="0">
                <a:solidFill>
                  <a:schemeClr val="tx2">
                    <a:lumMod val="75000"/>
                  </a:schemeClr>
                </a:solidFill>
              </a:rPr>
              <a:t>Act</a:t>
            </a:r>
            <a:r>
              <a:rPr lang="en-US" sz="1700" b="1" dirty="0" smtClean="0">
                <a:solidFill>
                  <a:schemeClr val="tx2">
                    <a:lumMod val="75000"/>
                  </a:schemeClr>
                </a:solidFill>
              </a:rPr>
              <a:t>).</a:t>
            </a:r>
            <a:endParaRPr lang="en-US" sz="1700" b="1" dirty="0">
              <a:solidFill>
                <a:schemeClr val="tx2">
                  <a:lumMod val="75000"/>
                </a:schemeClr>
              </a:solidFill>
            </a:endParaRPr>
          </a:p>
          <a:p>
            <a:pPr algn="just"/>
            <a:r>
              <a:rPr lang="en-US" sz="1700" b="1" dirty="0">
                <a:solidFill>
                  <a:schemeClr val="tx2">
                    <a:lumMod val="75000"/>
                  </a:schemeClr>
                </a:solidFill>
              </a:rPr>
              <a:t>If the </a:t>
            </a:r>
            <a:r>
              <a:rPr lang="hr-HR" sz="1700" b="1" dirty="0" err="1" smtClean="0">
                <a:solidFill>
                  <a:schemeClr val="tx2">
                    <a:lumMod val="75000"/>
                  </a:schemeClr>
                </a:solidFill>
              </a:rPr>
              <a:t>monitored</a:t>
            </a:r>
            <a:r>
              <a:rPr lang="en-US" sz="1700" b="1" dirty="0" smtClean="0">
                <a:solidFill>
                  <a:schemeClr val="tx2">
                    <a:lumMod val="75000"/>
                  </a:schemeClr>
                </a:solidFill>
              </a:rPr>
              <a:t> </a:t>
            </a:r>
            <a:r>
              <a:rPr lang="hr-HR" sz="1700" b="1" dirty="0" err="1" smtClean="0">
                <a:solidFill>
                  <a:schemeClr val="tx2">
                    <a:lumMod val="75000"/>
                  </a:schemeClr>
                </a:solidFill>
              </a:rPr>
              <a:t>testing</a:t>
            </a:r>
            <a:r>
              <a:rPr lang="hr-HR" sz="1700" b="1" dirty="0" smtClean="0">
                <a:solidFill>
                  <a:schemeClr val="tx2">
                    <a:lumMod val="75000"/>
                  </a:schemeClr>
                </a:solidFill>
              </a:rPr>
              <a:t> </a:t>
            </a:r>
            <a:r>
              <a:rPr lang="hr-HR" sz="1700" b="1" dirty="0" err="1" smtClean="0">
                <a:solidFill>
                  <a:schemeClr val="tx2">
                    <a:lumMod val="75000"/>
                  </a:schemeClr>
                </a:solidFill>
              </a:rPr>
              <a:t>laboratory</a:t>
            </a:r>
            <a:r>
              <a:rPr lang="en-US" sz="1700" b="1" dirty="0" smtClean="0">
                <a:solidFill>
                  <a:schemeClr val="tx2">
                    <a:lumMod val="75000"/>
                  </a:schemeClr>
                </a:solidFill>
              </a:rPr>
              <a:t> </a:t>
            </a:r>
            <a:r>
              <a:rPr lang="en-US" sz="1700" b="1" dirty="0">
                <a:solidFill>
                  <a:schemeClr val="tx2">
                    <a:lumMod val="75000"/>
                  </a:schemeClr>
                </a:solidFill>
              </a:rPr>
              <a:t>does not remove the irregularities within the prescribed </a:t>
            </a:r>
            <a:r>
              <a:rPr lang="hr-HR" sz="1700" b="1" dirty="0" err="1" smtClean="0">
                <a:solidFill>
                  <a:schemeClr val="tx2">
                    <a:lumMod val="75000"/>
                  </a:schemeClr>
                </a:solidFill>
              </a:rPr>
              <a:t>deadline</a:t>
            </a:r>
            <a:r>
              <a:rPr lang="en-US" sz="1700" b="1" dirty="0" smtClean="0">
                <a:solidFill>
                  <a:schemeClr val="tx2">
                    <a:lumMod val="75000"/>
                  </a:schemeClr>
                </a:solidFill>
              </a:rPr>
              <a:t>, </a:t>
            </a:r>
            <a:r>
              <a:rPr lang="en-US" sz="1700" b="1" dirty="0">
                <a:solidFill>
                  <a:schemeClr val="tx2">
                    <a:lumMod val="75000"/>
                  </a:schemeClr>
                </a:solidFill>
              </a:rPr>
              <a:t>the inspector will issue a </a:t>
            </a:r>
            <a:r>
              <a:rPr lang="hr-HR" sz="1700" b="1" dirty="0" err="1" smtClean="0">
                <a:solidFill>
                  <a:schemeClr val="tx2">
                    <a:lumMod val="75000"/>
                  </a:schemeClr>
                </a:solidFill>
              </a:rPr>
              <a:t>decision</a:t>
            </a:r>
            <a:r>
              <a:rPr lang="en-US" sz="1700" b="1" dirty="0" smtClean="0">
                <a:solidFill>
                  <a:schemeClr val="tx2">
                    <a:lumMod val="75000"/>
                  </a:schemeClr>
                </a:solidFill>
              </a:rPr>
              <a:t> </a:t>
            </a:r>
            <a:r>
              <a:rPr lang="en-US" sz="1700" b="1" dirty="0">
                <a:solidFill>
                  <a:schemeClr val="tx2">
                    <a:lumMod val="75000"/>
                  </a:schemeClr>
                </a:solidFill>
              </a:rPr>
              <a:t>ordering the removal of the </a:t>
            </a:r>
            <a:r>
              <a:rPr lang="hr-HR" sz="1700" b="1" dirty="0" err="1" smtClean="0">
                <a:solidFill>
                  <a:schemeClr val="tx2">
                    <a:lumMod val="75000"/>
                  </a:schemeClr>
                </a:solidFill>
              </a:rPr>
              <a:t>irregularities</a:t>
            </a:r>
            <a:r>
              <a:rPr lang="en-US" sz="1700" b="1" dirty="0" smtClean="0">
                <a:solidFill>
                  <a:schemeClr val="tx2">
                    <a:lumMod val="75000"/>
                  </a:schemeClr>
                </a:solidFill>
              </a:rPr>
              <a:t> </a:t>
            </a:r>
            <a:r>
              <a:rPr lang="en-US" sz="1700" b="1" dirty="0">
                <a:solidFill>
                  <a:schemeClr val="tx2">
                    <a:lumMod val="75000"/>
                  </a:schemeClr>
                </a:solidFill>
              </a:rPr>
              <a:t>and </a:t>
            </a:r>
            <a:r>
              <a:rPr lang="en-US" sz="1700" b="1" dirty="0" err="1" smtClean="0">
                <a:solidFill>
                  <a:schemeClr val="tx2">
                    <a:lumMod val="75000"/>
                  </a:schemeClr>
                </a:solidFill>
              </a:rPr>
              <a:t>initia</a:t>
            </a:r>
            <a:r>
              <a:rPr lang="hr-HR" sz="1700" b="1" dirty="0" smtClean="0">
                <a:solidFill>
                  <a:schemeClr val="tx2">
                    <a:lumMod val="75000"/>
                  </a:schemeClr>
                </a:solidFill>
              </a:rPr>
              <a:t>te</a:t>
            </a:r>
            <a:r>
              <a:rPr lang="en-US" sz="1700" b="1" dirty="0" smtClean="0">
                <a:solidFill>
                  <a:schemeClr val="tx2">
                    <a:lumMod val="75000"/>
                  </a:schemeClr>
                </a:solidFill>
              </a:rPr>
              <a:t> </a:t>
            </a:r>
            <a:r>
              <a:rPr lang="en-US" sz="1700" b="1" dirty="0">
                <a:solidFill>
                  <a:schemeClr val="tx2">
                    <a:lumMod val="75000"/>
                  </a:schemeClr>
                </a:solidFill>
              </a:rPr>
              <a:t>the </a:t>
            </a:r>
            <a:r>
              <a:rPr lang="hr-HR" sz="1700" b="1" dirty="0" err="1" smtClean="0">
                <a:solidFill>
                  <a:schemeClr val="tx2">
                    <a:lumMod val="75000"/>
                  </a:schemeClr>
                </a:solidFill>
              </a:rPr>
              <a:t>criminal</a:t>
            </a:r>
            <a:r>
              <a:rPr lang="hr-HR" sz="1700" b="1" dirty="0" smtClean="0">
                <a:solidFill>
                  <a:schemeClr val="tx2">
                    <a:lumMod val="75000"/>
                  </a:schemeClr>
                </a:solidFill>
              </a:rPr>
              <a:t> </a:t>
            </a:r>
            <a:r>
              <a:rPr lang="hr-HR" sz="1700" b="1" dirty="0" err="1" smtClean="0">
                <a:solidFill>
                  <a:schemeClr val="tx2">
                    <a:lumMod val="75000"/>
                  </a:schemeClr>
                </a:solidFill>
              </a:rPr>
              <a:t>proceedings</a:t>
            </a:r>
            <a:r>
              <a:rPr lang="hr-HR" sz="1700" b="1" dirty="0" smtClean="0">
                <a:solidFill>
                  <a:schemeClr val="tx2">
                    <a:lumMod val="75000"/>
                  </a:schemeClr>
                </a:solidFill>
              </a:rPr>
              <a:t> </a:t>
            </a:r>
            <a:r>
              <a:rPr lang="en-US" sz="1700" b="1" dirty="0" smtClean="0">
                <a:solidFill>
                  <a:schemeClr val="tx2">
                    <a:lumMod val="75000"/>
                  </a:schemeClr>
                </a:solidFill>
              </a:rPr>
              <a:t>under </a:t>
            </a:r>
            <a:r>
              <a:rPr lang="en-US" sz="1700" b="1" dirty="0">
                <a:solidFill>
                  <a:schemeClr val="tx2">
                    <a:lumMod val="75000"/>
                  </a:schemeClr>
                </a:solidFill>
              </a:rPr>
              <a:t>Article 146 </a:t>
            </a:r>
            <a:r>
              <a:rPr lang="hr-HR" sz="1700" b="1" dirty="0" err="1" smtClean="0">
                <a:solidFill>
                  <a:schemeClr val="tx2">
                    <a:lumMod val="75000"/>
                  </a:schemeClr>
                </a:solidFill>
              </a:rPr>
              <a:t>of</a:t>
            </a:r>
            <a:r>
              <a:rPr lang="hr-HR" sz="1700" b="1" dirty="0" smtClean="0">
                <a:solidFill>
                  <a:schemeClr val="tx2">
                    <a:lumMod val="75000"/>
                  </a:schemeClr>
                </a:solidFill>
              </a:rPr>
              <a:t> </a:t>
            </a:r>
            <a:r>
              <a:rPr lang="hr-HR" sz="1700" b="1" dirty="0" err="1" smtClean="0">
                <a:solidFill>
                  <a:schemeClr val="tx2">
                    <a:lumMod val="75000"/>
                  </a:schemeClr>
                </a:solidFill>
              </a:rPr>
              <a:t>the</a:t>
            </a:r>
            <a:r>
              <a:rPr lang="hr-HR" sz="1700" b="1" dirty="0" smtClean="0">
                <a:solidFill>
                  <a:schemeClr val="tx2">
                    <a:lumMod val="75000"/>
                  </a:schemeClr>
                </a:solidFill>
              </a:rPr>
              <a:t> </a:t>
            </a:r>
            <a:r>
              <a:rPr lang="hr-HR" sz="1700" b="1" dirty="0" err="1" smtClean="0">
                <a:solidFill>
                  <a:schemeClr val="tx2">
                    <a:lumMod val="75000"/>
                  </a:schemeClr>
                </a:solidFill>
              </a:rPr>
              <a:t>Environmental</a:t>
            </a:r>
            <a:r>
              <a:rPr lang="hr-HR" sz="1700" b="1" dirty="0" smtClean="0">
                <a:solidFill>
                  <a:schemeClr val="tx2">
                    <a:lumMod val="75000"/>
                  </a:schemeClr>
                </a:solidFill>
              </a:rPr>
              <a:t> Protection </a:t>
            </a:r>
            <a:r>
              <a:rPr lang="hr-HR" sz="1700" b="1" dirty="0" err="1" smtClean="0">
                <a:solidFill>
                  <a:schemeClr val="tx2">
                    <a:lumMod val="75000"/>
                  </a:schemeClr>
                </a:solidFill>
              </a:rPr>
              <a:t>Act</a:t>
            </a:r>
            <a:r>
              <a:rPr lang="hr-HR" sz="1700" b="1" dirty="0" smtClean="0">
                <a:solidFill>
                  <a:schemeClr val="tx2">
                    <a:lumMod val="75000"/>
                  </a:schemeClr>
                </a:solidFill>
              </a:rPr>
              <a:t>. </a:t>
            </a:r>
            <a:endParaRPr lang="hr-HR" sz="1700" b="1" dirty="0">
              <a:solidFill>
                <a:schemeClr val="tx2">
                  <a:lumMod val="75000"/>
                </a:schemeClr>
              </a:solidFill>
            </a:endParaRPr>
          </a:p>
        </p:txBody>
      </p:sp>
      <p:sp>
        <p:nvSpPr>
          <p:cNvPr id="14" name="Rectangle 13"/>
          <p:cNvSpPr/>
          <p:nvPr/>
        </p:nvSpPr>
        <p:spPr>
          <a:xfrm>
            <a:off x="385764" y="4267200"/>
            <a:ext cx="704850" cy="1714499"/>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6.</a:t>
            </a:r>
            <a:endParaRPr lang="hr-HR" sz="2800" b="1" dirty="0">
              <a:solidFill>
                <a:schemeClr val="tx2">
                  <a:lumMod val="75000"/>
                </a:schemeClr>
              </a:solidFill>
            </a:endParaRPr>
          </a:p>
        </p:txBody>
      </p:sp>
      <p:sp>
        <p:nvSpPr>
          <p:cNvPr id="15" name="Rectangle 14"/>
          <p:cNvSpPr/>
          <p:nvPr/>
        </p:nvSpPr>
        <p:spPr>
          <a:xfrm>
            <a:off x="1152524" y="4267200"/>
            <a:ext cx="7667625" cy="1714500"/>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700" b="1" dirty="0">
                <a:solidFill>
                  <a:schemeClr val="tx2">
                    <a:lumMod val="75000"/>
                  </a:schemeClr>
                </a:solidFill>
              </a:rPr>
              <a:t>If Steps B7 and B8 identify deficiencies and irregularities in the preparation of the report or </a:t>
            </a:r>
            <a:r>
              <a:rPr lang="hr-HR" sz="1700" b="1" dirty="0" smtClean="0">
                <a:solidFill>
                  <a:schemeClr val="tx2">
                    <a:lumMod val="75000"/>
                  </a:schemeClr>
                </a:solidFill>
              </a:rPr>
              <a:t>a </a:t>
            </a:r>
            <a:r>
              <a:rPr lang="en-US" sz="1700" b="1" dirty="0" smtClean="0">
                <a:solidFill>
                  <a:schemeClr val="tx2">
                    <a:lumMod val="75000"/>
                  </a:schemeClr>
                </a:solidFill>
              </a:rPr>
              <a:t>secured </a:t>
            </a:r>
            <a:r>
              <a:rPr lang="en-US" sz="1700" b="1" dirty="0">
                <a:solidFill>
                  <a:schemeClr val="tx2">
                    <a:lumMod val="75000"/>
                  </a:schemeClr>
                </a:solidFill>
              </a:rPr>
              <a:t>continuous data </a:t>
            </a:r>
            <a:r>
              <a:rPr lang="en-US" sz="1700" b="1" dirty="0" err="1" smtClean="0">
                <a:solidFill>
                  <a:schemeClr val="tx2">
                    <a:lumMod val="75000"/>
                  </a:schemeClr>
                </a:solidFill>
              </a:rPr>
              <a:t>tran</a:t>
            </a:r>
            <a:r>
              <a:rPr lang="hr-HR" sz="1700" b="1" dirty="0" err="1" smtClean="0">
                <a:solidFill>
                  <a:schemeClr val="tx2">
                    <a:lumMod val="75000"/>
                  </a:schemeClr>
                </a:solidFill>
              </a:rPr>
              <a:t>sfer</a:t>
            </a:r>
            <a:r>
              <a:rPr lang="en-US" sz="1700" b="1" dirty="0" smtClean="0">
                <a:solidFill>
                  <a:schemeClr val="tx2">
                    <a:lumMod val="75000"/>
                  </a:schemeClr>
                </a:solidFill>
              </a:rPr>
              <a:t> </a:t>
            </a:r>
            <a:r>
              <a:rPr lang="hr-HR" sz="1700" b="1" dirty="0" err="1" smtClean="0">
                <a:solidFill>
                  <a:schemeClr val="tx2">
                    <a:lumMod val="75000"/>
                  </a:schemeClr>
                </a:solidFill>
              </a:rPr>
              <a:t>is</a:t>
            </a:r>
            <a:r>
              <a:rPr lang="hr-HR" sz="1700" b="1" dirty="0" smtClean="0">
                <a:solidFill>
                  <a:schemeClr val="tx2">
                    <a:lumMod val="75000"/>
                  </a:schemeClr>
                </a:solidFill>
              </a:rPr>
              <a:t> </a:t>
            </a:r>
            <a:r>
              <a:rPr lang="hr-HR" sz="1700" b="1" dirty="0" err="1" smtClean="0">
                <a:solidFill>
                  <a:schemeClr val="tx2">
                    <a:lumMod val="75000"/>
                  </a:schemeClr>
                </a:solidFill>
              </a:rPr>
              <a:t>not</a:t>
            </a:r>
            <a:r>
              <a:rPr lang="hr-HR" sz="1700" b="1" dirty="0" smtClean="0">
                <a:solidFill>
                  <a:schemeClr val="tx2">
                    <a:lumMod val="75000"/>
                  </a:schemeClr>
                </a:solidFill>
              </a:rPr>
              <a:t> </a:t>
            </a:r>
            <a:r>
              <a:rPr lang="hr-HR" sz="1700" b="1" dirty="0" err="1" smtClean="0">
                <a:solidFill>
                  <a:schemeClr val="tx2">
                    <a:lumMod val="75000"/>
                  </a:schemeClr>
                </a:solidFill>
              </a:rPr>
              <a:t>provided</a:t>
            </a:r>
            <a:r>
              <a:rPr lang="hr-HR" sz="1700" b="1" dirty="0" smtClean="0">
                <a:solidFill>
                  <a:schemeClr val="tx2">
                    <a:lumMod val="75000"/>
                  </a:schemeClr>
                </a:solidFill>
              </a:rPr>
              <a:t> </a:t>
            </a:r>
            <a:r>
              <a:rPr lang="en-US" sz="1700" b="1" dirty="0" smtClean="0">
                <a:solidFill>
                  <a:schemeClr val="tx2">
                    <a:lumMod val="75000"/>
                  </a:schemeClr>
                </a:solidFill>
              </a:rPr>
              <a:t>to </a:t>
            </a:r>
            <a:r>
              <a:rPr lang="en-US" sz="1700" b="1" dirty="0">
                <a:solidFill>
                  <a:schemeClr val="tx2">
                    <a:lumMod val="75000"/>
                  </a:schemeClr>
                </a:solidFill>
              </a:rPr>
              <a:t>the air quality information system operated by the Agency, the inspector indicates to the </a:t>
            </a:r>
            <a:r>
              <a:rPr lang="hr-HR" sz="1700" b="1" dirty="0" err="1" smtClean="0">
                <a:solidFill>
                  <a:schemeClr val="tx2">
                    <a:lumMod val="75000"/>
                  </a:schemeClr>
                </a:solidFill>
              </a:rPr>
              <a:t>testing</a:t>
            </a:r>
            <a:r>
              <a:rPr lang="en-US" sz="1700" b="1" dirty="0" smtClean="0">
                <a:solidFill>
                  <a:schemeClr val="tx2">
                    <a:lumMod val="75000"/>
                  </a:schemeClr>
                </a:solidFill>
              </a:rPr>
              <a:t> </a:t>
            </a:r>
            <a:r>
              <a:rPr lang="en-US" sz="1700" b="1" dirty="0">
                <a:solidFill>
                  <a:schemeClr val="tx2">
                    <a:lumMod val="75000"/>
                  </a:schemeClr>
                </a:solidFill>
              </a:rPr>
              <a:t>laboratory the deficiencies and irregularities and determines the deadline for their removal, which is entered in the record. (Article 131 paragraph 2 </a:t>
            </a:r>
            <a:r>
              <a:rPr lang="hr-HR" sz="1700" b="1" dirty="0" err="1" smtClean="0">
                <a:solidFill>
                  <a:schemeClr val="tx2">
                    <a:lumMod val="75000"/>
                  </a:schemeClr>
                </a:solidFill>
              </a:rPr>
              <a:t>of</a:t>
            </a:r>
            <a:r>
              <a:rPr lang="hr-HR" sz="1700" b="1" dirty="0" smtClean="0">
                <a:solidFill>
                  <a:schemeClr val="tx2">
                    <a:lumMod val="75000"/>
                  </a:schemeClr>
                </a:solidFill>
              </a:rPr>
              <a:t> </a:t>
            </a:r>
            <a:r>
              <a:rPr lang="hr-HR" sz="1700" b="1" dirty="0" err="1" smtClean="0">
                <a:solidFill>
                  <a:schemeClr val="tx2">
                    <a:lumMod val="75000"/>
                  </a:schemeClr>
                </a:solidFill>
              </a:rPr>
              <a:t>the</a:t>
            </a:r>
            <a:r>
              <a:rPr lang="hr-HR" sz="1700" b="1" dirty="0" smtClean="0">
                <a:solidFill>
                  <a:schemeClr val="tx2">
                    <a:lumMod val="75000"/>
                  </a:schemeClr>
                </a:solidFill>
              </a:rPr>
              <a:t> </a:t>
            </a:r>
            <a:r>
              <a:rPr lang="hr-HR" sz="1700" b="1" dirty="0" err="1" smtClean="0">
                <a:solidFill>
                  <a:schemeClr val="tx2">
                    <a:lumMod val="75000"/>
                  </a:schemeClr>
                </a:solidFill>
              </a:rPr>
              <a:t>Environmental</a:t>
            </a:r>
            <a:r>
              <a:rPr lang="hr-HR" sz="1700" b="1" dirty="0" smtClean="0">
                <a:solidFill>
                  <a:schemeClr val="tx2">
                    <a:lumMod val="75000"/>
                  </a:schemeClr>
                </a:solidFill>
              </a:rPr>
              <a:t> Protection </a:t>
            </a:r>
            <a:r>
              <a:rPr lang="hr-HR" sz="1700" b="1" dirty="0" err="1" smtClean="0">
                <a:solidFill>
                  <a:schemeClr val="tx2">
                    <a:lumMod val="75000"/>
                  </a:schemeClr>
                </a:solidFill>
              </a:rPr>
              <a:t>Act</a:t>
            </a:r>
            <a:r>
              <a:rPr lang="en-US" sz="2000" b="1" dirty="0" smtClean="0">
                <a:solidFill>
                  <a:schemeClr val="tx2">
                    <a:lumMod val="75000"/>
                  </a:schemeClr>
                </a:solidFill>
              </a:rPr>
              <a:t>).</a:t>
            </a:r>
            <a:endParaRPr lang="hr-HR" sz="2000" b="1" dirty="0">
              <a:solidFill>
                <a:schemeClr val="tx2">
                  <a:lumMod val="75000"/>
                </a:schemeClr>
              </a:solidFill>
            </a:endParaRPr>
          </a:p>
        </p:txBody>
      </p:sp>
      <p:grpSp>
        <p:nvGrpSpPr>
          <p:cNvPr id="16" name="Group 3"/>
          <p:cNvGrpSpPr>
            <a:grpSpLocks noChangeAspect="1"/>
          </p:cNvGrpSpPr>
          <p:nvPr/>
        </p:nvGrpSpPr>
        <p:grpSpPr bwMode="auto">
          <a:xfrm>
            <a:off x="442354" y="6362429"/>
            <a:ext cx="4500798" cy="411137"/>
            <a:chOff x="14858" y="6031800"/>
            <a:chExt cx="7310482" cy="703818"/>
          </a:xfrm>
        </p:grpSpPr>
        <p:pic>
          <p:nvPicPr>
            <p:cNvPr id="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21"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08361867"/>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r>
              <a:rPr lang="hr-HR" sz="2800" b="1" dirty="0">
                <a:solidFill>
                  <a:schemeClr val="tx2">
                    <a:lumMod val="75000"/>
                  </a:schemeClr>
                </a:solidFill>
              </a:rPr>
              <a:t>Procedure </a:t>
            </a:r>
            <a:r>
              <a:rPr lang="hr-HR" sz="2800" b="1" dirty="0" err="1">
                <a:solidFill>
                  <a:schemeClr val="tx2">
                    <a:lumMod val="75000"/>
                  </a:schemeClr>
                </a:solidFill>
              </a:rPr>
              <a:t>after</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has</a:t>
            </a:r>
            <a:r>
              <a:rPr lang="hr-HR" sz="2800" b="1" dirty="0">
                <a:solidFill>
                  <a:schemeClr val="tx2">
                    <a:lumMod val="75000"/>
                  </a:schemeClr>
                </a:solidFill>
              </a:rPr>
              <a:t> </a:t>
            </a:r>
            <a:r>
              <a:rPr lang="hr-HR" sz="2800" b="1" dirty="0" err="1">
                <a:solidFill>
                  <a:schemeClr val="tx2">
                    <a:lumMod val="75000"/>
                  </a:schemeClr>
                </a:solidFill>
              </a:rPr>
              <a:t>been</a:t>
            </a:r>
            <a:r>
              <a:rPr lang="hr-HR" sz="2800" b="1" dirty="0">
                <a:solidFill>
                  <a:schemeClr val="tx2">
                    <a:lumMod val="75000"/>
                  </a:schemeClr>
                </a:solidFill>
              </a:rPr>
              <a:t> </a:t>
            </a:r>
            <a:r>
              <a:rPr lang="hr-HR" sz="2800" b="1" dirty="0" err="1">
                <a:solidFill>
                  <a:schemeClr val="tx2">
                    <a:lumMod val="75000"/>
                  </a:schemeClr>
                </a:solidFill>
              </a:rPr>
              <a:t>completed</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00050" y="1228723"/>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228725"/>
            <a:ext cx="8429624" cy="954107"/>
          </a:xfrm>
          <a:prstGeom prst="rect">
            <a:avLst/>
          </a:prstGeom>
          <a:noFill/>
        </p:spPr>
        <p:txBody>
          <a:bodyPr wrap="square" rtlCol="0">
            <a:spAutoFit/>
          </a:bodyPr>
          <a:lstStyle/>
          <a:p>
            <a:pPr algn="ctr"/>
            <a:r>
              <a:rPr lang="hr-HR" sz="2800" b="1" dirty="0" smtClean="0">
                <a:solidFill>
                  <a:schemeClr val="tx2">
                    <a:lumMod val="75000"/>
                  </a:schemeClr>
                </a:solidFill>
              </a:rPr>
              <a:t>C. </a:t>
            </a:r>
            <a:r>
              <a:rPr lang="hr-HR" sz="2800" b="1" dirty="0">
                <a:solidFill>
                  <a:schemeClr val="tx2">
                    <a:lumMod val="75000"/>
                  </a:schemeClr>
                </a:solidFill>
              </a:rPr>
              <a:t>Procedure </a:t>
            </a:r>
            <a:r>
              <a:rPr lang="hr-HR" sz="2800" b="1" dirty="0" err="1">
                <a:solidFill>
                  <a:schemeClr val="tx2">
                    <a:lumMod val="75000"/>
                  </a:schemeClr>
                </a:solidFill>
              </a:rPr>
              <a:t>after</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has</a:t>
            </a:r>
            <a:r>
              <a:rPr lang="hr-HR" sz="2800" b="1" dirty="0">
                <a:solidFill>
                  <a:schemeClr val="tx2">
                    <a:lumMod val="75000"/>
                  </a:schemeClr>
                </a:solidFill>
              </a:rPr>
              <a:t> </a:t>
            </a:r>
            <a:r>
              <a:rPr lang="hr-HR" sz="2800" b="1" dirty="0" err="1">
                <a:solidFill>
                  <a:schemeClr val="tx2">
                    <a:lumMod val="75000"/>
                  </a:schemeClr>
                </a:solidFill>
              </a:rPr>
              <a:t>been</a:t>
            </a:r>
            <a:r>
              <a:rPr lang="hr-HR" sz="2800" b="1" dirty="0">
                <a:solidFill>
                  <a:schemeClr val="tx2">
                    <a:lumMod val="75000"/>
                  </a:schemeClr>
                </a:solidFill>
              </a:rPr>
              <a:t> </a:t>
            </a:r>
            <a:r>
              <a:rPr lang="hr-HR" sz="2800" b="1" dirty="0" err="1">
                <a:solidFill>
                  <a:schemeClr val="tx2">
                    <a:lumMod val="75000"/>
                  </a:schemeClr>
                </a:solidFill>
              </a:rPr>
              <a:t>completed</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7" name="Rectangle 16"/>
          <p:cNvSpPr/>
          <p:nvPr/>
        </p:nvSpPr>
        <p:spPr>
          <a:xfrm>
            <a:off x="376239" y="2266952"/>
            <a:ext cx="704850" cy="3409948"/>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6.</a:t>
            </a:r>
            <a:endParaRPr lang="hr-HR" sz="2800" b="1" dirty="0">
              <a:solidFill>
                <a:schemeClr val="tx2">
                  <a:lumMod val="75000"/>
                </a:schemeClr>
              </a:solidFill>
            </a:endParaRPr>
          </a:p>
        </p:txBody>
      </p:sp>
      <p:sp>
        <p:nvSpPr>
          <p:cNvPr id="18" name="Rectangle 17"/>
          <p:cNvSpPr/>
          <p:nvPr/>
        </p:nvSpPr>
        <p:spPr>
          <a:xfrm>
            <a:off x="1171575" y="2266950"/>
            <a:ext cx="7667625" cy="3409950"/>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b="1" dirty="0" smtClean="0">
              <a:solidFill>
                <a:schemeClr val="tx2">
                  <a:lumMod val="75000"/>
                </a:schemeClr>
              </a:solidFill>
            </a:endParaRPr>
          </a:p>
          <a:p>
            <a:pPr algn="just"/>
            <a:endParaRPr lang="hr-HR" sz="2000" b="1" dirty="0">
              <a:solidFill>
                <a:schemeClr val="tx2">
                  <a:lumMod val="75000"/>
                </a:schemeClr>
              </a:solidFill>
            </a:endParaRPr>
          </a:p>
          <a:p>
            <a:pPr algn="just"/>
            <a:r>
              <a:rPr lang="en-US" sz="2000" b="1" dirty="0">
                <a:solidFill>
                  <a:schemeClr val="tx2">
                    <a:lumMod val="75000"/>
                  </a:schemeClr>
                </a:solidFill>
              </a:rPr>
              <a:t>If the </a:t>
            </a:r>
            <a:r>
              <a:rPr lang="en-US" sz="2000" b="1" dirty="0" smtClean="0">
                <a:solidFill>
                  <a:schemeClr val="tx2">
                    <a:lumMod val="75000"/>
                  </a:schemeClr>
                </a:solidFill>
              </a:rPr>
              <a:t>test</a:t>
            </a:r>
            <a:r>
              <a:rPr lang="hr-HR" sz="2000" b="1" dirty="0" err="1" smtClean="0">
                <a:solidFill>
                  <a:schemeClr val="tx2">
                    <a:lumMod val="75000"/>
                  </a:schemeClr>
                </a:solidFill>
              </a:rPr>
              <a:t>ing</a:t>
            </a:r>
            <a:r>
              <a:rPr lang="en-US" sz="2000" b="1" dirty="0" smtClean="0">
                <a:solidFill>
                  <a:schemeClr val="tx2">
                    <a:lumMod val="75000"/>
                  </a:schemeClr>
                </a:solidFill>
              </a:rPr>
              <a:t> </a:t>
            </a:r>
            <a:r>
              <a:rPr lang="en-US" sz="2000" b="1" dirty="0">
                <a:solidFill>
                  <a:schemeClr val="tx2">
                    <a:lumMod val="75000"/>
                  </a:schemeClr>
                </a:solidFill>
              </a:rPr>
              <a:t>laboratory does not send a corrected report within the set deadline or does not provide data transfer to the Agency, the inspector </a:t>
            </a:r>
            <a:r>
              <a:rPr lang="hr-HR" sz="2000" b="1" dirty="0" err="1" smtClean="0">
                <a:solidFill>
                  <a:schemeClr val="tx2">
                    <a:lumMod val="75000"/>
                  </a:schemeClr>
                </a:solidFill>
              </a:rPr>
              <a:t>issues</a:t>
            </a:r>
            <a:r>
              <a:rPr lang="hr-HR" sz="2000" b="1" dirty="0" smtClean="0">
                <a:solidFill>
                  <a:schemeClr val="tx2">
                    <a:lumMod val="75000"/>
                  </a:schemeClr>
                </a:solidFill>
              </a:rPr>
              <a:t> a </a:t>
            </a:r>
            <a:r>
              <a:rPr lang="hr-HR" sz="2000" b="1" dirty="0" err="1" smtClean="0">
                <a:solidFill>
                  <a:schemeClr val="tx2">
                    <a:lumMod val="75000"/>
                  </a:schemeClr>
                </a:solidFill>
              </a:rPr>
              <a:t>decision</a:t>
            </a:r>
            <a:r>
              <a:rPr lang="hr-HR" sz="2000" b="1" dirty="0" smtClean="0">
                <a:solidFill>
                  <a:schemeClr val="tx2">
                    <a:lumMod val="75000"/>
                  </a:schemeClr>
                </a:solidFill>
              </a:rPr>
              <a:t> </a:t>
            </a:r>
            <a:r>
              <a:rPr lang="hr-HR" sz="2000" b="1" dirty="0" err="1" smtClean="0">
                <a:solidFill>
                  <a:schemeClr val="tx2">
                    <a:lumMod val="75000"/>
                  </a:schemeClr>
                </a:solidFill>
              </a:rPr>
              <a:t>and</a:t>
            </a:r>
            <a:r>
              <a:rPr lang="hr-HR" sz="2000" b="1" dirty="0" smtClean="0">
                <a:solidFill>
                  <a:schemeClr val="tx2">
                    <a:lumMod val="75000"/>
                  </a:schemeClr>
                </a:solidFill>
              </a:rPr>
              <a:t> </a:t>
            </a:r>
            <a:r>
              <a:rPr lang="hr-HR" sz="2000" b="1" dirty="0" err="1" smtClean="0">
                <a:solidFill>
                  <a:schemeClr val="tx2">
                    <a:lumMod val="75000"/>
                  </a:schemeClr>
                </a:solidFill>
              </a:rPr>
              <a:t>initiates</a:t>
            </a:r>
            <a:r>
              <a:rPr lang="hr-HR" sz="2000" b="1" dirty="0" smtClean="0">
                <a:solidFill>
                  <a:schemeClr val="tx2">
                    <a:lumMod val="75000"/>
                  </a:schemeClr>
                </a:solidFill>
              </a:rPr>
              <a:t> a </a:t>
            </a:r>
            <a:r>
              <a:rPr lang="hr-HR" sz="2000" b="1" dirty="0" err="1" smtClean="0">
                <a:solidFill>
                  <a:schemeClr val="tx2">
                    <a:lumMod val="75000"/>
                  </a:schemeClr>
                </a:solidFill>
              </a:rPr>
              <a:t>misdemeanour</a:t>
            </a:r>
            <a:r>
              <a:rPr lang="hr-HR" sz="2000" b="1" dirty="0" smtClean="0">
                <a:solidFill>
                  <a:schemeClr val="tx2">
                    <a:lumMod val="75000"/>
                  </a:schemeClr>
                </a:solidFill>
              </a:rPr>
              <a:t> </a:t>
            </a:r>
            <a:r>
              <a:rPr lang="hr-HR" sz="2000" b="1" dirty="0" err="1" smtClean="0">
                <a:solidFill>
                  <a:schemeClr val="tx2">
                    <a:lumMod val="75000"/>
                  </a:schemeClr>
                </a:solidFill>
              </a:rPr>
              <a:t>proceeding</a:t>
            </a:r>
            <a:r>
              <a:rPr lang="en-US" sz="2000" b="1" dirty="0" smtClean="0">
                <a:solidFill>
                  <a:schemeClr val="tx2">
                    <a:lumMod val="75000"/>
                  </a:schemeClr>
                </a:solidFill>
              </a:rPr>
              <a:t> </a:t>
            </a:r>
            <a:r>
              <a:rPr lang="en-US" sz="2000" b="1" dirty="0">
                <a:solidFill>
                  <a:schemeClr val="tx2">
                    <a:lumMod val="75000"/>
                  </a:schemeClr>
                </a:solidFill>
              </a:rPr>
              <a:t>pursuant to Article 146 of the </a:t>
            </a:r>
            <a:r>
              <a:rPr lang="hr-HR" sz="2000" b="1" dirty="0" err="1" smtClean="0">
                <a:solidFill>
                  <a:schemeClr val="tx2">
                    <a:lumMod val="75000"/>
                  </a:schemeClr>
                </a:solidFill>
              </a:rPr>
              <a:t>Environmental</a:t>
            </a:r>
            <a:r>
              <a:rPr lang="hr-HR" sz="2000" b="1" dirty="0" smtClean="0">
                <a:solidFill>
                  <a:schemeClr val="tx2">
                    <a:lumMod val="75000"/>
                  </a:schemeClr>
                </a:solidFill>
              </a:rPr>
              <a:t> Protection </a:t>
            </a:r>
            <a:r>
              <a:rPr lang="hr-HR" sz="2000" b="1" dirty="0" err="1" smtClean="0">
                <a:solidFill>
                  <a:schemeClr val="tx2">
                    <a:lumMod val="75000"/>
                  </a:schemeClr>
                </a:solidFill>
              </a:rPr>
              <a:t>Act</a:t>
            </a:r>
            <a:r>
              <a:rPr lang="hr-HR" sz="2000" b="1" dirty="0" smtClean="0">
                <a:solidFill>
                  <a:schemeClr val="tx2">
                    <a:lumMod val="75000"/>
                  </a:schemeClr>
                </a:solidFill>
              </a:rPr>
              <a:t>. </a:t>
            </a:r>
            <a:endParaRPr lang="hr-HR" sz="2000" b="1" dirty="0">
              <a:solidFill>
                <a:schemeClr val="tx2">
                  <a:lumMod val="75000"/>
                </a:schemeClr>
              </a:solidFill>
            </a:endParaRPr>
          </a:p>
          <a:p>
            <a:pPr algn="just"/>
            <a:r>
              <a:rPr lang="hr-HR" sz="2000" b="1" dirty="0" smtClean="0">
                <a:solidFill>
                  <a:schemeClr val="tx2">
                    <a:lumMod val="75000"/>
                  </a:schemeClr>
                </a:solidFill>
                <a:latin typeface="Calibri" panose="020F0502020204030204" pitchFamily="34" charset="0"/>
              </a:rPr>
              <a:t>    </a:t>
            </a:r>
          </a:p>
          <a:p>
            <a:pPr algn="just"/>
            <a:endParaRPr lang="hr-HR" sz="2000" b="1" dirty="0" smtClean="0">
              <a:solidFill>
                <a:schemeClr val="tx2">
                  <a:lumMod val="75000"/>
                </a:schemeClr>
              </a:solidFill>
            </a:endParaRPr>
          </a:p>
          <a:p>
            <a:pPr algn="just"/>
            <a:endParaRPr lang="hr-HR" sz="2000" b="1" dirty="0" smtClean="0">
              <a:solidFill>
                <a:schemeClr val="tx2">
                  <a:lumMod val="75000"/>
                </a:schemeClr>
              </a:solidFill>
            </a:endParaRPr>
          </a:p>
          <a:p>
            <a:pPr algn="just"/>
            <a:endParaRPr lang="hr-HR" sz="2000" b="1" dirty="0">
              <a:solidFill>
                <a:schemeClr val="tx2">
                  <a:lumMod val="75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574648335"/>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11. </a:t>
            </a:r>
            <a:r>
              <a:rPr lang="hr-HR" sz="3600" b="1" dirty="0" smtClean="0">
                <a:solidFill>
                  <a:schemeClr val="tx2"/>
                </a:solidFill>
                <a:effectLst>
                  <a:glow rad="228600">
                    <a:schemeClr val="bg1">
                      <a:lumMod val="50000"/>
                      <a:alpha val="20000"/>
                    </a:schemeClr>
                  </a:glow>
                </a:effectLst>
              </a:rPr>
              <a:t>INSPECTION MONITORING</a:t>
            </a:r>
            <a:endParaRPr lang="hr-HR" sz="3600" b="1" dirty="0" smtClean="0">
              <a:solidFill>
                <a:schemeClr val="tx2"/>
              </a:solidFill>
              <a:effectLst>
                <a:glow rad="228600">
                  <a:schemeClr val="bg1">
                    <a:lumMod val="50000"/>
                    <a:alpha val="20000"/>
                  </a:schemeClr>
                </a:glow>
              </a:effectLst>
            </a:endParaRPr>
          </a:p>
        </p:txBody>
      </p:sp>
      <p:grpSp>
        <p:nvGrpSpPr>
          <p:cNvPr id="12" name="Group 3"/>
          <p:cNvGrpSpPr>
            <a:grpSpLocks/>
          </p:cNvGrpSpPr>
          <p:nvPr/>
        </p:nvGrpSpPr>
        <p:grpSpPr bwMode="auto">
          <a:xfrm>
            <a:off x="1152525" y="882831"/>
            <a:ext cx="5463568" cy="664979"/>
            <a:chOff x="14858" y="6098313"/>
            <a:chExt cx="5463612" cy="637316"/>
          </a:xfrm>
        </p:grpSpPr>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3283297" cy="265476"/>
            </a:xfrm>
            <a:prstGeom prst="rect">
              <a:avLst/>
            </a:prstGeom>
          </p:spPr>
          <p:txBody>
            <a:bodyPr wrap="none">
              <a:spAutoFit/>
            </a:bodyPr>
            <a:lstStyle/>
            <a:p>
              <a:r>
                <a:rPr lang="en-US" sz="1200" dirty="0">
                  <a:solidFill>
                    <a:srgbClr val="7F7F7F"/>
                  </a:solidFill>
                  <a:latin typeface="Arial Narrow" panose="020B0606020202030204" pitchFamily="34" charset="0"/>
                </a:rPr>
                <a:t>Energy </a:t>
              </a:r>
              <a:r>
                <a:rPr lang="en-US" sz="1200" dirty="0">
                  <a:solidFill>
                    <a:srgbClr val="7F7F7F"/>
                  </a:solidFill>
                  <a:latin typeface="Arial Narrow" panose="020B0606020202030204" pitchFamily="34" charset="0"/>
                </a:rPr>
                <a:t>research</a:t>
              </a:r>
              <a:r>
                <a:rPr lang="en-US" sz="1200" dirty="0">
                  <a:solidFill>
                    <a:srgbClr val="7F7F7F"/>
                  </a:solidFill>
                  <a:latin typeface="Arial Narrow" panose="020B0606020202030204" pitchFamily="34" charset="0"/>
                </a:rPr>
                <a:t> and Environmental Protection Institute</a:t>
              </a:r>
            </a:p>
          </p:txBody>
        </p:sp>
      </p:grpSp>
      <p:pic>
        <p:nvPicPr>
          <p:cNvPr id="15" name="Picture 8" descr="Znak_1024x7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p:cNvSpPr>
          <p:nvPr/>
        </p:nvSpPr>
        <p:spPr bwMode="auto">
          <a:xfrm>
            <a:off x="457200" y="53736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hr-HR" b="1" dirty="0">
              <a:solidFill>
                <a:srgbClr val="1F497D"/>
              </a:solidFill>
              <a:effectLst>
                <a:glow>
                  <a:srgbClr val="7F7F7F">
                    <a:alpha val="35000"/>
                  </a:srgbClr>
                </a:glow>
              </a:effectLst>
            </a:endParaRPr>
          </a:p>
        </p:txBody>
      </p:sp>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Tree>
    <p:extLst>
      <p:ext uri="{BB962C8B-B14F-4D97-AF65-F5344CB8AC3E}">
        <p14:creationId xmlns:p14="http://schemas.microsoft.com/office/powerpoint/2010/main" val="4118193170"/>
      </p:ext>
    </p:extLst>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lumMod val="75000"/>
                  </a:schemeClr>
                </a:solidFill>
              </a:rPr>
              <a:t>Procedure </a:t>
            </a:r>
            <a:r>
              <a:rPr lang="hr-HR" sz="2800" b="1" dirty="0" err="1">
                <a:solidFill>
                  <a:schemeClr val="tx2">
                    <a:lumMod val="75000"/>
                  </a:schemeClr>
                </a:solidFill>
              </a:rPr>
              <a:t>after</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has</a:t>
            </a:r>
            <a:r>
              <a:rPr lang="hr-HR" sz="2800" b="1" dirty="0">
                <a:solidFill>
                  <a:schemeClr val="tx2">
                    <a:lumMod val="75000"/>
                  </a:schemeClr>
                </a:solidFill>
              </a:rPr>
              <a:t> </a:t>
            </a:r>
            <a:r>
              <a:rPr lang="hr-HR" sz="2800" b="1" dirty="0" err="1">
                <a:solidFill>
                  <a:schemeClr val="tx2">
                    <a:lumMod val="75000"/>
                  </a:schemeClr>
                </a:solidFill>
              </a:rPr>
              <a:t>been</a:t>
            </a:r>
            <a:r>
              <a:rPr lang="hr-HR" sz="2800" b="1" dirty="0">
                <a:solidFill>
                  <a:schemeClr val="tx2">
                    <a:lumMod val="75000"/>
                  </a:schemeClr>
                </a:solidFill>
              </a:rPr>
              <a:t> </a:t>
            </a:r>
            <a:r>
              <a:rPr lang="hr-HR" sz="2800" b="1" dirty="0" err="1">
                <a:solidFill>
                  <a:schemeClr val="tx2">
                    <a:lumMod val="75000"/>
                  </a:schemeClr>
                </a:solidFill>
              </a:rPr>
              <a:t>completed</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00050" y="1228723"/>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228725"/>
            <a:ext cx="8429624" cy="954107"/>
          </a:xfrm>
          <a:prstGeom prst="rect">
            <a:avLst/>
          </a:prstGeom>
          <a:noFill/>
        </p:spPr>
        <p:txBody>
          <a:bodyPr wrap="square" rtlCol="0">
            <a:spAutoFit/>
          </a:bodyPr>
          <a:lstStyle/>
          <a:p>
            <a:pPr algn="ctr"/>
            <a:r>
              <a:rPr lang="hr-HR" sz="2800" b="1" dirty="0" smtClean="0">
                <a:solidFill>
                  <a:schemeClr val="tx2">
                    <a:lumMod val="75000"/>
                  </a:schemeClr>
                </a:solidFill>
              </a:rPr>
              <a:t>C. </a:t>
            </a:r>
            <a:r>
              <a:rPr lang="hr-HR" sz="2800" b="1" dirty="0">
                <a:solidFill>
                  <a:schemeClr val="tx2">
                    <a:lumMod val="75000"/>
                  </a:schemeClr>
                </a:solidFill>
              </a:rPr>
              <a:t>Procedure </a:t>
            </a:r>
            <a:r>
              <a:rPr lang="hr-HR" sz="2800" b="1" dirty="0" err="1">
                <a:solidFill>
                  <a:schemeClr val="tx2">
                    <a:lumMod val="75000"/>
                  </a:schemeClr>
                </a:solidFill>
              </a:rPr>
              <a:t>after</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has</a:t>
            </a:r>
            <a:r>
              <a:rPr lang="hr-HR" sz="2800" b="1" dirty="0">
                <a:solidFill>
                  <a:schemeClr val="tx2">
                    <a:lumMod val="75000"/>
                  </a:schemeClr>
                </a:solidFill>
              </a:rPr>
              <a:t> </a:t>
            </a:r>
            <a:r>
              <a:rPr lang="hr-HR" sz="2800" b="1" dirty="0" err="1">
                <a:solidFill>
                  <a:schemeClr val="tx2">
                    <a:lumMod val="75000"/>
                  </a:schemeClr>
                </a:solidFill>
              </a:rPr>
              <a:t>been</a:t>
            </a:r>
            <a:r>
              <a:rPr lang="hr-HR" sz="2800" b="1" dirty="0">
                <a:solidFill>
                  <a:schemeClr val="tx2">
                    <a:lumMod val="75000"/>
                  </a:schemeClr>
                </a:solidFill>
              </a:rPr>
              <a:t> </a:t>
            </a:r>
            <a:r>
              <a:rPr lang="hr-HR" sz="2800" b="1" dirty="0" err="1">
                <a:solidFill>
                  <a:schemeClr val="tx2">
                    <a:lumMod val="75000"/>
                  </a:schemeClr>
                </a:solidFill>
              </a:rPr>
              <a:t>completed</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7" name="Rectangle 16"/>
          <p:cNvSpPr/>
          <p:nvPr/>
        </p:nvSpPr>
        <p:spPr>
          <a:xfrm>
            <a:off x="376239" y="2266952"/>
            <a:ext cx="704850" cy="1038224"/>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7.</a:t>
            </a:r>
            <a:endParaRPr lang="hr-HR" sz="2800" b="1" dirty="0">
              <a:solidFill>
                <a:schemeClr val="tx2">
                  <a:lumMod val="75000"/>
                </a:schemeClr>
              </a:solidFill>
            </a:endParaRPr>
          </a:p>
        </p:txBody>
      </p:sp>
      <p:sp>
        <p:nvSpPr>
          <p:cNvPr id="18" name="Rectangle 17"/>
          <p:cNvSpPr/>
          <p:nvPr/>
        </p:nvSpPr>
        <p:spPr>
          <a:xfrm>
            <a:off x="1171575" y="2266950"/>
            <a:ext cx="7667625" cy="1038226"/>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700" b="1" dirty="0">
                <a:solidFill>
                  <a:schemeClr val="tx2">
                    <a:lumMod val="75000"/>
                  </a:schemeClr>
                </a:solidFill>
              </a:rPr>
              <a:t>If </a:t>
            </a:r>
            <a:r>
              <a:rPr lang="en-US" sz="1700" b="1" dirty="0" smtClean="0">
                <a:solidFill>
                  <a:schemeClr val="tx2">
                    <a:lumMod val="75000"/>
                  </a:schemeClr>
                </a:solidFill>
              </a:rPr>
              <a:t>subsequent </a:t>
            </a:r>
            <a:r>
              <a:rPr lang="hr-HR" sz="1700" b="1" dirty="0" smtClean="0">
                <a:solidFill>
                  <a:schemeClr val="tx2">
                    <a:lumMod val="75000"/>
                  </a:schemeClr>
                </a:solidFill>
              </a:rPr>
              <a:t>monitoring </a:t>
            </a:r>
            <a:r>
              <a:rPr lang="hr-HR" sz="1700" b="1" dirty="0" err="1" smtClean="0">
                <a:solidFill>
                  <a:schemeClr val="tx2">
                    <a:lumMod val="75000"/>
                  </a:schemeClr>
                </a:solidFill>
              </a:rPr>
              <a:t>established</a:t>
            </a:r>
            <a:r>
              <a:rPr lang="hr-HR" sz="1700" b="1" dirty="0" smtClean="0">
                <a:solidFill>
                  <a:schemeClr val="tx2">
                    <a:lumMod val="75000"/>
                  </a:schemeClr>
                </a:solidFill>
              </a:rPr>
              <a:t> </a:t>
            </a:r>
            <a:r>
              <a:rPr lang="en-US" sz="1700" b="1" dirty="0" smtClean="0">
                <a:solidFill>
                  <a:schemeClr val="tx2">
                    <a:lumMod val="75000"/>
                  </a:schemeClr>
                </a:solidFill>
              </a:rPr>
              <a:t>that </a:t>
            </a:r>
            <a:r>
              <a:rPr lang="en-US" sz="1700" b="1" dirty="0">
                <a:solidFill>
                  <a:schemeClr val="tx2">
                    <a:lumMod val="75000"/>
                  </a:schemeClr>
                </a:solidFill>
              </a:rPr>
              <a:t>the supervised test laboratory is not acting </a:t>
            </a:r>
            <a:r>
              <a:rPr lang="hr-HR" sz="1700" b="1" dirty="0" err="1" smtClean="0">
                <a:solidFill>
                  <a:schemeClr val="tx2">
                    <a:lumMod val="75000"/>
                  </a:schemeClr>
                </a:solidFill>
              </a:rPr>
              <a:t>according</a:t>
            </a:r>
            <a:r>
              <a:rPr lang="hr-HR" sz="1700" b="1" dirty="0" smtClean="0">
                <a:solidFill>
                  <a:schemeClr val="tx2">
                    <a:lumMod val="75000"/>
                  </a:schemeClr>
                </a:solidFill>
              </a:rPr>
              <a:t> to </a:t>
            </a:r>
            <a:r>
              <a:rPr lang="hr-HR" sz="1700" b="1" dirty="0" err="1" smtClean="0">
                <a:solidFill>
                  <a:schemeClr val="tx2">
                    <a:lumMod val="75000"/>
                  </a:schemeClr>
                </a:solidFill>
              </a:rPr>
              <a:t>the</a:t>
            </a:r>
            <a:r>
              <a:rPr lang="hr-HR" sz="1700" b="1" dirty="0" smtClean="0">
                <a:solidFill>
                  <a:schemeClr val="tx2">
                    <a:lumMod val="75000"/>
                  </a:schemeClr>
                </a:solidFill>
              </a:rPr>
              <a:t> </a:t>
            </a:r>
            <a:r>
              <a:rPr lang="hr-HR" sz="1700" b="1" dirty="0" err="1" smtClean="0">
                <a:solidFill>
                  <a:schemeClr val="tx2">
                    <a:lumMod val="75000"/>
                  </a:schemeClr>
                </a:solidFill>
              </a:rPr>
              <a:t>decision</a:t>
            </a:r>
            <a:r>
              <a:rPr lang="en-US" sz="1700" b="1" dirty="0" smtClean="0">
                <a:solidFill>
                  <a:schemeClr val="tx2">
                    <a:lumMod val="75000"/>
                  </a:schemeClr>
                </a:solidFill>
              </a:rPr>
              <a:t>, </a:t>
            </a:r>
            <a:r>
              <a:rPr lang="en-US" sz="1700" b="1" dirty="0">
                <a:solidFill>
                  <a:schemeClr val="tx2">
                    <a:lumMod val="75000"/>
                  </a:schemeClr>
                </a:solidFill>
              </a:rPr>
              <a:t>the inspector will propose </a:t>
            </a:r>
            <a:r>
              <a:rPr lang="hr-HR" sz="1700" b="1" dirty="0" smtClean="0">
                <a:solidFill>
                  <a:schemeClr val="tx2">
                    <a:lumMod val="75000"/>
                  </a:schemeClr>
                </a:solidFill>
              </a:rPr>
              <a:t>to </a:t>
            </a:r>
            <a:r>
              <a:rPr lang="hr-HR" sz="1700" b="1" dirty="0" err="1" smtClean="0">
                <a:solidFill>
                  <a:schemeClr val="tx2">
                    <a:lumMod val="75000"/>
                  </a:schemeClr>
                </a:solidFill>
              </a:rPr>
              <a:t>the</a:t>
            </a:r>
            <a:r>
              <a:rPr lang="hr-HR" sz="1700" b="1" dirty="0" smtClean="0">
                <a:solidFill>
                  <a:schemeClr val="tx2">
                    <a:lumMod val="75000"/>
                  </a:schemeClr>
                </a:solidFill>
              </a:rPr>
              <a:t> </a:t>
            </a:r>
            <a:r>
              <a:rPr lang="hr-HR" sz="1700" b="1" dirty="0" err="1" smtClean="0">
                <a:solidFill>
                  <a:schemeClr val="tx2">
                    <a:lumMod val="75000"/>
                  </a:schemeClr>
                </a:solidFill>
              </a:rPr>
              <a:t>Ministry</a:t>
            </a:r>
            <a:r>
              <a:rPr lang="hr-HR" sz="1700" b="1" dirty="0" smtClean="0">
                <a:solidFill>
                  <a:schemeClr val="tx2">
                    <a:lumMod val="75000"/>
                  </a:schemeClr>
                </a:solidFill>
              </a:rPr>
              <a:t> </a:t>
            </a:r>
            <a:r>
              <a:rPr lang="hr-HR" sz="1700" b="1" dirty="0" err="1" smtClean="0">
                <a:solidFill>
                  <a:schemeClr val="tx2">
                    <a:lumMod val="75000"/>
                  </a:schemeClr>
                </a:solidFill>
              </a:rPr>
              <a:t>of</a:t>
            </a:r>
            <a:r>
              <a:rPr lang="hr-HR" sz="1700" b="1" dirty="0" smtClean="0">
                <a:solidFill>
                  <a:schemeClr val="tx2">
                    <a:lumMod val="75000"/>
                  </a:schemeClr>
                </a:solidFill>
              </a:rPr>
              <a:t> </a:t>
            </a:r>
            <a:r>
              <a:rPr lang="hr-HR" sz="1700" b="1" dirty="0" err="1" smtClean="0">
                <a:solidFill>
                  <a:schemeClr val="tx2">
                    <a:lumMod val="75000"/>
                  </a:schemeClr>
                </a:solidFill>
              </a:rPr>
              <a:t>the</a:t>
            </a:r>
            <a:r>
              <a:rPr lang="hr-HR" sz="1700" b="1" dirty="0" smtClean="0">
                <a:solidFill>
                  <a:schemeClr val="tx2">
                    <a:lumMod val="75000"/>
                  </a:schemeClr>
                </a:solidFill>
              </a:rPr>
              <a:t> </a:t>
            </a:r>
            <a:r>
              <a:rPr lang="hr-HR" sz="1700" b="1" dirty="0" err="1" smtClean="0">
                <a:solidFill>
                  <a:schemeClr val="tx2">
                    <a:lumMod val="75000"/>
                  </a:schemeClr>
                </a:solidFill>
              </a:rPr>
              <a:t>Environment</a:t>
            </a:r>
            <a:r>
              <a:rPr lang="hr-HR" sz="1700" b="1" dirty="0" smtClean="0">
                <a:solidFill>
                  <a:schemeClr val="tx2">
                    <a:lumMod val="75000"/>
                  </a:schemeClr>
                </a:solidFill>
              </a:rPr>
              <a:t> </a:t>
            </a:r>
            <a:r>
              <a:rPr lang="hr-HR" sz="1700" b="1" dirty="0" err="1" smtClean="0">
                <a:solidFill>
                  <a:schemeClr val="tx2">
                    <a:lumMod val="75000"/>
                  </a:schemeClr>
                </a:solidFill>
              </a:rPr>
              <a:t>and</a:t>
            </a:r>
            <a:r>
              <a:rPr lang="hr-HR" sz="1700" b="1" dirty="0" smtClean="0">
                <a:solidFill>
                  <a:schemeClr val="tx2">
                    <a:lumMod val="75000"/>
                  </a:schemeClr>
                </a:solidFill>
              </a:rPr>
              <a:t> Energy </a:t>
            </a:r>
            <a:r>
              <a:rPr lang="en-US" sz="1700" b="1" dirty="0" smtClean="0">
                <a:solidFill>
                  <a:schemeClr val="tx2">
                    <a:lumMod val="75000"/>
                  </a:schemeClr>
                </a:solidFill>
              </a:rPr>
              <a:t> </a:t>
            </a:r>
            <a:r>
              <a:rPr lang="en-US" sz="1700" b="1" dirty="0">
                <a:solidFill>
                  <a:schemeClr val="tx2">
                    <a:lumMod val="75000"/>
                  </a:schemeClr>
                </a:solidFill>
              </a:rPr>
              <a:t>to revoke the license. (Article 138 of the </a:t>
            </a:r>
            <a:r>
              <a:rPr lang="hr-HR" sz="1700" b="1" dirty="0" err="1" smtClean="0">
                <a:solidFill>
                  <a:schemeClr val="tx2">
                    <a:lumMod val="75000"/>
                  </a:schemeClr>
                </a:solidFill>
              </a:rPr>
              <a:t>Environmental</a:t>
            </a:r>
            <a:r>
              <a:rPr lang="hr-HR" sz="1700" b="1" dirty="0" smtClean="0">
                <a:solidFill>
                  <a:schemeClr val="tx2">
                    <a:lumMod val="75000"/>
                  </a:schemeClr>
                </a:solidFill>
              </a:rPr>
              <a:t> Protection </a:t>
            </a:r>
            <a:r>
              <a:rPr lang="hr-HR" sz="1700" b="1" dirty="0" err="1" smtClean="0">
                <a:solidFill>
                  <a:schemeClr val="tx2">
                    <a:lumMod val="75000"/>
                  </a:schemeClr>
                </a:solidFill>
              </a:rPr>
              <a:t>Act</a:t>
            </a:r>
            <a:r>
              <a:rPr lang="en-US" sz="1700" b="1" dirty="0" smtClean="0">
                <a:solidFill>
                  <a:schemeClr val="tx2">
                    <a:lumMod val="75000"/>
                  </a:schemeClr>
                </a:solidFill>
              </a:rPr>
              <a:t>).</a:t>
            </a:r>
            <a:endParaRPr lang="hr-HR" sz="1700" b="1" dirty="0">
              <a:solidFill>
                <a:schemeClr val="tx2">
                  <a:lumMod val="75000"/>
                </a:schemeClr>
              </a:solidFill>
            </a:endParaRPr>
          </a:p>
        </p:txBody>
      </p:sp>
      <p:sp>
        <p:nvSpPr>
          <p:cNvPr id="14" name="Rectangle 13"/>
          <p:cNvSpPr/>
          <p:nvPr/>
        </p:nvSpPr>
        <p:spPr>
          <a:xfrm>
            <a:off x="357189" y="3381377"/>
            <a:ext cx="704850" cy="1428748"/>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8.</a:t>
            </a:r>
            <a:endParaRPr lang="hr-HR" sz="2800" b="1" dirty="0">
              <a:solidFill>
                <a:schemeClr val="tx2">
                  <a:lumMod val="75000"/>
                </a:schemeClr>
              </a:solidFill>
            </a:endParaRPr>
          </a:p>
        </p:txBody>
      </p:sp>
      <p:sp>
        <p:nvSpPr>
          <p:cNvPr id="15" name="Rectangle 14"/>
          <p:cNvSpPr/>
          <p:nvPr/>
        </p:nvSpPr>
        <p:spPr>
          <a:xfrm>
            <a:off x="1152525" y="3381375"/>
            <a:ext cx="7667625" cy="1409700"/>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700" b="1" dirty="0" smtClean="0">
                <a:solidFill>
                  <a:schemeClr val="tx2">
                    <a:lumMod val="75000"/>
                  </a:schemeClr>
                </a:solidFill>
              </a:rPr>
              <a:t>For the purpose of ensuring the implementation of the measure from the </a:t>
            </a:r>
            <a:r>
              <a:rPr lang="hr-HR" sz="1700" b="1" dirty="0" err="1" smtClean="0">
                <a:solidFill>
                  <a:schemeClr val="tx2">
                    <a:lumMod val="75000"/>
                  </a:schemeClr>
                </a:solidFill>
              </a:rPr>
              <a:t>decision</a:t>
            </a:r>
            <a:r>
              <a:rPr lang="en-US" sz="1700" b="1" dirty="0" smtClean="0">
                <a:solidFill>
                  <a:schemeClr val="tx2">
                    <a:lumMod val="75000"/>
                  </a:schemeClr>
                </a:solidFill>
              </a:rPr>
              <a:t>, the inspector may </a:t>
            </a:r>
            <a:r>
              <a:rPr lang="hr-HR" sz="1700" b="1" dirty="0" err="1" smtClean="0">
                <a:solidFill>
                  <a:schemeClr val="tx2">
                    <a:lumMod val="75000"/>
                  </a:schemeClr>
                </a:solidFill>
              </a:rPr>
              <a:t>seal</a:t>
            </a:r>
            <a:r>
              <a:rPr lang="hr-HR" sz="1700" b="1" dirty="0" smtClean="0">
                <a:solidFill>
                  <a:schemeClr val="tx2">
                    <a:lumMod val="75000"/>
                  </a:schemeClr>
                </a:solidFill>
              </a:rPr>
              <a:t> </a:t>
            </a:r>
            <a:r>
              <a:rPr lang="en-US" sz="1700" b="1" dirty="0" smtClean="0">
                <a:solidFill>
                  <a:schemeClr val="tx2">
                    <a:lumMod val="75000"/>
                  </a:schemeClr>
                </a:solidFill>
              </a:rPr>
              <a:t>workspaces and devices or otherwise prevent further unlawful conduct of air quality monitoring activities. (Article 140 </a:t>
            </a:r>
            <a:r>
              <a:rPr lang="hr-HR" sz="1700" b="1" dirty="0" err="1" smtClean="0">
                <a:solidFill>
                  <a:schemeClr val="tx2">
                    <a:lumMod val="75000"/>
                  </a:schemeClr>
                </a:solidFill>
              </a:rPr>
              <a:t>of</a:t>
            </a:r>
            <a:r>
              <a:rPr lang="hr-HR" sz="1700" b="1" dirty="0" smtClean="0">
                <a:solidFill>
                  <a:schemeClr val="tx2">
                    <a:lumMod val="75000"/>
                  </a:schemeClr>
                </a:solidFill>
              </a:rPr>
              <a:t> </a:t>
            </a:r>
            <a:r>
              <a:rPr lang="hr-HR" sz="1700" b="1" dirty="0" err="1" smtClean="0">
                <a:solidFill>
                  <a:schemeClr val="tx2">
                    <a:lumMod val="75000"/>
                  </a:schemeClr>
                </a:solidFill>
              </a:rPr>
              <a:t>the</a:t>
            </a:r>
            <a:r>
              <a:rPr lang="hr-HR" sz="1700" b="1" dirty="0" smtClean="0">
                <a:solidFill>
                  <a:schemeClr val="tx2">
                    <a:lumMod val="75000"/>
                  </a:schemeClr>
                </a:solidFill>
              </a:rPr>
              <a:t> </a:t>
            </a:r>
            <a:r>
              <a:rPr lang="hr-HR" sz="1700" b="1" dirty="0" err="1" smtClean="0">
                <a:solidFill>
                  <a:schemeClr val="tx2">
                    <a:lumMod val="75000"/>
                  </a:schemeClr>
                </a:solidFill>
              </a:rPr>
              <a:t>Enviromnmental</a:t>
            </a:r>
            <a:r>
              <a:rPr lang="hr-HR" sz="1700" b="1" dirty="0" smtClean="0">
                <a:solidFill>
                  <a:schemeClr val="tx2">
                    <a:lumMod val="75000"/>
                  </a:schemeClr>
                </a:solidFill>
              </a:rPr>
              <a:t> Protection </a:t>
            </a:r>
            <a:r>
              <a:rPr lang="hr-HR" sz="1700" b="1" dirty="0" err="1" smtClean="0">
                <a:solidFill>
                  <a:schemeClr val="tx2">
                    <a:lumMod val="75000"/>
                  </a:schemeClr>
                </a:solidFill>
              </a:rPr>
              <a:t>Act</a:t>
            </a:r>
            <a:r>
              <a:rPr lang="hr-HR" sz="1700" b="1" dirty="0" smtClean="0">
                <a:solidFill>
                  <a:schemeClr val="tx2">
                    <a:lumMod val="75000"/>
                  </a:schemeClr>
                </a:solidFill>
              </a:rPr>
              <a:t> </a:t>
            </a:r>
            <a:r>
              <a:rPr lang="en-US" sz="1700" b="1" dirty="0" smtClean="0">
                <a:solidFill>
                  <a:schemeClr val="tx2">
                    <a:lumMod val="75000"/>
                  </a:schemeClr>
                </a:solidFill>
              </a:rPr>
              <a:t>).</a:t>
            </a:r>
            <a:endParaRPr lang="hr-HR" sz="1700" b="1" dirty="0">
              <a:solidFill>
                <a:schemeClr val="tx2">
                  <a:lumMod val="75000"/>
                </a:schemeClr>
              </a:solidFill>
            </a:endParaRPr>
          </a:p>
        </p:txBody>
      </p:sp>
      <p:grpSp>
        <p:nvGrpSpPr>
          <p:cNvPr id="16" name="Group 3"/>
          <p:cNvGrpSpPr>
            <a:grpSpLocks noChangeAspect="1"/>
          </p:cNvGrpSpPr>
          <p:nvPr/>
        </p:nvGrpSpPr>
        <p:grpSpPr bwMode="auto">
          <a:xfrm>
            <a:off x="442354" y="6362429"/>
            <a:ext cx="4500798" cy="411137"/>
            <a:chOff x="14858" y="6031800"/>
            <a:chExt cx="7310482" cy="703818"/>
          </a:xfrm>
        </p:grpSpPr>
        <p:pic>
          <p:nvPicPr>
            <p:cNvPr id="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21"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08361867"/>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smtClean="0">
                <a:solidFill>
                  <a:schemeClr val="tx2"/>
                </a:solidFill>
                <a:effectLst>
                  <a:glow>
                    <a:srgbClr val="7F7F7F">
                      <a:alpha val="35000"/>
                    </a:srgbClr>
                  </a:glow>
                </a:effectLst>
              </a:rPr>
              <a:t>Inspection</a:t>
            </a:r>
            <a:r>
              <a:rPr lang="hr-HR" sz="2800" b="1" dirty="0" smtClean="0">
                <a:solidFill>
                  <a:schemeClr val="tx2"/>
                </a:solidFill>
                <a:effectLst>
                  <a:glow>
                    <a:srgbClr val="7F7F7F">
                      <a:alpha val="35000"/>
                    </a:srgbClr>
                  </a:glow>
                </a:effectLst>
              </a:rPr>
              <a:t> procedure </a:t>
            </a:r>
            <a:r>
              <a:rPr lang="hr-HR" sz="2800" b="1" dirty="0" err="1" smtClean="0">
                <a:solidFill>
                  <a:schemeClr val="tx2"/>
                </a:solidFill>
                <a:effectLst>
                  <a:glow>
                    <a:srgbClr val="7F7F7F">
                      <a:alpha val="35000"/>
                    </a:srgbClr>
                  </a:glow>
                </a:effectLst>
              </a:rPr>
              <a:t>of</a:t>
            </a:r>
            <a:r>
              <a:rPr lang="hr-HR" sz="2800" b="1" dirty="0" smtClean="0">
                <a:solidFill>
                  <a:schemeClr val="tx2"/>
                </a:solidFill>
                <a:effectLst>
                  <a:glow>
                    <a:srgbClr val="7F7F7F">
                      <a:alpha val="35000"/>
                    </a:srgbClr>
                  </a:glow>
                </a:effectLst>
              </a:rPr>
              <a:t> </a:t>
            </a:r>
            <a:r>
              <a:rPr lang="hr-HR" sz="2800" b="1" dirty="0" err="1" smtClean="0">
                <a:solidFill>
                  <a:schemeClr val="tx2"/>
                </a:solidFill>
                <a:effectLst>
                  <a:glow>
                    <a:srgbClr val="7F7F7F">
                      <a:alpha val="35000"/>
                    </a:srgbClr>
                  </a:glow>
                </a:effectLst>
              </a:rPr>
              <a:t>regulations</a:t>
            </a:r>
            <a:r>
              <a:rPr lang="hr-HR" sz="2800" b="1" dirty="0" smtClean="0">
                <a:solidFill>
                  <a:schemeClr val="tx2"/>
                </a:solidFill>
                <a:effectLst>
                  <a:glow>
                    <a:srgbClr val="7F7F7F">
                      <a:alpha val="35000"/>
                    </a:srgbClr>
                  </a:glow>
                </a:effectLst>
              </a:rPr>
              <a:t> </a:t>
            </a:r>
            <a:r>
              <a:rPr lang="hr-HR" sz="2800" b="1" dirty="0" err="1" smtClean="0">
                <a:solidFill>
                  <a:schemeClr val="tx2"/>
                </a:solidFill>
                <a:effectLst>
                  <a:glow>
                    <a:srgbClr val="7F7F7F">
                      <a:alpha val="35000"/>
                    </a:srgbClr>
                  </a:glow>
                </a:effectLst>
              </a:rPr>
              <a:t>implementation</a:t>
            </a:r>
            <a:r>
              <a:rPr lang="hr-HR" sz="2800" b="1" dirty="0" smtClean="0">
                <a:solidFill>
                  <a:schemeClr val="tx2"/>
                </a:solidFill>
                <a:effectLst>
                  <a:glow>
                    <a:srgbClr val="7F7F7F">
                      <a:alpha val="35000"/>
                    </a:srgbClr>
                  </a:glow>
                </a:effectLst>
              </a:rPr>
              <a:t> </a:t>
            </a:r>
            <a:r>
              <a:rPr lang="hr-HR" sz="2800" b="1" dirty="0" err="1" smtClean="0">
                <a:solidFill>
                  <a:schemeClr val="tx2"/>
                </a:solidFill>
                <a:effectLst>
                  <a:glow>
                    <a:srgbClr val="7F7F7F">
                      <a:alpha val="35000"/>
                    </a:srgbClr>
                  </a:glow>
                </a:effectLst>
              </a:rPr>
              <a:t>by</a:t>
            </a:r>
            <a:r>
              <a:rPr lang="hr-HR" sz="2800" b="1" dirty="0" smtClean="0">
                <a:solidFill>
                  <a:schemeClr val="tx2"/>
                </a:solidFill>
                <a:effectLst>
                  <a:glow>
                    <a:srgbClr val="7F7F7F">
                      <a:alpha val="35000"/>
                    </a:srgbClr>
                  </a:glow>
                </a:effectLst>
              </a:rPr>
              <a:t> </a:t>
            </a:r>
            <a:r>
              <a:rPr lang="hr-HR" sz="2800" b="1" dirty="0" err="1" smtClean="0">
                <a:solidFill>
                  <a:schemeClr val="tx2"/>
                </a:solidFill>
                <a:effectLst>
                  <a:glow>
                    <a:srgbClr val="7F7F7F">
                      <a:alpha val="35000"/>
                    </a:srgbClr>
                  </a:glow>
                </a:effectLst>
              </a:rPr>
              <a:t>phases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00050" y="1228723"/>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228725"/>
            <a:ext cx="8429624" cy="1384995"/>
          </a:xfrm>
          <a:prstGeom prst="rect">
            <a:avLst/>
          </a:prstGeom>
          <a:noFill/>
        </p:spPr>
        <p:txBody>
          <a:bodyPr wrap="square" rtlCol="0">
            <a:spAutoFit/>
          </a:bodyPr>
          <a:lstStyle/>
          <a:p>
            <a:pPr algn="ctr"/>
            <a:r>
              <a:rPr lang="hr-HR" sz="2800" b="1" dirty="0" smtClean="0">
                <a:solidFill>
                  <a:schemeClr val="tx2">
                    <a:lumMod val="75000"/>
                  </a:schemeClr>
                </a:solidFill>
              </a:rPr>
              <a:t>C. </a:t>
            </a:r>
            <a:r>
              <a:rPr lang="hr-HR" sz="2800" b="1" dirty="0">
                <a:solidFill>
                  <a:schemeClr val="tx2">
                    <a:lumMod val="75000"/>
                  </a:schemeClr>
                </a:solidFill>
              </a:rPr>
              <a:t>Procedure </a:t>
            </a:r>
            <a:r>
              <a:rPr lang="hr-HR" sz="2800" b="1" dirty="0" err="1">
                <a:solidFill>
                  <a:schemeClr val="tx2">
                    <a:lumMod val="75000"/>
                  </a:schemeClr>
                </a:solidFill>
              </a:rPr>
              <a:t>after</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has</a:t>
            </a:r>
            <a:r>
              <a:rPr lang="hr-HR" sz="2800" b="1" dirty="0">
                <a:solidFill>
                  <a:schemeClr val="tx2">
                    <a:lumMod val="75000"/>
                  </a:schemeClr>
                </a:solidFill>
              </a:rPr>
              <a:t> </a:t>
            </a:r>
            <a:r>
              <a:rPr lang="hr-HR" sz="2800" b="1" dirty="0" err="1">
                <a:solidFill>
                  <a:schemeClr val="tx2">
                    <a:lumMod val="75000"/>
                  </a:schemeClr>
                </a:solidFill>
              </a:rPr>
              <a:t>been</a:t>
            </a:r>
            <a:r>
              <a:rPr lang="hr-HR" sz="2800" b="1" dirty="0">
                <a:solidFill>
                  <a:schemeClr val="tx2">
                    <a:lumMod val="75000"/>
                  </a:schemeClr>
                </a:solidFill>
              </a:rPr>
              <a:t> </a:t>
            </a:r>
            <a:r>
              <a:rPr lang="hr-HR" sz="2800" b="1" dirty="0" err="1">
                <a:solidFill>
                  <a:schemeClr val="tx2">
                    <a:lumMod val="75000"/>
                  </a:schemeClr>
                </a:solidFill>
              </a:rPr>
              <a:t>completed</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a:p>
            <a:pPr algn="ctr"/>
            <a:endParaRPr lang="hr-HR" sz="2800" b="1" dirty="0">
              <a:solidFill>
                <a:schemeClr val="tx2">
                  <a:lumMod val="75000"/>
                </a:schemeClr>
              </a:solidFill>
            </a:endParaRPr>
          </a:p>
        </p:txBody>
      </p:sp>
      <p:sp>
        <p:nvSpPr>
          <p:cNvPr id="17" name="Rectangle 16"/>
          <p:cNvSpPr/>
          <p:nvPr/>
        </p:nvSpPr>
        <p:spPr>
          <a:xfrm>
            <a:off x="376239" y="2266952"/>
            <a:ext cx="704850" cy="2638425"/>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9</a:t>
            </a:r>
            <a:r>
              <a:rPr lang="hr-HR" sz="2800" b="1" dirty="0" smtClean="0">
                <a:solidFill>
                  <a:schemeClr val="tx2">
                    <a:lumMod val="75000"/>
                  </a:schemeClr>
                </a:solidFill>
              </a:rPr>
              <a:t>.</a:t>
            </a:r>
            <a:endParaRPr lang="hr-HR" sz="2800" b="1" dirty="0">
              <a:solidFill>
                <a:schemeClr val="tx2">
                  <a:lumMod val="75000"/>
                </a:schemeClr>
              </a:solidFill>
            </a:endParaRPr>
          </a:p>
        </p:txBody>
      </p:sp>
      <p:sp>
        <p:nvSpPr>
          <p:cNvPr id="18" name="Rectangle 17"/>
          <p:cNvSpPr/>
          <p:nvPr/>
        </p:nvSpPr>
        <p:spPr>
          <a:xfrm>
            <a:off x="1171573" y="2266952"/>
            <a:ext cx="7667625" cy="2638425"/>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b="1" dirty="0" smtClean="0">
              <a:solidFill>
                <a:schemeClr val="tx2">
                  <a:lumMod val="75000"/>
                </a:schemeClr>
              </a:solidFill>
            </a:endParaRPr>
          </a:p>
          <a:p>
            <a:pPr algn="just"/>
            <a:endParaRPr lang="hr-HR" sz="2000" b="1" dirty="0" smtClean="0">
              <a:solidFill>
                <a:schemeClr val="tx2">
                  <a:lumMod val="75000"/>
                </a:schemeClr>
              </a:solidFill>
            </a:endParaRPr>
          </a:p>
          <a:p>
            <a:pPr algn="just"/>
            <a:r>
              <a:rPr lang="en-US" sz="2000" b="1" dirty="0" smtClean="0">
                <a:solidFill>
                  <a:schemeClr val="tx2">
                    <a:lumMod val="75000"/>
                  </a:schemeClr>
                </a:solidFill>
              </a:rPr>
              <a:t>If </a:t>
            </a:r>
            <a:r>
              <a:rPr lang="hr-HR" sz="2000" b="1" dirty="0" err="1" smtClean="0">
                <a:solidFill>
                  <a:schemeClr val="tx2">
                    <a:lumMod val="75000"/>
                  </a:schemeClr>
                </a:solidFill>
              </a:rPr>
              <a:t>step</a:t>
            </a:r>
            <a:r>
              <a:rPr lang="hr-HR" sz="2000" b="1" dirty="0" smtClean="0">
                <a:solidFill>
                  <a:schemeClr val="tx2">
                    <a:lumMod val="75000"/>
                  </a:schemeClr>
                </a:solidFill>
              </a:rPr>
              <a:t> </a:t>
            </a:r>
            <a:r>
              <a:rPr lang="en-US" sz="2000" b="1" dirty="0" smtClean="0">
                <a:solidFill>
                  <a:schemeClr val="tx2">
                    <a:lumMod val="75000"/>
                  </a:schemeClr>
                </a:solidFill>
              </a:rPr>
              <a:t>B9 </a:t>
            </a:r>
            <a:r>
              <a:rPr lang="en-US" sz="2000" b="1" dirty="0" err="1" smtClean="0">
                <a:solidFill>
                  <a:schemeClr val="tx2">
                    <a:lumMod val="75000"/>
                  </a:schemeClr>
                </a:solidFill>
              </a:rPr>
              <a:t>establishe</a:t>
            </a:r>
            <a:r>
              <a:rPr lang="hr-HR" sz="2000" b="1" dirty="0" smtClean="0">
                <a:solidFill>
                  <a:schemeClr val="tx2">
                    <a:lumMod val="75000"/>
                  </a:schemeClr>
                </a:solidFill>
              </a:rPr>
              <a:t>d</a:t>
            </a:r>
            <a:r>
              <a:rPr lang="en-US" sz="2000" b="1" dirty="0" smtClean="0">
                <a:solidFill>
                  <a:schemeClr val="tx2">
                    <a:lumMod val="75000"/>
                  </a:schemeClr>
                </a:solidFill>
              </a:rPr>
              <a:t> that the test</a:t>
            </a:r>
            <a:r>
              <a:rPr lang="hr-HR" sz="2000" b="1" dirty="0" err="1" smtClean="0">
                <a:solidFill>
                  <a:schemeClr val="tx2">
                    <a:lumMod val="75000"/>
                  </a:schemeClr>
                </a:solidFill>
              </a:rPr>
              <a:t>ing</a:t>
            </a:r>
            <a:r>
              <a:rPr lang="en-US" sz="2000" b="1" dirty="0" smtClean="0">
                <a:solidFill>
                  <a:schemeClr val="tx2">
                    <a:lumMod val="75000"/>
                  </a:schemeClr>
                </a:solidFill>
              </a:rPr>
              <a:t> laboratory did not submit the annual report for the previous year (March 31</a:t>
            </a:r>
            <a:r>
              <a:rPr lang="hr-HR" sz="2000" b="1" dirty="0" smtClean="0">
                <a:solidFill>
                  <a:schemeClr val="tx2">
                    <a:lumMod val="75000"/>
                  </a:schemeClr>
                </a:solidFill>
              </a:rPr>
              <a:t> </a:t>
            </a:r>
            <a:r>
              <a:rPr lang="hr-HR" sz="2000" b="1" dirty="0" err="1" smtClean="0">
                <a:solidFill>
                  <a:schemeClr val="tx2">
                    <a:lumMod val="75000"/>
                  </a:schemeClr>
                </a:solidFill>
              </a:rPr>
              <a:t>passed</a:t>
            </a:r>
            <a:r>
              <a:rPr lang="en-US" sz="2000" b="1" dirty="0" smtClean="0">
                <a:solidFill>
                  <a:schemeClr val="tx2">
                    <a:lumMod val="75000"/>
                  </a:schemeClr>
                </a:solidFill>
              </a:rPr>
              <a:t>), the inspector points </a:t>
            </a:r>
            <a:r>
              <a:rPr lang="hr-HR" sz="2000" b="1" dirty="0" err="1" smtClean="0">
                <a:solidFill>
                  <a:schemeClr val="tx2">
                    <a:lumMod val="75000"/>
                  </a:schemeClr>
                </a:solidFill>
              </a:rPr>
              <a:t>out</a:t>
            </a:r>
            <a:r>
              <a:rPr lang="hr-HR" sz="2000" b="1" dirty="0" smtClean="0">
                <a:solidFill>
                  <a:schemeClr val="tx2">
                    <a:lumMod val="75000"/>
                  </a:schemeClr>
                </a:solidFill>
              </a:rPr>
              <a:t> </a:t>
            </a:r>
            <a:r>
              <a:rPr lang="hr-HR" sz="2000" b="1" dirty="0" err="1" smtClean="0">
                <a:solidFill>
                  <a:schemeClr val="tx2">
                    <a:lumMod val="75000"/>
                  </a:schemeClr>
                </a:solidFill>
              </a:rPr>
              <a:t>irregularity</a:t>
            </a:r>
            <a:r>
              <a:rPr lang="hr-HR" sz="2000" b="1" dirty="0" smtClean="0">
                <a:solidFill>
                  <a:schemeClr val="tx2">
                    <a:lumMod val="75000"/>
                  </a:schemeClr>
                </a:solidFill>
              </a:rPr>
              <a:t> </a:t>
            </a:r>
            <a:r>
              <a:rPr lang="en-US" sz="2000" b="1" dirty="0" smtClean="0">
                <a:solidFill>
                  <a:schemeClr val="tx2">
                    <a:lumMod val="75000"/>
                  </a:schemeClr>
                </a:solidFill>
              </a:rPr>
              <a:t>to the </a:t>
            </a:r>
            <a:r>
              <a:rPr lang="hr-HR" sz="2000" b="1" dirty="0" err="1" smtClean="0">
                <a:solidFill>
                  <a:schemeClr val="tx2">
                    <a:lumMod val="75000"/>
                  </a:schemeClr>
                </a:solidFill>
              </a:rPr>
              <a:t>testing</a:t>
            </a:r>
            <a:r>
              <a:rPr lang="en-US" sz="2000" b="1" dirty="0" smtClean="0">
                <a:solidFill>
                  <a:schemeClr val="tx2">
                    <a:lumMod val="75000"/>
                  </a:schemeClr>
                </a:solidFill>
              </a:rPr>
              <a:t> laboratory and sets a deadline for submitting the report, which is entered in the record. (Article 131 paragraph 2 </a:t>
            </a:r>
            <a:r>
              <a:rPr lang="hr-HR" sz="2000" b="1" dirty="0" err="1" smtClean="0">
                <a:solidFill>
                  <a:schemeClr val="tx2">
                    <a:lumMod val="75000"/>
                  </a:schemeClr>
                </a:solidFill>
              </a:rPr>
              <a:t>of</a:t>
            </a:r>
            <a:r>
              <a:rPr lang="hr-HR" sz="2000" b="1" dirty="0" smtClean="0">
                <a:solidFill>
                  <a:schemeClr val="tx2">
                    <a:lumMod val="75000"/>
                  </a:schemeClr>
                </a:solidFill>
              </a:rPr>
              <a:t> </a:t>
            </a:r>
            <a:r>
              <a:rPr lang="hr-HR" sz="2000" b="1" dirty="0" err="1" smtClean="0">
                <a:solidFill>
                  <a:schemeClr val="tx2">
                    <a:lumMod val="75000"/>
                  </a:schemeClr>
                </a:solidFill>
              </a:rPr>
              <a:t>the</a:t>
            </a:r>
            <a:r>
              <a:rPr lang="hr-HR" sz="2000" b="1" dirty="0" smtClean="0">
                <a:solidFill>
                  <a:schemeClr val="tx2">
                    <a:lumMod val="75000"/>
                  </a:schemeClr>
                </a:solidFill>
              </a:rPr>
              <a:t> </a:t>
            </a:r>
            <a:r>
              <a:rPr lang="hr-HR" sz="2000" b="1" dirty="0" err="1" smtClean="0">
                <a:solidFill>
                  <a:schemeClr val="tx2">
                    <a:lumMod val="75000"/>
                  </a:schemeClr>
                </a:solidFill>
              </a:rPr>
              <a:t>Environmental</a:t>
            </a:r>
            <a:r>
              <a:rPr lang="hr-HR" sz="2000" b="1" dirty="0" smtClean="0">
                <a:solidFill>
                  <a:schemeClr val="tx2">
                    <a:lumMod val="75000"/>
                  </a:schemeClr>
                </a:solidFill>
              </a:rPr>
              <a:t> Protection </a:t>
            </a:r>
            <a:r>
              <a:rPr lang="hr-HR" sz="2000" b="1" dirty="0" err="1" smtClean="0">
                <a:solidFill>
                  <a:schemeClr val="tx2">
                    <a:lumMod val="75000"/>
                  </a:schemeClr>
                </a:solidFill>
              </a:rPr>
              <a:t>Act</a:t>
            </a:r>
            <a:r>
              <a:rPr lang="en-US" sz="2000" b="1" dirty="0" smtClean="0">
                <a:solidFill>
                  <a:schemeClr val="tx2">
                    <a:lumMod val="75000"/>
                  </a:schemeClr>
                </a:solidFill>
              </a:rPr>
              <a:t>).</a:t>
            </a:r>
          </a:p>
          <a:p>
            <a:pPr algn="just"/>
            <a:r>
              <a:rPr lang="en-US" sz="2000" b="1" dirty="0" smtClean="0">
                <a:solidFill>
                  <a:schemeClr val="tx2">
                    <a:lumMod val="75000"/>
                  </a:schemeClr>
                </a:solidFill>
              </a:rPr>
              <a:t>If the test</a:t>
            </a:r>
            <a:r>
              <a:rPr lang="hr-HR" sz="2000" b="1" dirty="0" err="1" smtClean="0">
                <a:solidFill>
                  <a:schemeClr val="tx2">
                    <a:lumMod val="75000"/>
                  </a:schemeClr>
                </a:solidFill>
              </a:rPr>
              <a:t>ing</a:t>
            </a:r>
            <a:r>
              <a:rPr lang="en-US" sz="2000" b="1" dirty="0" smtClean="0">
                <a:solidFill>
                  <a:schemeClr val="tx2">
                    <a:lumMod val="75000"/>
                  </a:schemeClr>
                </a:solidFill>
              </a:rPr>
              <a:t> laboratory does not send the report within the given deadline, the inspector orders a report to be sent by decision and initiates the misdemeanor procedure pursuant to Article 146 </a:t>
            </a:r>
            <a:r>
              <a:rPr lang="hr-HR" sz="2000" b="1" dirty="0" err="1" smtClean="0">
                <a:solidFill>
                  <a:schemeClr val="tx2">
                    <a:lumMod val="75000"/>
                  </a:schemeClr>
                </a:solidFill>
              </a:rPr>
              <a:t>of</a:t>
            </a:r>
            <a:r>
              <a:rPr lang="hr-HR" sz="2000" b="1" dirty="0" smtClean="0">
                <a:solidFill>
                  <a:schemeClr val="tx2">
                    <a:lumMod val="75000"/>
                  </a:schemeClr>
                </a:solidFill>
              </a:rPr>
              <a:t> </a:t>
            </a:r>
            <a:r>
              <a:rPr lang="hr-HR" sz="2000" b="1" dirty="0" err="1" smtClean="0">
                <a:solidFill>
                  <a:schemeClr val="tx2">
                    <a:lumMod val="75000"/>
                  </a:schemeClr>
                </a:solidFill>
              </a:rPr>
              <a:t>the</a:t>
            </a:r>
            <a:r>
              <a:rPr lang="hr-HR" sz="2000" b="1" dirty="0" smtClean="0">
                <a:solidFill>
                  <a:schemeClr val="tx2">
                    <a:lumMod val="75000"/>
                  </a:schemeClr>
                </a:solidFill>
              </a:rPr>
              <a:t> </a:t>
            </a:r>
            <a:r>
              <a:rPr lang="hr-HR" sz="2000" b="1" dirty="0" err="1" smtClean="0">
                <a:solidFill>
                  <a:schemeClr val="tx2">
                    <a:lumMod val="75000"/>
                  </a:schemeClr>
                </a:solidFill>
              </a:rPr>
              <a:t>Environmental</a:t>
            </a:r>
            <a:r>
              <a:rPr lang="hr-HR" sz="2000" b="1" dirty="0" smtClean="0">
                <a:solidFill>
                  <a:schemeClr val="tx2">
                    <a:lumMod val="75000"/>
                  </a:schemeClr>
                </a:solidFill>
              </a:rPr>
              <a:t> Protection </a:t>
            </a:r>
            <a:r>
              <a:rPr lang="hr-HR" sz="2000" b="1" dirty="0" err="1" smtClean="0">
                <a:solidFill>
                  <a:schemeClr val="tx2">
                    <a:lumMod val="75000"/>
                  </a:schemeClr>
                </a:solidFill>
              </a:rPr>
              <a:t>Act</a:t>
            </a:r>
            <a:r>
              <a:rPr lang="en-US" sz="2000" b="1" dirty="0" smtClean="0">
                <a:solidFill>
                  <a:schemeClr val="tx2">
                    <a:lumMod val="75000"/>
                  </a:schemeClr>
                </a:solidFill>
              </a:rPr>
              <a:t>.</a:t>
            </a:r>
            <a:endParaRPr lang="hr-HR" sz="2000" b="1" dirty="0" smtClean="0">
              <a:solidFill>
                <a:schemeClr val="tx2">
                  <a:lumMod val="75000"/>
                </a:schemeClr>
              </a:solidFill>
            </a:endParaRPr>
          </a:p>
          <a:p>
            <a:pPr algn="just"/>
            <a:endParaRPr lang="hr-HR" sz="2000" b="1" dirty="0" smtClean="0">
              <a:solidFill>
                <a:schemeClr val="tx2">
                  <a:lumMod val="75000"/>
                </a:schemeClr>
              </a:solidFill>
            </a:endParaRPr>
          </a:p>
          <a:p>
            <a:pPr algn="just"/>
            <a:endParaRPr lang="hr-HR" sz="2000" b="1" dirty="0">
              <a:solidFill>
                <a:schemeClr val="tx2">
                  <a:lumMod val="75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1878047800"/>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Inspection</a:t>
            </a:r>
            <a:r>
              <a:rPr lang="hr-HR" sz="2800" b="1" dirty="0">
                <a:solidFill>
                  <a:schemeClr val="tx2"/>
                </a:solidFill>
                <a:effectLst>
                  <a:glow>
                    <a:srgbClr val="7F7F7F">
                      <a:alpha val="35000"/>
                    </a:srgbClr>
                  </a:glow>
                </a:effectLst>
              </a:rPr>
              <a:t> procedure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by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00050" y="1228723"/>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228725"/>
            <a:ext cx="8429624" cy="954107"/>
          </a:xfrm>
          <a:prstGeom prst="rect">
            <a:avLst/>
          </a:prstGeom>
          <a:noFill/>
        </p:spPr>
        <p:txBody>
          <a:bodyPr wrap="square" rtlCol="0">
            <a:spAutoFit/>
          </a:bodyPr>
          <a:lstStyle/>
          <a:p>
            <a:pPr algn="ctr"/>
            <a:r>
              <a:rPr lang="hr-HR" sz="2800" b="1" dirty="0" smtClean="0">
                <a:solidFill>
                  <a:schemeClr val="tx2">
                    <a:lumMod val="75000"/>
                  </a:schemeClr>
                </a:solidFill>
              </a:rPr>
              <a:t>C. </a:t>
            </a:r>
            <a:r>
              <a:rPr lang="hr-HR" sz="2800" b="1" dirty="0">
                <a:solidFill>
                  <a:schemeClr val="tx2">
                    <a:lumMod val="75000"/>
                  </a:schemeClr>
                </a:solidFill>
              </a:rPr>
              <a:t>Procedure </a:t>
            </a:r>
            <a:r>
              <a:rPr lang="hr-HR" sz="2800" b="1" dirty="0" err="1">
                <a:solidFill>
                  <a:schemeClr val="tx2">
                    <a:lumMod val="75000"/>
                  </a:schemeClr>
                </a:solidFill>
              </a:rPr>
              <a:t>after</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has</a:t>
            </a:r>
            <a:r>
              <a:rPr lang="hr-HR" sz="2800" b="1" dirty="0">
                <a:solidFill>
                  <a:schemeClr val="tx2">
                    <a:lumMod val="75000"/>
                  </a:schemeClr>
                </a:solidFill>
              </a:rPr>
              <a:t> </a:t>
            </a:r>
            <a:r>
              <a:rPr lang="hr-HR" sz="2800" b="1" dirty="0" err="1">
                <a:solidFill>
                  <a:schemeClr val="tx2">
                    <a:lumMod val="75000"/>
                  </a:schemeClr>
                </a:solidFill>
              </a:rPr>
              <a:t>been</a:t>
            </a:r>
            <a:r>
              <a:rPr lang="hr-HR" sz="2800" b="1" dirty="0">
                <a:solidFill>
                  <a:schemeClr val="tx2">
                    <a:lumMod val="75000"/>
                  </a:schemeClr>
                </a:solidFill>
              </a:rPr>
              <a:t> </a:t>
            </a:r>
            <a:r>
              <a:rPr lang="hr-HR" sz="2800" b="1" dirty="0" err="1">
                <a:solidFill>
                  <a:schemeClr val="tx2">
                    <a:lumMod val="75000"/>
                  </a:schemeClr>
                </a:solidFill>
              </a:rPr>
              <a:t>completed</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7" name="Rectangle 16"/>
          <p:cNvSpPr/>
          <p:nvPr/>
        </p:nvSpPr>
        <p:spPr>
          <a:xfrm>
            <a:off x="376239" y="2266952"/>
            <a:ext cx="704850" cy="3409948"/>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10.</a:t>
            </a:r>
            <a:endParaRPr lang="hr-HR" sz="2800" b="1" dirty="0">
              <a:solidFill>
                <a:schemeClr val="tx2">
                  <a:lumMod val="75000"/>
                </a:schemeClr>
              </a:solidFill>
            </a:endParaRPr>
          </a:p>
        </p:txBody>
      </p:sp>
      <p:sp>
        <p:nvSpPr>
          <p:cNvPr id="18" name="Rectangle 17"/>
          <p:cNvSpPr/>
          <p:nvPr/>
        </p:nvSpPr>
        <p:spPr>
          <a:xfrm>
            <a:off x="1209675" y="2257445"/>
            <a:ext cx="7667625" cy="3409950"/>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b="1" dirty="0" smtClean="0">
              <a:solidFill>
                <a:schemeClr val="tx2">
                  <a:lumMod val="75000"/>
                </a:schemeClr>
              </a:solidFill>
            </a:endParaRPr>
          </a:p>
          <a:p>
            <a:pPr algn="just"/>
            <a:endParaRPr lang="hr-HR" sz="2000" b="1" dirty="0">
              <a:solidFill>
                <a:schemeClr val="tx2">
                  <a:lumMod val="75000"/>
                </a:schemeClr>
              </a:solidFill>
            </a:endParaRPr>
          </a:p>
          <a:p>
            <a:pPr algn="just"/>
            <a:r>
              <a:rPr lang="en-US" sz="2000" b="1" dirty="0" smtClean="0">
                <a:solidFill>
                  <a:schemeClr val="tx2">
                    <a:lumMod val="75000"/>
                  </a:schemeClr>
                </a:solidFill>
              </a:rPr>
              <a:t>If inspection</a:t>
            </a:r>
            <a:r>
              <a:rPr lang="hr-HR" sz="2000" b="1" dirty="0" smtClean="0">
                <a:solidFill>
                  <a:schemeClr val="tx2">
                    <a:lumMod val="75000"/>
                  </a:schemeClr>
                </a:solidFill>
              </a:rPr>
              <a:t> </a:t>
            </a:r>
            <a:r>
              <a:rPr lang="hr-HR" sz="2000" b="1" dirty="0" err="1" smtClean="0">
                <a:solidFill>
                  <a:schemeClr val="tx2">
                    <a:lumMod val="75000"/>
                  </a:schemeClr>
                </a:solidFill>
              </a:rPr>
              <a:t>established</a:t>
            </a:r>
            <a:r>
              <a:rPr lang="hr-HR" sz="2000" b="1" dirty="0" smtClean="0">
                <a:solidFill>
                  <a:schemeClr val="tx2">
                    <a:lumMod val="75000"/>
                  </a:schemeClr>
                </a:solidFill>
              </a:rPr>
              <a:t> </a:t>
            </a:r>
            <a:r>
              <a:rPr lang="en-US" sz="2000" b="1" dirty="0" smtClean="0">
                <a:solidFill>
                  <a:schemeClr val="tx2">
                    <a:lumMod val="75000"/>
                  </a:schemeClr>
                </a:solidFill>
              </a:rPr>
              <a:t>that </a:t>
            </a:r>
            <a:r>
              <a:rPr lang="en-US" sz="2000" b="1" dirty="0">
                <a:solidFill>
                  <a:schemeClr val="tx2">
                    <a:lumMod val="75000"/>
                  </a:schemeClr>
                </a:solidFill>
              </a:rPr>
              <a:t>the </a:t>
            </a:r>
            <a:r>
              <a:rPr lang="hr-HR" sz="2000" b="1" dirty="0" err="1" smtClean="0">
                <a:solidFill>
                  <a:schemeClr val="tx2">
                    <a:lumMod val="75000"/>
                  </a:schemeClr>
                </a:solidFill>
              </a:rPr>
              <a:t>Environmental</a:t>
            </a:r>
            <a:r>
              <a:rPr lang="hr-HR" sz="2000" b="1" dirty="0" smtClean="0">
                <a:solidFill>
                  <a:schemeClr val="tx2">
                    <a:lumMod val="75000"/>
                  </a:schemeClr>
                </a:solidFill>
              </a:rPr>
              <a:t> Protection </a:t>
            </a:r>
            <a:r>
              <a:rPr lang="hr-HR" sz="2000" b="1" dirty="0" err="1" smtClean="0">
                <a:solidFill>
                  <a:schemeClr val="tx2">
                    <a:lumMod val="75000"/>
                  </a:schemeClr>
                </a:solidFill>
              </a:rPr>
              <a:t>Act</a:t>
            </a:r>
            <a:r>
              <a:rPr lang="en-US" sz="2000" b="1" dirty="0" smtClean="0">
                <a:solidFill>
                  <a:schemeClr val="tx2">
                    <a:lumMod val="75000"/>
                  </a:schemeClr>
                </a:solidFill>
              </a:rPr>
              <a:t> </a:t>
            </a:r>
            <a:r>
              <a:rPr lang="en-US" sz="2000" b="1" dirty="0">
                <a:solidFill>
                  <a:schemeClr val="tx2">
                    <a:lumMod val="75000"/>
                  </a:schemeClr>
                </a:solidFill>
              </a:rPr>
              <a:t>was violated and / or a regulation </a:t>
            </a:r>
            <a:r>
              <a:rPr lang="en-US" sz="2000" b="1" dirty="0" smtClean="0">
                <a:solidFill>
                  <a:schemeClr val="tx2">
                    <a:lumMod val="75000"/>
                  </a:schemeClr>
                </a:solidFill>
              </a:rPr>
              <a:t>passed</a:t>
            </a:r>
            <a:r>
              <a:rPr lang="hr-HR" sz="2000" b="1" dirty="0">
                <a:solidFill>
                  <a:schemeClr val="tx2">
                    <a:lumMod val="75000"/>
                  </a:schemeClr>
                </a:solidFill>
              </a:rPr>
              <a:t> </a:t>
            </a:r>
            <a:r>
              <a:rPr lang="hr-HR" sz="2000" b="1" dirty="0" err="1" smtClean="0">
                <a:solidFill>
                  <a:schemeClr val="tx2">
                    <a:lumMod val="75000"/>
                  </a:schemeClr>
                </a:solidFill>
              </a:rPr>
              <a:t>based</a:t>
            </a:r>
            <a:r>
              <a:rPr lang="hr-HR" sz="2000" b="1" dirty="0" smtClean="0">
                <a:solidFill>
                  <a:schemeClr val="tx2">
                    <a:lumMod val="75000"/>
                  </a:schemeClr>
                </a:solidFill>
              </a:rPr>
              <a:t> on</a:t>
            </a:r>
            <a:r>
              <a:rPr lang="en-US" sz="2000" b="1" dirty="0" smtClean="0">
                <a:solidFill>
                  <a:schemeClr val="tx2">
                    <a:lumMod val="75000"/>
                  </a:schemeClr>
                </a:solidFill>
              </a:rPr>
              <a:t> </a:t>
            </a:r>
            <a:r>
              <a:rPr lang="en-US" sz="2000" b="1" dirty="0">
                <a:solidFill>
                  <a:schemeClr val="tx2">
                    <a:lumMod val="75000"/>
                  </a:schemeClr>
                </a:solidFill>
              </a:rPr>
              <a:t>it, the Ministry shall submit to the competent authority an indictment or a criminal charge for misdemeanor or criminal offense.</a:t>
            </a:r>
          </a:p>
          <a:p>
            <a:pPr algn="just"/>
            <a:r>
              <a:rPr lang="en-US" sz="2000" b="1" dirty="0" smtClean="0">
                <a:solidFill>
                  <a:schemeClr val="tx2">
                    <a:lumMod val="75000"/>
                  </a:schemeClr>
                </a:solidFill>
              </a:rPr>
              <a:t>If</a:t>
            </a:r>
            <a:r>
              <a:rPr lang="hr-HR" sz="2000" b="1" dirty="0" smtClean="0">
                <a:solidFill>
                  <a:schemeClr val="tx2">
                    <a:lumMod val="75000"/>
                  </a:schemeClr>
                </a:solidFill>
              </a:rPr>
              <a:t> </a:t>
            </a:r>
            <a:r>
              <a:rPr lang="en-US" sz="2000" b="1" dirty="0" smtClean="0">
                <a:solidFill>
                  <a:schemeClr val="tx2">
                    <a:lumMod val="75000"/>
                  </a:schemeClr>
                </a:solidFill>
              </a:rPr>
              <a:t>inspection </a:t>
            </a:r>
            <a:r>
              <a:rPr lang="hr-HR" sz="2000" b="1" dirty="0" err="1" smtClean="0">
                <a:solidFill>
                  <a:schemeClr val="tx2">
                    <a:lumMod val="75000"/>
                  </a:schemeClr>
                </a:solidFill>
              </a:rPr>
              <a:t>established</a:t>
            </a:r>
            <a:r>
              <a:rPr lang="hr-HR" sz="2000" b="1" dirty="0" smtClean="0">
                <a:solidFill>
                  <a:schemeClr val="tx2">
                    <a:lumMod val="75000"/>
                  </a:schemeClr>
                </a:solidFill>
              </a:rPr>
              <a:t> a </a:t>
            </a:r>
            <a:r>
              <a:rPr lang="hr-HR" sz="2000" b="1" dirty="0" err="1" smtClean="0">
                <a:solidFill>
                  <a:schemeClr val="tx2">
                    <a:lumMod val="75000"/>
                  </a:schemeClr>
                </a:solidFill>
              </a:rPr>
              <a:t>breach</a:t>
            </a:r>
            <a:r>
              <a:rPr lang="hr-HR" sz="2000" b="1" dirty="0" smtClean="0">
                <a:solidFill>
                  <a:schemeClr val="tx2">
                    <a:lumMod val="75000"/>
                  </a:schemeClr>
                </a:solidFill>
              </a:rPr>
              <a:t> </a:t>
            </a:r>
            <a:r>
              <a:rPr lang="hr-HR" sz="2000" b="1" dirty="0" err="1" smtClean="0">
                <a:solidFill>
                  <a:schemeClr val="tx2">
                    <a:lumMod val="75000"/>
                  </a:schemeClr>
                </a:solidFill>
              </a:rPr>
              <a:t>of</a:t>
            </a:r>
            <a:r>
              <a:rPr lang="hr-HR" sz="2000" b="1" dirty="0" smtClean="0">
                <a:solidFill>
                  <a:schemeClr val="tx2">
                    <a:lumMod val="75000"/>
                  </a:schemeClr>
                </a:solidFill>
              </a:rPr>
              <a:t> </a:t>
            </a:r>
            <a:r>
              <a:rPr lang="en-US" sz="2000" b="1" dirty="0" smtClean="0">
                <a:solidFill>
                  <a:schemeClr val="tx2">
                    <a:lumMod val="75000"/>
                  </a:schemeClr>
                </a:solidFill>
              </a:rPr>
              <a:t>this</a:t>
            </a:r>
            <a:r>
              <a:rPr lang="hr-HR" sz="2000" b="1" dirty="0" smtClean="0">
                <a:solidFill>
                  <a:schemeClr val="tx2">
                    <a:lumMod val="75000"/>
                  </a:schemeClr>
                </a:solidFill>
              </a:rPr>
              <a:t> </a:t>
            </a:r>
            <a:r>
              <a:rPr lang="hr-HR" sz="2000" b="1" dirty="0" err="1" smtClean="0">
                <a:solidFill>
                  <a:schemeClr val="tx2">
                    <a:lumMod val="75000"/>
                  </a:schemeClr>
                </a:solidFill>
              </a:rPr>
              <a:t>Act</a:t>
            </a:r>
            <a:r>
              <a:rPr lang="en-US" sz="2000" b="1" dirty="0" smtClean="0">
                <a:solidFill>
                  <a:schemeClr val="tx2">
                    <a:lumMod val="75000"/>
                  </a:schemeClr>
                </a:solidFill>
              </a:rPr>
              <a:t> </a:t>
            </a:r>
            <a:r>
              <a:rPr lang="en-US" sz="2000" b="1" dirty="0">
                <a:solidFill>
                  <a:schemeClr val="tx2">
                    <a:lumMod val="75000"/>
                  </a:schemeClr>
                </a:solidFill>
              </a:rPr>
              <a:t>and / or a regulation passed on it, the inspector has the right and obligation to take other measures and perform other acts for which he is authorized pursuant to this Act and a special regulation (Article 144).</a:t>
            </a:r>
            <a:endParaRPr lang="hr-HR" sz="2000" b="1" dirty="0" smtClean="0">
              <a:solidFill>
                <a:schemeClr val="tx2">
                  <a:lumMod val="75000"/>
                </a:schemeClr>
              </a:solidFill>
            </a:endParaRPr>
          </a:p>
          <a:p>
            <a:pPr algn="just"/>
            <a:endParaRPr lang="hr-HR" sz="2000" b="1" dirty="0">
              <a:solidFill>
                <a:schemeClr val="tx2">
                  <a:lumMod val="75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4251072836"/>
      </p:ext>
    </p:extLst>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942974"/>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smtClean="0">
                <a:solidFill>
                  <a:schemeClr val="tx2">
                    <a:lumMod val="75000"/>
                  </a:schemeClr>
                </a:solidFill>
              </a:rPr>
              <a:t/>
            </a:r>
            <a:br>
              <a:rPr lang="hr-HR" sz="2800" b="1" dirty="0" smtClean="0">
                <a:solidFill>
                  <a:schemeClr val="tx2">
                    <a:lumMod val="75000"/>
                  </a:schemeClr>
                </a:solidFill>
              </a:rPr>
            </a:br>
            <a:r>
              <a:rPr lang="hr-HR" sz="2800" b="1" dirty="0" smtClean="0">
                <a:solidFill>
                  <a:schemeClr val="tx2">
                    <a:lumMod val="75000"/>
                  </a:schemeClr>
                </a:solidFill>
              </a:rPr>
              <a:t/>
            </a:r>
            <a:br>
              <a:rPr lang="hr-HR" sz="2800" b="1" dirty="0" smtClean="0">
                <a:solidFill>
                  <a:schemeClr val="tx2">
                    <a:lumMod val="75000"/>
                  </a:schemeClr>
                </a:solidFill>
              </a:rPr>
            </a:br>
            <a:r>
              <a:rPr lang="hr-HR" sz="2800" b="1" dirty="0" smtClean="0">
                <a:solidFill>
                  <a:schemeClr val="tx2">
                    <a:lumMod val="50000"/>
                  </a:schemeClr>
                </a:solidFill>
              </a:rPr>
              <a:t>Table1. </a:t>
            </a:r>
            <a:r>
              <a:rPr lang="hr-HR" sz="2800" b="1" dirty="0" err="1" smtClean="0">
                <a:solidFill>
                  <a:schemeClr val="tx2">
                    <a:lumMod val="50000"/>
                  </a:schemeClr>
                </a:solidFill>
              </a:rPr>
              <a:t>Example</a:t>
            </a:r>
            <a:r>
              <a:rPr lang="hr-HR" sz="2800" b="1" dirty="0" smtClean="0">
                <a:solidFill>
                  <a:schemeClr val="tx2">
                    <a:lumMod val="50000"/>
                  </a:schemeClr>
                </a:solidFill>
              </a:rPr>
              <a:t> </a:t>
            </a:r>
            <a:r>
              <a:rPr lang="hr-HR" sz="2800" b="1" dirty="0" err="1" smtClean="0">
                <a:solidFill>
                  <a:schemeClr val="tx2">
                    <a:lumMod val="50000"/>
                  </a:schemeClr>
                </a:solidFill>
              </a:rPr>
              <a:t>of</a:t>
            </a:r>
            <a:r>
              <a:rPr lang="hr-HR" sz="2800" b="1" dirty="0" smtClean="0">
                <a:solidFill>
                  <a:schemeClr val="tx2">
                    <a:lumMod val="50000"/>
                  </a:schemeClr>
                </a:solidFill>
              </a:rPr>
              <a:t> licence </a:t>
            </a:r>
            <a:r>
              <a:rPr lang="hr-HR" sz="2800" b="1" dirty="0" err="1" smtClean="0">
                <a:solidFill>
                  <a:schemeClr val="tx2">
                    <a:lumMod val="50000"/>
                  </a:schemeClr>
                </a:solidFill>
              </a:rPr>
              <a:t>comparison</a:t>
            </a:r>
            <a:r>
              <a:rPr lang="hr-HR" sz="2800" b="1" dirty="0" smtClean="0">
                <a:solidFill>
                  <a:schemeClr val="tx2">
                    <a:lumMod val="50000"/>
                  </a:schemeClr>
                </a:solidFill>
              </a:rPr>
              <a:t> </a:t>
            </a:r>
            <a:r>
              <a:rPr lang="hr-HR" sz="2800" b="1" dirty="0" err="1" smtClean="0">
                <a:solidFill>
                  <a:schemeClr val="tx2">
                    <a:lumMod val="50000"/>
                  </a:schemeClr>
                </a:solidFill>
              </a:rPr>
              <a:t>with</a:t>
            </a:r>
            <a:r>
              <a:rPr lang="hr-HR" sz="2800" b="1" dirty="0" smtClean="0">
                <a:solidFill>
                  <a:schemeClr val="tx2">
                    <a:lumMod val="50000"/>
                  </a:schemeClr>
                </a:solidFill>
              </a:rPr>
              <a:t>  </a:t>
            </a:r>
            <a:r>
              <a:rPr lang="hr-HR" sz="2800" b="1" dirty="0" err="1" smtClean="0">
                <a:solidFill>
                  <a:schemeClr val="tx2">
                    <a:lumMod val="50000"/>
                  </a:schemeClr>
                </a:solidFill>
              </a:rPr>
              <a:t>measurement</a:t>
            </a:r>
            <a:r>
              <a:rPr lang="hr-HR" sz="2800" b="1" dirty="0" smtClean="0">
                <a:solidFill>
                  <a:schemeClr val="tx2">
                    <a:lumMod val="50000"/>
                  </a:schemeClr>
                </a:solidFill>
              </a:rPr>
              <a:t> </a:t>
            </a:r>
            <a:r>
              <a:rPr lang="hr-HR" sz="2800" b="1" dirty="0" err="1" smtClean="0">
                <a:solidFill>
                  <a:schemeClr val="tx2">
                    <a:lumMod val="50000"/>
                  </a:schemeClr>
                </a:solidFill>
              </a:rPr>
              <a:t>ranges</a:t>
            </a:r>
            <a:r>
              <a:rPr lang="hr-HR" sz="2800" b="1" dirty="0" smtClean="0">
                <a:solidFill>
                  <a:schemeClr val="tx2">
                    <a:lumMod val="50000"/>
                  </a:schemeClr>
                </a:solidFill>
              </a:rPr>
              <a:t/>
            </a:r>
            <a:br>
              <a:rPr lang="hr-HR" sz="2800" b="1" dirty="0" smtClean="0">
                <a:solidFill>
                  <a:schemeClr val="tx2">
                    <a:lumMod val="50000"/>
                  </a:schemeClr>
                </a:solidFill>
              </a:rPr>
            </a:br>
            <a:r>
              <a:rPr lang="hr-HR" sz="2800" b="1" dirty="0" smtClean="0">
                <a:solidFill>
                  <a:schemeClr val="tx2">
                    <a:lumMod val="75000"/>
                  </a:schemeClr>
                </a:solidFill>
              </a:rPr>
              <a:t/>
            </a:r>
            <a:br>
              <a:rPr lang="hr-HR" sz="2800" b="1" dirty="0" smtClean="0">
                <a:solidFill>
                  <a:schemeClr val="tx2">
                    <a:lumMod val="75000"/>
                  </a:schemeClr>
                </a:solidFill>
              </a:rPr>
            </a:br>
            <a:endParaRPr lang="hr-HR" sz="2800" b="1" dirty="0" smtClean="0">
              <a:solidFill>
                <a:schemeClr val="tx2">
                  <a:lumMod val="75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601734244"/>
              </p:ext>
            </p:extLst>
          </p:nvPr>
        </p:nvGraphicFramePr>
        <p:xfrm>
          <a:off x="352424" y="1778000"/>
          <a:ext cx="8524875" cy="2922212"/>
        </p:xfrm>
        <a:graphic>
          <a:graphicData uri="http://schemas.openxmlformats.org/drawingml/2006/table">
            <a:tbl>
              <a:tblPr firstRow="1" bandRow="1">
                <a:tableStyleId>{5C22544A-7EE6-4342-B048-85BDC9FD1C3A}</a:tableStyleId>
              </a:tblPr>
              <a:tblGrid>
                <a:gridCol w="1028701">
                  <a:extLst>
                    <a:ext uri="{9D8B030D-6E8A-4147-A177-3AD203B41FA5}">
                      <a16:colId xmlns:a16="http://schemas.microsoft.com/office/drawing/2014/main" val="20000"/>
                    </a:ext>
                  </a:extLst>
                </a:gridCol>
                <a:gridCol w="3238500">
                  <a:extLst>
                    <a:ext uri="{9D8B030D-6E8A-4147-A177-3AD203B41FA5}">
                      <a16:colId xmlns:a16="http://schemas.microsoft.com/office/drawing/2014/main" val="20001"/>
                    </a:ext>
                  </a:extLst>
                </a:gridCol>
                <a:gridCol w="1823082">
                  <a:extLst>
                    <a:ext uri="{9D8B030D-6E8A-4147-A177-3AD203B41FA5}">
                      <a16:colId xmlns:a16="http://schemas.microsoft.com/office/drawing/2014/main" val="20002"/>
                    </a:ext>
                  </a:extLst>
                </a:gridCol>
                <a:gridCol w="2434592">
                  <a:extLst>
                    <a:ext uri="{9D8B030D-6E8A-4147-A177-3AD203B41FA5}">
                      <a16:colId xmlns:a16="http://schemas.microsoft.com/office/drawing/2014/main" val="20003"/>
                    </a:ext>
                  </a:extLst>
                </a:gridCol>
              </a:tblGrid>
              <a:tr h="660400">
                <a:tc>
                  <a:txBody>
                    <a:bodyPr/>
                    <a:lstStyle/>
                    <a:p>
                      <a:pPr algn="ctr">
                        <a:lnSpc>
                          <a:spcPts val="1400"/>
                        </a:lnSpc>
                        <a:spcAft>
                          <a:spcPts val="0"/>
                        </a:spcAft>
                      </a:pPr>
                      <a:r>
                        <a:rPr lang="hr-HR" sz="2000" dirty="0" smtClean="0">
                          <a:latin typeface="+mn-lt"/>
                          <a:ea typeface="Calibri"/>
                          <a:cs typeface="Arial"/>
                        </a:rPr>
                        <a:t>At </a:t>
                      </a:r>
                      <a:r>
                        <a:rPr lang="hr-HR" sz="2000" dirty="0" err="1" smtClean="0">
                          <a:latin typeface="+mn-lt"/>
                          <a:ea typeface="Calibri"/>
                          <a:cs typeface="Arial"/>
                        </a:rPr>
                        <a:t>station</a:t>
                      </a:r>
                      <a:endParaRPr lang="hr-HR" sz="2000" dirty="0">
                        <a:latin typeface="+mn-lt"/>
                        <a:ea typeface="MS Mincho"/>
                        <a:cs typeface="Times New Roman"/>
                      </a:endParaRPr>
                    </a:p>
                  </a:txBody>
                  <a:tcPr marL="68580" marR="68580" marT="0" marB="0" anchor="ctr"/>
                </a:tc>
                <a:tc>
                  <a:txBody>
                    <a:bodyPr/>
                    <a:lstStyle/>
                    <a:p>
                      <a:pPr algn="ctr">
                        <a:lnSpc>
                          <a:spcPts val="1400"/>
                        </a:lnSpc>
                        <a:spcAft>
                          <a:spcPts val="0"/>
                        </a:spcAft>
                      </a:pPr>
                      <a:r>
                        <a:rPr lang="hr-HR" sz="2000" dirty="0" err="1" smtClean="0">
                          <a:latin typeface="+mn-lt"/>
                          <a:ea typeface="Calibri"/>
                          <a:cs typeface="Arial"/>
                        </a:rPr>
                        <a:t>Measurement</a:t>
                      </a:r>
                      <a:r>
                        <a:rPr lang="hr-HR" sz="2000" baseline="0" dirty="0" smtClean="0">
                          <a:latin typeface="+mn-lt"/>
                          <a:ea typeface="Calibri"/>
                          <a:cs typeface="Arial"/>
                        </a:rPr>
                        <a:t> </a:t>
                      </a:r>
                      <a:r>
                        <a:rPr lang="hr-HR" sz="2000" baseline="0" dirty="0" err="1" smtClean="0">
                          <a:latin typeface="+mn-lt"/>
                          <a:ea typeface="Calibri"/>
                          <a:cs typeface="Arial"/>
                        </a:rPr>
                        <a:t>range</a:t>
                      </a:r>
                      <a:endParaRPr lang="hr-HR" sz="2000" dirty="0">
                        <a:latin typeface="+mn-lt"/>
                        <a:ea typeface="MS Mincho"/>
                        <a:cs typeface="Times New Roman"/>
                      </a:endParaRPr>
                    </a:p>
                  </a:txBody>
                  <a:tcPr marL="68580" marR="68580" marT="0" marB="0" anchor="ctr"/>
                </a:tc>
                <a:tc>
                  <a:txBody>
                    <a:bodyPr/>
                    <a:lstStyle/>
                    <a:p>
                      <a:pPr algn="ctr">
                        <a:lnSpc>
                          <a:spcPts val="1400"/>
                        </a:lnSpc>
                        <a:spcAft>
                          <a:spcPts val="0"/>
                        </a:spcAft>
                      </a:pPr>
                      <a:r>
                        <a:rPr lang="hr-HR" sz="2000" dirty="0">
                          <a:latin typeface="+mn-lt"/>
                          <a:ea typeface="Calibri"/>
                          <a:cs typeface="Arial"/>
                        </a:rPr>
                        <a:t>Nisu pokriveni dozvolom</a:t>
                      </a:r>
                      <a:endParaRPr lang="hr-HR" sz="2000" dirty="0">
                        <a:latin typeface="+mn-lt"/>
                        <a:ea typeface="MS Mincho"/>
                        <a:cs typeface="Times New Roman"/>
                      </a:endParaRPr>
                    </a:p>
                  </a:txBody>
                  <a:tcPr marL="68580" marR="68580" marT="0" marB="0" anchor="ctr"/>
                </a:tc>
                <a:tc>
                  <a:txBody>
                    <a:bodyPr/>
                    <a:lstStyle/>
                    <a:p>
                      <a:pPr algn="ctr">
                        <a:lnSpc>
                          <a:spcPts val="1400"/>
                        </a:lnSpc>
                        <a:spcAft>
                          <a:spcPts val="0"/>
                        </a:spcAft>
                      </a:pPr>
                      <a:r>
                        <a:rPr lang="hr-HR" sz="2000" dirty="0">
                          <a:latin typeface="+mn-lt"/>
                          <a:ea typeface="Calibri"/>
                          <a:cs typeface="Arial"/>
                        </a:rPr>
                        <a:t>Izdano god. izvješće</a:t>
                      </a:r>
                      <a:endParaRPr lang="hr-HR" sz="2000" dirty="0">
                        <a:latin typeface="+mn-lt"/>
                        <a:ea typeface="MS Mincho"/>
                        <a:cs typeface="Times New Roman"/>
                      </a:endParaRPr>
                    </a:p>
                  </a:txBody>
                  <a:tcPr marL="68580" marR="68580" marT="0" marB="0" anchor="ctr"/>
                </a:tc>
                <a:extLst>
                  <a:ext uri="{0D108BD9-81ED-4DB2-BD59-A6C34878D82A}">
                    <a16:rowId xmlns:a16="http://schemas.microsoft.com/office/drawing/2014/main" val="10000"/>
                  </a:ext>
                </a:extLst>
              </a:tr>
              <a:tr h="742950">
                <a:tc>
                  <a:txBody>
                    <a:bodyPr/>
                    <a:lstStyle/>
                    <a:p>
                      <a:pPr algn="ctr">
                        <a:lnSpc>
                          <a:spcPct val="100000"/>
                        </a:lnSpc>
                        <a:spcAft>
                          <a:spcPts val="0"/>
                        </a:spcAft>
                      </a:pPr>
                      <a:r>
                        <a:rPr lang="hr-HR" sz="1800" b="1" dirty="0">
                          <a:solidFill>
                            <a:schemeClr val="tx2">
                              <a:lumMod val="50000"/>
                            </a:schemeClr>
                          </a:solidFill>
                          <a:latin typeface="+mn-lt"/>
                          <a:ea typeface="Calibri"/>
                          <a:cs typeface="Arial"/>
                        </a:rPr>
                        <a:t>ZA0105</a:t>
                      </a:r>
                      <a:endParaRPr lang="hr-HR" sz="1800" b="1" dirty="0">
                        <a:solidFill>
                          <a:schemeClr val="tx2">
                            <a:lumMod val="50000"/>
                          </a:schemeClr>
                        </a:solidFill>
                        <a:latin typeface="+mn-lt"/>
                        <a:ea typeface="MS Mincho"/>
                        <a:cs typeface="Times New Roman"/>
                      </a:endParaRPr>
                    </a:p>
                  </a:txBody>
                  <a:tcPr marL="68580" marR="68580" marT="0" marB="0" anchor="ctr"/>
                </a:tc>
                <a:tc>
                  <a:txBody>
                    <a:bodyPr/>
                    <a:lstStyle/>
                    <a:p>
                      <a:pPr algn="ctr">
                        <a:lnSpc>
                          <a:spcPct val="100000"/>
                        </a:lnSpc>
                        <a:spcAft>
                          <a:spcPts val="0"/>
                        </a:spcAft>
                      </a:pPr>
                      <a:r>
                        <a:rPr lang="hr-HR" sz="1800" b="1" dirty="0">
                          <a:solidFill>
                            <a:schemeClr val="tx2">
                              <a:lumMod val="50000"/>
                            </a:schemeClr>
                          </a:solidFill>
                          <a:latin typeface="+mn-lt"/>
                          <a:ea typeface="Calibri"/>
                          <a:cs typeface="Arial"/>
                        </a:rPr>
                        <a:t>CO, SO</a:t>
                      </a:r>
                      <a:r>
                        <a:rPr lang="hr-HR" sz="1800" b="1" baseline="-25000" dirty="0">
                          <a:solidFill>
                            <a:schemeClr val="tx2">
                              <a:lumMod val="50000"/>
                            </a:schemeClr>
                          </a:solidFill>
                          <a:latin typeface="+mn-lt"/>
                          <a:ea typeface="Calibri"/>
                          <a:cs typeface="Arial"/>
                        </a:rPr>
                        <a:t>2</a:t>
                      </a:r>
                      <a:r>
                        <a:rPr lang="hr-HR" sz="1800" b="1" dirty="0">
                          <a:solidFill>
                            <a:schemeClr val="tx2">
                              <a:lumMod val="50000"/>
                            </a:schemeClr>
                          </a:solidFill>
                          <a:latin typeface="+mn-lt"/>
                          <a:ea typeface="Calibri"/>
                          <a:cs typeface="Arial"/>
                        </a:rPr>
                        <a:t>, </a:t>
                      </a:r>
                      <a:r>
                        <a:rPr lang="hr-HR" sz="1800" b="1" dirty="0" smtClean="0">
                          <a:solidFill>
                            <a:schemeClr val="tx2">
                              <a:lumMod val="50000"/>
                            </a:schemeClr>
                          </a:solidFill>
                          <a:latin typeface="+mn-lt"/>
                          <a:ea typeface="Calibri"/>
                          <a:cs typeface="Arial"/>
                        </a:rPr>
                        <a:t>C</a:t>
                      </a:r>
                      <a:r>
                        <a:rPr lang="hr-HR" sz="1800" b="1" baseline="-25000" dirty="0" smtClean="0">
                          <a:solidFill>
                            <a:schemeClr val="tx2">
                              <a:lumMod val="50000"/>
                            </a:schemeClr>
                          </a:solidFill>
                          <a:latin typeface="+mn-lt"/>
                          <a:ea typeface="Calibri"/>
                          <a:cs typeface="Arial"/>
                        </a:rPr>
                        <a:t>6</a:t>
                      </a:r>
                      <a:r>
                        <a:rPr lang="hr-HR" sz="1800" b="1" dirty="0" smtClean="0">
                          <a:solidFill>
                            <a:schemeClr val="tx2">
                              <a:lumMod val="50000"/>
                            </a:schemeClr>
                          </a:solidFill>
                          <a:latin typeface="+mn-lt"/>
                          <a:ea typeface="Calibri"/>
                          <a:cs typeface="Arial"/>
                        </a:rPr>
                        <a:t>H</a:t>
                      </a:r>
                      <a:r>
                        <a:rPr lang="hr-HR" sz="1800" b="1" baseline="-25000" dirty="0" smtClean="0">
                          <a:solidFill>
                            <a:schemeClr val="tx2">
                              <a:lumMod val="50000"/>
                            </a:schemeClr>
                          </a:solidFill>
                          <a:latin typeface="+mn-lt"/>
                          <a:ea typeface="Calibri"/>
                          <a:cs typeface="Arial"/>
                        </a:rPr>
                        <a:t>6</a:t>
                      </a:r>
                      <a:r>
                        <a:rPr lang="hr-HR" sz="1800" b="1" dirty="0" smtClean="0">
                          <a:solidFill>
                            <a:schemeClr val="tx2">
                              <a:lumMod val="50000"/>
                            </a:schemeClr>
                          </a:solidFill>
                          <a:latin typeface="+mn-lt"/>
                          <a:ea typeface="Calibri"/>
                          <a:cs typeface="Arial"/>
                        </a:rPr>
                        <a:t>, </a:t>
                      </a:r>
                      <a:r>
                        <a:rPr lang="hr-HR" sz="1800" b="1" dirty="0">
                          <a:solidFill>
                            <a:schemeClr val="tx2">
                              <a:lumMod val="50000"/>
                            </a:schemeClr>
                          </a:solidFill>
                          <a:latin typeface="+mn-lt"/>
                          <a:ea typeface="Calibri"/>
                          <a:cs typeface="Arial"/>
                        </a:rPr>
                        <a:t>H</a:t>
                      </a:r>
                      <a:r>
                        <a:rPr lang="hr-HR" sz="1800" b="1" baseline="-25000" dirty="0">
                          <a:solidFill>
                            <a:schemeClr val="tx2">
                              <a:lumMod val="50000"/>
                            </a:schemeClr>
                          </a:solidFill>
                          <a:latin typeface="+mn-lt"/>
                          <a:ea typeface="Calibri"/>
                          <a:cs typeface="Arial"/>
                        </a:rPr>
                        <a:t>2</a:t>
                      </a:r>
                      <a:r>
                        <a:rPr lang="hr-HR" sz="1800" b="1" dirty="0">
                          <a:solidFill>
                            <a:schemeClr val="tx2">
                              <a:lumMod val="50000"/>
                            </a:schemeClr>
                          </a:solidFill>
                          <a:latin typeface="+mn-lt"/>
                          <a:ea typeface="Calibri"/>
                          <a:cs typeface="Arial"/>
                        </a:rPr>
                        <a:t>S PM</a:t>
                      </a:r>
                      <a:r>
                        <a:rPr lang="hr-HR" sz="1800" b="1" baseline="-25000" dirty="0">
                          <a:solidFill>
                            <a:schemeClr val="tx2">
                              <a:lumMod val="50000"/>
                            </a:schemeClr>
                          </a:solidFill>
                          <a:latin typeface="+mn-lt"/>
                          <a:ea typeface="Calibri"/>
                          <a:cs typeface="Arial"/>
                        </a:rPr>
                        <a:t>10(aut)</a:t>
                      </a:r>
                      <a:endParaRPr lang="hr-HR" sz="1800" b="1" dirty="0">
                        <a:solidFill>
                          <a:schemeClr val="tx2">
                            <a:lumMod val="50000"/>
                          </a:schemeClr>
                        </a:solidFill>
                        <a:latin typeface="+mn-lt"/>
                        <a:ea typeface="MS Mincho"/>
                        <a:cs typeface="Times New Roman"/>
                      </a:endParaRPr>
                    </a:p>
                  </a:txBody>
                  <a:tcPr marL="68580" marR="68580" marT="0" marB="0" anchor="ctr"/>
                </a:tc>
                <a:tc>
                  <a:txBody>
                    <a:bodyPr/>
                    <a:lstStyle/>
                    <a:p>
                      <a:pPr algn="ctr">
                        <a:lnSpc>
                          <a:spcPct val="100000"/>
                        </a:lnSpc>
                        <a:spcAft>
                          <a:spcPts val="0"/>
                        </a:spcAft>
                      </a:pPr>
                      <a:r>
                        <a:rPr lang="hr-HR" sz="1800" b="1" dirty="0">
                          <a:solidFill>
                            <a:schemeClr val="tx2">
                              <a:lumMod val="50000"/>
                            </a:schemeClr>
                          </a:solidFill>
                          <a:latin typeface="+mn-lt"/>
                          <a:ea typeface="Calibri"/>
                          <a:cs typeface="Arial"/>
                        </a:rPr>
                        <a:t>B, PM</a:t>
                      </a:r>
                      <a:r>
                        <a:rPr lang="hr-HR" sz="1800" b="1" baseline="-25000" dirty="0">
                          <a:solidFill>
                            <a:schemeClr val="tx2">
                              <a:lumMod val="50000"/>
                            </a:schemeClr>
                          </a:solidFill>
                          <a:latin typeface="+mn-lt"/>
                          <a:ea typeface="Calibri"/>
                          <a:cs typeface="Arial"/>
                        </a:rPr>
                        <a:t>10(aut)</a:t>
                      </a:r>
                      <a:endParaRPr lang="hr-HR" sz="1800" b="1" dirty="0">
                        <a:solidFill>
                          <a:schemeClr val="tx2">
                            <a:lumMod val="50000"/>
                          </a:schemeClr>
                        </a:solidFill>
                        <a:latin typeface="+mn-lt"/>
                        <a:ea typeface="MS Mincho"/>
                        <a:cs typeface="Times New Roman"/>
                      </a:endParaRPr>
                    </a:p>
                  </a:txBody>
                  <a:tcPr marL="68580" marR="68580" marT="0" marB="0" anchor="ctr"/>
                </a:tc>
                <a:tc>
                  <a:txBody>
                    <a:bodyPr/>
                    <a:lstStyle/>
                    <a:p>
                      <a:pPr algn="ctr">
                        <a:lnSpc>
                          <a:spcPct val="100000"/>
                        </a:lnSpc>
                        <a:spcAft>
                          <a:spcPts val="0"/>
                        </a:spcAft>
                      </a:pPr>
                      <a:r>
                        <a:rPr lang="hr-HR" sz="1800" b="1" dirty="0" smtClean="0">
                          <a:solidFill>
                            <a:schemeClr val="tx2">
                              <a:lumMod val="50000"/>
                            </a:schemeClr>
                          </a:solidFill>
                          <a:latin typeface="+mn-lt"/>
                          <a:ea typeface="Calibri"/>
                          <a:cs typeface="Arial"/>
                        </a:rPr>
                        <a:t>YES</a:t>
                      </a:r>
                      <a:r>
                        <a:rPr lang="hr-HR" sz="1800" b="1" baseline="0" dirty="0" smtClean="0">
                          <a:solidFill>
                            <a:schemeClr val="tx2">
                              <a:lumMod val="50000"/>
                            </a:schemeClr>
                          </a:solidFill>
                          <a:latin typeface="+mn-lt"/>
                          <a:ea typeface="Calibri"/>
                          <a:cs typeface="Arial"/>
                        </a:rPr>
                        <a:t> for</a:t>
                      </a:r>
                      <a:r>
                        <a:rPr lang="hr-HR" sz="1800" b="1" dirty="0" smtClean="0">
                          <a:solidFill>
                            <a:schemeClr val="tx2">
                              <a:lumMod val="50000"/>
                            </a:schemeClr>
                          </a:solidFill>
                          <a:latin typeface="+mn-lt"/>
                          <a:ea typeface="Calibri"/>
                          <a:cs typeface="Arial"/>
                        </a:rPr>
                        <a:t>  2015</a:t>
                      </a:r>
                      <a:r>
                        <a:rPr lang="hr-HR" sz="1800" b="1" baseline="0" dirty="0" smtClean="0">
                          <a:solidFill>
                            <a:schemeClr val="tx2">
                              <a:lumMod val="50000"/>
                            </a:schemeClr>
                          </a:solidFill>
                          <a:latin typeface="+mn-lt"/>
                          <a:ea typeface="Calibri"/>
                          <a:cs typeface="Arial"/>
                        </a:rPr>
                        <a:t> </a:t>
                      </a:r>
                      <a:r>
                        <a:rPr lang="hr-HR" sz="1800" b="1" baseline="0" dirty="0" err="1" smtClean="0">
                          <a:solidFill>
                            <a:schemeClr val="tx2">
                              <a:lumMod val="50000"/>
                            </a:schemeClr>
                          </a:solidFill>
                          <a:latin typeface="+mn-lt"/>
                          <a:ea typeface="Calibri"/>
                          <a:cs typeface="Arial"/>
                        </a:rPr>
                        <a:t>and</a:t>
                      </a:r>
                      <a:r>
                        <a:rPr lang="hr-HR" sz="1800" b="1" dirty="0" smtClean="0">
                          <a:solidFill>
                            <a:schemeClr val="tx2">
                              <a:lumMod val="50000"/>
                            </a:schemeClr>
                          </a:solidFill>
                          <a:latin typeface="+mn-lt"/>
                          <a:ea typeface="Calibri"/>
                          <a:cs typeface="Arial"/>
                        </a:rPr>
                        <a:t> 2016</a:t>
                      </a:r>
                      <a:endParaRPr lang="hr-HR" sz="1800" b="1" dirty="0">
                        <a:solidFill>
                          <a:schemeClr val="tx2">
                            <a:lumMod val="50000"/>
                          </a:schemeClr>
                        </a:solidFill>
                        <a:latin typeface="+mn-lt"/>
                        <a:ea typeface="MS Mincho"/>
                        <a:cs typeface="Times New Roman"/>
                      </a:endParaRPr>
                    </a:p>
                  </a:txBody>
                  <a:tcPr marL="68580" marR="68580" marT="0" marB="0" anchor="ctr"/>
                </a:tc>
                <a:extLst>
                  <a:ext uri="{0D108BD9-81ED-4DB2-BD59-A6C34878D82A}">
                    <a16:rowId xmlns:a16="http://schemas.microsoft.com/office/drawing/2014/main" val="10001"/>
                  </a:ext>
                </a:extLst>
              </a:tr>
              <a:tr h="742950">
                <a:tc>
                  <a:txBody>
                    <a:bodyPr/>
                    <a:lstStyle/>
                    <a:p>
                      <a:pPr algn="ctr">
                        <a:lnSpc>
                          <a:spcPct val="100000"/>
                        </a:lnSpc>
                        <a:spcAft>
                          <a:spcPts val="0"/>
                        </a:spcAft>
                      </a:pPr>
                      <a:r>
                        <a:rPr lang="hr-HR" sz="1800" b="1">
                          <a:solidFill>
                            <a:schemeClr val="tx2">
                              <a:lumMod val="50000"/>
                            </a:schemeClr>
                          </a:solidFill>
                          <a:latin typeface="+mn-lt"/>
                          <a:ea typeface="Calibri"/>
                          <a:cs typeface="Arial"/>
                        </a:rPr>
                        <a:t>ZA0106</a:t>
                      </a:r>
                      <a:endParaRPr lang="hr-HR" sz="1800" b="1">
                        <a:solidFill>
                          <a:schemeClr val="tx2">
                            <a:lumMod val="50000"/>
                          </a:schemeClr>
                        </a:solidFill>
                        <a:latin typeface="+mn-lt"/>
                        <a:ea typeface="MS Mincho"/>
                        <a:cs typeface="Times New Roman"/>
                      </a:endParaRPr>
                    </a:p>
                  </a:txBody>
                  <a:tcPr marL="68580" marR="68580" marT="0" marB="0" anchor="ctr"/>
                </a:tc>
                <a:tc>
                  <a:txBody>
                    <a:bodyPr/>
                    <a:lstStyle/>
                    <a:p>
                      <a:pPr algn="ctr">
                        <a:lnSpc>
                          <a:spcPct val="100000"/>
                        </a:lnSpc>
                        <a:spcAft>
                          <a:spcPts val="0"/>
                        </a:spcAft>
                      </a:pPr>
                      <a:r>
                        <a:rPr lang="hr-HR" sz="1800" b="1" dirty="0">
                          <a:solidFill>
                            <a:schemeClr val="tx2">
                              <a:lumMod val="50000"/>
                            </a:schemeClr>
                          </a:solidFill>
                          <a:latin typeface="+mn-lt"/>
                          <a:ea typeface="Calibri"/>
                          <a:cs typeface="Arial"/>
                        </a:rPr>
                        <a:t>CO, SO</a:t>
                      </a:r>
                      <a:r>
                        <a:rPr lang="hr-HR" sz="1800" b="1" baseline="-25000" dirty="0">
                          <a:solidFill>
                            <a:schemeClr val="tx2">
                              <a:lumMod val="50000"/>
                            </a:schemeClr>
                          </a:solidFill>
                          <a:latin typeface="+mn-lt"/>
                          <a:ea typeface="Calibri"/>
                          <a:cs typeface="Arial"/>
                        </a:rPr>
                        <a:t>2</a:t>
                      </a:r>
                      <a:r>
                        <a:rPr lang="hr-HR" sz="1800" b="1" dirty="0">
                          <a:solidFill>
                            <a:schemeClr val="tx2">
                              <a:lumMod val="50000"/>
                            </a:schemeClr>
                          </a:solidFill>
                          <a:latin typeface="+mn-lt"/>
                          <a:ea typeface="Calibri"/>
                          <a:cs typeface="Arial"/>
                        </a:rPr>
                        <a:t>, NOx, </a:t>
                      </a:r>
                      <a:r>
                        <a:rPr lang="hr-HR" sz="1800" b="1" dirty="0" smtClean="0">
                          <a:solidFill>
                            <a:schemeClr val="tx2">
                              <a:lumMod val="50000"/>
                            </a:schemeClr>
                          </a:solidFill>
                          <a:latin typeface="+mn-lt"/>
                          <a:ea typeface="Calibri"/>
                          <a:cs typeface="Arial"/>
                        </a:rPr>
                        <a:t>H</a:t>
                      </a:r>
                      <a:r>
                        <a:rPr lang="hr-HR" sz="1800" b="1" baseline="-25000" dirty="0" smtClean="0">
                          <a:solidFill>
                            <a:schemeClr val="tx2">
                              <a:lumMod val="50000"/>
                            </a:schemeClr>
                          </a:solidFill>
                          <a:latin typeface="+mn-lt"/>
                          <a:ea typeface="Calibri"/>
                          <a:cs typeface="Arial"/>
                        </a:rPr>
                        <a:t>2</a:t>
                      </a:r>
                      <a:r>
                        <a:rPr lang="hr-HR" sz="1800" b="1" dirty="0" smtClean="0">
                          <a:solidFill>
                            <a:schemeClr val="tx2">
                              <a:lumMod val="50000"/>
                            </a:schemeClr>
                          </a:solidFill>
                          <a:latin typeface="+mn-lt"/>
                          <a:ea typeface="Calibri"/>
                          <a:cs typeface="Arial"/>
                        </a:rPr>
                        <a:t>S, </a:t>
                      </a:r>
                      <a:r>
                        <a:rPr lang="hr-HR" sz="1800" b="1" dirty="0">
                          <a:solidFill>
                            <a:schemeClr val="tx2">
                              <a:lumMod val="50000"/>
                            </a:schemeClr>
                          </a:solidFill>
                          <a:latin typeface="+mn-lt"/>
                          <a:ea typeface="Calibri"/>
                          <a:cs typeface="Arial"/>
                        </a:rPr>
                        <a:t>PM</a:t>
                      </a:r>
                      <a:r>
                        <a:rPr lang="hr-HR" sz="1800" b="1" baseline="-25000" dirty="0">
                          <a:solidFill>
                            <a:schemeClr val="tx2">
                              <a:lumMod val="50000"/>
                            </a:schemeClr>
                          </a:solidFill>
                          <a:latin typeface="+mn-lt"/>
                          <a:ea typeface="Calibri"/>
                          <a:cs typeface="Arial"/>
                        </a:rPr>
                        <a:t>10(aut)</a:t>
                      </a:r>
                      <a:endParaRPr lang="hr-HR" sz="1800" b="1" dirty="0">
                        <a:solidFill>
                          <a:schemeClr val="tx2">
                            <a:lumMod val="50000"/>
                          </a:schemeClr>
                        </a:solidFill>
                        <a:latin typeface="+mn-lt"/>
                        <a:ea typeface="MS Mincho"/>
                        <a:cs typeface="Times New Roman"/>
                      </a:endParaRPr>
                    </a:p>
                  </a:txBody>
                  <a:tcPr marL="68580" marR="68580" marT="0" marB="0" anchor="ctr"/>
                </a:tc>
                <a:tc>
                  <a:txBody>
                    <a:bodyPr/>
                    <a:lstStyle/>
                    <a:p>
                      <a:pPr algn="ctr">
                        <a:lnSpc>
                          <a:spcPct val="100000"/>
                        </a:lnSpc>
                        <a:spcAft>
                          <a:spcPts val="0"/>
                        </a:spcAft>
                      </a:pPr>
                      <a:r>
                        <a:rPr lang="hr-HR" sz="1800" b="1">
                          <a:solidFill>
                            <a:schemeClr val="tx2">
                              <a:lumMod val="50000"/>
                            </a:schemeClr>
                          </a:solidFill>
                          <a:latin typeface="+mn-lt"/>
                          <a:ea typeface="Calibri"/>
                          <a:cs typeface="Arial"/>
                        </a:rPr>
                        <a:t>PM</a:t>
                      </a:r>
                      <a:r>
                        <a:rPr lang="hr-HR" sz="1800" b="1" baseline="-25000">
                          <a:solidFill>
                            <a:schemeClr val="tx2">
                              <a:lumMod val="50000"/>
                            </a:schemeClr>
                          </a:solidFill>
                          <a:latin typeface="+mn-lt"/>
                          <a:ea typeface="Calibri"/>
                          <a:cs typeface="Arial"/>
                        </a:rPr>
                        <a:t>10(aut)</a:t>
                      </a:r>
                      <a:endParaRPr lang="hr-HR" sz="1800" b="1">
                        <a:solidFill>
                          <a:schemeClr val="tx2">
                            <a:lumMod val="50000"/>
                          </a:schemeClr>
                        </a:solidFill>
                        <a:latin typeface="+mn-lt"/>
                        <a:ea typeface="MS Mincho"/>
                        <a:cs typeface="Times New Roman"/>
                      </a:endParaRPr>
                    </a:p>
                  </a:txBody>
                  <a:tcPr marL="68580" marR="68580" marT="0" marB="0" anchor="ctr"/>
                </a:tc>
                <a:tc>
                  <a:txBody>
                    <a:bodyPr/>
                    <a:lstStyle/>
                    <a:p>
                      <a:pPr algn="ctr">
                        <a:lnSpc>
                          <a:spcPct val="100000"/>
                        </a:lnSpc>
                        <a:spcAft>
                          <a:spcPts val="0"/>
                        </a:spcAft>
                      </a:pPr>
                      <a:r>
                        <a:rPr lang="hr-HR" sz="1800" b="1" dirty="0" smtClean="0">
                          <a:solidFill>
                            <a:schemeClr val="tx2">
                              <a:lumMod val="50000"/>
                            </a:schemeClr>
                          </a:solidFill>
                          <a:latin typeface="+mn-lt"/>
                          <a:ea typeface="Calibri"/>
                          <a:cs typeface="Arial"/>
                        </a:rPr>
                        <a:t>NO</a:t>
                      </a:r>
                      <a:endParaRPr lang="hr-HR" sz="1800" b="1" dirty="0">
                        <a:solidFill>
                          <a:schemeClr val="tx2">
                            <a:lumMod val="50000"/>
                          </a:schemeClr>
                        </a:solidFill>
                        <a:latin typeface="+mn-lt"/>
                        <a:ea typeface="MS Mincho"/>
                        <a:cs typeface="Times New Roman"/>
                      </a:endParaRPr>
                    </a:p>
                  </a:txBody>
                  <a:tcPr marL="68580" marR="68580" marT="0" marB="0" anchor="ctr"/>
                </a:tc>
                <a:extLst>
                  <a:ext uri="{0D108BD9-81ED-4DB2-BD59-A6C34878D82A}">
                    <a16:rowId xmlns:a16="http://schemas.microsoft.com/office/drawing/2014/main" val="10002"/>
                  </a:ext>
                </a:extLst>
              </a:tr>
              <a:tr h="775912">
                <a:tc>
                  <a:txBody>
                    <a:bodyPr/>
                    <a:lstStyle/>
                    <a:p>
                      <a:pPr algn="ctr">
                        <a:lnSpc>
                          <a:spcPct val="100000"/>
                        </a:lnSpc>
                        <a:spcAft>
                          <a:spcPts val="0"/>
                        </a:spcAft>
                      </a:pPr>
                      <a:r>
                        <a:rPr lang="hr-HR" sz="1800" b="1">
                          <a:solidFill>
                            <a:schemeClr val="tx2">
                              <a:lumMod val="50000"/>
                            </a:schemeClr>
                          </a:solidFill>
                          <a:latin typeface="+mn-lt"/>
                          <a:ea typeface="Calibri"/>
                          <a:cs typeface="Arial"/>
                        </a:rPr>
                        <a:t>ZA0107</a:t>
                      </a:r>
                      <a:endParaRPr lang="hr-HR" sz="1800" b="1">
                        <a:solidFill>
                          <a:schemeClr val="tx2">
                            <a:lumMod val="50000"/>
                          </a:schemeClr>
                        </a:solidFill>
                        <a:latin typeface="+mn-lt"/>
                        <a:ea typeface="MS Mincho"/>
                        <a:cs typeface="Times New Roman"/>
                      </a:endParaRPr>
                    </a:p>
                  </a:txBody>
                  <a:tcPr marL="68580" marR="68580" marT="0" marB="0" anchor="ctr"/>
                </a:tc>
                <a:tc>
                  <a:txBody>
                    <a:bodyPr/>
                    <a:lstStyle/>
                    <a:p>
                      <a:pPr algn="ctr">
                        <a:lnSpc>
                          <a:spcPct val="100000"/>
                        </a:lnSpc>
                        <a:spcAft>
                          <a:spcPts val="0"/>
                        </a:spcAft>
                      </a:pPr>
                      <a:r>
                        <a:rPr lang="hr-HR" sz="1800" b="1" dirty="0">
                          <a:solidFill>
                            <a:schemeClr val="tx2">
                              <a:lumMod val="50000"/>
                            </a:schemeClr>
                          </a:solidFill>
                          <a:latin typeface="+mn-lt"/>
                          <a:ea typeface="Calibri"/>
                          <a:cs typeface="Arial"/>
                        </a:rPr>
                        <a:t>CO, SO</a:t>
                      </a:r>
                      <a:r>
                        <a:rPr lang="hr-HR" sz="1800" b="1" baseline="-25000" dirty="0">
                          <a:solidFill>
                            <a:schemeClr val="tx2">
                              <a:lumMod val="50000"/>
                            </a:schemeClr>
                          </a:solidFill>
                          <a:latin typeface="+mn-lt"/>
                          <a:ea typeface="Calibri"/>
                          <a:cs typeface="Arial"/>
                        </a:rPr>
                        <a:t>2</a:t>
                      </a:r>
                      <a:r>
                        <a:rPr lang="hr-HR" sz="1800" b="1" dirty="0">
                          <a:solidFill>
                            <a:schemeClr val="tx2">
                              <a:lumMod val="50000"/>
                            </a:schemeClr>
                          </a:solidFill>
                          <a:latin typeface="+mn-lt"/>
                          <a:ea typeface="Calibri"/>
                          <a:cs typeface="Arial"/>
                        </a:rPr>
                        <a:t>, NOx, </a:t>
                      </a:r>
                      <a:r>
                        <a:rPr lang="hr-HR" sz="1800" b="1" dirty="0" smtClean="0">
                          <a:solidFill>
                            <a:schemeClr val="tx2">
                              <a:lumMod val="50000"/>
                            </a:schemeClr>
                          </a:solidFill>
                          <a:latin typeface="+mn-lt"/>
                          <a:ea typeface="Calibri"/>
                          <a:cs typeface="Arial"/>
                        </a:rPr>
                        <a:t>H</a:t>
                      </a:r>
                      <a:r>
                        <a:rPr lang="hr-HR" sz="1800" b="1" baseline="-25000" dirty="0" smtClean="0">
                          <a:solidFill>
                            <a:schemeClr val="tx2">
                              <a:lumMod val="50000"/>
                            </a:schemeClr>
                          </a:solidFill>
                          <a:latin typeface="+mn-lt"/>
                          <a:ea typeface="Calibri"/>
                          <a:cs typeface="Arial"/>
                        </a:rPr>
                        <a:t>2</a:t>
                      </a:r>
                      <a:r>
                        <a:rPr lang="hr-HR" sz="1800" b="1" dirty="0" smtClean="0">
                          <a:solidFill>
                            <a:schemeClr val="tx2">
                              <a:lumMod val="50000"/>
                            </a:schemeClr>
                          </a:solidFill>
                          <a:latin typeface="+mn-lt"/>
                          <a:ea typeface="Calibri"/>
                          <a:cs typeface="Arial"/>
                        </a:rPr>
                        <a:t>S, NH</a:t>
                      </a:r>
                      <a:r>
                        <a:rPr lang="hr-HR" sz="1800" b="1" baseline="-25000" dirty="0" smtClean="0">
                          <a:solidFill>
                            <a:schemeClr val="tx2">
                              <a:lumMod val="50000"/>
                            </a:schemeClr>
                          </a:solidFill>
                          <a:latin typeface="+mn-lt"/>
                          <a:ea typeface="Calibri"/>
                          <a:cs typeface="Arial"/>
                        </a:rPr>
                        <a:t>3</a:t>
                      </a:r>
                      <a:endParaRPr lang="hr-HR" sz="1800" b="1" dirty="0">
                        <a:solidFill>
                          <a:schemeClr val="tx2">
                            <a:lumMod val="50000"/>
                          </a:schemeClr>
                        </a:solidFill>
                        <a:latin typeface="+mn-lt"/>
                        <a:ea typeface="MS Mincho"/>
                        <a:cs typeface="Times New Roman"/>
                      </a:endParaRPr>
                    </a:p>
                  </a:txBody>
                  <a:tcPr marL="68580" marR="68580" marT="0" marB="0" anchor="ctr"/>
                </a:tc>
                <a:tc>
                  <a:txBody>
                    <a:bodyPr/>
                    <a:lstStyle/>
                    <a:p>
                      <a:pPr algn="ctr">
                        <a:lnSpc>
                          <a:spcPct val="100000"/>
                        </a:lnSpc>
                        <a:spcAft>
                          <a:spcPts val="0"/>
                        </a:spcAft>
                      </a:pPr>
                      <a:r>
                        <a:rPr lang="hr-HR" sz="1800" b="1">
                          <a:solidFill>
                            <a:schemeClr val="tx2">
                              <a:lumMod val="50000"/>
                            </a:schemeClr>
                          </a:solidFill>
                          <a:latin typeface="+mn-lt"/>
                          <a:ea typeface="Calibri"/>
                          <a:cs typeface="Arial"/>
                        </a:rPr>
                        <a:t>PM</a:t>
                      </a:r>
                      <a:r>
                        <a:rPr lang="hr-HR" sz="1800" b="1" baseline="-25000">
                          <a:solidFill>
                            <a:schemeClr val="tx2">
                              <a:lumMod val="50000"/>
                            </a:schemeClr>
                          </a:solidFill>
                          <a:latin typeface="+mn-lt"/>
                          <a:ea typeface="Calibri"/>
                          <a:cs typeface="Arial"/>
                        </a:rPr>
                        <a:t>10(aut)</a:t>
                      </a:r>
                      <a:endParaRPr lang="hr-HR" sz="1800" b="1">
                        <a:solidFill>
                          <a:schemeClr val="tx2">
                            <a:lumMod val="50000"/>
                          </a:schemeClr>
                        </a:solidFill>
                        <a:latin typeface="+mn-lt"/>
                        <a:ea typeface="MS Mincho"/>
                        <a:cs typeface="Times New Roman"/>
                      </a:endParaRPr>
                    </a:p>
                  </a:txBody>
                  <a:tcPr marL="68580" marR="68580" marT="0" marB="0" anchor="ctr"/>
                </a:tc>
                <a:tc>
                  <a:txBody>
                    <a:bodyPr/>
                    <a:lstStyle/>
                    <a:p>
                      <a:pPr algn="ctr">
                        <a:lnSpc>
                          <a:spcPct val="100000"/>
                        </a:lnSpc>
                        <a:spcAft>
                          <a:spcPts val="0"/>
                        </a:spcAft>
                      </a:pPr>
                      <a:r>
                        <a:rPr lang="hr-HR" sz="1800" b="1" dirty="0" smtClean="0">
                          <a:solidFill>
                            <a:schemeClr val="tx2">
                              <a:lumMod val="50000"/>
                            </a:schemeClr>
                          </a:solidFill>
                          <a:latin typeface="+mn-lt"/>
                          <a:ea typeface="Calibri"/>
                          <a:cs typeface="Arial"/>
                        </a:rPr>
                        <a:t>YES</a:t>
                      </a:r>
                      <a:r>
                        <a:rPr lang="hr-HR" sz="1800" b="1" baseline="0" dirty="0" smtClean="0">
                          <a:solidFill>
                            <a:schemeClr val="tx2">
                              <a:lumMod val="50000"/>
                            </a:schemeClr>
                          </a:solidFill>
                          <a:latin typeface="+mn-lt"/>
                          <a:ea typeface="Calibri"/>
                          <a:cs typeface="Arial"/>
                        </a:rPr>
                        <a:t> for</a:t>
                      </a:r>
                      <a:r>
                        <a:rPr lang="hr-HR" sz="1800" b="1" dirty="0" smtClean="0">
                          <a:solidFill>
                            <a:schemeClr val="tx2">
                              <a:lumMod val="50000"/>
                            </a:schemeClr>
                          </a:solidFill>
                          <a:latin typeface="+mn-lt"/>
                          <a:ea typeface="Calibri"/>
                          <a:cs typeface="Arial"/>
                        </a:rPr>
                        <a:t> </a:t>
                      </a:r>
                      <a:r>
                        <a:rPr lang="hr-HR" sz="1800" b="1" dirty="0">
                          <a:solidFill>
                            <a:schemeClr val="tx2">
                              <a:lumMod val="50000"/>
                            </a:schemeClr>
                          </a:solidFill>
                          <a:latin typeface="+mn-lt"/>
                          <a:ea typeface="Calibri"/>
                          <a:cs typeface="Arial"/>
                        </a:rPr>
                        <a:t>2012 </a:t>
                      </a:r>
                      <a:r>
                        <a:rPr lang="hr-HR" sz="1800" b="1" dirty="0" smtClean="0">
                          <a:solidFill>
                            <a:schemeClr val="tx2">
                              <a:lumMod val="50000"/>
                            </a:schemeClr>
                          </a:solidFill>
                          <a:latin typeface="+mn-lt"/>
                          <a:ea typeface="Calibri"/>
                          <a:cs typeface="Arial"/>
                        </a:rPr>
                        <a:t>to 2016</a:t>
                      </a:r>
                      <a:endParaRPr lang="hr-HR" sz="1800" b="1" dirty="0">
                        <a:solidFill>
                          <a:schemeClr val="tx2">
                            <a:lumMod val="50000"/>
                          </a:schemeClr>
                        </a:solidFill>
                        <a:latin typeface="+mn-lt"/>
                        <a:ea typeface="MS Mincho"/>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grpSp>
        <p:nvGrpSpPr>
          <p:cNvPr id="10" name="Group 3"/>
          <p:cNvGrpSpPr>
            <a:grpSpLocks noChangeAspect="1"/>
          </p:cNvGrpSpPr>
          <p:nvPr/>
        </p:nvGrpSpPr>
        <p:grpSpPr bwMode="auto">
          <a:xfrm>
            <a:off x="442354" y="6362429"/>
            <a:ext cx="4500798" cy="411137"/>
            <a:chOff x="14858" y="6031800"/>
            <a:chExt cx="7310482" cy="703818"/>
          </a:xfrm>
        </p:grpSpPr>
        <p:pic>
          <p:nvPicPr>
            <p:cNvPr id="1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smtClean="0">
                <a:solidFill>
                  <a:schemeClr val="tx2"/>
                </a:solidFill>
                <a:effectLst>
                  <a:glow>
                    <a:srgbClr val="7F7F7F">
                      <a:alpha val="35000"/>
                    </a:srgbClr>
                  </a:glow>
                </a:effectLst>
              </a:rPr>
              <a:t>Deadlines</a:t>
            </a:r>
            <a:r>
              <a:rPr lang="hr-HR" sz="2800" b="1" dirty="0" smtClean="0">
                <a:solidFill>
                  <a:schemeClr val="tx2"/>
                </a:solidFill>
                <a:effectLst>
                  <a:glow>
                    <a:srgbClr val="7F7F7F">
                      <a:alpha val="35000"/>
                    </a:srgbClr>
                  </a:glow>
                </a:effectLst>
              </a:rPr>
              <a:t> for </a:t>
            </a:r>
            <a:r>
              <a:rPr lang="hr-HR" sz="2800" b="1" dirty="0" err="1" smtClean="0">
                <a:solidFill>
                  <a:schemeClr val="tx2"/>
                </a:solidFill>
                <a:effectLst>
                  <a:glow>
                    <a:srgbClr val="7F7F7F">
                      <a:alpha val="35000"/>
                    </a:srgbClr>
                  </a:glow>
                </a:effectLst>
              </a:rPr>
              <a:t>faults</a:t>
            </a:r>
            <a:r>
              <a:rPr lang="hr-HR" sz="2800" b="1" dirty="0" smtClean="0">
                <a:solidFill>
                  <a:schemeClr val="tx2"/>
                </a:solidFill>
                <a:effectLst>
                  <a:glow>
                    <a:srgbClr val="7F7F7F">
                      <a:alpha val="35000"/>
                    </a:srgbClr>
                  </a:glow>
                </a:effectLst>
              </a:rPr>
              <a:t> </a:t>
            </a:r>
            <a:r>
              <a:rPr lang="hr-HR" sz="2800" b="1" dirty="0" err="1" smtClean="0">
                <a:solidFill>
                  <a:schemeClr val="tx2"/>
                </a:solidFill>
                <a:effectLst>
                  <a:glow>
                    <a:srgbClr val="7F7F7F">
                      <a:alpha val="35000"/>
                    </a:srgbClr>
                  </a:glow>
                </a:effectLst>
              </a:rPr>
              <a:t>removal</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Rectangle 12"/>
          <p:cNvSpPr/>
          <p:nvPr/>
        </p:nvSpPr>
        <p:spPr>
          <a:xfrm>
            <a:off x="376240" y="1162049"/>
            <a:ext cx="8358186" cy="895351"/>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dirty="0">
              <a:solidFill>
                <a:schemeClr val="tx2">
                  <a:lumMod val="75000"/>
                </a:schemeClr>
              </a:solidFill>
            </a:endParaRPr>
          </a:p>
        </p:txBody>
      </p:sp>
      <p:sp>
        <p:nvSpPr>
          <p:cNvPr id="20" name="TextBox 19"/>
          <p:cNvSpPr txBox="1"/>
          <p:nvPr/>
        </p:nvSpPr>
        <p:spPr>
          <a:xfrm>
            <a:off x="442354" y="1255781"/>
            <a:ext cx="8187295" cy="707886"/>
          </a:xfrm>
          <a:prstGeom prst="rect">
            <a:avLst/>
          </a:prstGeom>
          <a:noFill/>
        </p:spPr>
        <p:txBody>
          <a:bodyPr wrap="square" rtlCol="0">
            <a:spAutoFit/>
          </a:bodyPr>
          <a:lstStyle/>
          <a:p>
            <a:pPr algn="ctr"/>
            <a:r>
              <a:rPr lang="hr-HR" sz="2000" b="1" dirty="0" smtClean="0">
                <a:solidFill>
                  <a:schemeClr val="tx2">
                    <a:lumMod val="75000"/>
                  </a:schemeClr>
                </a:solidFill>
                <a:latin typeface="+mn-lt"/>
              </a:rPr>
              <a:t>For </a:t>
            </a:r>
            <a:r>
              <a:rPr lang="hr-HR" sz="2000" b="1" dirty="0" err="1" smtClean="0">
                <a:solidFill>
                  <a:schemeClr val="tx2">
                    <a:lumMod val="75000"/>
                  </a:schemeClr>
                </a:solidFill>
                <a:latin typeface="+mn-lt"/>
              </a:rPr>
              <a:t>the</a:t>
            </a:r>
            <a:r>
              <a:rPr lang="hr-HR" sz="2000" b="1" dirty="0" smtClean="0">
                <a:solidFill>
                  <a:schemeClr val="tx2">
                    <a:lumMod val="75000"/>
                  </a:schemeClr>
                </a:solidFill>
                <a:latin typeface="+mn-lt"/>
              </a:rPr>
              <a:t> </a:t>
            </a:r>
            <a:r>
              <a:rPr lang="hr-HR" sz="2000" b="1" dirty="0" err="1" smtClean="0">
                <a:solidFill>
                  <a:schemeClr val="tx2">
                    <a:lumMod val="75000"/>
                  </a:schemeClr>
                </a:solidFill>
                <a:latin typeface="+mn-lt"/>
              </a:rPr>
              <a:t>purpose</a:t>
            </a:r>
            <a:r>
              <a:rPr lang="hr-HR" sz="2000" b="1" dirty="0" smtClean="0">
                <a:solidFill>
                  <a:schemeClr val="tx2">
                    <a:lumMod val="75000"/>
                  </a:schemeClr>
                </a:solidFill>
                <a:latin typeface="+mn-lt"/>
              </a:rPr>
              <a:t> </a:t>
            </a:r>
            <a:r>
              <a:rPr lang="hr-HR" sz="2000" b="1" dirty="0" err="1" smtClean="0">
                <a:solidFill>
                  <a:schemeClr val="tx2">
                    <a:lumMod val="75000"/>
                  </a:schemeClr>
                </a:solidFill>
                <a:latin typeface="+mn-lt"/>
              </a:rPr>
              <a:t>of</a:t>
            </a:r>
            <a:r>
              <a:rPr lang="hr-HR" sz="2000" b="1" dirty="0" smtClean="0">
                <a:solidFill>
                  <a:schemeClr val="tx2">
                    <a:lumMod val="75000"/>
                  </a:schemeClr>
                </a:solidFill>
                <a:latin typeface="+mn-lt"/>
              </a:rPr>
              <a:t> </a:t>
            </a:r>
            <a:r>
              <a:rPr lang="hr-HR" sz="2000" b="1" dirty="0" err="1" smtClean="0">
                <a:solidFill>
                  <a:schemeClr val="tx2">
                    <a:lumMod val="75000"/>
                  </a:schemeClr>
                </a:solidFill>
                <a:latin typeface="+mn-lt"/>
              </a:rPr>
              <a:t>orientation</a:t>
            </a:r>
            <a:r>
              <a:rPr lang="hr-HR" sz="2000" b="1" dirty="0" smtClean="0">
                <a:solidFill>
                  <a:schemeClr val="tx2">
                    <a:lumMod val="75000"/>
                  </a:schemeClr>
                </a:solidFill>
                <a:latin typeface="+mn-lt"/>
              </a:rPr>
              <a:t>, table 2 </a:t>
            </a:r>
            <a:r>
              <a:rPr lang="hr-HR" sz="2000" b="1" dirty="0" err="1" smtClean="0">
                <a:solidFill>
                  <a:schemeClr val="tx2">
                    <a:lumMod val="75000"/>
                  </a:schemeClr>
                </a:solidFill>
                <a:latin typeface="+mn-lt"/>
              </a:rPr>
              <a:t>contains</a:t>
            </a:r>
            <a:r>
              <a:rPr lang="hr-HR" sz="2000" b="1" dirty="0" smtClean="0">
                <a:solidFill>
                  <a:schemeClr val="tx2">
                    <a:lumMod val="75000"/>
                  </a:schemeClr>
                </a:solidFill>
                <a:latin typeface="+mn-lt"/>
              </a:rPr>
              <a:t> </a:t>
            </a:r>
            <a:r>
              <a:rPr lang="hr-HR" sz="2000" b="1" dirty="0" err="1" smtClean="0">
                <a:solidFill>
                  <a:schemeClr val="tx2">
                    <a:lumMod val="75000"/>
                  </a:schemeClr>
                </a:solidFill>
                <a:latin typeface="+mn-lt"/>
              </a:rPr>
              <a:t>real</a:t>
            </a:r>
            <a:r>
              <a:rPr lang="hr-HR" sz="2000" b="1" dirty="0" smtClean="0">
                <a:solidFill>
                  <a:schemeClr val="tx2">
                    <a:lumMod val="75000"/>
                  </a:schemeClr>
                </a:solidFill>
                <a:latin typeface="+mn-lt"/>
              </a:rPr>
              <a:t> </a:t>
            </a:r>
            <a:r>
              <a:rPr lang="hr-HR" sz="2000" b="1" dirty="0" err="1" smtClean="0">
                <a:solidFill>
                  <a:schemeClr val="tx2">
                    <a:lumMod val="75000"/>
                  </a:schemeClr>
                </a:solidFill>
                <a:latin typeface="+mn-lt"/>
              </a:rPr>
              <a:t>deadlines</a:t>
            </a:r>
            <a:r>
              <a:rPr lang="hr-HR" sz="2000" b="1" dirty="0" smtClean="0">
                <a:solidFill>
                  <a:schemeClr val="tx2">
                    <a:lumMod val="75000"/>
                  </a:schemeClr>
                </a:solidFill>
                <a:latin typeface="+mn-lt"/>
              </a:rPr>
              <a:t> for </a:t>
            </a:r>
            <a:r>
              <a:rPr lang="hr-HR" sz="2000" b="1" dirty="0" err="1" smtClean="0">
                <a:solidFill>
                  <a:schemeClr val="tx2">
                    <a:lumMod val="75000"/>
                  </a:schemeClr>
                </a:solidFill>
                <a:latin typeface="+mn-lt"/>
              </a:rPr>
              <a:t>removal</a:t>
            </a:r>
            <a:r>
              <a:rPr lang="hr-HR" sz="2000" b="1" dirty="0" smtClean="0">
                <a:solidFill>
                  <a:schemeClr val="tx2">
                    <a:lumMod val="75000"/>
                  </a:schemeClr>
                </a:solidFill>
                <a:latin typeface="+mn-lt"/>
              </a:rPr>
              <a:t> </a:t>
            </a:r>
            <a:r>
              <a:rPr lang="hr-HR" sz="2000" b="1" dirty="0" err="1" smtClean="0">
                <a:solidFill>
                  <a:schemeClr val="tx2">
                    <a:lumMod val="75000"/>
                  </a:schemeClr>
                </a:solidFill>
                <a:latin typeface="+mn-lt"/>
              </a:rPr>
              <a:t>of</a:t>
            </a:r>
            <a:r>
              <a:rPr lang="hr-HR" sz="2000" b="1" dirty="0" smtClean="0">
                <a:solidFill>
                  <a:schemeClr val="tx2">
                    <a:lumMod val="75000"/>
                  </a:schemeClr>
                </a:solidFill>
                <a:latin typeface="+mn-lt"/>
              </a:rPr>
              <a:t> </a:t>
            </a:r>
            <a:r>
              <a:rPr lang="hr-HR" sz="2000" b="1" dirty="0" err="1" smtClean="0">
                <a:solidFill>
                  <a:schemeClr val="tx2">
                    <a:lumMod val="75000"/>
                  </a:schemeClr>
                </a:solidFill>
                <a:latin typeface="+mn-lt"/>
              </a:rPr>
              <a:t>faults</a:t>
            </a:r>
            <a:r>
              <a:rPr lang="hr-HR" sz="2000" b="1" dirty="0" smtClean="0">
                <a:solidFill>
                  <a:schemeClr val="tx2">
                    <a:lumMod val="75000"/>
                  </a:schemeClr>
                </a:solidFill>
                <a:latin typeface="+mn-lt"/>
              </a:rPr>
              <a:t> </a:t>
            </a:r>
            <a:r>
              <a:rPr lang="hr-HR" sz="2000" b="1" dirty="0" err="1" smtClean="0">
                <a:solidFill>
                  <a:schemeClr val="tx2">
                    <a:lumMod val="75000"/>
                  </a:schemeClr>
                </a:solidFill>
                <a:latin typeface="+mn-lt"/>
              </a:rPr>
              <a:t>identified</a:t>
            </a:r>
            <a:r>
              <a:rPr lang="hr-HR" sz="2000" b="1" dirty="0" smtClean="0">
                <a:solidFill>
                  <a:schemeClr val="tx2">
                    <a:lumMod val="75000"/>
                  </a:schemeClr>
                </a:solidFill>
                <a:latin typeface="+mn-lt"/>
              </a:rPr>
              <a:t> </a:t>
            </a:r>
            <a:r>
              <a:rPr lang="hr-HR" sz="2000" b="1" dirty="0" err="1" smtClean="0">
                <a:solidFill>
                  <a:schemeClr val="tx2">
                    <a:lumMod val="75000"/>
                  </a:schemeClr>
                </a:solidFill>
                <a:latin typeface="+mn-lt"/>
              </a:rPr>
              <a:t>in</a:t>
            </a:r>
            <a:r>
              <a:rPr lang="hr-HR" sz="2000" b="1" dirty="0" smtClean="0">
                <a:solidFill>
                  <a:schemeClr val="tx2">
                    <a:lumMod val="75000"/>
                  </a:schemeClr>
                </a:solidFill>
                <a:latin typeface="+mn-lt"/>
              </a:rPr>
              <a:t> C1 </a:t>
            </a:r>
            <a:r>
              <a:rPr lang="hr-HR" sz="2000" b="1" dirty="0">
                <a:solidFill>
                  <a:schemeClr val="tx2">
                    <a:lumMod val="75000"/>
                  </a:schemeClr>
                </a:solidFill>
                <a:latin typeface="+mn-lt"/>
              </a:rPr>
              <a:t>t</a:t>
            </a:r>
            <a:r>
              <a:rPr lang="hr-HR" sz="2000" b="1" dirty="0" smtClean="0">
                <a:solidFill>
                  <a:schemeClr val="tx2">
                    <a:lumMod val="75000"/>
                  </a:schemeClr>
                </a:solidFill>
                <a:latin typeface="+mn-lt"/>
              </a:rPr>
              <a:t>o C8.</a:t>
            </a:r>
            <a:endParaRPr lang="hr-HR" sz="2000" b="1" dirty="0">
              <a:solidFill>
                <a:schemeClr val="tx2">
                  <a:lumMod val="75000"/>
                </a:schemeClr>
              </a:solidFill>
              <a:latin typeface="+mn-lt"/>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76239" y="683581"/>
            <a:ext cx="8501060" cy="612560"/>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smtClean="0">
                <a:solidFill>
                  <a:schemeClr val="tx2">
                    <a:lumMod val="75000"/>
                  </a:schemeClr>
                </a:solidFill>
              </a:rPr>
              <a:t/>
            </a:r>
            <a:br>
              <a:rPr lang="hr-HR" sz="2800" b="1" dirty="0" smtClean="0">
                <a:solidFill>
                  <a:schemeClr val="tx2">
                    <a:lumMod val="75000"/>
                  </a:schemeClr>
                </a:solidFill>
              </a:rPr>
            </a:br>
            <a:r>
              <a:rPr lang="hr-HR" sz="2800" b="1" dirty="0" smtClean="0">
                <a:solidFill>
                  <a:schemeClr val="tx2">
                    <a:lumMod val="75000"/>
                  </a:schemeClr>
                </a:solidFill>
              </a:rPr>
              <a:t>Table 1.   </a:t>
            </a:r>
            <a:r>
              <a:rPr lang="hr-HR" sz="2800" b="1" dirty="0" err="1" smtClean="0">
                <a:solidFill>
                  <a:schemeClr val="tx2">
                    <a:lumMod val="75000"/>
                  </a:schemeClr>
                </a:solidFill>
              </a:rPr>
              <a:t>Realistic</a:t>
            </a:r>
            <a:r>
              <a:rPr lang="hr-HR" sz="2800" b="1" dirty="0" smtClean="0">
                <a:solidFill>
                  <a:schemeClr val="tx2">
                    <a:lumMod val="75000"/>
                  </a:schemeClr>
                </a:solidFill>
              </a:rPr>
              <a:t> </a:t>
            </a:r>
            <a:r>
              <a:rPr lang="hr-HR" sz="2800" b="1" dirty="0" err="1" smtClean="0">
                <a:solidFill>
                  <a:schemeClr val="tx2">
                    <a:lumMod val="75000"/>
                  </a:schemeClr>
                </a:solidFill>
              </a:rPr>
              <a:t>deadlines</a:t>
            </a:r>
            <a:r>
              <a:rPr lang="hr-HR" sz="2800" b="1" dirty="0" smtClean="0">
                <a:solidFill>
                  <a:schemeClr val="tx2">
                    <a:lumMod val="75000"/>
                  </a:schemeClr>
                </a:solidFill>
              </a:rPr>
              <a:t> for </a:t>
            </a:r>
            <a:r>
              <a:rPr lang="hr-HR" sz="2800" b="1" dirty="0" err="1" smtClean="0">
                <a:solidFill>
                  <a:schemeClr val="tx2">
                    <a:lumMod val="75000"/>
                  </a:schemeClr>
                </a:solidFill>
              </a:rPr>
              <a:t>removal</a:t>
            </a:r>
            <a:r>
              <a:rPr lang="hr-HR" sz="2800" b="1" dirty="0" smtClean="0">
                <a:solidFill>
                  <a:schemeClr val="tx2">
                    <a:lumMod val="75000"/>
                  </a:schemeClr>
                </a:solidFill>
              </a:rPr>
              <a:t> </a:t>
            </a:r>
            <a:r>
              <a:rPr lang="hr-HR" sz="2800" b="1" dirty="0" err="1" smtClean="0">
                <a:solidFill>
                  <a:schemeClr val="tx2">
                    <a:lumMod val="75000"/>
                  </a:schemeClr>
                </a:solidFill>
              </a:rPr>
              <a:t>of</a:t>
            </a:r>
            <a:r>
              <a:rPr lang="hr-HR" sz="2800" b="1" dirty="0" smtClean="0">
                <a:solidFill>
                  <a:schemeClr val="tx2">
                    <a:lumMod val="75000"/>
                  </a:schemeClr>
                </a:solidFill>
              </a:rPr>
              <a:t> </a:t>
            </a:r>
            <a:r>
              <a:rPr lang="hr-HR" sz="2800" b="1" dirty="0" err="1" smtClean="0">
                <a:solidFill>
                  <a:schemeClr val="tx2">
                    <a:lumMod val="75000"/>
                  </a:schemeClr>
                </a:solidFill>
              </a:rPr>
              <a:t>identified</a:t>
            </a:r>
            <a:r>
              <a:rPr lang="hr-HR" sz="2800" b="1" dirty="0" smtClean="0">
                <a:solidFill>
                  <a:schemeClr val="tx2">
                    <a:lumMod val="75000"/>
                  </a:schemeClr>
                </a:solidFill>
              </a:rPr>
              <a:t> </a:t>
            </a:r>
            <a:r>
              <a:rPr lang="hr-HR" sz="2800" b="1" dirty="0" err="1" smtClean="0">
                <a:solidFill>
                  <a:schemeClr val="tx2">
                    <a:lumMod val="75000"/>
                  </a:schemeClr>
                </a:solidFill>
              </a:rPr>
              <a:t>faults</a:t>
            </a:r>
            <a:r>
              <a:rPr lang="hr-HR" sz="2800" b="1" dirty="0" smtClean="0">
                <a:solidFill>
                  <a:schemeClr val="tx2">
                    <a:lumMod val="75000"/>
                  </a:schemeClr>
                </a:solidFill>
              </a:rPr>
              <a:t> </a:t>
            </a:r>
            <a:r>
              <a:rPr lang="hr-HR" sz="2800" b="1" dirty="0" err="1" smtClean="0">
                <a:solidFill>
                  <a:schemeClr val="tx2">
                    <a:lumMod val="75000"/>
                  </a:schemeClr>
                </a:solidFill>
              </a:rPr>
              <a:t>and</a:t>
            </a:r>
            <a:r>
              <a:rPr lang="hr-HR" sz="2800" b="1" dirty="0" smtClean="0">
                <a:solidFill>
                  <a:schemeClr val="tx2">
                    <a:lumMod val="75000"/>
                  </a:schemeClr>
                </a:solidFill>
              </a:rPr>
              <a:t> </a:t>
            </a:r>
            <a:r>
              <a:rPr lang="hr-HR" sz="2800" b="1" dirty="0" err="1" smtClean="0">
                <a:solidFill>
                  <a:schemeClr val="tx2">
                    <a:lumMod val="75000"/>
                  </a:schemeClr>
                </a:solidFill>
              </a:rPr>
              <a:t>irregularities</a:t>
            </a:r>
            <a:r>
              <a:rPr lang="hr-HR" sz="2800" b="1" dirty="0" smtClean="0">
                <a:solidFill>
                  <a:schemeClr val="tx2">
                    <a:lumMod val="75000"/>
                  </a:schemeClr>
                </a:solidFill>
              </a:rPr>
              <a:t/>
            </a:r>
            <a:br>
              <a:rPr lang="hr-HR" sz="2800" b="1" dirty="0" smtClean="0">
                <a:solidFill>
                  <a:schemeClr val="tx2">
                    <a:lumMod val="75000"/>
                  </a:schemeClr>
                </a:solidFill>
              </a:rPr>
            </a:br>
            <a:r>
              <a:rPr lang="hr-HR" sz="2800" b="1" dirty="0" smtClean="0">
                <a:solidFill>
                  <a:schemeClr val="tx2">
                    <a:lumMod val="75000"/>
                  </a:schemeClr>
                </a:solidFill>
              </a:rPr>
              <a:t/>
            </a:r>
            <a:br>
              <a:rPr lang="hr-HR" sz="2800" b="1" dirty="0" smtClean="0">
                <a:solidFill>
                  <a:schemeClr val="tx2">
                    <a:lumMod val="75000"/>
                  </a:schemeClr>
                </a:solidFill>
              </a:rPr>
            </a:br>
            <a:endParaRPr lang="hr-HR" sz="2800" b="1" dirty="0" smtClean="0">
              <a:solidFill>
                <a:schemeClr val="tx2">
                  <a:lumMod val="75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875675452"/>
              </p:ext>
            </p:extLst>
          </p:nvPr>
        </p:nvGraphicFramePr>
        <p:xfrm>
          <a:off x="352424" y="1854200"/>
          <a:ext cx="8524875" cy="3642673"/>
        </p:xfrm>
        <a:graphic>
          <a:graphicData uri="http://schemas.openxmlformats.org/drawingml/2006/table">
            <a:tbl>
              <a:tblPr firstRow="1" bandRow="1">
                <a:tableStyleId>{5C22544A-7EE6-4342-B048-85BDC9FD1C3A}</a:tableStyleId>
              </a:tblPr>
              <a:tblGrid>
                <a:gridCol w="1425253">
                  <a:extLst>
                    <a:ext uri="{9D8B030D-6E8A-4147-A177-3AD203B41FA5}">
                      <a16:colId xmlns:a16="http://schemas.microsoft.com/office/drawing/2014/main" val="20000"/>
                    </a:ext>
                  </a:extLst>
                </a:gridCol>
                <a:gridCol w="4257997">
                  <a:extLst>
                    <a:ext uri="{9D8B030D-6E8A-4147-A177-3AD203B41FA5}">
                      <a16:colId xmlns:a16="http://schemas.microsoft.com/office/drawing/2014/main" val="20001"/>
                    </a:ext>
                  </a:extLst>
                </a:gridCol>
                <a:gridCol w="2841625">
                  <a:extLst>
                    <a:ext uri="{9D8B030D-6E8A-4147-A177-3AD203B41FA5}">
                      <a16:colId xmlns:a16="http://schemas.microsoft.com/office/drawing/2014/main" val="20002"/>
                    </a:ext>
                  </a:extLst>
                </a:gridCol>
              </a:tblGrid>
              <a:tr h="480326">
                <a:tc>
                  <a:txBody>
                    <a:bodyPr/>
                    <a:lstStyle/>
                    <a:p>
                      <a:pPr algn="ctr"/>
                      <a:r>
                        <a:rPr lang="hr-HR" sz="2000" dirty="0" smtClean="0"/>
                        <a:t>No.</a:t>
                      </a:r>
                      <a:endParaRPr lang="hr-HR" sz="2000" dirty="0"/>
                    </a:p>
                  </a:txBody>
                  <a:tcPr anchor="ctr"/>
                </a:tc>
                <a:tc>
                  <a:txBody>
                    <a:bodyPr/>
                    <a:lstStyle/>
                    <a:p>
                      <a:pPr algn="ctr"/>
                      <a:r>
                        <a:rPr lang="hr-HR" sz="2000" dirty="0" err="1" smtClean="0"/>
                        <a:t>Description</a:t>
                      </a:r>
                      <a:r>
                        <a:rPr lang="hr-HR" sz="2000" baseline="0" dirty="0" smtClean="0"/>
                        <a:t> </a:t>
                      </a:r>
                      <a:r>
                        <a:rPr lang="hr-HR" sz="2000" baseline="0" dirty="0" err="1" smtClean="0"/>
                        <a:t>of</a:t>
                      </a:r>
                      <a:r>
                        <a:rPr lang="hr-HR" sz="2000" baseline="0" dirty="0" smtClean="0"/>
                        <a:t> </a:t>
                      </a:r>
                      <a:r>
                        <a:rPr lang="hr-HR" sz="2000" baseline="0" dirty="0" err="1" smtClean="0"/>
                        <a:t>irregularity</a:t>
                      </a:r>
                      <a:endParaRPr lang="hr-HR" sz="2000" dirty="0"/>
                    </a:p>
                  </a:txBody>
                  <a:tcPr anchor="ctr"/>
                </a:tc>
                <a:tc>
                  <a:txBody>
                    <a:bodyPr/>
                    <a:lstStyle/>
                    <a:p>
                      <a:pPr algn="ctr"/>
                      <a:r>
                        <a:rPr lang="hr-HR" sz="2000" dirty="0" err="1" smtClean="0"/>
                        <a:t>Realistic</a:t>
                      </a:r>
                      <a:r>
                        <a:rPr lang="hr-HR" sz="2000" baseline="0" dirty="0" smtClean="0"/>
                        <a:t> </a:t>
                      </a:r>
                      <a:r>
                        <a:rPr lang="hr-HR" sz="2000" baseline="0" dirty="0" err="1" smtClean="0"/>
                        <a:t>removal</a:t>
                      </a:r>
                      <a:r>
                        <a:rPr lang="hr-HR" sz="2000" baseline="0" dirty="0" smtClean="0"/>
                        <a:t> </a:t>
                      </a:r>
                      <a:r>
                        <a:rPr lang="hr-HR" sz="2000" baseline="0" dirty="0" err="1" smtClean="0"/>
                        <a:t>deadline</a:t>
                      </a:r>
                      <a:endParaRPr lang="hr-HR" sz="2000" dirty="0"/>
                    </a:p>
                  </a:txBody>
                  <a:tcPr anchor="ctr"/>
                </a:tc>
                <a:extLst>
                  <a:ext uri="{0D108BD9-81ED-4DB2-BD59-A6C34878D82A}">
                    <a16:rowId xmlns:a16="http://schemas.microsoft.com/office/drawing/2014/main" val="10000"/>
                  </a:ext>
                </a:extLst>
              </a:tr>
              <a:tr h="1057275">
                <a:tc>
                  <a:txBody>
                    <a:bodyPr/>
                    <a:lstStyle/>
                    <a:p>
                      <a:pPr algn="ctr">
                        <a:lnSpc>
                          <a:spcPts val="1400"/>
                        </a:lnSpc>
                        <a:spcAft>
                          <a:spcPts val="0"/>
                        </a:spcAft>
                      </a:pPr>
                      <a:r>
                        <a:rPr lang="hr-HR" sz="1800" b="1" dirty="0" smtClean="0">
                          <a:solidFill>
                            <a:schemeClr val="tx2">
                              <a:lumMod val="75000"/>
                            </a:schemeClr>
                          </a:solidFill>
                          <a:latin typeface="+mn-lt"/>
                          <a:ea typeface="MS Mincho"/>
                          <a:cs typeface="Times New Roman"/>
                        </a:rPr>
                        <a:t>B6</a:t>
                      </a:r>
                      <a:endParaRPr lang="hr-HR" sz="1800" b="1" dirty="0">
                        <a:solidFill>
                          <a:schemeClr val="tx2">
                            <a:lumMod val="75000"/>
                          </a:schemeClr>
                        </a:solidFill>
                        <a:latin typeface="+mn-lt"/>
                        <a:ea typeface="MS Mincho"/>
                        <a:cs typeface="Times New Roman"/>
                      </a:endParaRPr>
                    </a:p>
                  </a:txBody>
                  <a:tcPr marL="68580" marR="68580" marT="0" marB="0" anchor="ctr"/>
                </a:tc>
                <a:tc>
                  <a:txBody>
                    <a:bodyPr/>
                    <a:lstStyle/>
                    <a:p>
                      <a:pPr algn="l">
                        <a:lnSpc>
                          <a:spcPts val="1400"/>
                        </a:lnSpc>
                        <a:spcAft>
                          <a:spcPts val="0"/>
                        </a:spcAft>
                      </a:pPr>
                      <a:r>
                        <a:rPr lang="en-US" sz="1800" b="1" dirty="0" smtClean="0">
                          <a:solidFill>
                            <a:schemeClr val="tx2">
                              <a:lumMod val="75000"/>
                            </a:schemeClr>
                          </a:solidFill>
                          <a:latin typeface="+mn-lt"/>
                          <a:ea typeface="MS Mincho"/>
                          <a:cs typeface="Times New Roman"/>
                        </a:rPr>
                        <a:t>the equipment used for measurements in the year </a:t>
                      </a:r>
                      <a:r>
                        <a:rPr lang="hr-HR" sz="1800" b="1" dirty="0" err="1" smtClean="0">
                          <a:solidFill>
                            <a:schemeClr val="tx2">
                              <a:lumMod val="75000"/>
                            </a:schemeClr>
                          </a:solidFill>
                          <a:latin typeface="+mn-lt"/>
                          <a:ea typeface="MS Mincho"/>
                          <a:cs typeface="Times New Roman"/>
                        </a:rPr>
                        <a:t>of</a:t>
                      </a:r>
                      <a:r>
                        <a:rPr lang="hr-HR" sz="1800" b="1" baseline="0" dirty="0" smtClean="0">
                          <a:solidFill>
                            <a:schemeClr val="tx2">
                              <a:lumMod val="75000"/>
                            </a:schemeClr>
                          </a:solidFill>
                          <a:latin typeface="+mn-lt"/>
                          <a:ea typeface="MS Mincho"/>
                          <a:cs typeface="Times New Roman"/>
                        </a:rPr>
                        <a:t> </a:t>
                      </a:r>
                      <a:r>
                        <a:rPr lang="en-US" sz="1800" b="1" dirty="0" smtClean="0">
                          <a:solidFill>
                            <a:schemeClr val="tx2">
                              <a:lumMod val="75000"/>
                            </a:schemeClr>
                          </a:solidFill>
                          <a:latin typeface="+mn-lt"/>
                          <a:ea typeface="MS Mincho"/>
                          <a:cs typeface="Times New Roman"/>
                        </a:rPr>
                        <a:t>the report is not </a:t>
                      </a:r>
                      <a:r>
                        <a:rPr lang="en-US" sz="1800" b="1" dirty="0" err="1" smtClean="0">
                          <a:solidFill>
                            <a:schemeClr val="tx2">
                              <a:lumMod val="75000"/>
                            </a:schemeClr>
                          </a:solidFill>
                          <a:latin typeface="+mn-lt"/>
                          <a:ea typeface="MS Mincho"/>
                          <a:cs typeface="Times New Roman"/>
                        </a:rPr>
                        <a:t>tra</a:t>
                      </a:r>
                      <a:r>
                        <a:rPr lang="hr-HR" sz="1800" b="1" dirty="0" err="1" smtClean="0">
                          <a:solidFill>
                            <a:schemeClr val="tx2">
                              <a:lumMod val="75000"/>
                            </a:schemeClr>
                          </a:solidFill>
                          <a:latin typeface="+mn-lt"/>
                          <a:ea typeface="MS Mincho"/>
                          <a:cs typeface="Times New Roman"/>
                        </a:rPr>
                        <a:t>ceable</a:t>
                      </a:r>
                      <a:endParaRPr lang="hr-HR" sz="1800" b="1" dirty="0" smtClean="0">
                        <a:solidFill>
                          <a:schemeClr val="tx2">
                            <a:lumMod val="75000"/>
                          </a:schemeClr>
                        </a:solidFill>
                        <a:latin typeface="+mn-lt"/>
                        <a:ea typeface="MS Mincho"/>
                        <a:cs typeface="Times New Roman"/>
                      </a:endParaRPr>
                    </a:p>
                  </a:txBody>
                  <a:tcPr marL="68580" marR="68580" marT="0" marB="0" anchor="ctr"/>
                </a:tc>
                <a:tc>
                  <a:txBody>
                    <a:bodyPr/>
                    <a:lstStyle/>
                    <a:p>
                      <a:pPr algn="l">
                        <a:lnSpc>
                          <a:spcPts val="1400"/>
                        </a:lnSpc>
                        <a:spcAft>
                          <a:spcPts val="0"/>
                        </a:spcAft>
                      </a:pPr>
                      <a:r>
                        <a:rPr lang="en-US" sz="1800" b="1" dirty="0" smtClean="0">
                          <a:solidFill>
                            <a:schemeClr val="tx2">
                              <a:lumMod val="75000"/>
                            </a:schemeClr>
                          </a:solidFill>
                          <a:latin typeface="+mn-lt"/>
                          <a:ea typeface="MS Mincho"/>
                          <a:cs typeface="Times New Roman"/>
                        </a:rPr>
                        <a:t>the irregularity can not be eliminated - measurements made with such equipment are not valid</a:t>
                      </a:r>
                      <a:endParaRPr lang="hr-HR" sz="1800" b="1" dirty="0" smtClean="0">
                        <a:solidFill>
                          <a:schemeClr val="tx2">
                            <a:lumMod val="75000"/>
                          </a:schemeClr>
                        </a:solidFill>
                        <a:latin typeface="+mn-lt"/>
                        <a:ea typeface="MS Mincho"/>
                        <a:cs typeface="Times New Roman"/>
                      </a:endParaRPr>
                    </a:p>
                  </a:txBody>
                  <a:tcPr marL="68580" marR="68580" marT="0" marB="0" anchor="ctr"/>
                </a:tc>
                <a:extLst>
                  <a:ext uri="{0D108BD9-81ED-4DB2-BD59-A6C34878D82A}">
                    <a16:rowId xmlns:a16="http://schemas.microsoft.com/office/drawing/2014/main" val="10001"/>
                  </a:ext>
                </a:extLst>
              </a:tr>
              <a:tr h="775912">
                <a:tc>
                  <a:txBody>
                    <a:bodyPr/>
                    <a:lstStyle/>
                    <a:p>
                      <a:pPr algn="ctr">
                        <a:lnSpc>
                          <a:spcPts val="1400"/>
                        </a:lnSpc>
                        <a:spcAft>
                          <a:spcPts val="0"/>
                        </a:spcAft>
                      </a:pPr>
                      <a:r>
                        <a:rPr lang="hr-HR" sz="1800" b="1" dirty="0" smtClean="0">
                          <a:solidFill>
                            <a:schemeClr val="tx2">
                              <a:lumMod val="75000"/>
                            </a:schemeClr>
                          </a:solidFill>
                          <a:latin typeface="+mn-lt"/>
                          <a:ea typeface="MS Mincho"/>
                          <a:cs typeface="Times New Roman"/>
                        </a:rPr>
                        <a:t>B6</a:t>
                      </a:r>
                      <a:endParaRPr lang="hr-HR" sz="1800" b="1" dirty="0">
                        <a:solidFill>
                          <a:schemeClr val="tx2">
                            <a:lumMod val="75000"/>
                          </a:schemeClr>
                        </a:solidFill>
                        <a:latin typeface="+mn-lt"/>
                        <a:ea typeface="MS Mincho"/>
                        <a:cs typeface="Times New Roman"/>
                      </a:endParaRPr>
                    </a:p>
                  </a:txBody>
                  <a:tcPr marL="68580" marR="68580" marT="0" marB="0" anchor="ctr"/>
                </a:tc>
                <a:tc>
                  <a:txBody>
                    <a:bodyPr/>
                    <a:lstStyle/>
                    <a:p>
                      <a:pPr algn="l">
                        <a:lnSpc>
                          <a:spcPts val="1400"/>
                        </a:lnSpc>
                        <a:spcAft>
                          <a:spcPts val="0"/>
                        </a:spcAft>
                      </a:pPr>
                      <a:r>
                        <a:rPr lang="hr-HR" sz="1800" b="1" dirty="0" err="1" smtClean="0">
                          <a:solidFill>
                            <a:schemeClr val="tx2">
                              <a:lumMod val="75000"/>
                            </a:schemeClr>
                          </a:solidFill>
                          <a:latin typeface="+mn-lt"/>
                          <a:ea typeface="MS Mincho"/>
                          <a:cs typeface="Times New Roman"/>
                        </a:rPr>
                        <a:t>the</a:t>
                      </a:r>
                      <a:r>
                        <a:rPr lang="hr-HR" sz="1800" b="1" dirty="0" smtClean="0">
                          <a:solidFill>
                            <a:schemeClr val="tx2">
                              <a:lumMod val="75000"/>
                            </a:schemeClr>
                          </a:solidFill>
                          <a:latin typeface="+mn-lt"/>
                          <a:ea typeface="MS Mincho"/>
                          <a:cs typeface="Times New Roman"/>
                        </a:rPr>
                        <a:t> </a:t>
                      </a:r>
                      <a:r>
                        <a:rPr lang="hr-HR" sz="1800" b="1" dirty="0" err="1" smtClean="0">
                          <a:solidFill>
                            <a:schemeClr val="tx2">
                              <a:lumMod val="75000"/>
                            </a:schemeClr>
                          </a:solidFill>
                          <a:latin typeface="+mn-lt"/>
                          <a:ea typeface="MS Mincho"/>
                          <a:cs typeface="Times New Roman"/>
                        </a:rPr>
                        <a:t>equipment</a:t>
                      </a:r>
                      <a:r>
                        <a:rPr lang="hr-HR" sz="1800" b="1" baseline="0" dirty="0" smtClean="0">
                          <a:solidFill>
                            <a:schemeClr val="tx2">
                              <a:lumMod val="75000"/>
                            </a:schemeClr>
                          </a:solidFill>
                          <a:latin typeface="+mn-lt"/>
                          <a:ea typeface="MS Mincho"/>
                          <a:cs typeface="Times New Roman"/>
                        </a:rPr>
                        <a:t> </a:t>
                      </a:r>
                      <a:r>
                        <a:rPr lang="hr-HR" sz="1800" b="1" baseline="0" dirty="0" err="1" smtClean="0">
                          <a:solidFill>
                            <a:schemeClr val="tx2">
                              <a:lumMod val="75000"/>
                            </a:schemeClr>
                          </a:solidFill>
                          <a:latin typeface="+mn-lt"/>
                          <a:ea typeface="MS Mincho"/>
                          <a:cs typeface="Times New Roman"/>
                        </a:rPr>
                        <a:t>currently</a:t>
                      </a:r>
                      <a:r>
                        <a:rPr lang="hr-HR" sz="1800" b="1" baseline="0" dirty="0" smtClean="0">
                          <a:solidFill>
                            <a:schemeClr val="tx2">
                              <a:lumMod val="75000"/>
                            </a:schemeClr>
                          </a:solidFill>
                          <a:latin typeface="+mn-lt"/>
                          <a:ea typeface="MS Mincho"/>
                          <a:cs typeface="Times New Roman"/>
                        </a:rPr>
                        <a:t> </a:t>
                      </a:r>
                      <a:r>
                        <a:rPr lang="hr-HR" sz="1800" b="1" baseline="0" dirty="0" err="1" smtClean="0">
                          <a:solidFill>
                            <a:schemeClr val="tx2">
                              <a:lumMod val="75000"/>
                            </a:schemeClr>
                          </a:solidFill>
                          <a:latin typeface="+mn-lt"/>
                          <a:ea typeface="MS Mincho"/>
                          <a:cs typeface="Times New Roman"/>
                        </a:rPr>
                        <a:t>used</a:t>
                      </a:r>
                      <a:r>
                        <a:rPr lang="hr-HR" sz="1800" b="1" baseline="0" dirty="0" smtClean="0">
                          <a:solidFill>
                            <a:schemeClr val="tx2">
                              <a:lumMod val="75000"/>
                            </a:schemeClr>
                          </a:solidFill>
                          <a:latin typeface="+mn-lt"/>
                          <a:ea typeface="MS Mincho"/>
                          <a:cs typeface="Times New Roman"/>
                        </a:rPr>
                        <a:t> for </a:t>
                      </a:r>
                      <a:r>
                        <a:rPr lang="hr-HR" sz="1800" b="1" baseline="0" dirty="0" err="1" smtClean="0">
                          <a:solidFill>
                            <a:schemeClr val="tx2">
                              <a:lumMod val="75000"/>
                            </a:schemeClr>
                          </a:solidFill>
                          <a:latin typeface="+mn-lt"/>
                          <a:ea typeface="MS Mincho"/>
                          <a:cs typeface="Times New Roman"/>
                        </a:rPr>
                        <a:t>measurements</a:t>
                      </a:r>
                      <a:r>
                        <a:rPr lang="hr-HR" sz="1800" b="1" baseline="0" dirty="0" smtClean="0">
                          <a:solidFill>
                            <a:schemeClr val="tx2">
                              <a:lumMod val="75000"/>
                            </a:schemeClr>
                          </a:solidFill>
                          <a:latin typeface="+mn-lt"/>
                          <a:ea typeface="MS Mincho"/>
                          <a:cs typeface="Times New Roman"/>
                        </a:rPr>
                        <a:t> </a:t>
                      </a:r>
                      <a:r>
                        <a:rPr lang="hr-HR" sz="1800" b="1" baseline="0" dirty="0" err="1" smtClean="0">
                          <a:solidFill>
                            <a:schemeClr val="tx2">
                              <a:lumMod val="75000"/>
                            </a:schemeClr>
                          </a:solidFill>
                          <a:latin typeface="+mn-lt"/>
                          <a:ea typeface="MS Mincho"/>
                          <a:cs typeface="Times New Roman"/>
                        </a:rPr>
                        <a:t>is</a:t>
                      </a:r>
                      <a:r>
                        <a:rPr lang="hr-HR" sz="1800" b="1" baseline="0" dirty="0" smtClean="0">
                          <a:solidFill>
                            <a:schemeClr val="tx2">
                              <a:lumMod val="75000"/>
                            </a:schemeClr>
                          </a:solidFill>
                          <a:latin typeface="+mn-lt"/>
                          <a:ea typeface="MS Mincho"/>
                          <a:cs typeface="Times New Roman"/>
                        </a:rPr>
                        <a:t> </a:t>
                      </a:r>
                      <a:r>
                        <a:rPr lang="hr-HR" sz="1800" b="1" baseline="0" dirty="0" err="1" smtClean="0">
                          <a:solidFill>
                            <a:schemeClr val="tx2">
                              <a:lumMod val="75000"/>
                            </a:schemeClr>
                          </a:solidFill>
                          <a:latin typeface="+mn-lt"/>
                          <a:ea typeface="MS Mincho"/>
                          <a:cs typeface="Times New Roman"/>
                        </a:rPr>
                        <a:t>not</a:t>
                      </a:r>
                      <a:r>
                        <a:rPr lang="hr-HR" sz="1800" b="1" baseline="0" dirty="0" smtClean="0">
                          <a:solidFill>
                            <a:schemeClr val="tx2">
                              <a:lumMod val="75000"/>
                            </a:schemeClr>
                          </a:solidFill>
                          <a:latin typeface="+mn-lt"/>
                          <a:ea typeface="MS Mincho"/>
                          <a:cs typeface="Times New Roman"/>
                        </a:rPr>
                        <a:t> </a:t>
                      </a:r>
                      <a:r>
                        <a:rPr lang="hr-HR" sz="1800" b="1" baseline="0" dirty="0" err="1" smtClean="0">
                          <a:solidFill>
                            <a:schemeClr val="tx2">
                              <a:lumMod val="75000"/>
                            </a:schemeClr>
                          </a:solidFill>
                          <a:latin typeface="+mn-lt"/>
                          <a:ea typeface="MS Mincho"/>
                          <a:cs typeface="Times New Roman"/>
                        </a:rPr>
                        <a:t>traceable</a:t>
                      </a:r>
                      <a:endParaRPr lang="hr-HR" sz="1800" b="1" dirty="0">
                        <a:solidFill>
                          <a:schemeClr val="tx2">
                            <a:lumMod val="75000"/>
                          </a:schemeClr>
                        </a:solidFill>
                        <a:latin typeface="+mn-lt"/>
                        <a:ea typeface="MS Mincho"/>
                        <a:cs typeface="Times New Roman"/>
                      </a:endParaRPr>
                    </a:p>
                  </a:txBody>
                  <a:tcPr marL="68580" marR="68580" marT="0" marB="0" anchor="ctr"/>
                </a:tc>
                <a:tc>
                  <a:txBody>
                    <a:bodyPr/>
                    <a:lstStyle/>
                    <a:p>
                      <a:pPr algn="l">
                        <a:lnSpc>
                          <a:spcPts val="1400"/>
                        </a:lnSpc>
                        <a:spcAft>
                          <a:spcPts val="0"/>
                        </a:spcAft>
                      </a:pPr>
                      <a:r>
                        <a:rPr lang="hr-HR" sz="1800" b="1" dirty="0">
                          <a:solidFill>
                            <a:schemeClr val="tx2">
                              <a:lumMod val="75000"/>
                            </a:schemeClr>
                          </a:solidFill>
                          <a:latin typeface="+mn-lt"/>
                          <a:ea typeface="MS Mincho"/>
                          <a:cs typeface="Times New Roman"/>
                        </a:rPr>
                        <a:t>15-30 </a:t>
                      </a:r>
                      <a:r>
                        <a:rPr lang="hr-HR" sz="1800" b="1" dirty="0" err="1" smtClean="0">
                          <a:solidFill>
                            <a:schemeClr val="tx2">
                              <a:lumMod val="75000"/>
                            </a:schemeClr>
                          </a:solidFill>
                          <a:latin typeface="+mn-lt"/>
                          <a:ea typeface="MS Mincho"/>
                          <a:cs typeface="Times New Roman"/>
                        </a:rPr>
                        <a:t>days</a:t>
                      </a:r>
                      <a:r>
                        <a:rPr lang="hr-HR" sz="1800" b="1" dirty="0" smtClean="0">
                          <a:solidFill>
                            <a:schemeClr val="tx2">
                              <a:lumMod val="75000"/>
                            </a:schemeClr>
                          </a:solidFill>
                          <a:latin typeface="+mn-lt"/>
                          <a:ea typeface="MS Mincho"/>
                          <a:cs typeface="Times New Roman"/>
                        </a:rPr>
                        <a:t> </a:t>
                      </a:r>
                      <a:r>
                        <a:rPr lang="hr-HR" sz="1800" b="1" dirty="0" err="1" smtClean="0">
                          <a:solidFill>
                            <a:schemeClr val="tx2">
                              <a:lumMod val="75000"/>
                            </a:schemeClr>
                          </a:solidFill>
                          <a:latin typeface="+mn-lt"/>
                          <a:ea typeface="MS Mincho"/>
                          <a:cs typeface="Times New Roman"/>
                        </a:rPr>
                        <a:t>dependin</a:t>
                      </a:r>
                      <a:r>
                        <a:rPr lang="hr-HR" sz="1800" b="1" baseline="0" dirty="0" err="1" smtClean="0">
                          <a:solidFill>
                            <a:schemeClr val="tx2">
                              <a:lumMod val="75000"/>
                            </a:schemeClr>
                          </a:solidFill>
                          <a:latin typeface="+mn-lt"/>
                          <a:ea typeface="MS Mincho"/>
                          <a:cs typeface="Times New Roman"/>
                        </a:rPr>
                        <a:t>g</a:t>
                      </a:r>
                      <a:r>
                        <a:rPr lang="hr-HR" sz="1800" b="1" baseline="0" dirty="0" smtClean="0">
                          <a:solidFill>
                            <a:schemeClr val="tx2">
                              <a:lumMod val="75000"/>
                            </a:schemeClr>
                          </a:solidFill>
                          <a:latin typeface="+mn-lt"/>
                          <a:ea typeface="MS Mincho"/>
                          <a:cs typeface="Times New Roman"/>
                        </a:rPr>
                        <a:t> on </a:t>
                      </a:r>
                      <a:r>
                        <a:rPr lang="hr-HR" sz="1800" b="1" baseline="0" dirty="0" err="1" smtClean="0">
                          <a:solidFill>
                            <a:schemeClr val="tx2">
                              <a:lumMod val="75000"/>
                            </a:schemeClr>
                          </a:solidFill>
                          <a:latin typeface="+mn-lt"/>
                          <a:ea typeface="MS Mincho"/>
                          <a:cs typeface="Times New Roman"/>
                        </a:rPr>
                        <a:t>technical</a:t>
                      </a:r>
                      <a:r>
                        <a:rPr lang="hr-HR" sz="1800" b="1" baseline="0" dirty="0" smtClean="0">
                          <a:solidFill>
                            <a:schemeClr val="tx2">
                              <a:lumMod val="75000"/>
                            </a:schemeClr>
                          </a:solidFill>
                          <a:latin typeface="+mn-lt"/>
                          <a:ea typeface="MS Mincho"/>
                          <a:cs typeface="Times New Roman"/>
                        </a:rPr>
                        <a:t> status </a:t>
                      </a:r>
                      <a:r>
                        <a:rPr lang="hr-HR" sz="1800" b="1" baseline="0" dirty="0" err="1" smtClean="0">
                          <a:solidFill>
                            <a:schemeClr val="tx2">
                              <a:lumMod val="75000"/>
                            </a:schemeClr>
                          </a:solidFill>
                          <a:latin typeface="+mn-lt"/>
                          <a:ea typeface="MS Mincho"/>
                          <a:cs typeface="Times New Roman"/>
                        </a:rPr>
                        <a:t>of</a:t>
                      </a:r>
                      <a:r>
                        <a:rPr lang="hr-HR" sz="1800" b="1" baseline="0" dirty="0" smtClean="0">
                          <a:solidFill>
                            <a:schemeClr val="tx2">
                              <a:lumMod val="75000"/>
                            </a:schemeClr>
                          </a:solidFill>
                          <a:latin typeface="+mn-lt"/>
                          <a:ea typeface="MS Mincho"/>
                          <a:cs typeface="Times New Roman"/>
                        </a:rPr>
                        <a:t> </a:t>
                      </a:r>
                      <a:r>
                        <a:rPr lang="hr-HR" sz="1800" b="1" baseline="0" dirty="0" err="1" smtClean="0">
                          <a:solidFill>
                            <a:schemeClr val="tx2">
                              <a:lumMod val="75000"/>
                            </a:schemeClr>
                          </a:solidFill>
                          <a:latin typeface="+mn-lt"/>
                          <a:ea typeface="MS Mincho"/>
                          <a:cs typeface="Times New Roman"/>
                        </a:rPr>
                        <a:t>the</a:t>
                      </a:r>
                      <a:r>
                        <a:rPr lang="hr-HR" sz="1800" b="1" baseline="0" dirty="0" smtClean="0">
                          <a:solidFill>
                            <a:schemeClr val="tx2">
                              <a:lumMod val="75000"/>
                            </a:schemeClr>
                          </a:solidFill>
                          <a:latin typeface="+mn-lt"/>
                          <a:ea typeface="MS Mincho"/>
                          <a:cs typeface="Times New Roman"/>
                        </a:rPr>
                        <a:t> </a:t>
                      </a:r>
                      <a:r>
                        <a:rPr lang="hr-HR" sz="1800" b="1" baseline="0" dirty="0" err="1" smtClean="0">
                          <a:solidFill>
                            <a:schemeClr val="tx2">
                              <a:lumMod val="75000"/>
                            </a:schemeClr>
                          </a:solidFill>
                          <a:latin typeface="+mn-lt"/>
                          <a:ea typeface="MS Mincho"/>
                          <a:cs typeface="Times New Roman"/>
                        </a:rPr>
                        <a:t>equipment</a:t>
                      </a:r>
                      <a:endParaRPr lang="hr-HR" sz="1800" b="1" dirty="0">
                        <a:solidFill>
                          <a:schemeClr val="tx2">
                            <a:lumMod val="75000"/>
                          </a:schemeClr>
                        </a:solidFill>
                        <a:latin typeface="+mn-lt"/>
                        <a:ea typeface="MS Mincho"/>
                        <a:cs typeface="Times New Roman"/>
                      </a:endParaRPr>
                    </a:p>
                  </a:txBody>
                  <a:tcPr marL="68580" marR="68580" marT="0" marB="0" anchor="ctr"/>
                </a:tc>
                <a:extLst>
                  <a:ext uri="{0D108BD9-81ED-4DB2-BD59-A6C34878D82A}">
                    <a16:rowId xmlns:a16="http://schemas.microsoft.com/office/drawing/2014/main" val="10002"/>
                  </a:ext>
                </a:extLst>
              </a:tr>
              <a:tr h="1108446">
                <a:tc>
                  <a:txBody>
                    <a:bodyPr/>
                    <a:lstStyle/>
                    <a:p>
                      <a:pPr algn="ctr">
                        <a:lnSpc>
                          <a:spcPts val="1400"/>
                        </a:lnSpc>
                        <a:spcAft>
                          <a:spcPts val="0"/>
                        </a:spcAft>
                      </a:pPr>
                      <a:r>
                        <a:rPr lang="hr-HR" sz="1800" b="1" dirty="0" smtClean="0">
                          <a:solidFill>
                            <a:schemeClr val="tx2">
                              <a:lumMod val="75000"/>
                            </a:schemeClr>
                          </a:solidFill>
                          <a:latin typeface="+mn-lt"/>
                          <a:ea typeface="MS Mincho"/>
                          <a:cs typeface="Times New Roman"/>
                        </a:rPr>
                        <a:t>B7</a:t>
                      </a:r>
                      <a:endParaRPr lang="hr-HR" sz="1800" b="1" dirty="0">
                        <a:solidFill>
                          <a:schemeClr val="tx2">
                            <a:lumMod val="75000"/>
                          </a:schemeClr>
                        </a:solidFill>
                        <a:latin typeface="+mn-lt"/>
                        <a:ea typeface="MS Mincho"/>
                        <a:cs typeface="Times New Roman"/>
                      </a:endParaRPr>
                    </a:p>
                  </a:txBody>
                  <a:tcPr marL="68580" marR="68580" marT="0" marB="0" anchor="ctr"/>
                </a:tc>
                <a:tc>
                  <a:txBody>
                    <a:bodyPr/>
                    <a:lstStyle/>
                    <a:p>
                      <a:pPr algn="l">
                        <a:lnSpc>
                          <a:spcPts val="1400"/>
                        </a:lnSpc>
                        <a:spcAft>
                          <a:spcPts val="0"/>
                        </a:spcAft>
                      </a:pPr>
                      <a:r>
                        <a:rPr lang="en-US" sz="1800" b="1" dirty="0" smtClean="0">
                          <a:solidFill>
                            <a:schemeClr val="tx2">
                              <a:lumMod val="75000"/>
                            </a:schemeClr>
                          </a:solidFill>
                          <a:latin typeface="+mn-lt"/>
                          <a:ea typeface="MS Mincho"/>
                          <a:cs typeface="Times New Roman"/>
                        </a:rPr>
                        <a:t>no continuous data transmission </a:t>
                      </a:r>
                      <a:r>
                        <a:rPr lang="hr-HR" sz="1800" b="1" baseline="0" dirty="0" err="1" smtClean="0">
                          <a:solidFill>
                            <a:schemeClr val="tx2">
                              <a:lumMod val="75000"/>
                            </a:schemeClr>
                          </a:solidFill>
                          <a:latin typeface="+mn-lt"/>
                          <a:ea typeface="MS Mincho"/>
                          <a:cs typeface="Times New Roman"/>
                        </a:rPr>
                        <a:t>is</a:t>
                      </a:r>
                      <a:r>
                        <a:rPr lang="hr-HR" sz="1800" b="1" baseline="0" dirty="0" smtClean="0">
                          <a:solidFill>
                            <a:schemeClr val="tx2">
                              <a:lumMod val="75000"/>
                            </a:schemeClr>
                          </a:solidFill>
                          <a:latin typeface="+mn-lt"/>
                          <a:ea typeface="MS Mincho"/>
                          <a:cs typeface="Times New Roman"/>
                        </a:rPr>
                        <a:t> </a:t>
                      </a:r>
                      <a:r>
                        <a:rPr lang="en-US" sz="1800" b="1" dirty="0" smtClean="0">
                          <a:solidFill>
                            <a:schemeClr val="tx2">
                              <a:lumMod val="75000"/>
                            </a:schemeClr>
                          </a:solidFill>
                          <a:latin typeface="+mn-lt"/>
                          <a:ea typeface="MS Mincho"/>
                          <a:cs typeface="Times New Roman"/>
                        </a:rPr>
                        <a:t>provided </a:t>
                      </a:r>
                      <a:r>
                        <a:rPr lang="hr-HR" sz="1800" b="1" dirty="0" err="1" smtClean="0">
                          <a:solidFill>
                            <a:schemeClr val="tx2">
                              <a:lumMod val="75000"/>
                            </a:schemeClr>
                          </a:solidFill>
                          <a:latin typeface="+mn-lt"/>
                          <a:ea typeface="MS Mincho"/>
                          <a:cs typeface="Times New Roman"/>
                        </a:rPr>
                        <a:t>into</a:t>
                      </a:r>
                      <a:r>
                        <a:rPr lang="hr-HR" sz="1800" b="1" dirty="0" smtClean="0">
                          <a:solidFill>
                            <a:schemeClr val="tx2">
                              <a:lumMod val="75000"/>
                            </a:schemeClr>
                          </a:solidFill>
                          <a:latin typeface="+mn-lt"/>
                          <a:ea typeface="MS Mincho"/>
                          <a:cs typeface="Times New Roman"/>
                        </a:rPr>
                        <a:t> </a:t>
                      </a:r>
                      <a:r>
                        <a:rPr lang="hr-HR" sz="1800" b="1" dirty="0" err="1" smtClean="0">
                          <a:solidFill>
                            <a:schemeClr val="tx2">
                              <a:lumMod val="75000"/>
                            </a:schemeClr>
                          </a:solidFill>
                          <a:latin typeface="+mn-lt"/>
                          <a:ea typeface="MS Mincho"/>
                          <a:cs typeface="Times New Roman"/>
                        </a:rPr>
                        <a:t>information</a:t>
                      </a:r>
                      <a:r>
                        <a:rPr lang="hr-HR" sz="1800" b="1" baseline="0" dirty="0" smtClean="0">
                          <a:solidFill>
                            <a:schemeClr val="tx2">
                              <a:lumMod val="75000"/>
                            </a:schemeClr>
                          </a:solidFill>
                          <a:latin typeface="+mn-lt"/>
                          <a:ea typeface="MS Mincho"/>
                          <a:cs typeface="Times New Roman"/>
                        </a:rPr>
                        <a:t> system </a:t>
                      </a:r>
                      <a:r>
                        <a:rPr lang="hr-HR" sz="1800" b="1" baseline="0" dirty="0" err="1" smtClean="0">
                          <a:solidFill>
                            <a:schemeClr val="tx2">
                              <a:lumMod val="75000"/>
                            </a:schemeClr>
                          </a:solidFill>
                          <a:latin typeface="+mn-lt"/>
                          <a:ea typeface="MS Mincho"/>
                          <a:cs typeface="Times New Roman"/>
                        </a:rPr>
                        <a:t>of</a:t>
                      </a:r>
                      <a:r>
                        <a:rPr lang="hr-HR" sz="1800" b="1" baseline="0" dirty="0" smtClean="0">
                          <a:solidFill>
                            <a:schemeClr val="tx2">
                              <a:lumMod val="75000"/>
                            </a:schemeClr>
                          </a:solidFill>
                          <a:latin typeface="+mn-lt"/>
                          <a:ea typeface="MS Mincho"/>
                          <a:cs typeface="Times New Roman"/>
                        </a:rPr>
                        <a:t> </a:t>
                      </a:r>
                      <a:r>
                        <a:rPr lang="hr-HR" sz="1800" b="1" baseline="0" dirty="0" err="1" smtClean="0">
                          <a:solidFill>
                            <a:schemeClr val="tx2">
                              <a:lumMod val="75000"/>
                            </a:schemeClr>
                          </a:solidFill>
                          <a:latin typeface="+mn-lt"/>
                          <a:ea typeface="MS Mincho"/>
                          <a:cs typeface="Times New Roman"/>
                        </a:rPr>
                        <a:t>quality</a:t>
                      </a:r>
                      <a:r>
                        <a:rPr lang="hr-HR" sz="1800" b="1" baseline="0" dirty="0" smtClean="0">
                          <a:solidFill>
                            <a:schemeClr val="tx2">
                              <a:lumMod val="75000"/>
                            </a:schemeClr>
                          </a:solidFill>
                          <a:latin typeface="+mn-lt"/>
                          <a:ea typeface="MS Mincho"/>
                          <a:cs typeface="Times New Roman"/>
                        </a:rPr>
                        <a:t> </a:t>
                      </a:r>
                      <a:r>
                        <a:rPr lang="en-US" sz="1800" b="1" dirty="0" smtClean="0">
                          <a:solidFill>
                            <a:schemeClr val="tx2">
                              <a:lumMod val="75000"/>
                            </a:schemeClr>
                          </a:solidFill>
                          <a:latin typeface="+mn-lt"/>
                          <a:ea typeface="MS Mincho"/>
                          <a:cs typeface="Times New Roman"/>
                        </a:rPr>
                        <a:t>operated by the Agency</a:t>
                      </a:r>
                      <a:endParaRPr lang="hr-HR" sz="1800" b="1" dirty="0" smtClean="0">
                        <a:solidFill>
                          <a:schemeClr val="tx2">
                            <a:lumMod val="75000"/>
                          </a:schemeClr>
                        </a:solidFill>
                        <a:latin typeface="+mn-lt"/>
                        <a:ea typeface="MS Mincho"/>
                        <a:cs typeface="Times New Roman"/>
                      </a:endParaRPr>
                    </a:p>
                    <a:p>
                      <a:pPr algn="l">
                        <a:lnSpc>
                          <a:spcPts val="1400"/>
                        </a:lnSpc>
                        <a:spcAft>
                          <a:spcPts val="0"/>
                        </a:spcAft>
                      </a:pPr>
                      <a:endParaRPr lang="hr-HR" sz="1800" b="1" dirty="0" smtClean="0">
                        <a:solidFill>
                          <a:schemeClr val="tx2">
                            <a:lumMod val="75000"/>
                          </a:schemeClr>
                        </a:solidFill>
                        <a:latin typeface="+mn-lt"/>
                        <a:ea typeface="MS Mincho"/>
                        <a:cs typeface="Times New Roman"/>
                      </a:endParaRPr>
                    </a:p>
                  </a:txBody>
                  <a:tcPr marL="68580" marR="68580" marT="0" marB="0" anchor="ctr"/>
                </a:tc>
                <a:tc>
                  <a:txBody>
                    <a:bodyPr/>
                    <a:lstStyle/>
                    <a:p>
                      <a:pPr algn="l">
                        <a:lnSpc>
                          <a:spcPts val="1400"/>
                        </a:lnSpc>
                        <a:spcAft>
                          <a:spcPts val="0"/>
                        </a:spcAft>
                      </a:pPr>
                      <a:r>
                        <a:rPr lang="hr-HR" sz="1800" b="1" dirty="0">
                          <a:solidFill>
                            <a:schemeClr val="tx2">
                              <a:lumMod val="75000"/>
                            </a:schemeClr>
                          </a:solidFill>
                          <a:latin typeface="+mn-lt"/>
                          <a:ea typeface="MS Mincho"/>
                          <a:cs typeface="Times New Roman"/>
                        </a:rPr>
                        <a:t>15 </a:t>
                      </a:r>
                      <a:r>
                        <a:rPr lang="hr-HR" sz="1800" b="1" dirty="0" err="1" smtClean="0">
                          <a:solidFill>
                            <a:schemeClr val="tx2">
                              <a:lumMod val="75000"/>
                            </a:schemeClr>
                          </a:solidFill>
                          <a:latin typeface="+mn-lt"/>
                          <a:ea typeface="MS Mincho"/>
                          <a:cs typeface="Times New Roman"/>
                        </a:rPr>
                        <a:t>days</a:t>
                      </a:r>
                      <a:r>
                        <a:rPr lang="hr-HR" sz="1800" b="1" baseline="0" dirty="0" smtClean="0">
                          <a:solidFill>
                            <a:schemeClr val="tx2">
                              <a:lumMod val="75000"/>
                            </a:schemeClr>
                          </a:solidFill>
                          <a:latin typeface="+mn-lt"/>
                          <a:ea typeface="MS Mincho"/>
                          <a:cs typeface="Times New Roman"/>
                        </a:rPr>
                        <a:t> </a:t>
                      </a:r>
                      <a:r>
                        <a:rPr lang="hr-HR" sz="1800" b="1" baseline="0" dirty="0" err="1" smtClean="0">
                          <a:solidFill>
                            <a:schemeClr val="tx2">
                              <a:lumMod val="75000"/>
                            </a:schemeClr>
                          </a:solidFill>
                          <a:latin typeface="+mn-lt"/>
                          <a:ea typeface="MS Mincho"/>
                          <a:cs typeface="Times New Roman"/>
                        </a:rPr>
                        <a:t>if</a:t>
                      </a:r>
                      <a:r>
                        <a:rPr lang="hr-HR" sz="1800" b="1" baseline="0" dirty="0" smtClean="0">
                          <a:solidFill>
                            <a:schemeClr val="tx2">
                              <a:lumMod val="75000"/>
                            </a:schemeClr>
                          </a:solidFill>
                          <a:latin typeface="+mn-lt"/>
                          <a:ea typeface="MS Mincho"/>
                          <a:cs typeface="Times New Roman"/>
                        </a:rPr>
                        <a:t> IT </a:t>
                      </a:r>
                      <a:r>
                        <a:rPr lang="hr-HR" sz="1800" b="1" baseline="0" dirty="0" err="1" smtClean="0">
                          <a:solidFill>
                            <a:schemeClr val="tx2">
                              <a:lumMod val="75000"/>
                            </a:schemeClr>
                          </a:solidFill>
                          <a:latin typeface="+mn-lt"/>
                          <a:ea typeface="MS Mincho"/>
                          <a:cs typeface="Times New Roman"/>
                        </a:rPr>
                        <a:t>equipment</a:t>
                      </a:r>
                      <a:r>
                        <a:rPr lang="hr-HR" sz="1800" b="1" baseline="0" dirty="0" smtClean="0">
                          <a:solidFill>
                            <a:schemeClr val="tx2">
                              <a:lumMod val="75000"/>
                            </a:schemeClr>
                          </a:solidFill>
                          <a:latin typeface="+mn-lt"/>
                          <a:ea typeface="MS Mincho"/>
                          <a:cs typeface="Times New Roman"/>
                        </a:rPr>
                        <a:t> </a:t>
                      </a:r>
                      <a:r>
                        <a:rPr lang="hr-HR" sz="1800" b="1" baseline="0" dirty="0" err="1" smtClean="0">
                          <a:solidFill>
                            <a:schemeClr val="tx2">
                              <a:lumMod val="75000"/>
                            </a:schemeClr>
                          </a:solidFill>
                          <a:latin typeface="+mn-lt"/>
                          <a:ea typeface="MS Mincho"/>
                          <a:cs typeface="Times New Roman"/>
                        </a:rPr>
                        <a:t>is</a:t>
                      </a:r>
                      <a:r>
                        <a:rPr lang="hr-HR" sz="1800" b="1" baseline="0" dirty="0" smtClean="0">
                          <a:solidFill>
                            <a:schemeClr val="tx2">
                              <a:lumMod val="75000"/>
                            </a:schemeClr>
                          </a:solidFill>
                          <a:latin typeface="+mn-lt"/>
                          <a:ea typeface="MS Mincho"/>
                          <a:cs typeface="Times New Roman"/>
                        </a:rPr>
                        <a:t> </a:t>
                      </a:r>
                      <a:r>
                        <a:rPr lang="hr-HR" sz="1800" b="1" baseline="0" dirty="0" err="1" smtClean="0">
                          <a:solidFill>
                            <a:schemeClr val="tx2">
                              <a:lumMod val="75000"/>
                            </a:schemeClr>
                          </a:solidFill>
                          <a:latin typeface="+mn-lt"/>
                          <a:ea typeface="MS Mincho"/>
                          <a:cs typeface="Times New Roman"/>
                        </a:rPr>
                        <a:t>appropriate</a:t>
                      </a:r>
                      <a:endParaRPr lang="hr-HR" sz="1800" b="1" dirty="0">
                        <a:solidFill>
                          <a:schemeClr val="tx2">
                            <a:lumMod val="75000"/>
                          </a:schemeClr>
                        </a:solidFill>
                        <a:latin typeface="+mn-lt"/>
                        <a:ea typeface="MS Mincho"/>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grpSp>
        <p:nvGrpSpPr>
          <p:cNvPr id="10" name="Group 3"/>
          <p:cNvGrpSpPr>
            <a:grpSpLocks noChangeAspect="1"/>
          </p:cNvGrpSpPr>
          <p:nvPr/>
        </p:nvGrpSpPr>
        <p:grpSpPr bwMode="auto">
          <a:xfrm>
            <a:off x="442354" y="6362429"/>
            <a:ext cx="4500798" cy="411137"/>
            <a:chOff x="14858" y="6031800"/>
            <a:chExt cx="7310482" cy="703818"/>
          </a:xfrm>
        </p:grpSpPr>
        <p:pic>
          <p:nvPicPr>
            <p:cNvPr id="1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2197766589"/>
      </p:ext>
    </p:extLst>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942974"/>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smtClean="0">
                <a:solidFill>
                  <a:schemeClr val="tx2">
                    <a:lumMod val="75000"/>
                  </a:schemeClr>
                </a:solidFill>
              </a:rPr>
              <a:t/>
            </a:r>
            <a:br>
              <a:rPr lang="hr-HR" sz="2800" b="1" dirty="0" smtClean="0">
                <a:solidFill>
                  <a:schemeClr val="tx2">
                    <a:lumMod val="75000"/>
                  </a:schemeClr>
                </a:solidFill>
              </a:rPr>
            </a:br>
            <a:r>
              <a:rPr lang="hr-HR" sz="2800" b="1" dirty="0" smtClean="0">
                <a:solidFill>
                  <a:schemeClr val="tx2">
                    <a:lumMod val="75000"/>
                  </a:schemeClr>
                </a:solidFill>
              </a:rPr>
              <a:t>Table 1. </a:t>
            </a:r>
            <a:r>
              <a:rPr lang="hr-HR" sz="2800" b="1" dirty="0" err="1">
                <a:solidFill>
                  <a:schemeClr val="tx2">
                    <a:lumMod val="75000"/>
                  </a:schemeClr>
                </a:solidFill>
              </a:rPr>
              <a:t>Realistic</a:t>
            </a:r>
            <a:r>
              <a:rPr lang="hr-HR" sz="2800" b="1" dirty="0">
                <a:solidFill>
                  <a:schemeClr val="tx2">
                    <a:lumMod val="75000"/>
                  </a:schemeClr>
                </a:solidFill>
              </a:rPr>
              <a:t> </a:t>
            </a:r>
            <a:r>
              <a:rPr lang="hr-HR" sz="2800" b="1" dirty="0" err="1">
                <a:solidFill>
                  <a:schemeClr val="tx2">
                    <a:lumMod val="75000"/>
                  </a:schemeClr>
                </a:solidFill>
              </a:rPr>
              <a:t>deadlines</a:t>
            </a:r>
            <a:r>
              <a:rPr lang="hr-HR" sz="2800" b="1" dirty="0">
                <a:solidFill>
                  <a:schemeClr val="tx2">
                    <a:lumMod val="75000"/>
                  </a:schemeClr>
                </a:solidFill>
              </a:rPr>
              <a:t> for </a:t>
            </a:r>
            <a:r>
              <a:rPr lang="hr-HR" sz="2800" b="1" dirty="0" err="1">
                <a:solidFill>
                  <a:schemeClr val="tx2">
                    <a:lumMod val="75000"/>
                  </a:schemeClr>
                </a:solidFill>
              </a:rPr>
              <a:t>removal</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identified</a:t>
            </a:r>
            <a:r>
              <a:rPr lang="hr-HR" sz="2800" b="1" dirty="0">
                <a:solidFill>
                  <a:schemeClr val="tx2">
                    <a:lumMod val="75000"/>
                  </a:schemeClr>
                </a:solidFill>
              </a:rPr>
              <a:t> </a:t>
            </a:r>
            <a:r>
              <a:rPr lang="hr-HR" sz="2800" b="1" dirty="0" err="1">
                <a:solidFill>
                  <a:schemeClr val="tx2">
                    <a:lumMod val="75000"/>
                  </a:schemeClr>
                </a:solidFill>
              </a:rPr>
              <a:t>faults</a:t>
            </a:r>
            <a:r>
              <a:rPr lang="hr-HR" sz="2800" b="1" dirty="0">
                <a:solidFill>
                  <a:schemeClr val="tx2">
                    <a:lumMod val="75000"/>
                  </a:schemeClr>
                </a:solidFill>
              </a:rPr>
              <a:t> </a:t>
            </a:r>
            <a:r>
              <a:rPr lang="hr-HR" sz="2800" b="1" dirty="0" err="1">
                <a:solidFill>
                  <a:schemeClr val="tx2">
                    <a:lumMod val="75000"/>
                  </a:schemeClr>
                </a:solidFill>
              </a:rPr>
              <a:t>and</a:t>
            </a:r>
            <a:r>
              <a:rPr lang="hr-HR" sz="2800" b="1" dirty="0">
                <a:solidFill>
                  <a:schemeClr val="tx2">
                    <a:lumMod val="75000"/>
                  </a:schemeClr>
                </a:solidFill>
              </a:rPr>
              <a:t> </a:t>
            </a:r>
            <a:r>
              <a:rPr lang="hr-HR" sz="2800" b="1" dirty="0" err="1">
                <a:solidFill>
                  <a:schemeClr val="tx2">
                    <a:lumMod val="75000"/>
                  </a:schemeClr>
                </a:solidFill>
              </a:rPr>
              <a:t>irregularities</a:t>
            </a:r>
            <a:r>
              <a:rPr lang="hr-HR" sz="2800" b="1" dirty="0" smtClean="0">
                <a:solidFill>
                  <a:schemeClr val="tx2">
                    <a:lumMod val="75000"/>
                  </a:schemeClr>
                </a:solidFill>
              </a:rPr>
              <a:t/>
            </a:r>
            <a:br>
              <a:rPr lang="hr-HR" sz="2800" b="1" dirty="0" smtClean="0">
                <a:solidFill>
                  <a:schemeClr val="tx2">
                    <a:lumMod val="75000"/>
                  </a:schemeClr>
                </a:solidFill>
              </a:rPr>
            </a:br>
            <a:endParaRPr lang="hr-HR" sz="2800" b="1" dirty="0" smtClean="0">
              <a:solidFill>
                <a:schemeClr val="tx2">
                  <a:lumMod val="75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489570417"/>
              </p:ext>
            </p:extLst>
          </p:nvPr>
        </p:nvGraphicFramePr>
        <p:xfrm>
          <a:off x="352424" y="1854200"/>
          <a:ext cx="8524875" cy="2509889"/>
        </p:xfrm>
        <a:graphic>
          <a:graphicData uri="http://schemas.openxmlformats.org/drawingml/2006/table">
            <a:tbl>
              <a:tblPr firstRow="1" bandRow="1">
                <a:tableStyleId>{5C22544A-7EE6-4342-B048-85BDC9FD1C3A}</a:tableStyleId>
              </a:tblPr>
              <a:tblGrid>
                <a:gridCol w="1425253">
                  <a:extLst>
                    <a:ext uri="{9D8B030D-6E8A-4147-A177-3AD203B41FA5}">
                      <a16:colId xmlns:a16="http://schemas.microsoft.com/office/drawing/2014/main" val="20000"/>
                    </a:ext>
                  </a:extLst>
                </a:gridCol>
                <a:gridCol w="4257997">
                  <a:extLst>
                    <a:ext uri="{9D8B030D-6E8A-4147-A177-3AD203B41FA5}">
                      <a16:colId xmlns:a16="http://schemas.microsoft.com/office/drawing/2014/main" val="20001"/>
                    </a:ext>
                  </a:extLst>
                </a:gridCol>
                <a:gridCol w="2841625">
                  <a:extLst>
                    <a:ext uri="{9D8B030D-6E8A-4147-A177-3AD203B41FA5}">
                      <a16:colId xmlns:a16="http://schemas.microsoft.com/office/drawing/2014/main" val="20002"/>
                    </a:ext>
                  </a:extLst>
                </a:gridCol>
              </a:tblGrid>
              <a:tr h="480326">
                <a:tc>
                  <a:txBody>
                    <a:bodyPr/>
                    <a:lstStyle/>
                    <a:p>
                      <a:pPr algn="ctr"/>
                      <a:r>
                        <a:rPr lang="hr-HR" sz="2000" dirty="0" smtClean="0"/>
                        <a:t>No.</a:t>
                      </a:r>
                      <a:endParaRPr lang="hr-HR" sz="2000" dirty="0"/>
                    </a:p>
                  </a:txBody>
                  <a:tcPr anchor="ctr"/>
                </a:tc>
                <a:tc>
                  <a:txBody>
                    <a:bodyPr/>
                    <a:lstStyle/>
                    <a:p>
                      <a:pPr algn="ctr"/>
                      <a:r>
                        <a:rPr lang="hr-HR" sz="2000" dirty="0" err="1" smtClean="0"/>
                        <a:t>Description</a:t>
                      </a:r>
                      <a:r>
                        <a:rPr lang="hr-HR" sz="2000" baseline="0" dirty="0" smtClean="0"/>
                        <a:t> </a:t>
                      </a:r>
                      <a:r>
                        <a:rPr lang="hr-HR" sz="2000" baseline="0" dirty="0" err="1" smtClean="0"/>
                        <a:t>of</a:t>
                      </a:r>
                      <a:r>
                        <a:rPr lang="hr-HR" sz="2000" baseline="0" dirty="0" smtClean="0"/>
                        <a:t> </a:t>
                      </a:r>
                      <a:r>
                        <a:rPr lang="hr-HR" sz="2000" baseline="0" dirty="0" err="1" smtClean="0"/>
                        <a:t>irregularity</a:t>
                      </a:r>
                      <a:endParaRPr lang="hr-HR" sz="2000" dirty="0"/>
                    </a:p>
                  </a:txBody>
                  <a:tcPr anchor="ctr"/>
                </a:tc>
                <a:tc>
                  <a:txBody>
                    <a:bodyPr/>
                    <a:lstStyle/>
                    <a:p>
                      <a:pPr algn="ctr"/>
                      <a:r>
                        <a:rPr lang="hr-HR" sz="2000" dirty="0" err="1" smtClean="0"/>
                        <a:t>Realistic</a:t>
                      </a:r>
                      <a:r>
                        <a:rPr lang="hr-HR" sz="2000" baseline="0" dirty="0" smtClean="0"/>
                        <a:t> </a:t>
                      </a:r>
                      <a:r>
                        <a:rPr lang="hr-HR" sz="2000" baseline="0" dirty="0" err="1" smtClean="0"/>
                        <a:t>removal</a:t>
                      </a:r>
                      <a:r>
                        <a:rPr lang="hr-HR" sz="2000" baseline="0" dirty="0" smtClean="0"/>
                        <a:t> </a:t>
                      </a:r>
                      <a:r>
                        <a:rPr lang="hr-HR" sz="2000" baseline="0" dirty="0" err="1" smtClean="0"/>
                        <a:t>deadline</a:t>
                      </a:r>
                      <a:endParaRPr lang="hr-HR" sz="2000" dirty="0"/>
                    </a:p>
                  </a:txBody>
                  <a:tcPr anchor="ctr"/>
                </a:tc>
                <a:extLst>
                  <a:ext uri="{0D108BD9-81ED-4DB2-BD59-A6C34878D82A}">
                    <a16:rowId xmlns:a16="http://schemas.microsoft.com/office/drawing/2014/main" val="10000"/>
                  </a:ext>
                </a:extLst>
              </a:tr>
              <a:tr h="751574">
                <a:tc>
                  <a:txBody>
                    <a:bodyPr/>
                    <a:lstStyle/>
                    <a:p>
                      <a:pPr algn="ctr">
                        <a:lnSpc>
                          <a:spcPts val="1400"/>
                        </a:lnSpc>
                        <a:spcAft>
                          <a:spcPts val="0"/>
                        </a:spcAft>
                      </a:pPr>
                      <a:r>
                        <a:rPr lang="hr-HR" sz="1800" b="1" dirty="0" smtClean="0">
                          <a:solidFill>
                            <a:schemeClr val="tx2">
                              <a:lumMod val="75000"/>
                            </a:schemeClr>
                          </a:solidFill>
                          <a:latin typeface="+mn-lt"/>
                          <a:ea typeface="MS Mincho"/>
                          <a:cs typeface="Times New Roman"/>
                        </a:rPr>
                        <a:t>B8</a:t>
                      </a:r>
                      <a:endParaRPr lang="hr-HR" sz="1800" b="1" dirty="0">
                        <a:solidFill>
                          <a:schemeClr val="tx2">
                            <a:lumMod val="75000"/>
                          </a:schemeClr>
                        </a:solidFill>
                        <a:latin typeface="+mn-lt"/>
                        <a:ea typeface="MS Mincho"/>
                        <a:cs typeface="Times New Roman"/>
                      </a:endParaRPr>
                    </a:p>
                  </a:txBody>
                  <a:tcPr marL="68580" marR="68580" marT="0" marB="0" anchor="ctr"/>
                </a:tc>
                <a:tc>
                  <a:txBody>
                    <a:bodyPr/>
                    <a:lstStyle/>
                    <a:p>
                      <a:pPr algn="l">
                        <a:lnSpc>
                          <a:spcPts val="1400"/>
                        </a:lnSpc>
                        <a:spcAft>
                          <a:spcPts val="0"/>
                        </a:spcAft>
                      </a:pPr>
                      <a:r>
                        <a:rPr lang="en-US" sz="1800" b="1" dirty="0" smtClean="0">
                          <a:solidFill>
                            <a:schemeClr val="tx2">
                              <a:lumMod val="75000"/>
                            </a:schemeClr>
                          </a:solidFill>
                          <a:latin typeface="+mn-lt"/>
                          <a:ea typeface="MS Mincho"/>
                          <a:cs typeface="Times New Roman"/>
                        </a:rPr>
                        <a:t>annual report on </a:t>
                      </a:r>
                      <a:r>
                        <a:rPr lang="hr-HR" sz="1800" b="1" dirty="0" smtClean="0">
                          <a:solidFill>
                            <a:schemeClr val="tx2">
                              <a:lumMod val="75000"/>
                            </a:schemeClr>
                          </a:solidFill>
                          <a:latin typeface="+mn-lt"/>
                          <a:ea typeface="MS Mincho"/>
                          <a:cs typeface="Times New Roman"/>
                        </a:rPr>
                        <a:t>AQM</a:t>
                      </a:r>
                      <a:r>
                        <a:rPr lang="hr-HR" sz="1800" b="1" baseline="0" dirty="0" smtClean="0">
                          <a:solidFill>
                            <a:schemeClr val="tx2">
                              <a:lumMod val="75000"/>
                            </a:schemeClr>
                          </a:solidFill>
                          <a:latin typeface="+mn-lt"/>
                          <a:ea typeface="MS Mincho"/>
                          <a:cs typeface="Times New Roman"/>
                        </a:rPr>
                        <a:t>  </a:t>
                      </a:r>
                      <a:r>
                        <a:rPr lang="en-US" sz="1800" b="1" dirty="0" smtClean="0">
                          <a:solidFill>
                            <a:schemeClr val="tx2">
                              <a:lumMod val="75000"/>
                            </a:schemeClr>
                          </a:solidFill>
                          <a:latin typeface="+mn-lt"/>
                          <a:ea typeface="MS Mincho"/>
                          <a:cs typeface="Times New Roman"/>
                        </a:rPr>
                        <a:t>is not written in accordance with the regulations</a:t>
                      </a:r>
                      <a:endParaRPr lang="hr-HR" sz="1800" b="1" dirty="0" smtClean="0">
                        <a:solidFill>
                          <a:schemeClr val="tx2">
                            <a:lumMod val="75000"/>
                          </a:schemeClr>
                        </a:solidFill>
                        <a:latin typeface="+mn-lt"/>
                        <a:ea typeface="MS Mincho"/>
                        <a:cs typeface="Times New Roman"/>
                      </a:endParaRPr>
                    </a:p>
                  </a:txBody>
                  <a:tcPr marL="68580" marR="68580" marT="0" marB="0" anchor="ctr"/>
                </a:tc>
                <a:tc>
                  <a:txBody>
                    <a:bodyPr/>
                    <a:lstStyle/>
                    <a:p>
                      <a:pPr algn="l">
                        <a:lnSpc>
                          <a:spcPts val="1400"/>
                        </a:lnSpc>
                        <a:spcAft>
                          <a:spcPts val="0"/>
                        </a:spcAft>
                      </a:pPr>
                      <a:r>
                        <a:rPr lang="hr-HR" sz="1800" b="1" dirty="0">
                          <a:solidFill>
                            <a:schemeClr val="tx2">
                              <a:lumMod val="75000"/>
                            </a:schemeClr>
                          </a:solidFill>
                          <a:latin typeface="+mn-lt"/>
                          <a:ea typeface="MS Mincho"/>
                          <a:cs typeface="Times New Roman"/>
                        </a:rPr>
                        <a:t>1-5 </a:t>
                      </a:r>
                      <a:r>
                        <a:rPr lang="hr-HR" sz="1800" b="1" dirty="0" err="1" smtClean="0">
                          <a:solidFill>
                            <a:schemeClr val="tx2">
                              <a:lumMod val="75000"/>
                            </a:schemeClr>
                          </a:solidFill>
                          <a:latin typeface="+mn-lt"/>
                          <a:ea typeface="MS Mincho"/>
                          <a:cs typeface="Times New Roman"/>
                        </a:rPr>
                        <a:t>days</a:t>
                      </a:r>
                      <a:endParaRPr lang="hr-HR" sz="1800" b="1" dirty="0">
                        <a:solidFill>
                          <a:schemeClr val="tx2">
                            <a:lumMod val="75000"/>
                          </a:schemeClr>
                        </a:solidFill>
                        <a:latin typeface="+mn-lt"/>
                        <a:ea typeface="MS Mincho"/>
                        <a:cs typeface="Times New Roman"/>
                      </a:endParaRPr>
                    </a:p>
                  </a:txBody>
                  <a:tcPr marL="68580" marR="68580" marT="0" marB="0" anchor="ctr"/>
                </a:tc>
                <a:extLst>
                  <a:ext uri="{0D108BD9-81ED-4DB2-BD59-A6C34878D82A}">
                    <a16:rowId xmlns:a16="http://schemas.microsoft.com/office/drawing/2014/main" val="10001"/>
                  </a:ext>
                </a:extLst>
              </a:tr>
              <a:tr h="1057275">
                <a:tc>
                  <a:txBody>
                    <a:bodyPr/>
                    <a:lstStyle/>
                    <a:p>
                      <a:pPr algn="ctr">
                        <a:lnSpc>
                          <a:spcPts val="1400"/>
                        </a:lnSpc>
                        <a:spcAft>
                          <a:spcPts val="0"/>
                        </a:spcAft>
                      </a:pPr>
                      <a:r>
                        <a:rPr lang="hr-HR" sz="1800" b="1" dirty="0" smtClean="0">
                          <a:solidFill>
                            <a:schemeClr val="tx2">
                              <a:lumMod val="75000"/>
                            </a:schemeClr>
                          </a:solidFill>
                          <a:latin typeface="+mn-lt"/>
                          <a:ea typeface="MS Mincho"/>
                          <a:cs typeface="Times New Roman"/>
                        </a:rPr>
                        <a:t>B9</a:t>
                      </a:r>
                      <a:endParaRPr lang="hr-HR" sz="1800" b="1" dirty="0">
                        <a:solidFill>
                          <a:schemeClr val="tx2">
                            <a:lumMod val="75000"/>
                          </a:schemeClr>
                        </a:solidFill>
                        <a:latin typeface="+mn-lt"/>
                        <a:ea typeface="MS Mincho"/>
                        <a:cs typeface="Times New Roman"/>
                      </a:endParaRPr>
                    </a:p>
                  </a:txBody>
                  <a:tcPr marL="68580" marR="68580" marT="0" marB="0" anchor="ctr"/>
                </a:tc>
                <a:tc>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lang="en-US" sz="1800" b="1" dirty="0" smtClean="0">
                          <a:solidFill>
                            <a:schemeClr val="tx2">
                              <a:lumMod val="75000"/>
                            </a:schemeClr>
                          </a:solidFill>
                          <a:latin typeface="+mn-lt"/>
                          <a:ea typeface="MS Mincho"/>
                          <a:cs typeface="Times New Roman"/>
                        </a:rPr>
                        <a:t>annual report on </a:t>
                      </a:r>
                      <a:r>
                        <a:rPr lang="hr-HR" sz="1800" b="1" dirty="0" smtClean="0">
                          <a:solidFill>
                            <a:schemeClr val="tx2">
                              <a:lumMod val="75000"/>
                            </a:schemeClr>
                          </a:solidFill>
                          <a:latin typeface="+mn-lt"/>
                          <a:ea typeface="MS Mincho"/>
                          <a:cs typeface="Times New Roman"/>
                        </a:rPr>
                        <a:t>AQM</a:t>
                      </a:r>
                      <a:r>
                        <a:rPr lang="hr-HR" sz="1800" b="1" baseline="0" dirty="0" smtClean="0">
                          <a:solidFill>
                            <a:schemeClr val="tx2">
                              <a:lumMod val="75000"/>
                            </a:schemeClr>
                          </a:solidFill>
                          <a:latin typeface="+mn-lt"/>
                          <a:ea typeface="MS Mincho"/>
                          <a:cs typeface="Times New Roman"/>
                        </a:rPr>
                        <a:t> </a:t>
                      </a:r>
                      <a:r>
                        <a:rPr lang="en-US" sz="1800" b="1" dirty="0" smtClean="0">
                          <a:solidFill>
                            <a:schemeClr val="tx2">
                              <a:lumMod val="75000"/>
                            </a:schemeClr>
                          </a:solidFill>
                          <a:latin typeface="+mn-lt"/>
                          <a:ea typeface="MS Mincho"/>
                          <a:cs typeface="Times New Roman"/>
                        </a:rPr>
                        <a:t>is not </a:t>
                      </a:r>
                      <a:r>
                        <a:rPr lang="hr-HR" sz="1800" b="1" dirty="0" err="1" smtClean="0">
                          <a:solidFill>
                            <a:schemeClr val="tx2">
                              <a:lumMod val="75000"/>
                            </a:schemeClr>
                          </a:solidFill>
                          <a:latin typeface="+mn-lt"/>
                          <a:ea typeface="MS Mincho"/>
                          <a:cs typeface="Times New Roman"/>
                        </a:rPr>
                        <a:t>sent</a:t>
                      </a:r>
                      <a:r>
                        <a:rPr lang="en-US" sz="1800" b="1" dirty="0" smtClean="0">
                          <a:solidFill>
                            <a:schemeClr val="tx2">
                              <a:lumMod val="75000"/>
                            </a:schemeClr>
                          </a:solidFill>
                          <a:latin typeface="+mn-lt"/>
                          <a:ea typeface="MS Mincho"/>
                          <a:cs typeface="Times New Roman"/>
                        </a:rPr>
                        <a:t> in accordance with the regulations</a:t>
                      </a:r>
                      <a:endParaRPr lang="hr-HR" sz="1800" b="1" dirty="0" smtClean="0">
                        <a:solidFill>
                          <a:schemeClr val="tx2">
                            <a:lumMod val="75000"/>
                          </a:schemeClr>
                        </a:solidFill>
                        <a:latin typeface="+mn-lt"/>
                        <a:ea typeface="MS Mincho"/>
                        <a:cs typeface="Times New Roman"/>
                      </a:endParaRPr>
                    </a:p>
                    <a:p>
                      <a:pPr algn="l">
                        <a:lnSpc>
                          <a:spcPts val="1400"/>
                        </a:lnSpc>
                        <a:spcAft>
                          <a:spcPts val="0"/>
                        </a:spcAft>
                      </a:pPr>
                      <a:endParaRPr lang="hr-HR" sz="1800" b="1" dirty="0" smtClean="0">
                        <a:solidFill>
                          <a:schemeClr val="tx2">
                            <a:lumMod val="75000"/>
                          </a:schemeClr>
                        </a:solidFill>
                        <a:latin typeface="+mn-lt"/>
                        <a:ea typeface="MS Mincho"/>
                        <a:cs typeface="Times New Roman"/>
                      </a:endParaRPr>
                    </a:p>
                  </a:txBody>
                  <a:tcPr marL="68580" marR="68580" marT="0" marB="0" anchor="ctr"/>
                </a:tc>
                <a:tc>
                  <a:txBody>
                    <a:bodyPr/>
                    <a:lstStyle/>
                    <a:p>
                      <a:pPr algn="l">
                        <a:lnSpc>
                          <a:spcPts val="1400"/>
                        </a:lnSpc>
                        <a:spcAft>
                          <a:spcPts val="0"/>
                        </a:spcAft>
                      </a:pPr>
                      <a:r>
                        <a:rPr lang="en-US" sz="1800" b="1" dirty="0" smtClean="0">
                          <a:solidFill>
                            <a:schemeClr val="tx2">
                              <a:lumMod val="75000"/>
                            </a:schemeClr>
                          </a:solidFill>
                          <a:latin typeface="+mn-lt"/>
                          <a:ea typeface="MS Mincho"/>
                          <a:cs typeface="Times New Roman"/>
                        </a:rPr>
                        <a:t>5 days</a:t>
                      </a:r>
                      <a:r>
                        <a:rPr lang="hr-HR" sz="1800" b="1" baseline="0" dirty="0" smtClean="0">
                          <a:solidFill>
                            <a:schemeClr val="tx2">
                              <a:lumMod val="75000"/>
                            </a:schemeClr>
                          </a:solidFill>
                          <a:latin typeface="+mn-lt"/>
                          <a:ea typeface="MS Mincho"/>
                          <a:cs typeface="Times New Roman"/>
                        </a:rPr>
                        <a:t> are</a:t>
                      </a:r>
                      <a:r>
                        <a:rPr lang="en-US" sz="1800" b="1" dirty="0" smtClean="0">
                          <a:solidFill>
                            <a:schemeClr val="tx2">
                              <a:lumMod val="75000"/>
                            </a:schemeClr>
                          </a:solidFill>
                          <a:latin typeface="+mn-lt"/>
                          <a:ea typeface="MS Mincho"/>
                          <a:cs typeface="Times New Roman"/>
                        </a:rPr>
                        <a:t> enough to write a report </a:t>
                      </a:r>
                      <a:r>
                        <a:rPr lang="hr-HR" sz="1800" b="1" dirty="0" err="1" smtClean="0">
                          <a:solidFill>
                            <a:schemeClr val="tx2">
                              <a:lumMod val="75000"/>
                            </a:schemeClr>
                          </a:solidFill>
                          <a:latin typeface="+mn-lt"/>
                          <a:ea typeface="MS Mincho"/>
                          <a:cs typeface="Times New Roman"/>
                        </a:rPr>
                        <a:t>unless</a:t>
                      </a:r>
                      <a:r>
                        <a:rPr lang="en-US" sz="1800" b="1" dirty="0" smtClean="0">
                          <a:solidFill>
                            <a:schemeClr val="tx2">
                              <a:lumMod val="75000"/>
                            </a:schemeClr>
                          </a:solidFill>
                          <a:latin typeface="+mn-lt"/>
                          <a:ea typeface="MS Mincho"/>
                          <a:cs typeface="Times New Roman"/>
                        </a:rPr>
                        <a:t> it's a very large network</a:t>
                      </a:r>
                      <a:endParaRPr lang="hr-HR" sz="1800" b="1" dirty="0" smtClean="0">
                        <a:solidFill>
                          <a:schemeClr val="tx2">
                            <a:lumMod val="75000"/>
                          </a:schemeClr>
                        </a:solidFill>
                        <a:latin typeface="+mn-lt"/>
                        <a:ea typeface="MS Mincho"/>
                        <a:cs typeface="Times New Roman"/>
                      </a:endParaRPr>
                    </a:p>
                    <a:p>
                      <a:pPr algn="l">
                        <a:lnSpc>
                          <a:spcPts val="1400"/>
                        </a:lnSpc>
                        <a:spcAft>
                          <a:spcPts val="0"/>
                        </a:spcAft>
                      </a:pPr>
                      <a:endParaRPr lang="hr-HR" sz="1800" b="1" dirty="0">
                        <a:solidFill>
                          <a:schemeClr val="tx2">
                            <a:lumMod val="75000"/>
                          </a:schemeClr>
                        </a:solidFill>
                        <a:latin typeface="+mn-lt"/>
                        <a:ea typeface="MS Mincho"/>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p:grpSp>
        <p:nvGrpSpPr>
          <p:cNvPr id="10" name="Group 3"/>
          <p:cNvGrpSpPr>
            <a:grpSpLocks noChangeAspect="1"/>
          </p:cNvGrpSpPr>
          <p:nvPr/>
        </p:nvGrpSpPr>
        <p:grpSpPr bwMode="auto">
          <a:xfrm>
            <a:off x="442354" y="6362429"/>
            <a:ext cx="4500798" cy="411137"/>
            <a:chOff x="14858" y="6031800"/>
            <a:chExt cx="7310482" cy="703818"/>
          </a:xfrm>
        </p:grpSpPr>
        <p:pic>
          <p:nvPicPr>
            <p:cNvPr id="1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972902523"/>
      </p:ext>
    </p:extLst>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THANK YOU FOR YOUR ATTENTION</a:t>
            </a:r>
          </a:p>
        </p:txBody>
      </p:sp>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882831"/>
            <a:ext cx="5463568" cy="664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descr="Znak_1024x7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8" name="Content Placeholder 8"/>
          <p:cNvSpPr>
            <a:spLocks/>
          </p:cNvSpPr>
          <p:nvPr/>
        </p:nvSpPr>
        <p:spPr bwMode="auto">
          <a:xfrm>
            <a:off x="324464" y="4387645"/>
            <a:ext cx="8229601" cy="92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1" indent="0" algn="just" defTabSz="914400" rtl="0" eaLnBrk="1" fontAlgn="base" latinLnBrk="0" hangingPunct="1">
              <a:lnSpc>
                <a:spcPct val="100000"/>
              </a:lnSpc>
              <a:spcBef>
                <a:spcPct val="20000"/>
              </a:spcBef>
              <a:spcAft>
                <a:spcPct val="0"/>
              </a:spcAft>
              <a:buClrTx/>
              <a:buSzTx/>
              <a:buFontTx/>
              <a:buNone/>
              <a:tabLst/>
              <a:defRPr/>
            </a:pPr>
            <a:r>
              <a:rPr kumimoji="0" lang="en-US" sz="1600" b="1" i="1" u="sng" strike="noStrike" kern="1200" cap="none" spc="0" normalizeH="0" baseline="0" noProof="0" dirty="0">
                <a:ln>
                  <a:noFill/>
                </a:ln>
                <a:solidFill>
                  <a:srgbClr val="1F497D"/>
                </a:solidFill>
                <a:effectLst/>
                <a:uLnTx/>
                <a:uFillTx/>
                <a:latin typeface="Calibri" pitchFamily="34" charset="0"/>
                <a:ea typeface="+mn-ea"/>
                <a:cs typeface="Arial" charset="0"/>
              </a:rPr>
              <a:t>Disclaimer:</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 The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content</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s</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of this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publication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are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the</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sole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responsibility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of EKONERG </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Energy</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Research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and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Environmental</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Protection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Institute</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Ltd.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and</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can in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no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way be taken </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t</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o reflect the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views of the European Union</a:t>
            </a:r>
            <a:endParaRPr kumimoji="0" lang="hr-HR" sz="1600" b="1" i="1" u="none" strike="noStrike" kern="1200" cap="none" spc="0" normalizeH="0" baseline="0" noProof="0" dirty="0">
              <a:ln>
                <a:noFill/>
              </a:ln>
              <a:solidFill>
                <a:srgbClr val="1F497D"/>
              </a:solidFill>
              <a:effectLst/>
              <a:uLnTx/>
              <a:uFillTx/>
              <a:latin typeface="Calibri" pitchFamily="34" charset="0"/>
              <a:ea typeface="+mn-ea"/>
              <a:cs typeface="Arial" charset="0"/>
            </a:endParaRPr>
          </a:p>
        </p:txBody>
      </p:sp>
      <p:sp>
        <p:nvSpPr>
          <p:cNvPr id="16" name="Podnaslov 2"/>
          <p:cNvSpPr txBox="1">
            <a:spLocks/>
          </p:cNvSpPr>
          <p:nvPr/>
        </p:nvSpPr>
        <p:spPr>
          <a:xfrm>
            <a:off x="3421626" y="6263557"/>
            <a:ext cx="2448231"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4F81BD">
                    <a:lumMod val="50000"/>
                  </a:srgbClr>
                </a:solidFill>
                <a:effectLst/>
                <a:uLnTx/>
                <a:uFillTx/>
                <a:latin typeface="Calibri"/>
                <a:ea typeface="+mn-ea"/>
                <a:cs typeface="+mn-cs"/>
              </a:rPr>
              <a:t>This project is funded by the European Union</a:t>
            </a:r>
            <a:endParaRPr kumimoji="0" lang="en-GB" sz="1000" b="0" i="0" u="none" strike="noStrike" kern="1200" cap="none" spc="0" normalizeH="0" baseline="0" noProof="0" dirty="0">
              <a:ln>
                <a:noFill/>
              </a:ln>
              <a:solidFill>
                <a:srgbClr val="4F81BD">
                  <a:lumMod val="50000"/>
                </a:srgbClr>
              </a:solidFill>
              <a:effectLst/>
              <a:uLnTx/>
              <a:uFillTx/>
              <a:latin typeface="Calibri"/>
              <a:ea typeface="+mn-ea"/>
              <a:cs typeface="+mn-cs"/>
            </a:endParaRPr>
          </a:p>
        </p:txBody>
      </p:sp>
      <p:pic>
        <p:nvPicPr>
          <p:cNvPr id="17" name="Slika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5359" y="5557402"/>
            <a:ext cx="857019" cy="618958"/>
          </a:xfrm>
          <a:prstGeom prst="rect">
            <a:avLst/>
          </a:prstGeom>
        </p:spPr>
      </p:pic>
      <p:sp>
        <p:nvSpPr>
          <p:cNvPr id="19" name="Rectangle 18"/>
          <p:cNvSpPr/>
          <p:nvPr/>
        </p:nvSpPr>
        <p:spPr bwMode="auto">
          <a:xfrm>
            <a:off x="3049588" y="920931"/>
            <a:ext cx="3332964" cy="276999"/>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Energy </a:t>
            </a:r>
            <a:r>
              <a:rPr kumimoji="0" lang="hr-HR"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R</a:t>
            </a:r>
            <a:r>
              <a:rPr kumimoji="0" lang="en-US" sz="1200" b="0" i="0" u="none" strike="noStrike" kern="1200" cap="none" spc="0" normalizeH="0" baseline="0" noProof="0" dirty="0" err="1" smtClean="0">
                <a:ln>
                  <a:noFill/>
                </a:ln>
                <a:solidFill>
                  <a:srgbClr val="7F7F7F"/>
                </a:solidFill>
                <a:effectLst/>
                <a:uLnTx/>
                <a:uFillTx/>
                <a:latin typeface="Arial Narrow" panose="020B0606020202030204" pitchFamily="34" charset="0"/>
                <a:ea typeface="+mn-ea"/>
                <a:cs typeface="Arial" charset="0"/>
              </a:rPr>
              <a:t>esearch</a:t>
            </a:r>
            <a:r>
              <a:rPr kumimoji="0" lang="en-US"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 and Environmental Protection Institute</a:t>
            </a:r>
            <a:endParaRPr kumimoji="0" lang="en-US" sz="1200" b="0" i="0" u="none" strike="noStrike" kern="1200" cap="none" spc="0" normalizeH="0" baseline="0" noProof="0" dirty="0">
              <a:ln>
                <a:noFill/>
              </a:ln>
              <a:solidFill>
                <a:srgbClr val="7F7F7F"/>
              </a:solidFill>
              <a:effectLst/>
              <a:uLnTx/>
              <a:uFillTx/>
              <a:latin typeface="Arial Narrow" pitchFamily="34" charset="0"/>
              <a:ea typeface="+mn-ea"/>
              <a:cs typeface="Arial" charset="0"/>
            </a:endParaRPr>
          </a:p>
        </p:txBody>
      </p:sp>
    </p:spTree>
    <p:extLst>
      <p:ext uri="{BB962C8B-B14F-4D97-AF65-F5344CB8AC3E}">
        <p14:creationId xmlns:p14="http://schemas.microsoft.com/office/powerpoint/2010/main" val="2547225741"/>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smtClean="0">
                <a:solidFill>
                  <a:schemeClr val="tx2"/>
                </a:solidFill>
                <a:effectLst>
                  <a:glow>
                    <a:srgbClr val="7F7F7F">
                      <a:alpha val="35000"/>
                    </a:srgbClr>
                  </a:glow>
                </a:effectLst>
              </a:rPr>
              <a:t>11.2 INSPECTION OF TESTING LABORATORIES</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2551939308"/>
              </p:ext>
            </p:extLst>
          </p:nvPr>
        </p:nvGraphicFramePr>
        <p:xfrm>
          <a:off x="666749" y="1235075"/>
          <a:ext cx="7877175" cy="4206240"/>
        </p:xfrm>
        <a:graphic>
          <a:graphicData uri="http://schemas.openxmlformats.org/drawingml/2006/table">
            <a:tbl>
              <a:tblPr firstRow="1" bandRow="1">
                <a:effectLst>
                  <a:innerShdw blurRad="63500" dist="50800" dir="2700000">
                    <a:prstClr val="black">
                      <a:alpha val="50000"/>
                    </a:prstClr>
                  </a:innerShdw>
                </a:effectLst>
                <a:tableStyleId>{5940675A-B579-460E-94D1-54222C63F5DA}</a:tableStyleId>
              </a:tblPr>
              <a:tblGrid>
                <a:gridCol w="1564644">
                  <a:extLst>
                    <a:ext uri="{9D8B030D-6E8A-4147-A177-3AD203B41FA5}">
                      <a16:colId xmlns:a16="http://schemas.microsoft.com/office/drawing/2014/main" val="20000"/>
                    </a:ext>
                  </a:extLst>
                </a:gridCol>
                <a:gridCol w="6312531">
                  <a:extLst>
                    <a:ext uri="{9D8B030D-6E8A-4147-A177-3AD203B41FA5}">
                      <a16:colId xmlns:a16="http://schemas.microsoft.com/office/drawing/2014/main" val="20001"/>
                    </a:ext>
                  </a:extLst>
                </a:gridCol>
              </a:tblGrid>
              <a:tr h="370840">
                <a:tc>
                  <a:txBody>
                    <a:bodyPr/>
                    <a:lstStyle/>
                    <a:p>
                      <a:r>
                        <a:rPr lang="hr-HR" sz="2400" b="1" dirty="0" smtClean="0">
                          <a:solidFill>
                            <a:schemeClr val="bg1"/>
                          </a:solidFill>
                        </a:rPr>
                        <a:t>Legal</a:t>
                      </a:r>
                      <a:r>
                        <a:rPr lang="hr-HR" sz="2400" b="1" baseline="0" dirty="0" smtClean="0">
                          <a:solidFill>
                            <a:schemeClr val="bg1"/>
                          </a:solidFill>
                        </a:rPr>
                        <a:t> </a:t>
                      </a:r>
                      <a:r>
                        <a:rPr lang="hr-HR" sz="2400" b="1" baseline="0" dirty="0" err="1" smtClean="0">
                          <a:solidFill>
                            <a:schemeClr val="bg1"/>
                          </a:solidFill>
                        </a:rPr>
                        <a:t>basis</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smtClean="0">
                          <a:solidFill>
                            <a:schemeClr val="tx2">
                              <a:lumMod val="75000"/>
                            </a:schemeClr>
                          </a:solidFill>
                        </a:rPr>
                        <a:t>Air Protection </a:t>
                      </a:r>
                      <a:r>
                        <a:rPr lang="hr-HR" sz="2400" b="1" dirty="0" err="1" smtClean="0">
                          <a:solidFill>
                            <a:schemeClr val="tx2">
                              <a:lumMod val="75000"/>
                            </a:schemeClr>
                          </a:solidFill>
                        </a:rPr>
                        <a:t>Act</a:t>
                      </a:r>
                      <a:r>
                        <a:rPr lang="hr-HR" sz="2400" dirty="0" err="1" smtClean="0">
                          <a:solidFill>
                            <a:schemeClr val="tx2">
                              <a:lumMod val="75000"/>
                            </a:schemeClr>
                          </a:solidFill>
                        </a:rPr>
                        <a:t>,articles</a:t>
                      </a:r>
                      <a:endParaRPr lang="hr-HR" sz="2400" dirty="0" smtClean="0">
                        <a:solidFill>
                          <a:schemeClr val="tx2">
                            <a:lumMod val="75000"/>
                          </a:schemeClr>
                        </a:solidFill>
                      </a:endParaRPr>
                    </a:p>
                    <a:p>
                      <a:endParaRPr lang="hr-HR" sz="2400" dirty="0" smtClean="0">
                        <a:solidFill>
                          <a:schemeClr val="tx2">
                            <a:lumMod val="75000"/>
                          </a:schemeClr>
                        </a:solidFill>
                      </a:endParaRPr>
                    </a:p>
                    <a:p>
                      <a:r>
                        <a:rPr lang="hr-HR" sz="2400" dirty="0" smtClean="0">
                          <a:solidFill>
                            <a:schemeClr val="tx2">
                              <a:lumMod val="75000"/>
                            </a:schemeClr>
                          </a:solidFill>
                        </a:rPr>
                        <a:t>52., 54., 55. – </a:t>
                      </a:r>
                      <a:r>
                        <a:rPr lang="hr-HR" sz="2400" dirty="0" err="1" smtClean="0">
                          <a:solidFill>
                            <a:schemeClr val="tx2">
                              <a:lumMod val="75000"/>
                            </a:schemeClr>
                          </a:solidFill>
                        </a:rPr>
                        <a:t>measurement</a:t>
                      </a:r>
                      <a:r>
                        <a:rPr lang="hr-HR" sz="2400" baseline="0" dirty="0" smtClean="0">
                          <a:solidFill>
                            <a:schemeClr val="tx2">
                              <a:lumMod val="75000"/>
                            </a:schemeClr>
                          </a:solidFill>
                        </a:rPr>
                        <a:t> </a:t>
                      </a:r>
                      <a:r>
                        <a:rPr lang="hr-HR" sz="2400" baseline="0" dirty="0" err="1" smtClean="0">
                          <a:solidFill>
                            <a:schemeClr val="tx2">
                              <a:lumMod val="75000"/>
                            </a:schemeClr>
                          </a:solidFill>
                        </a:rPr>
                        <a:t>method</a:t>
                      </a:r>
                      <a:r>
                        <a:rPr lang="hr-HR" sz="2400" dirty="0" smtClean="0">
                          <a:solidFill>
                            <a:schemeClr val="tx2">
                              <a:lumMod val="75000"/>
                            </a:schemeClr>
                          </a:solidFill>
                        </a:rPr>
                        <a:t>, licence for</a:t>
                      </a:r>
                      <a:r>
                        <a:rPr lang="hr-HR" sz="2400" baseline="0" dirty="0" smtClean="0">
                          <a:solidFill>
                            <a:schemeClr val="tx2">
                              <a:lumMod val="75000"/>
                            </a:schemeClr>
                          </a:solidFill>
                        </a:rPr>
                        <a:t> AQM</a:t>
                      </a:r>
                      <a:endParaRPr lang="hr-HR" sz="2400" dirty="0" smtClean="0">
                        <a:solidFill>
                          <a:srgbClr val="FF0000"/>
                        </a:solidFill>
                      </a:endParaRPr>
                    </a:p>
                    <a:p>
                      <a:endParaRPr lang="hr-HR" sz="2400" dirty="0" smtClean="0">
                        <a:solidFill>
                          <a:schemeClr val="tx2">
                            <a:lumMod val="75000"/>
                          </a:schemeClr>
                        </a:solidFill>
                      </a:endParaRPr>
                    </a:p>
                    <a:p>
                      <a:r>
                        <a:rPr lang="hr-HR" sz="2400" dirty="0" smtClean="0">
                          <a:solidFill>
                            <a:schemeClr val="tx2">
                              <a:lumMod val="75000"/>
                            </a:schemeClr>
                          </a:solidFill>
                        </a:rPr>
                        <a:t>129., 131., 133., 137., 138., 139.</a:t>
                      </a:r>
                      <a:r>
                        <a:rPr lang="hr-HR" sz="2400" baseline="0" dirty="0" smtClean="0">
                          <a:solidFill>
                            <a:schemeClr val="tx2">
                              <a:lumMod val="75000"/>
                            </a:schemeClr>
                          </a:solidFill>
                        </a:rPr>
                        <a:t> - </a:t>
                      </a:r>
                      <a:r>
                        <a:rPr lang="hr-HR" sz="2400" baseline="0" dirty="0" err="1" smtClean="0">
                          <a:solidFill>
                            <a:schemeClr val="tx2">
                              <a:lumMod val="75000"/>
                            </a:schemeClr>
                          </a:solidFill>
                        </a:rPr>
                        <a:t>inspection</a:t>
                      </a:r>
                      <a:endParaRPr lang="hr-HR" sz="2400" dirty="0" smtClean="0">
                        <a:solidFill>
                          <a:schemeClr val="tx2">
                            <a:lumMod val="75000"/>
                          </a:schemeClr>
                        </a:solidFill>
                      </a:endParaRPr>
                    </a:p>
                    <a:p>
                      <a:endParaRPr lang="hr-HR" sz="2400" dirty="0" smtClean="0">
                        <a:solidFill>
                          <a:schemeClr val="tx2">
                            <a:lumMod val="75000"/>
                          </a:schemeClr>
                        </a:solidFill>
                      </a:endParaRPr>
                    </a:p>
                    <a:p>
                      <a:r>
                        <a:rPr lang="hr-HR" sz="2400" dirty="0" smtClean="0">
                          <a:solidFill>
                            <a:schemeClr val="tx2">
                              <a:lumMod val="75000"/>
                            </a:schemeClr>
                          </a:solidFill>
                        </a:rPr>
                        <a:t>145.,146. – </a:t>
                      </a:r>
                      <a:r>
                        <a:rPr lang="hr-HR" sz="2400" dirty="0" err="1" smtClean="0">
                          <a:solidFill>
                            <a:schemeClr val="tx2">
                              <a:lumMod val="75000"/>
                            </a:schemeClr>
                          </a:solidFill>
                        </a:rPr>
                        <a:t>misdemeanor</a:t>
                      </a:r>
                      <a:r>
                        <a:rPr lang="hr-HR" sz="2400" baseline="0" dirty="0" smtClean="0">
                          <a:solidFill>
                            <a:schemeClr val="tx2">
                              <a:lumMod val="75000"/>
                            </a:schemeClr>
                          </a:solidFill>
                        </a:rPr>
                        <a:t> </a:t>
                      </a:r>
                      <a:r>
                        <a:rPr lang="hr-HR" sz="2400" baseline="0" dirty="0" err="1" smtClean="0">
                          <a:solidFill>
                            <a:schemeClr val="tx2">
                              <a:lumMod val="75000"/>
                            </a:schemeClr>
                          </a:solidFill>
                        </a:rPr>
                        <a:t>provisions</a:t>
                      </a:r>
                      <a:endParaRPr lang="hr-HR" sz="2400" dirty="0" smtClean="0">
                        <a:solidFill>
                          <a:schemeClr val="tx2">
                            <a:lumMod val="75000"/>
                          </a:schemeClr>
                        </a:solidFill>
                      </a:endParaRPr>
                    </a:p>
                    <a:p>
                      <a:endParaRPr lang="hr-HR" sz="2400" b="1" dirty="0" smtClean="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r>
                        <a:rPr lang="hr-HR" sz="2400" b="1" dirty="0" err="1" smtClean="0">
                          <a:solidFill>
                            <a:schemeClr val="bg1"/>
                          </a:solidFill>
                        </a:rPr>
                        <a:t>Monitored</a:t>
                      </a:r>
                      <a:r>
                        <a:rPr lang="hr-HR" sz="2400" b="1" baseline="0" dirty="0" smtClean="0">
                          <a:solidFill>
                            <a:schemeClr val="bg1"/>
                          </a:solidFill>
                        </a:rPr>
                        <a:t> </a:t>
                      </a:r>
                      <a:r>
                        <a:rPr lang="hr-HR" sz="2400" b="1" baseline="0" dirty="0" err="1" smtClean="0">
                          <a:solidFill>
                            <a:schemeClr val="bg1"/>
                          </a:solidFill>
                        </a:rPr>
                        <a:t>person</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smtClean="0">
                          <a:solidFill>
                            <a:schemeClr val="tx2">
                              <a:lumMod val="75000"/>
                            </a:schemeClr>
                          </a:solidFill>
                        </a:rPr>
                        <a:t>Legal</a:t>
                      </a:r>
                      <a:r>
                        <a:rPr lang="hr-HR" sz="2400" b="1" baseline="0" dirty="0" smtClean="0">
                          <a:solidFill>
                            <a:schemeClr val="tx2">
                              <a:lumMod val="75000"/>
                            </a:schemeClr>
                          </a:solidFill>
                        </a:rPr>
                        <a:t> </a:t>
                      </a:r>
                      <a:r>
                        <a:rPr lang="hr-HR" sz="2400" b="1" baseline="0" dirty="0" err="1" smtClean="0">
                          <a:solidFill>
                            <a:schemeClr val="tx2">
                              <a:lumMod val="75000"/>
                            </a:schemeClr>
                          </a:solidFill>
                        </a:rPr>
                        <a:t>person</a:t>
                      </a:r>
                      <a:r>
                        <a:rPr lang="hr-HR" sz="2400" b="1" baseline="0" dirty="0" smtClean="0">
                          <a:solidFill>
                            <a:schemeClr val="tx2">
                              <a:lumMod val="75000"/>
                            </a:schemeClr>
                          </a:solidFill>
                        </a:rPr>
                        <a:t> </a:t>
                      </a:r>
                      <a:r>
                        <a:rPr lang="hr-HR" sz="2400" b="1" dirty="0" err="1" smtClean="0">
                          <a:solidFill>
                            <a:schemeClr val="tx2">
                              <a:lumMod val="75000"/>
                            </a:schemeClr>
                          </a:solidFill>
                        </a:rPr>
                        <a:t>Laboratory</a:t>
                      </a:r>
                      <a:r>
                        <a:rPr lang="hr-HR" sz="2400" b="1" dirty="0" smtClean="0">
                          <a:solidFill>
                            <a:schemeClr val="tx2">
                              <a:lumMod val="75000"/>
                            </a:schemeClr>
                          </a:solidFill>
                        </a:rPr>
                        <a:t> for</a:t>
                      </a:r>
                      <a:r>
                        <a:rPr lang="hr-HR" sz="2400" b="1" baseline="0" dirty="0" smtClean="0">
                          <a:solidFill>
                            <a:schemeClr val="tx2">
                              <a:lumMod val="75000"/>
                            </a:schemeClr>
                          </a:solidFill>
                        </a:rPr>
                        <a:t> AQM</a:t>
                      </a:r>
                      <a:endParaRPr lang="hr-HR" sz="24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pSp>
        <p:nvGrpSpPr>
          <p:cNvPr id="10" name="Group 3"/>
          <p:cNvGrpSpPr>
            <a:grpSpLocks noChangeAspect="1"/>
          </p:cNvGrpSpPr>
          <p:nvPr/>
        </p:nvGrpSpPr>
        <p:grpSpPr bwMode="auto">
          <a:xfrm>
            <a:off x="442354" y="6362429"/>
            <a:ext cx="4500798" cy="411137"/>
            <a:chOff x="14858" y="6031800"/>
            <a:chExt cx="7310482" cy="703818"/>
          </a:xfrm>
        </p:grpSpPr>
        <p:pic>
          <p:nvPicPr>
            <p:cNvPr id="1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1609508495"/>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11.2 INSPECTION OF TESTING LABORATORIES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1209372882"/>
              </p:ext>
            </p:extLst>
          </p:nvPr>
        </p:nvGraphicFramePr>
        <p:xfrm>
          <a:off x="666749" y="1235075"/>
          <a:ext cx="7877175" cy="4206240"/>
        </p:xfrm>
        <a:graphic>
          <a:graphicData uri="http://schemas.openxmlformats.org/drawingml/2006/table">
            <a:tbl>
              <a:tblPr firstRow="1" bandRow="1">
                <a:effectLst>
                  <a:innerShdw blurRad="63500" dist="50800" dir="2700000">
                    <a:prstClr val="black">
                      <a:alpha val="50000"/>
                    </a:prstClr>
                  </a:innerShdw>
                </a:effectLst>
                <a:tableStyleId>{5940675A-B579-460E-94D1-54222C63F5DA}</a:tableStyleId>
              </a:tblPr>
              <a:tblGrid>
                <a:gridCol w="1564644">
                  <a:extLst>
                    <a:ext uri="{9D8B030D-6E8A-4147-A177-3AD203B41FA5}">
                      <a16:colId xmlns:a16="http://schemas.microsoft.com/office/drawing/2014/main" val="20000"/>
                    </a:ext>
                  </a:extLst>
                </a:gridCol>
                <a:gridCol w="6312531">
                  <a:extLst>
                    <a:ext uri="{9D8B030D-6E8A-4147-A177-3AD203B41FA5}">
                      <a16:colId xmlns:a16="http://schemas.microsoft.com/office/drawing/2014/main" val="20001"/>
                    </a:ext>
                  </a:extLst>
                </a:gridCol>
              </a:tblGrid>
              <a:tr h="370840">
                <a:tc>
                  <a:txBody>
                    <a:bodyPr/>
                    <a:lstStyle/>
                    <a:p>
                      <a:r>
                        <a:rPr lang="hr-HR" sz="2400" b="1" dirty="0" err="1" smtClean="0">
                          <a:solidFill>
                            <a:schemeClr val="bg1"/>
                          </a:solidFill>
                        </a:rPr>
                        <a:t>Regulations</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err="1" smtClean="0">
                          <a:solidFill>
                            <a:schemeClr val="tx2">
                              <a:lumMod val="75000"/>
                            </a:schemeClr>
                          </a:solidFill>
                        </a:rPr>
                        <a:t>Ordinance</a:t>
                      </a:r>
                      <a:r>
                        <a:rPr lang="hr-HR" sz="2400" b="1" dirty="0" smtClean="0">
                          <a:solidFill>
                            <a:schemeClr val="tx2">
                              <a:lumMod val="75000"/>
                            </a:schemeClr>
                          </a:solidFill>
                        </a:rPr>
                        <a:t> on </a:t>
                      </a:r>
                      <a:r>
                        <a:rPr lang="hr-HR" sz="2400" b="1" dirty="0" err="1" smtClean="0">
                          <a:solidFill>
                            <a:schemeClr val="tx2">
                              <a:lumMod val="75000"/>
                            </a:schemeClr>
                          </a:solidFill>
                        </a:rPr>
                        <a:t>air</a:t>
                      </a:r>
                      <a:r>
                        <a:rPr lang="hr-HR" sz="2400" b="1" dirty="0" smtClean="0">
                          <a:solidFill>
                            <a:schemeClr val="tx2">
                              <a:lumMod val="75000"/>
                            </a:schemeClr>
                          </a:solidFill>
                        </a:rPr>
                        <a:t> </a:t>
                      </a:r>
                      <a:r>
                        <a:rPr lang="hr-HR" sz="2400" b="1" dirty="0" err="1" smtClean="0">
                          <a:solidFill>
                            <a:schemeClr val="tx2">
                              <a:lumMod val="75000"/>
                            </a:schemeClr>
                          </a:solidFill>
                        </a:rPr>
                        <a:t>quality</a:t>
                      </a:r>
                      <a:r>
                        <a:rPr lang="hr-HR" sz="2400" b="1" dirty="0" smtClean="0">
                          <a:solidFill>
                            <a:schemeClr val="tx2">
                              <a:lumMod val="75000"/>
                            </a:schemeClr>
                          </a:solidFill>
                        </a:rPr>
                        <a:t> monitoring,</a:t>
                      </a:r>
                      <a:r>
                        <a:rPr lang="hr-HR" sz="2400" dirty="0" smtClean="0">
                          <a:solidFill>
                            <a:schemeClr val="tx2">
                              <a:lumMod val="75000"/>
                            </a:schemeClr>
                          </a:solidFill>
                        </a:rPr>
                        <a:t> </a:t>
                      </a:r>
                      <a:r>
                        <a:rPr lang="hr-HR" sz="2400" dirty="0" err="1" smtClean="0">
                          <a:solidFill>
                            <a:schemeClr val="tx2">
                              <a:lumMod val="75000"/>
                            </a:schemeClr>
                          </a:solidFill>
                        </a:rPr>
                        <a:t>articles</a:t>
                      </a:r>
                      <a:r>
                        <a:rPr lang="hr-HR" sz="2400" dirty="0" smtClean="0">
                          <a:solidFill>
                            <a:schemeClr val="tx2">
                              <a:lumMod val="75000"/>
                            </a:schemeClr>
                          </a:solidFill>
                        </a:rPr>
                        <a:t> </a:t>
                      </a:r>
                    </a:p>
                    <a:p>
                      <a:endParaRPr lang="hr-HR" sz="2400" dirty="0" smtClean="0">
                        <a:solidFill>
                          <a:schemeClr val="tx2">
                            <a:lumMod val="75000"/>
                          </a:schemeClr>
                        </a:solidFill>
                      </a:endParaRPr>
                    </a:p>
                    <a:p>
                      <a:r>
                        <a:rPr lang="hr-HR" sz="2400" dirty="0" smtClean="0">
                          <a:solidFill>
                            <a:schemeClr val="tx2">
                              <a:lumMod val="75000"/>
                            </a:schemeClr>
                          </a:solidFill>
                        </a:rPr>
                        <a:t>11.to 15.</a:t>
                      </a:r>
                      <a:r>
                        <a:rPr lang="hr-HR" sz="2400" baseline="0" dirty="0" smtClean="0">
                          <a:solidFill>
                            <a:schemeClr val="tx2">
                              <a:lumMod val="75000"/>
                            </a:schemeClr>
                          </a:solidFill>
                        </a:rPr>
                        <a:t> – </a:t>
                      </a:r>
                      <a:r>
                        <a:rPr lang="hr-HR" sz="2400" baseline="0" dirty="0" err="1" smtClean="0">
                          <a:solidFill>
                            <a:schemeClr val="tx2">
                              <a:lumMod val="75000"/>
                            </a:schemeClr>
                          </a:solidFill>
                        </a:rPr>
                        <a:t>measurement</a:t>
                      </a:r>
                      <a:r>
                        <a:rPr lang="hr-HR" sz="2400" baseline="0" dirty="0" smtClean="0">
                          <a:solidFill>
                            <a:schemeClr val="tx2">
                              <a:lumMod val="75000"/>
                            </a:schemeClr>
                          </a:solidFill>
                        </a:rPr>
                        <a:t> </a:t>
                      </a:r>
                      <a:r>
                        <a:rPr lang="hr-HR" sz="2400" baseline="0" dirty="0" err="1" smtClean="0">
                          <a:solidFill>
                            <a:schemeClr val="tx2">
                              <a:lumMod val="75000"/>
                            </a:schemeClr>
                          </a:solidFill>
                        </a:rPr>
                        <a:t>method</a:t>
                      </a:r>
                      <a:r>
                        <a:rPr lang="hr-HR" sz="2400" baseline="0" dirty="0" smtClean="0">
                          <a:solidFill>
                            <a:schemeClr val="tx2">
                              <a:lumMod val="75000"/>
                            </a:schemeClr>
                          </a:solidFill>
                        </a:rPr>
                        <a:t>, data </a:t>
                      </a:r>
                      <a:r>
                        <a:rPr lang="hr-HR" sz="2400" baseline="0" dirty="0" err="1" smtClean="0">
                          <a:solidFill>
                            <a:schemeClr val="tx2">
                              <a:lumMod val="75000"/>
                            </a:schemeClr>
                          </a:solidFill>
                        </a:rPr>
                        <a:t>quality</a:t>
                      </a:r>
                      <a:r>
                        <a:rPr lang="hr-HR" sz="2400" baseline="0" dirty="0" smtClean="0">
                          <a:solidFill>
                            <a:schemeClr val="tx2">
                              <a:lumMod val="75000"/>
                            </a:schemeClr>
                          </a:solidFill>
                        </a:rPr>
                        <a:t> </a:t>
                      </a:r>
                      <a:endParaRPr lang="hr-HR" sz="2400" dirty="0" smtClean="0">
                        <a:solidFill>
                          <a:schemeClr val="tx2">
                            <a:lumMod val="75000"/>
                          </a:schemeClr>
                        </a:solidFill>
                      </a:endParaRPr>
                    </a:p>
                    <a:p>
                      <a:endParaRPr lang="hr-HR" sz="2400" dirty="0" smtClean="0">
                        <a:solidFill>
                          <a:schemeClr val="tx2">
                            <a:lumMod val="75000"/>
                          </a:schemeClr>
                        </a:solidFill>
                      </a:endParaRPr>
                    </a:p>
                    <a:p>
                      <a:r>
                        <a:rPr lang="hr-HR" sz="2400" dirty="0" smtClean="0">
                          <a:solidFill>
                            <a:schemeClr val="tx2">
                              <a:lumMod val="75000"/>
                            </a:schemeClr>
                          </a:solidFill>
                        </a:rPr>
                        <a:t>21., 22. - </a:t>
                      </a:r>
                      <a:r>
                        <a:rPr lang="hr-HR" sz="2400" dirty="0" err="1" smtClean="0">
                          <a:solidFill>
                            <a:schemeClr val="tx2">
                              <a:lumMod val="75000"/>
                            </a:schemeClr>
                          </a:solidFill>
                        </a:rPr>
                        <a:t>reporting</a:t>
                      </a:r>
                      <a:r>
                        <a:rPr lang="hr-HR" sz="2400" dirty="0" smtClean="0">
                          <a:solidFill>
                            <a:schemeClr val="tx2">
                              <a:lumMod val="75000"/>
                            </a:schemeClr>
                          </a:solidFill>
                        </a:rPr>
                        <a:t>, </a:t>
                      </a:r>
                      <a:r>
                        <a:rPr lang="hr-HR" sz="2400" dirty="0" err="1" smtClean="0">
                          <a:solidFill>
                            <a:schemeClr val="tx2">
                              <a:lumMod val="75000"/>
                            </a:schemeClr>
                          </a:solidFill>
                        </a:rPr>
                        <a:t>annual</a:t>
                      </a:r>
                      <a:r>
                        <a:rPr lang="hr-HR" sz="2400" dirty="0" smtClean="0">
                          <a:solidFill>
                            <a:schemeClr val="tx2">
                              <a:lumMod val="75000"/>
                            </a:schemeClr>
                          </a:solidFill>
                        </a:rPr>
                        <a:t> </a:t>
                      </a:r>
                      <a:r>
                        <a:rPr lang="hr-HR" sz="2400" dirty="0" err="1" smtClean="0">
                          <a:solidFill>
                            <a:schemeClr val="tx2">
                              <a:lumMod val="75000"/>
                            </a:schemeClr>
                          </a:solidFill>
                        </a:rPr>
                        <a:t>report</a:t>
                      </a:r>
                      <a:endParaRPr lang="hr-HR" sz="2400" dirty="0" smtClean="0">
                        <a:solidFill>
                          <a:schemeClr val="tx2">
                            <a:lumMod val="75000"/>
                          </a:schemeClr>
                        </a:solidFill>
                      </a:endParaRPr>
                    </a:p>
                    <a:p>
                      <a:endParaRPr lang="hr-HR" sz="2400" b="1" dirty="0" smtClean="0">
                        <a:solidFill>
                          <a:schemeClr val="tx2">
                            <a:lumMod val="75000"/>
                          </a:schemeClr>
                        </a:solidFill>
                      </a:endParaRPr>
                    </a:p>
                    <a:p>
                      <a:r>
                        <a:rPr lang="en-US" sz="2400" b="1" dirty="0" smtClean="0">
                          <a:solidFill>
                            <a:schemeClr val="tx2">
                              <a:lumMod val="75000"/>
                            </a:schemeClr>
                          </a:solidFill>
                        </a:rPr>
                        <a:t>Regulation on levels of </a:t>
                      </a:r>
                      <a:r>
                        <a:rPr lang="hr-HR" sz="2400" b="1" dirty="0" err="1" smtClean="0">
                          <a:solidFill>
                            <a:schemeClr val="tx2">
                              <a:lumMod val="75000"/>
                            </a:schemeClr>
                          </a:solidFill>
                        </a:rPr>
                        <a:t>air</a:t>
                      </a:r>
                      <a:r>
                        <a:rPr lang="hr-HR" sz="2400" b="1" dirty="0" smtClean="0">
                          <a:solidFill>
                            <a:schemeClr val="tx2">
                              <a:lumMod val="75000"/>
                            </a:schemeClr>
                          </a:solidFill>
                        </a:rPr>
                        <a:t> </a:t>
                      </a:r>
                      <a:r>
                        <a:rPr lang="en-US" sz="2400" b="1" dirty="0" smtClean="0">
                          <a:solidFill>
                            <a:schemeClr val="tx2">
                              <a:lumMod val="75000"/>
                            </a:schemeClr>
                          </a:solidFill>
                        </a:rPr>
                        <a:t>pollutants</a:t>
                      </a:r>
                      <a:r>
                        <a:rPr lang="hr-HR" sz="2400" dirty="0" smtClean="0">
                          <a:solidFill>
                            <a:schemeClr val="tx2">
                              <a:lumMod val="75000"/>
                            </a:schemeClr>
                          </a:solidFill>
                        </a:rPr>
                        <a:t>, </a:t>
                      </a:r>
                      <a:r>
                        <a:rPr lang="hr-HR" sz="2400" dirty="0" err="1" smtClean="0">
                          <a:solidFill>
                            <a:schemeClr val="tx2">
                              <a:lumMod val="75000"/>
                            </a:schemeClr>
                          </a:solidFill>
                        </a:rPr>
                        <a:t>articles</a:t>
                      </a:r>
                      <a:r>
                        <a:rPr lang="hr-HR" sz="2400" dirty="0" smtClean="0">
                          <a:solidFill>
                            <a:schemeClr val="tx2">
                              <a:lumMod val="75000"/>
                            </a:schemeClr>
                          </a:solidFill>
                        </a:rPr>
                        <a:t> </a:t>
                      </a:r>
                    </a:p>
                    <a:p>
                      <a:endParaRPr lang="hr-HR" sz="2400" dirty="0" smtClean="0">
                        <a:solidFill>
                          <a:schemeClr val="tx2">
                            <a:lumMod val="75000"/>
                          </a:schemeClr>
                        </a:solidFill>
                      </a:endParaRPr>
                    </a:p>
                    <a:p>
                      <a:r>
                        <a:rPr lang="hr-HR" sz="2400" dirty="0" smtClean="0">
                          <a:solidFill>
                            <a:schemeClr val="tx2">
                              <a:lumMod val="75000"/>
                            </a:schemeClr>
                          </a:solidFill>
                        </a:rPr>
                        <a:t>5., 7., 8., 13. – </a:t>
                      </a:r>
                      <a:r>
                        <a:rPr lang="hr-HR" sz="2400" dirty="0" err="1" smtClean="0">
                          <a:solidFill>
                            <a:schemeClr val="tx2">
                              <a:lumMod val="75000"/>
                            </a:schemeClr>
                          </a:solidFill>
                        </a:rPr>
                        <a:t>interpretation</a:t>
                      </a:r>
                      <a:r>
                        <a:rPr lang="hr-HR" sz="2400" dirty="0" smtClean="0">
                          <a:solidFill>
                            <a:schemeClr val="tx2">
                              <a:lumMod val="75000"/>
                            </a:schemeClr>
                          </a:solidFill>
                        </a:rPr>
                        <a:t> </a:t>
                      </a:r>
                      <a:r>
                        <a:rPr lang="hr-HR" sz="2400" dirty="0" err="1" smtClean="0">
                          <a:solidFill>
                            <a:schemeClr val="tx2">
                              <a:lumMod val="75000"/>
                            </a:schemeClr>
                          </a:solidFill>
                        </a:rPr>
                        <a:t>of</a:t>
                      </a:r>
                      <a:r>
                        <a:rPr lang="hr-HR" sz="2400" dirty="0" smtClean="0">
                          <a:solidFill>
                            <a:schemeClr val="tx2">
                              <a:lumMod val="75000"/>
                            </a:schemeClr>
                          </a:solidFill>
                        </a:rPr>
                        <a:t> </a:t>
                      </a:r>
                      <a:r>
                        <a:rPr lang="hr-HR" sz="2400" dirty="0" err="1" smtClean="0">
                          <a:solidFill>
                            <a:schemeClr val="tx2">
                              <a:lumMod val="75000"/>
                            </a:schemeClr>
                          </a:solidFill>
                        </a:rPr>
                        <a:t>annual</a:t>
                      </a:r>
                      <a:r>
                        <a:rPr lang="hr-HR" sz="2400" dirty="0" smtClean="0">
                          <a:solidFill>
                            <a:schemeClr val="tx2">
                              <a:lumMod val="75000"/>
                            </a:schemeClr>
                          </a:solidFill>
                        </a:rPr>
                        <a:t> </a:t>
                      </a:r>
                      <a:r>
                        <a:rPr lang="hr-HR" sz="2400" dirty="0" err="1" smtClean="0">
                          <a:solidFill>
                            <a:schemeClr val="tx2">
                              <a:lumMod val="75000"/>
                            </a:schemeClr>
                          </a:solidFill>
                        </a:rPr>
                        <a:t>report</a:t>
                      </a:r>
                      <a:endParaRPr lang="hr-HR" sz="2400"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r>
                        <a:rPr lang="hr-HR" sz="2400" b="1" dirty="0" err="1" smtClean="0">
                          <a:solidFill>
                            <a:schemeClr val="bg1"/>
                          </a:solidFill>
                        </a:rPr>
                        <a:t>Monitored</a:t>
                      </a:r>
                      <a:r>
                        <a:rPr lang="hr-HR" sz="2400" b="1" baseline="0" dirty="0" smtClean="0">
                          <a:solidFill>
                            <a:schemeClr val="bg1"/>
                          </a:solidFill>
                        </a:rPr>
                        <a:t> </a:t>
                      </a:r>
                      <a:r>
                        <a:rPr lang="hr-HR" sz="2400" b="1" baseline="0" dirty="0" err="1" smtClean="0">
                          <a:solidFill>
                            <a:schemeClr val="bg1"/>
                          </a:solidFill>
                        </a:rPr>
                        <a:t>person</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smtClean="0">
                          <a:solidFill>
                            <a:schemeClr val="tx2">
                              <a:lumMod val="75000"/>
                            </a:schemeClr>
                          </a:solidFill>
                        </a:rPr>
                        <a:t>Legal </a:t>
                      </a:r>
                      <a:r>
                        <a:rPr lang="hr-HR" sz="2400" b="1" dirty="0" err="1" smtClean="0">
                          <a:solidFill>
                            <a:schemeClr val="tx2">
                              <a:lumMod val="75000"/>
                            </a:schemeClr>
                          </a:solidFill>
                        </a:rPr>
                        <a:t>person</a:t>
                      </a:r>
                      <a:r>
                        <a:rPr lang="hr-HR" sz="2400" b="1" dirty="0" smtClean="0">
                          <a:solidFill>
                            <a:schemeClr val="tx2">
                              <a:lumMod val="75000"/>
                            </a:schemeClr>
                          </a:solidFill>
                        </a:rPr>
                        <a:t> LABORATORY FOR</a:t>
                      </a:r>
                      <a:r>
                        <a:rPr lang="hr-HR" sz="2400" b="1" baseline="0" dirty="0" smtClean="0">
                          <a:solidFill>
                            <a:schemeClr val="tx2">
                              <a:lumMod val="75000"/>
                            </a:schemeClr>
                          </a:solidFill>
                        </a:rPr>
                        <a:t> AQM</a:t>
                      </a:r>
                      <a:endParaRPr lang="hr-HR" sz="2400"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pSp>
        <p:nvGrpSpPr>
          <p:cNvPr id="10" name="Group 3"/>
          <p:cNvGrpSpPr>
            <a:grpSpLocks noChangeAspect="1"/>
          </p:cNvGrpSpPr>
          <p:nvPr/>
        </p:nvGrpSpPr>
        <p:grpSpPr bwMode="auto">
          <a:xfrm>
            <a:off x="442354" y="6362429"/>
            <a:ext cx="4500798" cy="411137"/>
            <a:chOff x="14858" y="6031800"/>
            <a:chExt cx="7310482" cy="703818"/>
          </a:xfrm>
        </p:grpSpPr>
        <p:pic>
          <p:nvPicPr>
            <p:cNvPr id="1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2982429470"/>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11.2 INSPECTION OF TESTING LABORATORIES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3265241313"/>
              </p:ext>
            </p:extLst>
          </p:nvPr>
        </p:nvGraphicFramePr>
        <p:xfrm>
          <a:off x="666749" y="1235075"/>
          <a:ext cx="7877175" cy="3108960"/>
        </p:xfrm>
        <a:graphic>
          <a:graphicData uri="http://schemas.openxmlformats.org/drawingml/2006/table">
            <a:tbl>
              <a:tblPr firstRow="1" bandRow="1">
                <a:effectLst>
                  <a:innerShdw blurRad="63500" dist="50800" dir="2700000">
                    <a:prstClr val="black">
                      <a:alpha val="50000"/>
                    </a:prstClr>
                  </a:innerShdw>
                </a:effectLst>
                <a:tableStyleId>{5940675A-B579-460E-94D1-54222C63F5DA}</a:tableStyleId>
              </a:tblPr>
              <a:tblGrid>
                <a:gridCol w="1564644">
                  <a:extLst>
                    <a:ext uri="{9D8B030D-6E8A-4147-A177-3AD203B41FA5}">
                      <a16:colId xmlns:a16="http://schemas.microsoft.com/office/drawing/2014/main" val="20000"/>
                    </a:ext>
                  </a:extLst>
                </a:gridCol>
                <a:gridCol w="6312531">
                  <a:extLst>
                    <a:ext uri="{9D8B030D-6E8A-4147-A177-3AD203B41FA5}">
                      <a16:colId xmlns:a16="http://schemas.microsoft.com/office/drawing/2014/main" val="20001"/>
                    </a:ext>
                  </a:extLst>
                </a:gridCol>
              </a:tblGrid>
              <a:tr h="370840">
                <a:tc>
                  <a:txBody>
                    <a:bodyPr/>
                    <a:lstStyle/>
                    <a:p>
                      <a:r>
                        <a:rPr lang="hr-HR" sz="2400" b="1" dirty="0" err="1" smtClean="0">
                          <a:solidFill>
                            <a:schemeClr val="bg1"/>
                          </a:solidFill>
                        </a:rPr>
                        <a:t>Other</a:t>
                      </a:r>
                      <a:r>
                        <a:rPr lang="hr-HR" sz="2400" b="1" dirty="0" smtClean="0">
                          <a:solidFill>
                            <a:schemeClr val="bg1"/>
                          </a:solidFill>
                        </a:rPr>
                        <a:t> </a:t>
                      </a:r>
                      <a:r>
                        <a:rPr lang="hr-HR" sz="2400" b="1" dirty="0" err="1" smtClean="0">
                          <a:solidFill>
                            <a:schemeClr val="bg1"/>
                          </a:solidFill>
                        </a:rPr>
                        <a:t>documents</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342900" indent="-342900">
                        <a:buFontTx/>
                        <a:buChar char="-"/>
                      </a:pPr>
                      <a:r>
                        <a:rPr lang="hr-HR" sz="2400" dirty="0" err="1" smtClean="0">
                          <a:solidFill>
                            <a:schemeClr val="tx2">
                              <a:lumMod val="75000"/>
                            </a:schemeClr>
                          </a:solidFill>
                        </a:rPr>
                        <a:t>Decision</a:t>
                      </a:r>
                      <a:r>
                        <a:rPr lang="hr-HR" sz="2400" dirty="0" smtClean="0">
                          <a:solidFill>
                            <a:schemeClr val="tx2">
                              <a:lumMod val="75000"/>
                            </a:schemeClr>
                          </a:solidFill>
                        </a:rPr>
                        <a:t> on </a:t>
                      </a:r>
                      <a:r>
                        <a:rPr lang="hr-HR" sz="2400" dirty="0" err="1" smtClean="0">
                          <a:solidFill>
                            <a:schemeClr val="tx2">
                              <a:lumMod val="75000"/>
                            </a:schemeClr>
                          </a:solidFill>
                        </a:rPr>
                        <a:t>Environmental</a:t>
                      </a:r>
                      <a:r>
                        <a:rPr lang="hr-HR" sz="2400" dirty="0" smtClean="0">
                          <a:solidFill>
                            <a:schemeClr val="tx2">
                              <a:lumMod val="75000"/>
                            </a:schemeClr>
                          </a:solidFill>
                        </a:rPr>
                        <a:t> </a:t>
                      </a:r>
                      <a:r>
                        <a:rPr lang="hr-HR" sz="2400" dirty="0" err="1" smtClean="0">
                          <a:solidFill>
                            <a:schemeClr val="tx2">
                              <a:lumMod val="75000"/>
                            </a:schemeClr>
                          </a:solidFill>
                        </a:rPr>
                        <a:t>Impact</a:t>
                      </a:r>
                      <a:r>
                        <a:rPr lang="hr-HR" sz="2400" dirty="0" smtClean="0">
                          <a:solidFill>
                            <a:schemeClr val="tx2">
                              <a:lumMod val="75000"/>
                            </a:schemeClr>
                          </a:solidFill>
                        </a:rPr>
                        <a:t> </a:t>
                      </a:r>
                      <a:r>
                        <a:rPr lang="hr-HR" sz="2400" dirty="0" err="1" smtClean="0">
                          <a:solidFill>
                            <a:schemeClr val="tx2">
                              <a:lumMod val="75000"/>
                            </a:schemeClr>
                          </a:solidFill>
                        </a:rPr>
                        <a:t>Assessment</a:t>
                      </a:r>
                      <a:endParaRPr lang="hr-HR" sz="2400" dirty="0" smtClean="0">
                        <a:solidFill>
                          <a:schemeClr val="tx2">
                            <a:lumMod val="75000"/>
                          </a:schemeClr>
                        </a:solidFill>
                      </a:endParaRPr>
                    </a:p>
                    <a:p>
                      <a:pPr marL="342900" indent="-342900">
                        <a:buFontTx/>
                        <a:buChar char="-"/>
                      </a:pPr>
                      <a:r>
                        <a:rPr lang="en-US" sz="2400" dirty="0" smtClean="0">
                          <a:solidFill>
                            <a:schemeClr val="tx2">
                              <a:lumMod val="75000"/>
                            </a:schemeClr>
                          </a:solidFill>
                        </a:rPr>
                        <a:t>Decision on environmental</a:t>
                      </a:r>
                      <a:r>
                        <a:rPr lang="hr-HR" sz="2400" dirty="0" smtClean="0">
                          <a:solidFill>
                            <a:schemeClr val="tx2">
                              <a:lumMod val="75000"/>
                            </a:schemeClr>
                          </a:solidFill>
                        </a:rPr>
                        <a:t> </a:t>
                      </a:r>
                      <a:r>
                        <a:rPr lang="en-US" sz="2400" dirty="0" smtClean="0">
                          <a:solidFill>
                            <a:schemeClr val="tx2">
                              <a:lumMod val="75000"/>
                            </a:schemeClr>
                          </a:solidFill>
                        </a:rPr>
                        <a:t>acceptability of the project</a:t>
                      </a:r>
                      <a:r>
                        <a:rPr lang="hr-HR" sz="2400" dirty="0" smtClean="0">
                          <a:solidFill>
                            <a:schemeClr val="tx2">
                              <a:lumMod val="75000"/>
                            </a:schemeClr>
                          </a:solidFill>
                        </a:rPr>
                        <a:t> </a:t>
                      </a:r>
                    </a:p>
                    <a:p>
                      <a:pPr marL="342900" indent="-342900">
                        <a:buFontTx/>
                        <a:buChar char="-"/>
                      </a:pPr>
                      <a:r>
                        <a:rPr lang="hr-HR" sz="2400" baseline="0" dirty="0" err="1" smtClean="0">
                          <a:solidFill>
                            <a:schemeClr val="tx2">
                              <a:lumMod val="75000"/>
                            </a:schemeClr>
                          </a:solidFill>
                        </a:rPr>
                        <a:t>Decision</a:t>
                      </a:r>
                      <a:r>
                        <a:rPr lang="en-US" sz="2400" baseline="0" dirty="0" smtClean="0">
                          <a:solidFill>
                            <a:schemeClr val="tx2">
                              <a:lumMod val="75000"/>
                            </a:schemeClr>
                          </a:solidFill>
                        </a:rPr>
                        <a:t> </a:t>
                      </a:r>
                      <a:r>
                        <a:rPr lang="hr-HR" sz="2400" baseline="0" dirty="0" smtClean="0">
                          <a:solidFill>
                            <a:schemeClr val="tx2">
                              <a:lumMod val="75000"/>
                            </a:schemeClr>
                          </a:solidFill>
                        </a:rPr>
                        <a:t>on</a:t>
                      </a:r>
                      <a:r>
                        <a:rPr lang="en-US" sz="2400" baseline="0" dirty="0" smtClean="0">
                          <a:solidFill>
                            <a:schemeClr val="tx2">
                              <a:lumMod val="75000"/>
                            </a:schemeClr>
                          </a:solidFill>
                        </a:rPr>
                        <a:t> the unified environmental conditions</a:t>
                      </a:r>
                      <a:endParaRPr lang="hr-HR" sz="2400" baseline="0" dirty="0" smtClean="0">
                        <a:solidFill>
                          <a:schemeClr val="tx2">
                            <a:lumMod val="75000"/>
                          </a:schemeClr>
                        </a:solidFill>
                      </a:endParaRPr>
                    </a:p>
                    <a:p>
                      <a:pPr marL="342900" indent="-342900">
                        <a:buFontTx/>
                        <a:buChar char="-"/>
                      </a:pPr>
                      <a:r>
                        <a:rPr lang="hr-HR" sz="2400" baseline="0" dirty="0" err="1" smtClean="0">
                          <a:solidFill>
                            <a:schemeClr val="tx2">
                              <a:lumMod val="75000"/>
                            </a:schemeClr>
                          </a:solidFill>
                        </a:rPr>
                        <a:t>Decision</a:t>
                      </a:r>
                      <a:r>
                        <a:rPr lang="hr-HR" sz="2400" baseline="0" dirty="0" smtClean="0">
                          <a:solidFill>
                            <a:schemeClr val="tx2">
                              <a:lumMod val="75000"/>
                            </a:schemeClr>
                          </a:solidFill>
                        </a:rPr>
                        <a:t> on </a:t>
                      </a:r>
                      <a:r>
                        <a:rPr lang="hr-HR" sz="2400" baseline="0" dirty="0" err="1" smtClean="0">
                          <a:solidFill>
                            <a:schemeClr val="tx2">
                              <a:lumMod val="75000"/>
                            </a:schemeClr>
                          </a:solidFill>
                        </a:rPr>
                        <a:t>environmental</a:t>
                      </a:r>
                      <a:r>
                        <a:rPr lang="hr-HR" sz="2400" baseline="0" dirty="0" smtClean="0">
                          <a:solidFill>
                            <a:schemeClr val="tx2">
                              <a:lumMod val="75000"/>
                            </a:schemeClr>
                          </a:solidFill>
                        </a:rPr>
                        <a:t> </a:t>
                      </a:r>
                      <a:r>
                        <a:rPr lang="hr-HR" sz="2400" baseline="0" dirty="0" err="1" smtClean="0">
                          <a:solidFill>
                            <a:schemeClr val="tx2">
                              <a:lumMod val="75000"/>
                            </a:schemeClr>
                          </a:solidFill>
                        </a:rPr>
                        <a:t>permit</a:t>
                      </a:r>
                      <a:endParaRPr lang="hr-HR" sz="2400" baseline="0" dirty="0" smtClean="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r>
                        <a:rPr lang="hr-HR" sz="2400" b="1" dirty="0" err="1" smtClean="0">
                          <a:solidFill>
                            <a:schemeClr val="bg1"/>
                          </a:solidFill>
                        </a:rPr>
                        <a:t>Monitored</a:t>
                      </a:r>
                      <a:r>
                        <a:rPr lang="hr-HR" sz="2400" b="1" baseline="0" dirty="0" smtClean="0">
                          <a:solidFill>
                            <a:schemeClr val="bg1"/>
                          </a:solidFill>
                        </a:rPr>
                        <a:t> </a:t>
                      </a:r>
                      <a:r>
                        <a:rPr lang="hr-HR" sz="2400" b="1" baseline="0" dirty="0" err="1" smtClean="0">
                          <a:solidFill>
                            <a:schemeClr val="bg1"/>
                          </a:solidFill>
                        </a:rPr>
                        <a:t>person</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smtClean="0">
                          <a:solidFill>
                            <a:schemeClr val="tx2">
                              <a:lumMod val="75000"/>
                            </a:schemeClr>
                          </a:solidFill>
                        </a:rPr>
                        <a:t>Legal</a:t>
                      </a:r>
                      <a:r>
                        <a:rPr lang="hr-HR" sz="2400" b="1" baseline="0" dirty="0" smtClean="0">
                          <a:solidFill>
                            <a:schemeClr val="tx2">
                              <a:lumMod val="75000"/>
                            </a:schemeClr>
                          </a:solidFill>
                        </a:rPr>
                        <a:t> </a:t>
                      </a:r>
                      <a:r>
                        <a:rPr lang="hr-HR" sz="2400" b="1" baseline="0" dirty="0" err="1" smtClean="0">
                          <a:solidFill>
                            <a:schemeClr val="tx2">
                              <a:lumMod val="75000"/>
                            </a:schemeClr>
                          </a:solidFill>
                        </a:rPr>
                        <a:t>person</a:t>
                      </a:r>
                      <a:r>
                        <a:rPr lang="hr-HR" sz="2400" b="1" baseline="0" dirty="0" smtClean="0">
                          <a:solidFill>
                            <a:schemeClr val="tx2">
                              <a:lumMod val="75000"/>
                            </a:schemeClr>
                          </a:solidFill>
                        </a:rPr>
                        <a:t> </a:t>
                      </a:r>
                      <a:r>
                        <a:rPr lang="hr-HR" sz="2400" b="1" dirty="0" smtClean="0">
                          <a:solidFill>
                            <a:schemeClr val="tx2">
                              <a:lumMod val="75000"/>
                            </a:schemeClr>
                          </a:solidFill>
                        </a:rPr>
                        <a:t>LABORATORY FOR</a:t>
                      </a:r>
                      <a:r>
                        <a:rPr lang="hr-HR" sz="2400" b="1" baseline="0" dirty="0" smtClean="0">
                          <a:solidFill>
                            <a:schemeClr val="tx2">
                              <a:lumMod val="75000"/>
                            </a:schemeClr>
                          </a:solidFill>
                        </a:rPr>
                        <a:t> AQM</a:t>
                      </a:r>
                      <a:endParaRPr lang="hr-HR" sz="2400"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pSp>
        <p:nvGrpSpPr>
          <p:cNvPr id="10" name="Group 3"/>
          <p:cNvGrpSpPr>
            <a:grpSpLocks noChangeAspect="1"/>
          </p:cNvGrpSpPr>
          <p:nvPr/>
        </p:nvGrpSpPr>
        <p:grpSpPr bwMode="auto">
          <a:xfrm>
            <a:off x="442354" y="6362429"/>
            <a:ext cx="4500798" cy="411137"/>
            <a:chOff x="14858" y="6031800"/>
            <a:chExt cx="7310482" cy="703818"/>
          </a:xfrm>
        </p:grpSpPr>
        <p:pic>
          <p:nvPicPr>
            <p:cNvPr id="1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2200633390"/>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smtClean="0">
                <a:solidFill>
                  <a:schemeClr val="tx2"/>
                </a:solidFill>
                <a:effectLst>
                  <a:glow>
                    <a:srgbClr val="7F7F7F">
                      <a:alpha val="35000"/>
                    </a:srgbClr>
                  </a:glow>
                </a:effectLst>
              </a:rPr>
              <a:t>Monitoring procedure </a:t>
            </a:r>
            <a:r>
              <a:rPr lang="hr-HR" sz="2800" b="1" dirty="0" err="1" smtClean="0">
                <a:solidFill>
                  <a:schemeClr val="tx2"/>
                </a:solidFill>
                <a:effectLst>
                  <a:glow>
                    <a:srgbClr val="7F7F7F">
                      <a:alpha val="35000"/>
                    </a:srgbClr>
                  </a:glow>
                </a:effectLst>
              </a:rPr>
              <a:t>of</a:t>
            </a:r>
            <a:r>
              <a:rPr lang="hr-HR" sz="2800" b="1" dirty="0" smtClean="0">
                <a:solidFill>
                  <a:schemeClr val="tx2"/>
                </a:solidFill>
                <a:effectLst>
                  <a:glow>
                    <a:srgbClr val="7F7F7F">
                      <a:alpha val="35000"/>
                    </a:srgbClr>
                  </a:glow>
                </a:effectLst>
              </a:rPr>
              <a:t> </a:t>
            </a:r>
            <a:r>
              <a:rPr lang="hr-HR" sz="2800" b="1" dirty="0" err="1" smtClean="0">
                <a:solidFill>
                  <a:schemeClr val="tx2"/>
                </a:solidFill>
                <a:effectLst>
                  <a:glow>
                    <a:srgbClr val="7F7F7F">
                      <a:alpha val="35000"/>
                    </a:srgbClr>
                  </a:glow>
                </a:effectLst>
              </a:rPr>
              <a:t>regulations</a:t>
            </a:r>
            <a:r>
              <a:rPr lang="hr-HR" sz="2800" b="1" dirty="0" smtClean="0">
                <a:solidFill>
                  <a:schemeClr val="tx2"/>
                </a:solidFill>
                <a:effectLst>
                  <a:glow>
                    <a:srgbClr val="7F7F7F">
                      <a:alpha val="35000"/>
                    </a:srgbClr>
                  </a:glow>
                </a:effectLst>
              </a:rPr>
              <a:t> </a:t>
            </a:r>
            <a:r>
              <a:rPr lang="hr-HR" sz="2800" b="1" dirty="0" err="1" smtClean="0">
                <a:solidFill>
                  <a:schemeClr val="tx2"/>
                </a:solidFill>
                <a:effectLst>
                  <a:glow>
                    <a:srgbClr val="7F7F7F">
                      <a:alpha val="35000"/>
                    </a:srgbClr>
                  </a:glow>
                </a:effectLst>
              </a:rPr>
              <a:t>implementation</a:t>
            </a:r>
            <a:r>
              <a:rPr lang="hr-HR" sz="2800" b="1" dirty="0" smtClean="0">
                <a:solidFill>
                  <a:schemeClr val="tx2"/>
                </a:solidFill>
                <a:effectLst>
                  <a:glow>
                    <a:srgbClr val="7F7F7F">
                      <a:alpha val="35000"/>
                    </a:srgbClr>
                  </a:glow>
                </a:effectLst>
              </a:rPr>
              <a:t> </a:t>
            </a:r>
            <a:r>
              <a:rPr lang="hr-HR" sz="2800" b="1" dirty="0" err="1" smtClean="0">
                <a:solidFill>
                  <a:schemeClr val="tx2"/>
                </a:solidFill>
                <a:effectLst>
                  <a:glow>
                    <a:srgbClr val="7F7F7F">
                      <a:alpha val="35000"/>
                    </a:srgbClr>
                  </a:glow>
                </a:effectLst>
              </a:rPr>
              <a:t>by</a:t>
            </a:r>
            <a:r>
              <a:rPr lang="hr-HR" sz="2800" b="1" dirty="0" smtClean="0">
                <a:solidFill>
                  <a:schemeClr val="tx2"/>
                </a:solidFill>
                <a:effectLst>
                  <a:glow>
                    <a:srgbClr val="7F7F7F">
                      <a:alpha val="35000"/>
                    </a:srgbClr>
                  </a:glow>
                </a:effectLst>
              </a:rPr>
              <a:t> </a:t>
            </a:r>
            <a:r>
              <a:rPr lang="hr-HR" sz="2800" b="1" dirty="0" err="1" smtClean="0">
                <a:solidFill>
                  <a:schemeClr val="tx2"/>
                </a:solidFill>
                <a:effectLst>
                  <a:glow>
                    <a:srgbClr val="7F7F7F">
                      <a:alpha val="35000"/>
                    </a:srgbClr>
                  </a:glow>
                </a:effectLst>
              </a:rPr>
              <a:t>phases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28625" y="1600199"/>
            <a:ext cx="8439150" cy="847726"/>
          </a:xfrm>
          <a:prstGeom prst="rect">
            <a:avLst/>
          </a:prstGeom>
          <a:solidFill>
            <a:schemeClr val="tx2">
              <a:lumMod val="40000"/>
              <a:lumOff val="6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28626" y="1790700"/>
            <a:ext cx="8429624" cy="523220"/>
          </a:xfrm>
          <a:prstGeom prst="rect">
            <a:avLst/>
          </a:prstGeom>
          <a:noFill/>
        </p:spPr>
        <p:txBody>
          <a:bodyPr wrap="square" rtlCol="0">
            <a:spAutoFit/>
          </a:bodyPr>
          <a:lstStyle/>
          <a:p>
            <a:pPr algn="ctr"/>
            <a:r>
              <a:rPr lang="hr-HR" sz="2800" b="1" dirty="0" smtClean="0">
                <a:solidFill>
                  <a:schemeClr val="tx2">
                    <a:lumMod val="75000"/>
                  </a:schemeClr>
                </a:solidFill>
              </a:rPr>
              <a:t>A. </a:t>
            </a:r>
            <a:r>
              <a:rPr lang="hr-HR" sz="2800" b="1" dirty="0" err="1" smtClean="0">
                <a:solidFill>
                  <a:schemeClr val="tx2">
                    <a:lumMod val="75000"/>
                  </a:schemeClr>
                </a:solidFill>
              </a:rPr>
              <a:t>Inspection</a:t>
            </a:r>
            <a:r>
              <a:rPr lang="hr-HR" sz="2800" b="1" dirty="0" smtClean="0">
                <a:solidFill>
                  <a:schemeClr val="tx2">
                    <a:lumMod val="75000"/>
                  </a:schemeClr>
                </a:solidFill>
              </a:rPr>
              <a:t> </a:t>
            </a:r>
            <a:r>
              <a:rPr lang="hr-HR" sz="2800" b="1" dirty="0" err="1" smtClean="0">
                <a:solidFill>
                  <a:schemeClr val="tx2">
                    <a:lumMod val="75000"/>
                  </a:schemeClr>
                </a:solidFill>
              </a:rPr>
              <a:t>preparation</a:t>
            </a:r>
            <a:r>
              <a:rPr lang="hr-HR" sz="2800" b="1" dirty="0" smtClean="0">
                <a:solidFill>
                  <a:schemeClr val="tx2">
                    <a:lumMod val="75000"/>
                  </a:schemeClr>
                </a:solidFill>
              </a:rPr>
              <a:t>- </a:t>
            </a:r>
            <a:r>
              <a:rPr lang="hr-HR" sz="2800" b="1" dirty="0" err="1" smtClean="0">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209674" y="2524124"/>
            <a:ext cx="7648575" cy="1914525"/>
          </a:xfrm>
          <a:prstGeom prst="rect">
            <a:avLst/>
          </a:prstGeom>
          <a:solidFill>
            <a:schemeClr val="tx2">
              <a:lumMod val="20000"/>
              <a:lumOff val="8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solidFill>
                  <a:schemeClr val="tx2">
                    <a:lumMod val="75000"/>
                  </a:schemeClr>
                </a:solidFill>
              </a:rPr>
              <a:t>From a </a:t>
            </a:r>
            <a:r>
              <a:rPr lang="hr-HR" sz="2000" b="1" dirty="0" err="1" smtClean="0">
                <a:solidFill>
                  <a:schemeClr val="tx2">
                    <a:lumMod val="75000"/>
                  </a:schemeClr>
                </a:solidFill>
              </a:rPr>
              <a:t>monitored</a:t>
            </a:r>
            <a:r>
              <a:rPr lang="hr-HR" sz="2000" b="1" dirty="0" smtClean="0">
                <a:solidFill>
                  <a:schemeClr val="tx2">
                    <a:lumMod val="75000"/>
                  </a:schemeClr>
                </a:solidFill>
              </a:rPr>
              <a:t> </a:t>
            </a:r>
            <a:r>
              <a:rPr lang="en-US" sz="2000" b="1" dirty="0" smtClean="0">
                <a:solidFill>
                  <a:schemeClr val="tx2">
                    <a:lumMod val="75000"/>
                  </a:schemeClr>
                </a:solidFill>
              </a:rPr>
              <a:t>test</a:t>
            </a:r>
            <a:r>
              <a:rPr lang="hr-HR" sz="2000" b="1" dirty="0" err="1" smtClean="0">
                <a:solidFill>
                  <a:schemeClr val="tx2">
                    <a:lumMod val="75000"/>
                  </a:schemeClr>
                </a:solidFill>
              </a:rPr>
              <a:t>ing</a:t>
            </a:r>
            <a:r>
              <a:rPr lang="en-US" sz="2000" b="1" dirty="0" smtClean="0">
                <a:solidFill>
                  <a:schemeClr val="tx2">
                    <a:lumMod val="75000"/>
                  </a:schemeClr>
                </a:solidFill>
              </a:rPr>
              <a:t> </a:t>
            </a:r>
            <a:r>
              <a:rPr lang="en-US" sz="2000" b="1" dirty="0">
                <a:solidFill>
                  <a:schemeClr val="tx2">
                    <a:lumMod val="75000"/>
                  </a:schemeClr>
                </a:solidFill>
              </a:rPr>
              <a:t>laboratory </a:t>
            </a:r>
            <a:r>
              <a:rPr lang="en-US" sz="2000" b="1" dirty="0" smtClean="0">
                <a:solidFill>
                  <a:schemeClr val="tx2">
                    <a:lumMod val="75000"/>
                  </a:schemeClr>
                </a:solidFill>
              </a:rPr>
              <a:t>request </a:t>
            </a:r>
            <a:r>
              <a:rPr lang="en-US" sz="2000" b="1" dirty="0">
                <a:solidFill>
                  <a:schemeClr val="tx2">
                    <a:lumMod val="75000"/>
                  </a:schemeClr>
                </a:solidFill>
              </a:rPr>
              <a:t>their </a:t>
            </a:r>
            <a:r>
              <a:rPr lang="en-US" sz="2000" b="1" u="sng" dirty="0">
                <a:solidFill>
                  <a:schemeClr val="tx2">
                    <a:lumMod val="75000"/>
                  </a:schemeClr>
                </a:solidFill>
              </a:rPr>
              <a:t>Decision on issuing a permit for conducting air quality monitoring </a:t>
            </a:r>
            <a:r>
              <a:rPr lang="en-US" sz="2000" b="1" dirty="0">
                <a:solidFill>
                  <a:schemeClr val="tx2">
                    <a:lumMod val="75000"/>
                  </a:schemeClr>
                </a:solidFill>
              </a:rPr>
              <a:t>(permits) issued by the Ministry of Environmental Protection and </a:t>
            </a:r>
            <a:r>
              <a:rPr lang="en-US" sz="2000" b="1" dirty="0" smtClean="0">
                <a:solidFill>
                  <a:schemeClr val="tx2">
                    <a:lumMod val="75000"/>
                  </a:schemeClr>
                </a:solidFill>
              </a:rPr>
              <a:t>Energy </a:t>
            </a:r>
            <a:r>
              <a:rPr lang="en-US" sz="2000" b="1" dirty="0">
                <a:solidFill>
                  <a:schemeClr val="tx2">
                    <a:lumMod val="75000"/>
                  </a:schemeClr>
                </a:solidFill>
              </a:rPr>
              <a:t>(Articles 54 and 55 </a:t>
            </a:r>
            <a:r>
              <a:rPr lang="hr-HR" sz="2000" b="1" dirty="0" err="1" smtClean="0">
                <a:solidFill>
                  <a:schemeClr val="tx2">
                    <a:lumMod val="75000"/>
                  </a:schemeClr>
                </a:solidFill>
              </a:rPr>
              <a:t>of</a:t>
            </a:r>
            <a:r>
              <a:rPr lang="hr-HR" sz="2000" b="1" dirty="0" smtClean="0">
                <a:solidFill>
                  <a:schemeClr val="tx2">
                    <a:lumMod val="75000"/>
                  </a:schemeClr>
                </a:solidFill>
              </a:rPr>
              <a:t> </a:t>
            </a:r>
            <a:r>
              <a:rPr lang="hr-HR" sz="2000" b="1" dirty="0" err="1" smtClean="0">
                <a:solidFill>
                  <a:schemeClr val="tx2">
                    <a:lumMod val="75000"/>
                  </a:schemeClr>
                </a:solidFill>
              </a:rPr>
              <a:t>Environmental</a:t>
            </a:r>
            <a:r>
              <a:rPr lang="hr-HR" sz="2000" b="1" dirty="0" smtClean="0">
                <a:solidFill>
                  <a:schemeClr val="tx2">
                    <a:lumMod val="75000"/>
                  </a:schemeClr>
                </a:solidFill>
              </a:rPr>
              <a:t> Protection </a:t>
            </a:r>
            <a:r>
              <a:rPr lang="hr-HR" sz="2000" b="1" dirty="0" err="1" smtClean="0">
                <a:solidFill>
                  <a:schemeClr val="tx2">
                    <a:lumMod val="75000"/>
                  </a:schemeClr>
                </a:solidFill>
              </a:rPr>
              <a:t>Act</a:t>
            </a:r>
            <a:r>
              <a:rPr lang="en-US" sz="2000" b="1" dirty="0" smtClean="0">
                <a:solidFill>
                  <a:schemeClr val="tx2">
                    <a:lumMod val="75000"/>
                  </a:schemeClr>
                </a:solidFill>
              </a:rPr>
              <a:t>), </a:t>
            </a:r>
            <a:r>
              <a:rPr lang="en-US" sz="2000" b="1" u="sng" dirty="0">
                <a:solidFill>
                  <a:schemeClr val="tx2">
                    <a:lumMod val="75000"/>
                  </a:schemeClr>
                </a:solidFill>
              </a:rPr>
              <a:t>metadata from all the metering points </a:t>
            </a:r>
            <a:r>
              <a:rPr lang="en-US" sz="2000" b="1" dirty="0">
                <a:solidFill>
                  <a:schemeClr val="tx2">
                    <a:lumMod val="75000"/>
                  </a:schemeClr>
                </a:solidFill>
              </a:rPr>
              <a:t>at which they are currently performing the activity and a copy of all </a:t>
            </a:r>
            <a:r>
              <a:rPr lang="en-US" sz="2000" b="1" u="sng" dirty="0">
                <a:solidFill>
                  <a:schemeClr val="tx2">
                    <a:lumMod val="75000"/>
                  </a:schemeClr>
                </a:solidFill>
              </a:rPr>
              <a:t>the most recent annual air quality monitoring reports </a:t>
            </a:r>
            <a:r>
              <a:rPr lang="en-US" sz="2000" b="1" dirty="0">
                <a:solidFill>
                  <a:schemeClr val="tx2">
                    <a:lumMod val="75000"/>
                  </a:schemeClr>
                </a:solidFill>
              </a:rPr>
              <a:t>that they have made.</a:t>
            </a:r>
            <a:endParaRPr lang="hr-HR" sz="2000" b="1" dirty="0">
              <a:solidFill>
                <a:schemeClr val="tx2">
                  <a:lumMod val="75000"/>
                </a:schemeClr>
              </a:solidFill>
            </a:endParaRPr>
          </a:p>
        </p:txBody>
      </p:sp>
      <p:sp>
        <p:nvSpPr>
          <p:cNvPr id="14" name="Rectangle 13"/>
          <p:cNvSpPr/>
          <p:nvPr/>
        </p:nvSpPr>
        <p:spPr>
          <a:xfrm>
            <a:off x="438150" y="2524126"/>
            <a:ext cx="704850" cy="1895474"/>
          </a:xfrm>
          <a:prstGeom prst="rect">
            <a:avLst/>
          </a:prstGeom>
          <a:solidFill>
            <a:schemeClr val="tx2">
              <a:lumMod val="40000"/>
              <a:lumOff val="60000"/>
            </a:schemeClr>
          </a:solidFill>
          <a:ln>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1.</a:t>
            </a:r>
            <a:endParaRPr lang="hr-HR" sz="2800" b="1" dirty="0">
              <a:solidFill>
                <a:schemeClr val="tx2">
                  <a:lumMod val="75000"/>
                </a:schemeClr>
              </a:solidFill>
            </a:endParaRPr>
          </a:p>
        </p:txBody>
      </p:sp>
      <p:sp>
        <p:nvSpPr>
          <p:cNvPr id="15" name="Rectangle 14"/>
          <p:cNvSpPr/>
          <p:nvPr/>
        </p:nvSpPr>
        <p:spPr>
          <a:xfrm>
            <a:off x="1190626" y="4505324"/>
            <a:ext cx="7686674" cy="1143000"/>
          </a:xfrm>
          <a:prstGeom prst="rect">
            <a:avLst/>
          </a:prstGeom>
          <a:solidFill>
            <a:schemeClr val="tx2">
              <a:lumMod val="20000"/>
              <a:lumOff val="8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solidFill>
                  <a:schemeClr val="tx2">
                    <a:lumMod val="75000"/>
                  </a:schemeClr>
                </a:solidFill>
              </a:rPr>
              <a:t>Check whether a permit is valid for measuring all pollutants including those for which </a:t>
            </a:r>
            <a:r>
              <a:rPr lang="hr-HR" sz="2000" b="1" dirty="0" err="1" smtClean="0">
                <a:solidFill>
                  <a:schemeClr val="tx2">
                    <a:lumMod val="75000"/>
                  </a:schemeClr>
                </a:solidFill>
              </a:rPr>
              <a:t>the</a:t>
            </a:r>
            <a:r>
              <a:rPr lang="hr-HR" sz="2000" b="1" dirty="0" smtClean="0">
                <a:solidFill>
                  <a:schemeClr val="tx2">
                    <a:lumMod val="75000"/>
                  </a:schemeClr>
                </a:solidFill>
              </a:rPr>
              <a:t> </a:t>
            </a:r>
            <a:r>
              <a:rPr lang="hr-HR" sz="2000" b="1" dirty="0" err="1" smtClean="0">
                <a:solidFill>
                  <a:schemeClr val="tx2">
                    <a:lumMod val="75000"/>
                  </a:schemeClr>
                </a:solidFill>
              </a:rPr>
              <a:t>permit</a:t>
            </a:r>
            <a:r>
              <a:rPr lang="en-US" sz="2000" b="1" dirty="0" smtClean="0">
                <a:solidFill>
                  <a:schemeClr val="tx2">
                    <a:lumMod val="75000"/>
                  </a:schemeClr>
                </a:solidFill>
              </a:rPr>
              <a:t> </a:t>
            </a:r>
            <a:r>
              <a:rPr lang="en-US" sz="2000" b="1" dirty="0">
                <a:solidFill>
                  <a:schemeClr val="tx2">
                    <a:lumMod val="75000"/>
                  </a:schemeClr>
                </a:solidFill>
              </a:rPr>
              <a:t>is issued for one year (based on the opinion of the reference laboratories).</a:t>
            </a:r>
            <a:endParaRPr lang="hr-HR" sz="2000" b="1" dirty="0">
              <a:solidFill>
                <a:schemeClr val="tx2">
                  <a:lumMod val="75000"/>
                </a:schemeClr>
              </a:solidFill>
            </a:endParaRPr>
          </a:p>
        </p:txBody>
      </p:sp>
      <p:sp>
        <p:nvSpPr>
          <p:cNvPr id="16" name="Rectangle 15"/>
          <p:cNvSpPr/>
          <p:nvPr/>
        </p:nvSpPr>
        <p:spPr>
          <a:xfrm>
            <a:off x="419100" y="4505325"/>
            <a:ext cx="704850" cy="1142999"/>
          </a:xfrm>
          <a:prstGeom prst="rect">
            <a:avLst/>
          </a:prstGeom>
          <a:solidFill>
            <a:schemeClr val="tx2">
              <a:lumMod val="40000"/>
              <a:lumOff val="60000"/>
            </a:schemeClr>
          </a:solidFill>
          <a:ln>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2.</a:t>
            </a:r>
            <a:endParaRPr lang="hr-HR" sz="2800" b="1" dirty="0">
              <a:solidFill>
                <a:schemeClr val="tx2">
                  <a:lumMod val="75000"/>
                </a:schemeClr>
              </a:solidFill>
            </a:endParaRPr>
          </a:p>
        </p:txBody>
      </p:sp>
      <p:grpSp>
        <p:nvGrpSpPr>
          <p:cNvPr id="17" name="Group 3"/>
          <p:cNvGrpSpPr>
            <a:grpSpLocks noChangeAspect="1"/>
          </p:cNvGrpSpPr>
          <p:nvPr/>
        </p:nvGrpSpPr>
        <p:grpSpPr bwMode="auto">
          <a:xfrm>
            <a:off x="442354" y="6362429"/>
            <a:ext cx="4500798" cy="411137"/>
            <a:chOff x="14858" y="6031800"/>
            <a:chExt cx="7310482" cy="703818"/>
          </a:xfrm>
        </p:grpSpPr>
        <p:pic>
          <p:nvPicPr>
            <p:cNvPr id="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2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Monitoring </a:t>
            </a:r>
            <a:r>
              <a:rPr lang="hr-HR" sz="2800" b="1" dirty="0" smtClean="0">
                <a:solidFill>
                  <a:schemeClr val="tx2"/>
                </a:solidFill>
                <a:effectLst>
                  <a:glow>
                    <a:srgbClr val="7F7F7F">
                      <a:alpha val="35000"/>
                    </a:srgbClr>
                  </a:glow>
                </a:effectLst>
              </a:rPr>
              <a:t>procedure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by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19100" y="1285874"/>
            <a:ext cx="8439150" cy="847726"/>
          </a:xfrm>
          <a:prstGeom prst="rect">
            <a:avLst/>
          </a:prstGeom>
          <a:solidFill>
            <a:schemeClr val="tx2">
              <a:lumMod val="40000"/>
              <a:lumOff val="6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476375"/>
            <a:ext cx="8429624" cy="523220"/>
          </a:xfrm>
          <a:prstGeom prst="rect">
            <a:avLst/>
          </a:prstGeom>
          <a:noFill/>
        </p:spPr>
        <p:txBody>
          <a:bodyPr wrap="square" rtlCol="0">
            <a:spAutoFit/>
          </a:bodyPr>
          <a:lstStyle/>
          <a:p>
            <a:pPr algn="ctr"/>
            <a:r>
              <a:rPr lang="hr-HR" sz="2800" b="1" dirty="0" smtClean="0">
                <a:solidFill>
                  <a:schemeClr val="tx2">
                    <a:lumMod val="75000"/>
                  </a:schemeClr>
                </a:solidFill>
              </a:rPr>
              <a:t>A.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preparation</a:t>
            </a:r>
            <a:r>
              <a:rPr lang="hr-HR" sz="2800" b="1" dirty="0">
                <a:solidFill>
                  <a:schemeClr val="tx2">
                    <a:lumMod val="75000"/>
                  </a:schemeClr>
                </a:solidFill>
              </a:rPr>
              <a:t>-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5" name="Rectangle 14"/>
          <p:cNvSpPr/>
          <p:nvPr/>
        </p:nvSpPr>
        <p:spPr>
          <a:xfrm>
            <a:off x="1190625" y="2209800"/>
            <a:ext cx="7658100" cy="1152525"/>
          </a:xfrm>
          <a:prstGeom prst="rect">
            <a:avLst/>
          </a:prstGeom>
          <a:solidFill>
            <a:schemeClr val="tx2">
              <a:lumMod val="20000"/>
              <a:lumOff val="8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solidFill>
                  <a:schemeClr val="tx2">
                    <a:lumMod val="75000"/>
                  </a:schemeClr>
                </a:solidFill>
              </a:rPr>
              <a:t>Compare </a:t>
            </a:r>
            <a:r>
              <a:rPr lang="hr-HR" sz="2000" b="1" dirty="0">
                <a:solidFill>
                  <a:schemeClr val="tx2">
                    <a:lumMod val="75000"/>
                  </a:schemeClr>
                </a:solidFill>
              </a:rPr>
              <a:t>a</a:t>
            </a:r>
            <a:r>
              <a:rPr lang="en-US" sz="2000" b="1" dirty="0" smtClean="0">
                <a:solidFill>
                  <a:schemeClr val="tx2">
                    <a:lumMod val="75000"/>
                  </a:schemeClr>
                </a:solidFill>
              </a:rPr>
              <a:t> </a:t>
            </a:r>
            <a:r>
              <a:rPr lang="en-US" sz="2000" b="1" u="sng" dirty="0" err="1" smtClean="0">
                <a:solidFill>
                  <a:schemeClr val="tx2">
                    <a:lumMod val="75000"/>
                  </a:schemeClr>
                </a:solidFill>
              </a:rPr>
              <a:t>permi</a:t>
            </a:r>
            <a:r>
              <a:rPr lang="hr-HR" sz="2000" b="1" u="sng" dirty="0" smtClean="0">
                <a:solidFill>
                  <a:schemeClr val="tx2">
                    <a:lumMod val="75000"/>
                  </a:schemeClr>
                </a:solidFill>
              </a:rPr>
              <a:t>t</a:t>
            </a:r>
            <a:r>
              <a:rPr lang="en-US" sz="2000" b="1" u="sng" dirty="0" smtClean="0">
                <a:solidFill>
                  <a:schemeClr val="tx2">
                    <a:lumMod val="75000"/>
                  </a:schemeClr>
                </a:solidFill>
              </a:rPr>
              <a:t> </a:t>
            </a:r>
            <a:r>
              <a:rPr lang="en-US" sz="2000" b="1" u="sng" dirty="0">
                <a:solidFill>
                  <a:schemeClr val="tx2">
                    <a:lumMod val="75000"/>
                  </a:schemeClr>
                </a:solidFill>
              </a:rPr>
              <a:t>with the metering range </a:t>
            </a:r>
            <a:r>
              <a:rPr lang="en-US" sz="2000" b="1" dirty="0">
                <a:solidFill>
                  <a:schemeClr val="tx2">
                    <a:lumMod val="75000"/>
                  </a:schemeClr>
                </a:solidFill>
              </a:rPr>
              <a:t>of the current metering points and metering points from the most recent annual reports. (The measuring ranges must be fully covered by the permit).</a:t>
            </a:r>
            <a:endParaRPr lang="hr-HR" sz="2000" b="1" dirty="0">
              <a:solidFill>
                <a:schemeClr val="tx2">
                  <a:lumMod val="75000"/>
                </a:schemeClr>
              </a:solidFill>
            </a:endParaRPr>
          </a:p>
        </p:txBody>
      </p:sp>
      <p:sp>
        <p:nvSpPr>
          <p:cNvPr id="16" name="Rectangle 15"/>
          <p:cNvSpPr/>
          <p:nvPr/>
        </p:nvSpPr>
        <p:spPr>
          <a:xfrm>
            <a:off x="400050" y="2200276"/>
            <a:ext cx="704850" cy="1143000"/>
          </a:xfrm>
          <a:prstGeom prst="rect">
            <a:avLst/>
          </a:prstGeom>
          <a:solidFill>
            <a:schemeClr val="tx2">
              <a:lumMod val="40000"/>
              <a:lumOff val="60000"/>
            </a:schemeClr>
          </a:solidFill>
          <a:ln>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3.</a:t>
            </a:r>
            <a:endParaRPr lang="hr-HR" sz="2800" b="1" dirty="0">
              <a:solidFill>
                <a:schemeClr val="tx2">
                  <a:lumMod val="75000"/>
                </a:schemeClr>
              </a:solidFill>
            </a:endParaRPr>
          </a:p>
        </p:txBody>
      </p:sp>
      <p:sp>
        <p:nvSpPr>
          <p:cNvPr id="18" name="Rectangle 17"/>
          <p:cNvSpPr/>
          <p:nvPr/>
        </p:nvSpPr>
        <p:spPr>
          <a:xfrm>
            <a:off x="1171575" y="3429000"/>
            <a:ext cx="7658100" cy="1409700"/>
          </a:xfrm>
          <a:prstGeom prst="rect">
            <a:avLst/>
          </a:prstGeom>
          <a:solidFill>
            <a:schemeClr val="tx2">
              <a:lumMod val="20000"/>
              <a:lumOff val="8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solidFill>
                  <a:schemeClr val="tx2">
                    <a:lumMod val="75000"/>
                  </a:schemeClr>
                </a:solidFill>
              </a:rPr>
              <a:t>From a </a:t>
            </a:r>
            <a:r>
              <a:rPr lang="hr-HR" sz="2000" b="1" dirty="0" err="1" smtClean="0">
                <a:solidFill>
                  <a:schemeClr val="tx2">
                    <a:lumMod val="75000"/>
                  </a:schemeClr>
                </a:solidFill>
              </a:rPr>
              <a:t>monitored</a:t>
            </a:r>
            <a:r>
              <a:rPr lang="en-US" sz="2000" b="1" dirty="0" smtClean="0">
                <a:solidFill>
                  <a:schemeClr val="tx2">
                    <a:lumMod val="75000"/>
                  </a:schemeClr>
                </a:solidFill>
              </a:rPr>
              <a:t> test</a:t>
            </a:r>
            <a:r>
              <a:rPr lang="hr-HR" sz="2000" b="1" dirty="0" err="1" smtClean="0">
                <a:solidFill>
                  <a:schemeClr val="tx2">
                    <a:lumMod val="75000"/>
                  </a:schemeClr>
                </a:solidFill>
              </a:rPr>
              <a:t>ing</a:t>
            </a:r>
            <a:r>
              <a:rPr lang="en-US" sz="2000" b="1" dirty="0" smtClean="0">
                <a:solidFill>
                  <a:schemeClr val="tx2">
                    <a:lumMod val="75000"/>
                  </a:schemeClr>
                </a:solidFill>
              </a:rPr>
              <a:t> </a:t>
            </a:r>
            <a:r>
              <a:rPr lang="en-US" sz="2000" b="1" dirty="0">
                <a:solidFill>
                  <a:schemeClr val="tx2">
                    <a:lumMod val="75000"/>
                  </a:schemeClr>
                </a:solidFill>
              </a:rPr>
              <a:t>laboratory, request a list of measuring equipment to carry out air quality measurements including manufacturer, type and model, year of manufacture and the number of </a:t>
            </a:r>
            <a:r>
              <a:rPr lang="hr-HR" sz="2000" b="1" dirty="0" err="1" smtClean="0">
                <a:solidFill>
                  <a:schemeClr val="tx2">
                    <a:lumMod val="75000"/>
                  </a:schemeClr>
                </a:solidFill>
              </a:rPr>
              <a:t>certificates</a:t>
            </a:r>
            <a:r>
              <a:rPr lang="hr-HR" sz="2000" b="1" dirty="0" smtClean="0">
                <a:solidFill>
                  <a:schemeClr val="tx2">
                    <a:lumMod val="75000"/>
                  </a:schemeClr>
                </a:solidFill>
              </a:rPr>
              <a:t> on </a:t>
            </a:r>
            <a:r>
              <a:rPr lang="en-US" sz="2000" b="1" dirty="0" smtClean="0">
                <a:solidFill>
                  <a:schemeClr val="tx2">
                    <a:lumMod val="75000"/>
                  </a:schemeClr>
                </a:solidFill>
              </a:rPr>
              <a:t>approved </a:t>
            </a:r>
            <a:r>
              <a:rPr lang="en-US" sz="2000" b="1" dirty="0">
                <a:solidFill>
                  <a:schemeClr val="tx2">
                    <a:lumMod val="75000"/>
                  </a:schemeClr>
                </a:solidFill>
              </a:rPr>
              <a:t>equipment testing (type approval</a:t>
            </a:r>
            <a:r>
              <a:rPr lang="en-US" sz="2000" b="1" dirty="0" smtClean="0">
                <a:solidFill>
                  <a:schemeClr val="tx2">
                    <a:lumMod val="75000"/>
                  </a:schemeClr>
                </a:solidFill>
              </a:rPr>
              <a:t>) </a:t>
            </a:r>
            <a:r>
              <a:rPr lang="en-US" sz="2000" b="1" dirty="0">
                <a:solidFill>
                  <a:schemeClr val="tx2">
                    <a:lumMod val="75000"/>
                  </a:schemeClr>
                </a:solidFill>
              </a:rPr>
              <a:t>referred to in Article 15 of the Ordinance.</a:t>
            </a:r>
            <a:endParaRPr lang="hr-HR" sz="2000" b="1" dirty="0">
              <a:solidFill>
                <a:schemeClr val="tx2">
                  <a:lumMod val="75000"/>
                </a:schemeClr>
              </a:solidFill>
            </a:endParaRPr>
          </a:p>
        </p:txBody>
      </p:sp>
      <p:sp>
        <p:nvSpPr>
          <p:cNvPr id="19" name="Rectangle 18"/>
          <p:cNvSpPr/>
          <p:nvPr/>
        </p:nvSpPr>
        <p:spPr>
          <a:xfrm>
            <a:off x="381000" y="3429001"/>
            <a:ext cx="704850" cy="1400174"/>
          </a:xfrm>
          <a:prstGeom prst="rect">
            <a:avLst/>
          </a:prstGeom>
          <a:solidFill>
            <a:schemeClr val="tx2">
              <a:lumMod val="40000"/>
              <a:lumOff val="60000"/>
            </a:schemeClr>
          </a:solidFill>
          <a:ln>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4.</a:t>
            </a:r>
            <a:endParaRPr lang="hr-HR" sz="2800" b="1" dirty="0">
              <a:solidFill>
                <a:schemeClr val="tx2">
                  <a:lumMod val="75000"/>
                </a:schemeClr>
              </a:solidFill>
            </a:endParaRPr>
          </a:p>
        </p:txBody>
      </p:sp>
      <p:sp>
        <p:nvSpPr>
          <p:cNvPr id="20" name="Rectangle 19"/>
          <p:cNvSpPr/>
          <p:nvPr/>
        </p:nvSpPr>
        <p:spPr>
          <a:xfrm>
            <a:off x="1152525" y="4886325"/>
            <a:ext cx="7658100" cy="923925"/>
          </a:xfrm>
          <a:prstGeom prst="rect">
            <a:avLst/>
          </a:prstGeom>
          <a:solidFill>
            <a:schemeClr val="tx2">
              <a:lumMod val="20000"/>
              <a:lumOff val="8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a:solidFill>
                  <a:schemeClr val="tx2">
                    <a:lumMod val="75000"/>
                  </a:schemeClr>
                </a:solidFill>
              </a:rPr>
              <a:t>Verify that all instrument types have a certificate of approved equipment testing (type approval).</a:t>
            </a:r>
            <a:endParaRPr lang="hr-HR" sz="2000" b="1" dirty="0">
              <a:solidFill>
                <a:schemeClr val="tx2">
                  <a:lumMod val="75000"/>
                </a:schemeClr>
              </a:solidFill>
            </a:endParaRPr>
          </a:p>
        </p:txBody>
      </p:sp>
      <p:sp>
        <p:nvSpPr>
          <p:cNvPr id="21" name="Rectangle 20"/>
          <p:cNvSpPr/>
          <p:nvPr/>
        </p:nvSpPr>
        <p:spPr>
          <a:xfrm>
            <a:off x="381000" y="4886326"/>
            <a:ext cx="704850" cy="904874"/>
          </a:xfrm>
          <a:prstGeom prst="rect">
            <a:avLst/>
          </a:prstGeom>
          <a:solidFill>
            <a:schemeClr val="tx2">
              <a:lumMod val="40000"/>
              <a:lumOff val="60000"/>
            </a:schemeClr>
          </a:solidFill>
          <a:ln>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5.</a:t>
            </a:r>
            <a:endParaRPr lang="hr-HR" sz="2800" b="1" dirty="0">
              <a:solidFill>
                <a:schemeClr val="tx2">
                  <a:lumMod val="75000"/>
                </a:schemeClr>
              </a:solidFill>
            </a:endParaRPr>
          </a:p>
        </p:txBody>
      </p:sp>
      <p:grpSp>
        <p:nvGrpSpPr>
          <p:cNvPr id="17" name="Group 3"/>
          <p:cNvGrpSpPr>
            <a:grpSpLocks noChangeAspect="1"/>
          </p:cNvGrpSpPr>
          <p:nvPr/>
        </p:nvGrpSpPr>
        <p:grpSpPr bwMode="auto">
          <a:xfrm>
            <a:off x="442354" y="6362429"/>
            <a:ext cx="4500798" cy="411137"/>
            <a:chOff x="14858" y="6031800"/>
            <a:chExt cx="7310482" cy="703818"/>
          </a:xfrm>
        </p:grpSpPr>
        <p:pic>
          <p:nvPicPr>
            <p:cNvPr id="2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2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Monitoring procedure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by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523220"/>
          </a:xfrm>
          <a:prstGeom prst="rect">
            <a:avLst/>
          </a:prstGeom>
          <a:noFill/>
        </p:spPr>
        <p:txBody>
          <a:bodyPr wrap="square" rtlCol="0">
            <a:spAutoFit/>
          </a:bodyPr>
          <a:lstStyle/>
          <a:p>
            <a:pPr algn="ctr"/>
            <a:r>
              <a:rPr lang="hr-HR" sz="2800" b="1" dirty="0" smtClean="0">
                <a:solidFill>
                  <a:schemeClr val="tx2">
                    <a:lumMod val="75000"/>
                  </a:schemeClr>
                </a:solidFill>
              </a:rPr>
              <a:t> B.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smtClean="0">
                <a:solidFill>
                  <a:schemeClr val="tx2">
                    <a:lumMod val="75000"/>
                  </a:schemeClr>
                </a:solidFill>
              </a:rPr>
              <a:t>implementation</a:t>
            </a:r>
            <a:r>
              <a:rPr lang="hr-HR" sz="2800" b="1" dirty="0" smtClean="0">
                <a:solidFill>
                  <a:schemeClr val="tx2">
                    <a:lumMod val="75000"/>
                  </a:schemeClr>
                </a:solidFill>
              </a:rPr>
              <a:t>-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171574" y="2162174"/>
            <a:ext cx="7667625" cy="1057275"/>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solidFill>
                  <a:schemeClr val="tx2">
                    <a:lumMod val="75000"/>
                  </a:schemeClr>
                </a:solidFill>
              </a:rPr>
              <a:t>By random selection, review several annual reports on air quality monitoring and </a:t>
            </a:r>
            <a:r>
              <a:rPr lang="hr-HR" sz="2000" b="1" dirty="0" err="1" smtClean="0">
                <a:solidFill>
                  <a:schemeClr val="tx2">
                    <a:lumMod val="75000"/>
                  </a:schemeClr>
                </a:solidFill>
              </a:rPr>
              <a:t>adjust</a:t>
            </a:r>
            <a:r>
              <a:rPr lang="hr-HR" sz="2000" b="1" dirty="0" smtClean="0">
                <a:solidFill>
                  <a:schemeClr val="tx2">
                    <a:lumMod val="75000"/>
                  </a:schemeClr>
                </a:solidFill>
              </a:rPr>
              <a:t> </a:t>
            </a:r>
            <a:r>
              <a:rPr lang="en-US" sz="2000" b="1" dirty="0" smtClean="0">
                <a:solidFill>
                  <a:schemeClr val="tx2">
                    <a:lumMod val="75000"/>
                  </a:schemeClr>
                </a:solidFill>
              </a:rPr>
              <a:t>further </a:t>
            </a:r>
            <a:r>
              <a:rPr lang="hr-HR" sz="2000" b="1" dirty="0" err="1" smtClean="0">
                <a:solidFill>
                  <a:schemeClr val="tx2">
                    <a:lumMod val="75000"/>
                  </a:schemeClr>
                </a:solidFill>
              </a:rPr>
              <a:t>review</a:t>
            </a:r>
            <a:r>
              <a:rPr lang="hr-HR" sz="2000" b="1" dirty="0" smtClean="0">
                <a:solidFill>
                  <a:schemeClr val="tx2">
                    <a:lumMod val="75000"/>
                  </a:schemeClr>
                </a:solidFill>
              </a:rPr>
              <a:t> </a:t>
            </a:r>
            <a:r>
              <a:rPr lang="hr-HR" sz="2000" b="1" dirty="0" err="1" smtClean="0">
                <a:solidFill>
                  <a:schemeClr val="tx2">
                    <a:lumMod val="75000"/>
                  </a:schemeClr>
                </a:solidFill>
              </a:rPr>
              <a:t>steps</a:t>
            </a:r>
            <a:r>
              <a:rPr lang="en-US" sz="2000" b="1" dirty="0" smtClean="0">
                <a:solidFill>
                  <a:schemeClr val="tx2">
                    <a:lumMod val="75000"/>
                  </a:schemeClr>
                </a:solidFill>
              </a:rPr>
              <a:t> </a:t>
            </a:r>
            <a:r>
              <a:rPr lang="hr-HR" sz="2000" b="1" dirty="0" smtClean="0">
                <a:solidFill>
                  <a:schemeClr val="tx2">
                    <a:lumMod val="75000"/>
                  </a:schemeClr>
                </a:solidFill>
              </a:rPr>
              <a:t>to </a:t>
            </a:r>
            <a:r>
              <a:rPr lang="en-US" sz="2000" b="1" dirty="0" smtClean="0">
                <a:solidFill>
                  <a:schemeClr val="tx2">
                    <a:lumMod val="75000"/>
                  </a:schemeClr>
                </a:solidFill>
              </a:rPr>
              <a:t>the </a:t>
            </a:r>
            <a:r>
              <a:rPr lang="en-US" sz="2000" b="1" dirty="0">
                <a:solidFill>
                  <a:schemeClr val="tx2">
                    <a:lumMod val="75000"/>
                  </a:schemeClr>
                </a:solidFill>
              </a:rPr>
              <a:t>year for which the report was issued or </a:t>
            </a:r>
            <a:r>
              <a:rPr lang="hr-HR" sz="2000" b="1" dirty="0" err="1" smtClean="0">
                <a:solidFill>
                  <a:schemeClr val="tx2">
                    <a:lumMod val="75000"/>
                  </a:schemeClr>
                </a:solidFill>
              </a:rPr>
              <a:t>include</a:t>
            </a:r>
            <a:r>
              <a:rPr lang="hr-HR" sz="2000" b="1" dirty="0" smtClean="0">
                <a:solidFill>
                  <a:schemeClr val="tx2">
                    <a:lumMod val="75000"/>
                  </a:schemeClr>
                </a:solidFill>
              </a:rPr>
              <a:t> </a:t>
            </a:r>
            <a:r>
              <a:rPr lang="hr-HR" sz="2000" b="1" dirty="0" err="1" smtClean="0">
                <a:solidFill>
                  <a:schemeClr val="tx2">
                    <a:lumMod val="75000"/>
                  </a:schemeClr>
                </a:solidFill>
              </a:rPr>
              <a:t>in</a:t>
            </a:r>
            <a:r>
              <a:rPr lang="hr-HR" sz="2000" b="1" dirty="0" smtClean="0">
                <a:solidFill>
                  <a:schemeClr val="tx2">
                    <a:lumMod val="75000"/>
                  </a:schemeClr>
                </a:solidFill>
              </a:rPr>
              <a:t> monitoring </a:t>
            </a:r>
            <a:r>
              <a:rPr lang="hr-HR" sz="2000" b="1" dirty="0" err="1" smtClean="0">
                <a:solidFill>
                  <a:schemeClr val="tx2">
                    <a:lumMod val="75000"/>
                  </a:schemeClr>
                </a:solidFill>
              </a:rPr>
              <a:t>the</a:t>
            </a:r>
            <a:r>
              <a:rPr lang="hr-HR" sz="2000" b="1" dirty="0" smtClean="0">
                <a:solidFill>
                  <a:schemeClr val="tx2">
                    <a:lumMod val="75000"/>
                  </a:schemeClr>
                </a:solidFill>
              </a:rPr>
              <a:t> </a:t>
            </a:r>
            <a:r>
              <a:rPr lang="en-US" sz="2000" b="1" dirty="0" smtClean="0">
                <a:solidFill>
                  <a:schemeClr val="tx2">
                    <a:lumMod val="75000"/>
                  </a:schemeClr>
                </a:solidFill>
              </a:rPr>
              <a:t>most r</a:t>
            </a:r>
            <a:r>
              <a:rPr lang="hr-HR" sz="2000" b="1" dirty="0" err="1" smtClean="0">
                <a:solidFill>
                  <a:schemeClr val="tx2">
                    <a:lumMod val="75000"/>
                  </a:schemeClr>
                </a:solidFill>
              </a:rPr>
              <a:t>ecent</a:t>
            </a:r>
            <a:r>
              <a:rPr lang="en-US" sz="2000" b="1" dirty="0" smtClean="0">
                <a:solidFill>
                  <a:schemeClr val="tx2">
                    <a:lumMod val="75000"/>
                  </a:schemeClr>
                </a:solidFill>
              </a:rPr>
              <a:t> </a:t>
            </a:r>
            <a:r>
              <a:rPr lang="en-US" sz="2000" b="1" dirty="0">
                <a:solidFill>
                  <a:schemeClr val="tx2">
                    <a:lumMod val="75000"/>
                  </a:schemeClr>
                </a:solidFill>
              </a:rPr>
              <a:t>reports from A1.</a:t>
            </a:r>
            <a:endParaRPr lang="hr-HR" sz="2000" b="1" dirty="0">
              <a:solidFill>
                <a:schemeClr val="tx2">
                  <a:lumMod val="75000"/>
                </a:schemeClr>
              </a:solidFill>
            </a:endParaRPr>
          </a:p>
        </p:txBody>
      </p:sp>
      <p:sp>
        <p:nvSpPr>
          <p:cNvPr id="14" name="Rectangle 13"/>
          <p:cNvSpPr/>
          <p:nvPr/>
        </p:nvSpPr>
        <p:spPr>
          <a:xfrm>
            <a:off x="400050" y="2162176"/>
            <a:ext cx="704850" cy="1057274"/>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1.</a:t>
            </a:r>
            <a:endParaRPr lang="hr-HR" sz="2800" b="1" dirty="0">
              <a:solidFill>
                <a:schemeClr val="tx2">
                  <a:lumMod val="75000"/>
                </a:schemeClr>
              </a:solidFill>
            </a:endParaRPr>
          </a:p>
        </p:txBody>
      </p:sp>
      <p:sp>
        <p:nvSpPr>
          <p:cNvPr id="15" name="Rectangle 14"/>
          <p:cNvSpPr/>
          <p:nvPr/>
        </p:nvSpPr>
        <p:spPr>
          <a:xfrm>
            <a:off x="1171574" y="3286126"/>
            <a:ext cx="7667625" cy="1152525"/>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b="1" dirty="0" err="1" smtClean="0">
                <a:solidFill>
                  <a:schemeClr val="tx2">
                    <a:lumMod val="75000"/>
                  </a:schemeClr>
                </a:solidFill>
              </a:rPr>
              <a:t>Establish</a:t>
            </a:r>
            <a:r>
              <a:rPr lang="en-US" sz="2000" b="1" dirty="0" smtClean="0">
                <a:solidFill>
                  <a:schemeClr val="tx2">
                    <a:lumMod val="75000"/>
                  </a:schemeClr>
                </a:solidFill>
              </a:rPr>
              <a:t> </a:t>
            </a:r>
            <a:r>
              <a:rPr lang="en-US" sz="2000" b="1" dirty="0">
                <a:solidFill>
                  <a:schemeClr val="tx2">
                    <a:lumMod val="75000"/>
                  </a:schemeClr>
                </a:solidFill>
              </a:rPr>
              <a:t>the identification (class / </a:t>
            </a:r>
            <a:r>
              <a:rPr lang="hr-HR" sz="2000" b="1" dirty="0" err="1" smtClean="0">
                <a:solidFill>
                  <a:schemeClr val="tx2">
                    <a:lumMod val="75000"/>
                  </a:schemeClr>
                </a:solidFill>
              </a:rPr>
              <a:t>register</a:t>
            </a:r>
            <a:r>
              <a:rPr lang="en-US" sz="2000" b="1" dirty="0" smtClean="0">
                <a:solidFill>
                  <a:schemeClr val="tx2">
                    <a:lumMod val="75000"/>
                  </a:schemeClr>
                </a:solidFill>
              </a:rPr>
              <a:t> </a:t>
            </a:r>
            <a:r>
              <a:rPr lang="en-US" sz="2000" b="1" dirty="0">
                <a:solidFill>
                  <a:schemeClr val="tx2">
                    <a:lumMod val="75000"/>
                  </a:schemeClr>
                </a:solidFill>
              </a:rPr>
              <a:t>number), </a:t>
            </a:r>
            <a:r>
              <a:rPr lang="en-US" sz="2000" b="1" u="sng" dirty="0">
                <a:solidFill>
                  <a:schemeClr val="tx2">
                    <a:lumMod val="75000"/>
                  </a:schemeClr>
                </a:solidFill>
              </a:rPr>
              <a:t>the validity of the permit</a:t>
            </a:r>
            <a:r>
              <a:rPr lang="en-US" sz="2000" b="1" dirty="0">
                <a:solidFill>
                  <a:schemeClr val="tx2">
                    <a:lumMod val="75000"/>
                  </a:schemeClr>
                </a:solidFill>
              </a:rPr>
              <a:t> (the date </a:t>
            </a:r>
            <a:r>
              <a:rPr lang="hr-HR" sz="2000" b="1" dirty="0" err="1" smtClean="0">
                <a:solidFill>
                  <a:schemeClr val="tx2">
                    <a:lumMod val="75000"/>
                  </a:schemeClr>
                </a:solidFill>
              </a:rPr>
              <a:t>until</a:t>
            </a:r>
            <a:r>
              <a:rPr lang="en-US" sz="2000" b="1" dirty="0" smtClean="0">
                <a:solidFill>
                  <a:schemeClr val="tx2">
                    <a:lumMod val="75000"/>
                  </a:schemeClr>
                </a:solidFill>
              </a:rPr>
              <a:t> </a:t>
            </a:r>
            <a:r>
              <a:rPr lang="en-US" sz="2000" b="1" dirty="0">
                <a:solidFill>
                  <a:schemeClr val="tx2">
                    <a:lumMod val="75000"/>
                  </a:schemeClr>
                </a:solidFill>
              </a:rPr>
              <a:t>it is valid for each pollutant) and the </a:t>
            </a:r>
            <a:r>
              <a:rPr lang="en-US" sz="2000" b="1" dirty="0" smtClean="0">
                <a:solidFill>
                  <a:schemeClr val="tx2">
                    <a:lumMod val="75000"/>
                  </a:schemeClr>
                </a:solidFill>
              </a:rPr>
              <a:t>pollutant</a:t>
            </a:r>
            <a:r>
              <a:rPr lang="hr-HR" sz="2000" b="1" dirty="0" smtClean="0">
                <a:solidFill>
                  <a:schemeClr val="tx2">
                    <a:lumMod val="75000"/>
                  </a:schemeClr>
                </a:solidFill>
              </a:rPr>
              <a:t>s</a:t>
            </a:r>
            <a:r>
              <a:rPr lang="en-US" sz="2000" b="1" dirty="0" smtClean="0">
                <a:solidFill>
                  <a:schemeClr val="tx2">
                    <a:lumMod val="75000"/>
                  </a:schemeClr>
                </a:solidFill>
              </a:rPr>
              <a:t> </a:t>
            </a:r>
            <a:r>
              <a:rPr lang="en-US" sz="2000" b="1" dirty="0">
                <a:solidFill>
                  <a:schemeClr val="tx2">
                    <a:lumMod val="75000"/>
                  </a:schemeClr>
                </a:solidFill>
              </a:rPr>
              <a:t>for which it was issued.</a:t>
            </a:r>
            <a:endParaRPr lang="hr-HR" sz="2000" b="1" dirty="0">
              <a:solidFill>
                <a:schemeClr val="tx2">
                  <a:lumMod val="75000"/>
                </a:schemeClr>
              </a:solidFill>
            </a:endParaRPr>
          </a:p>
        </p:txBody>
      </p:sp>
      <p:sp>
        <p:nvSpPr>
          <p:cNvPr id="16" name="Rectangle 15"/>
          <p:cNvSpPr/>
          <p:nvPr/>
        </p:nvSpPr>
        <p:spPr>
          <a:xfrm>
            <a:off x="390525" y="3286126"/>
            <a:ext cx="704850" cy="1152524"/>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2.</a:t>
            </a:r>
            <a:endParaRPr lang="hr-HR" sz="2800" b="1" dirty="0">
              <a:solidFill>
                <a:schemeClr val="tx2">
                  <a:lumMod val="75000"/>
                </a:schemeClr>
              </a:solidFill>
            </a:endParaRPr>
          </a:p>
        </p:txBody>
      </p:sp>
      <p:sp>
        <p:nvSpPr>
          <p:cNvPr id="18" name="Rectangle 17"/>
          <p:cNvSpPr/>
          <p:nvPr/>
        </p:nvSpPr>
        <p:spPr>
          <a:xfrm>
            <a:off x="1171574" y="4533899"/>
            <a:ext cx="7667625" cy="1362076"/>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solidFill>
                  <a:schemeClr val="tx2">
                    <a:lumMod val="75000"/>
                  </a:schemeClr>
                </a:solidFill>
              </a:rPr>
              <a:t>By using the </a:t>
            </a:r>
            <a:r>
              <a:rPr lang="hr-HR" sz="2000" b="1" dirty="0" err="1" smtClean="0">
                <a:solidFill>
                  <a:schemeClr val="tx2">
                    <a:lumMod val="75000"/>
                  </a:schemeClr>
                </a:solidFill>
              </a:rPr>
              <a:t>conclusion</a:t>
            </a:r>
            <a:r>
              <a:rPr lang="en-US" sz="2000" b="1" dirty="0" smtClean="0">
                <a:solidFill>
                  <a:schemeClr val="tx2">
                    <a:lumMod val="75000"/>
                  </a:schemeClr>
                </a:solidFill>
              </a:rPr>
              <a:t>s </a:t>
            </a:r>
            <a:r>
              <a:rPr lang="en-US" sz="2000" b="1" dirty="0">
                <a:solidFill>
                  <a:schemeClr val="tx2">
                    <a:lumMod val="75000"/>
                  </a:schemeClr>
                </a:solidFill>
              </a:rPr>
              <a:t>obtained in the preparation phase in the form of findings, record the </a:t>
            </a:r>
            <a:r>
              <a:rPr lang="en-US" sz="2000" b="1" u="sng" dirty="0">
                <a:solidFill>
                  <a:schemeClr val="tx2">
                    <a:lumMod val="75000"/>
                  </a:schemeClr>
                </a:solidFill>
              </a:rPr>
              <a:t>coverage of the metering range by </a:t>
            </a:r>
            <a:r>
              <a:rPr lang="hr-HR" sz="2000" b="1" u="sng" dirty="0" smtClean="0">
                <a:solidFill>
                  <a:schemeClr val="tx2">
                    <a:lumMod val="75000"/>
                  </a:schemeClr>
                </a:solidFill>
              </a:rPr>
              <a:t>a </a:t>
            </a:r>
            <a:r>
              <a:rPr lang="en-US" sz="2000" b="1" u="sng" dirty="0" err="1" smtClean="0">
                <a:solidFill>
                  <a:schemeClr val="tx2">
                    <a:lumMod val="75000"/>
                  </a:schemeClr>
                </a:solidFill>
              </a:rPr>
              <a:t>permi</a:t>
            </a:r>
            <a:r>
              <a:rPr lang="hr-HR" sz="2000" b="1" u="sng" dirty="0" smtClean="0">
                <a:solidFill>
                  <a:schemeClr val="tx2">
                    <a:lumMod val="75000"/>
                  </a:schemeClr>
                </a:solidFill>
              </a:rPr>
              <a:t>t</a:t>
            </a:r>
            <a:r>
              <a:rPr lang="en-US" sz="2000" b="1" u="sng" dirty="0" smtClean="0">
                <a:solidFill>
                  <a:schemeClr val="tx2">
                    <a:lumMod val="75000"/>
                  </a:schemeClr>
                </a:solidFill>
              </a:rPr>
              <a:t> </a:t>
            </a:r>
            <a:r>
              <a:rPr lang="en-US" sz="2000" b="1" dirty="0">
                <a:solidFill>
                  <a:schemeClr val="tx2">
                    <a:lumMod val="75000"/>
                  </a:schemeClr>
                </a:solidFill>
              </a:rPr>
              <a:t>and whether </a:t>
            </a:r>
            <a:r>
              <a:rPr lang="en-US" sz="2000" b="1" u="sng" dirty="0">
                <a:solidFill>
                  <a:schemeClr val="tx2">
                    <a:lumMod val="75000"/>
                  </a:schemeClr>
                </a:solidFill>
              </a:rPr>
              <a:t>the annual </a:t>
            </a:r>
            <a:r>
              <a:rPr lang="en-US" sz="2000" b="1" u="sng" dirty="0" smtClean="0">
                <a:solidFill>
                  <a:schemeClr val="tx2">
                    <a:lumMod val="75000"/>
                  </a:schemeClr>
                </a:solidFill>
              </a:rPr>
              <a:t>report</a:t>
            </a:r>
            <a:r>
              <a:rPr lang="hr-HR" sz="2000" b="1" u="sng" dirty="0" smtClean="0">
                <a:solidFill>
                  <a:schemeClr val="tx2">
                    <a:lumMod val="75000"/>
                  </a:schemeClr>
                </a:solidFill>
              </a:rPr>
              <a:t>s</a:t>
            </a:r>
            <a:r>
              <a:rPr lang="en-US" sz="2000" b="1" u="sng" dirty="0" smtClean="0">
                <a:solidFill>
                  <a:schemeClr val="tx2">
                    <a:lumMod val="75000"/>
                  </a:schemeClr>
                </a:solidFill>
              </a:rPr>
              <a:t> ha</a:t>
            </a:r>
            <a:r>
              <a:rPr lang="hr-HR" sz="2000" b="1" u="sng" dirty="0" err="1" smtClean="0">
                <a:solidFill>
                  <a:schemeClr val="tx2">
                    <a:lumMod val="75000"/>
                  </a:schemeClr>
                </a:solidFill>
              </a:rPr>
              <a:t>ve</a:t>
            </a:r>
            <a:r>
              <a:rPr lang="en-US" sz="2000" b="1" u="sng" dirty="0" smtClean="0">
                <a:solidFill>
                  <a:schemeClr val="tx2">
                    <a:lumMod val="75000"/>
                  </a:schemeClr>
                </a:solidFill>
              </a:rPr>
              <a:t> </a:t>
            </a:r>
            <a:r>
              <a:rPr lang="en-US" sz="2000" b="1" u="sng" dirty="0">
                <a:solidFill>
                  <a:schemeClr val="tx2">
                    <a:lumMod val="75000"/>
                  </a:schemeClr>
                </a:solidFill>
              </a:rPr>
              <a:t>already been issued </a:t>
            </a:r>
            <a:r>
              <a:rPr lang="en-US" sz="2000" b="1" dirty="0">
                <a:solidFill>
                  <a:schemeClr val="tx2">
                    <a:lumMod val="75000"/>
                  </a:schemeClr>
                </a:solidFill>
              </a:rPr>
              <a:t>for that metering point.</a:t>
            </a:r>
          </a:p>
          <a:p>
            <a:pPr algn="just"/>
            <a:r>
              <a:rPr lang="en-US" sz="2000" b="1" dirty="0">
                <a:solidFill>
                  <a:schemeClr val="tx2">
                    <a:lumMod val="75000"/>
                  </a:schemeClr>
                </a:solidFill>
              </a:rPr>
              <a:t>(Example: Table 1)</a:t>
            </a:r>
            <a:endParaRPr lang="hr-HR" sz="2000" b="1" dirty="0">
              <a:solidFill>
                <a:schemeClr val="tx2">
                  <a:lumMod val="75000"/>
                </a:schemeClr>
              </a:solidFill>
            </a:endParaRPr>
          </a:p>
        </p:txBody>
      </p:sp>
      <p:sp>
        <p:nvSpPr>
          <p:cNvPr id="19" name="Rectangle 18"/>
          <p:cNvSpPr/>
          <p:nvPr/>
        </p:nvSpPr>
        <p:spPr>
          <a:xfrm>
            <a:off x="400050" y="4505326"/>
            <a:ext cx="704850" cy="1381124"/>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3.</a:t>
            </a:r>
            <a:endParaRPr lang="hr-HR" sz="2800" b="1" dirty="0">
              <a:solidFill>
                <a:schemeClr val="tx2">
                  <a:lumMod val="75000"/>
                </a:schemeClr>
              </a:solidFill>
            </a:endParaRPr>
          </a:p>
        </p:txBody>
      </p:sp>
      <p:grpSp>
        <p:nvGrpSpPr>
          <p:cNvPr id="17" name="Group 3"/>
          <p:cNvGrpSpPr>
            <a:grpSpLocks noChangeAspect="1"/>
          </p:cNvGrpSpPr>
          <p:nvPr/>
        </p:nvGrpSpPr>
        <p:grpSpPr bwMode="auto">
          <a:xfrm>
            <a:off x="442354" y="6362429"/>
            <a:ext cx="4500798" cy="411137"/>
            <a:chOff x="14858" y="6031800"/>
            <a:chExt cx="7310482" cy="703818"/>
          </a:xfrm>
        </p:grpSpPr>
        <p:pic>
          <p:nvPicPr>
            <p:cNvPr id="2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2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Monitoring procedure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by</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523220"/>
          </a:xfrm>
          <a:prstGeom prst="rect">
            <a:avLst/>
          </a:prstGeom>
          <a:noFill/>
        </p:spPr>
        <p:txBody>
          <a:bodyPr wrap="square" rtlCol="0">
            <a:spAutoFit/>
          </a:bodyPr>
          <a:lstStyle/>
          <a:p>
            <a:pPr algn="ctr"/>
            <a:r>
              <a:rPr lang="hr-HR" sz="2800" b="1" dirty="0" smtClean="0">
                <a:solidFill>
                  <a:schemeClr val="tx2">
                    <a:lumMod val="75000"/>
                  </a:schemeClr>
                </a:solidFill>
              </a:rPr>
              <a:t> B.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4" name="Rectangle 13"/>
          <p:cNvSpPr/>
          <p:nvPr/>
        </p:nvSpPr>
        <p:spPr>
          <a:xfrm>
            <a:off x="438150" y="2152651"/>
            <a:ext cx="704850" cy="3314699"/>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2">
                    <a:lumMod val="75000"/>
                  </a:schemeClr>
                </a:solidFill>
              </a:rPr>
              <a:t>4.</a:t>
            </a:r>
            <a:endParaRPr lang="hr-HR" sz="2800" b="1" dirty="0">
              <a:solidFill>
                <a:schemeClr val="tx2">
                  <a:lumMod val="75000"/>
                </a:schemeClr>
              </a:solidFill>
            </a:endParaRPr>
          </a:p>
        </p:txBody>
      </p:sp>
      <p:sp>
        <p:nvSpPr>
          <p:cNvPr id="17" name="Rectangle 16"/>
          <p:cNvSpPr/>
          <p:nvPr/>
        </p:nvSpPr>
        <p:spPr>
          <a:xfrm>
            <a:off x="1219199" y="2152649"/>
            <a:ext cx="7667625" cy="3324225"/>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solidFill>
                  <a:schemeClr val="tx2">
                    <a:lumMod val="75000"/>
                  </a:schemeClr>
                </a:solidFill>
              </a:rPr>
              <a:t>Verify whether the </a:t>
            </a:r>
            <a:r>
              <a:rPr lang="hr-HR" sz="2000" b="1" dirty="0" err="1" smtClean="0">
                <a:solidFill>
                  <a:schemeClr val="tx2">
                    <a:lumMod val="75000"/>
                  </a:schemeClr>
                </a:solidFill>
              </a:rPr>
              <a:t>monitored</a:t>
            </a:r>
            <a:r>
              <a:rPr lang="en-US" sz="2000" b="1" dirty="0" smtClean="0">
                <a:solidFill>
                  <a:schemeClr val="tx2">
                    <a:lumMod val="75000"/>
                  </a:schemeClr>
                </a:solidFill>
              </a:rPr>
              <a:t> test</a:t>
            </a:r>
            <a:r>
              <a:rPr lang="hr-HR" sz="2000" b="1" dirty="0" err="1" smtClean="0">
                <a:solidFill>
                  <a:schemeClr val="tx2">
                    <a:lumMod val="75000"/>
                  </a:schemeClr>
                </a:solidFill>
              </a:rPr>
              <a:t>ing</a:t>
            </a:r>
            <a:r>
              <a:rPr lang="en-US" sz="2000" b="1" dirty="0" smtClean="0">
                <a:solidFill>
                  <a:schemeClr val="tx2">
                    <a:lumMod val="75000"/>
                  </a:schemeClr>
                </a:solidFill>
              </a:rPr>
              <a:t> </a:t>
            </a:r>
            <a:r>
              <a:rPr lang="en-US" sz="2000" b="1" dirty="0">
                <a:solidFill>
                  <a:schemeClr val="tx2">
                    <a:lumMod val="75000"/>
                  </a:schemeClr>
                </a:solidFill>
              </a:rPr>
              <a:t>laboratory meets all the requirements of Article 55. </a:t>
            </a:r>
            <a:r>
              <a:rPr lang="hr-HR" sz="2000" b="1" dirty="0" err="1" smtClean="0">
                <a:solidFill>
                  <a:schemeClr val="tx2">
                    <a:lumMod val="75000"/>
                  </a:schemeClr>
                </a:solidFill>
              </a:rPr>
              <a:t>of</a:t>
            </a:r>
            <a:r>
              <a:rPr lang="hr-HR" sz="2000" b="1" dirty="0" smtClean="0">
                <a:solidFill>
                  <a:schemeClr val="tx2">
                    <a:lumMod val="75000"/>
                  </a:schemeClr>
                </a:solidFill>
              </a:rPr>
              <a:t> </a:t>
            </a:r>
            <a:r>
              <a:rPr lang="hr-HR" sz="2000" b="1" dirty="0" err="1" smtClean="0">
                <a:solidFill>
                  <a:schemeClr val="tx2">
                    <a:lumMod val="75000"/>
                  </a:schemeClr>
                </a:solidFill>
              </a:rPr>
              <a:t>Environmental</a:t>
            </a:r>
            <a:r>
              <a:rPr lang="hr-HR" sz="2000" b="1" dirty="0" smtClean="0">
                <a:solidFill>
                  <a:schemeClr val="tx2">
                    <a:lumMod val="75000"/>
                  </a:schemeClr>
                </a:solidFill>
              </a:rPr>
              <a:t> Protection </a:t>
            </a:r>
            <a:r>
              <a:rPr lang="hr-HR" sz="2000" b="1" dirty="0" err="1" smtClean="0">
                <a:solidFill>
                  <a:schemeClr val="tx2">
                    <a:lumMod val="75000"/>
                  </a:schemeClr>
                </a:solidFill>
              </a:rPr>
              <a:t>Act</a:t>
            </a:r>
            <a:r>
              <a:rPr lang="hr-HR" sz="2000" b="1" dirty="0" smtClean="0">
                <a:solidFill>
                  <a:schemeClr val="tx2">
                    <a:lumMod val="75000"/>
                  </a:schemeClr>
                </a:solidFill>
              </a:rPr>
              <a:t> </a:t>
            </a:r>
            <a:r>
              <a:rPr lang="hr-HR" sz="2000" b="1" dirty="0" err="1" smtClean="0">
                <a:solidFill>
                  <a:schemeClr val="tx2">
                    <a:lumMod val="75000"/>
                  </a:schemeClr>
                </a:solidFill>
              </a:rPr>
              <a:t>by</a:t>
            </a:r>
            <a:r>
              <a:rPr lang="hr-HR" sz="2000" b="1" dirty="0" smtClean="0">
                <a:solidFill>
                  <a:schemeClr val="tx2">
                    <a:lumMod val="75000"/>
                  </a:schemeClr>
                </a:solidFill>
              </a:rPr>
              <a:t> </a:t>
            </a:r>
            <a:r>
              <a:rPr lang="hr-HR" sz="2000" b="1" dirty="0" err="1" smtClean="0">
                <a:solidFill>
                  <a:schemeClr val="tx2">
                    <a:lumMod val="75000"/>
                  </a:schemeClr>
                </a:solidFill>
              </a:rPr>
              <a:t>checking</a:t>
            </a:r>
            <a:r>
              <a:rPr lang="en-US" sz="2000" b="1" dirty="0" smtClean="0">
                <a:solidFill>
                  <a:schemeClr val="tx2">
                    <a:lumMod val="75000"/>
                  </a:schemeClr>
                </a:solidFill>
              </a:rPr>
              <a:t>:</a:t>
            </a:r>
            <a:endParaRPr lang="en-US" sz="2000" b="1" dirty="0">
              <a:solidFill>
                <a:schemeClr val="tx2">
                  <a:lumMod val="75000"/>
                </a:schemeClr>
              </a:solidFill>
            </a:endParaRPr>
          </a:p>
          <a:p>
            <a:pPr algn="just"/>
            <a:r>
              <a:rPr lang="en-US" sz="2000" b="1" dirty="0">
                <a:solidFill>
                  <a:schemeClr val="tx2">
                    <a:lumMod val="75000"/>
                  </a:schemeClr>
                </a:solidFill>
              </a:rPr>
              <a:t>- an extract from the court register</a:t>
            </a:r>
          </a:p>
          <a:p>
            <a:pPr algn="just"/>
            <a:r>
              <a:rPr lang="en-US" sz="2000" b="1" dirty="0">
                <a:solidFill>
                  <a:schemeClr val="tx2">
                    <a:lumMod val="75000"/>
                  </a:schemeClr>
                </a:solidFill>
              </a:rPr>
              <a:t>- </a:t>
            </a:r>
            <a:r>
              <a:rPr lang="hr-HR" sz="2000" b="1" dirty="0" smtClean="0">
                <a:solidFill>
                  <a:schemeClr val="tx2">
                    <a:lumMod val="75000"/>
                  </a:schemeClr>
                </a:solidFill>
              </a:rPr>
              <a:t>e</a:t>
            </a:r>
            <a:r>
              <a:rPr lang="en-US" sz="2000" b="1" dirty="0" err="1" smtClean="0">
                <a:solidFill>
                  <a:schemeClr val="tx2">
                    <a:lumMod val="75000"/>
                  </a:schemeClr>
                </a:solidFill>
              </a:rPr>
              <a:t>mployee</a:t>
            </a:r>
            <a:r>
              <a:rPr lang="en-US" sz="2000" b="1" dirty="0" smtClean="0">
                <a:solidFill>
                  <a:schemeClr val="tx2">
                    <a:lumMod val="75000"/>
                  </a:schemeClr>
                </a:solidFill>
              </a:rPr>
              <a:t> </a:t>
            </a:r>
            <a:r>
              <a:rPr lang="en-US" sz="2000" b="1" dirty="0">
                <a:solidFill>
                  <a:schemeClr val="tx2">
                    <a:lumMod val="75000"/>
                  </a:schemeClr>
                </a:solidFill>
              </a:rPr>
              <a:t>documentation</a:t>
            </a:r>
          </a:p>
          <a:p>
            <a:pPr algn="just"/>
            <a:r>
              <a:rPr lang="en-US" sz="2000" b="1" dirty="0">
                <a:solidFill>
                  <a:schemeClr val="tx2">
                    <a:lumMod val="75000"/>
                  </a:schemeClr>
                </a:solidFill>
              </a:rPr>
              <a:t>- </a:t>
            </a:r>
            <a:r>
              <a:rPr lang="hr-HR" sz="2000" b="1" dirty="0" err="1" smtClean="0">
                <a:solidFill>
                  <a:schemeClr val="tx2">
                    <a:lumMod val="75000"/>
                  </a:schemeClr>
                </a:solidFill>
              </a:rPr>
              <a:t>premises</a:t>
            </a:r>
            <a:endParaRPr lang="en-US" sz="2000" b="1" dirty="0">
              <a:solidFill>
                <a:schemeClr val="tx2">
                  <a:lumMod val="75000"/>
                </a:schemeClr>
              </a:solidFill>
            </a:endParaRPr>
          </a:p>
          <a:p>
            <a:pPr algn="just"/>
            <a:r>
              <a:rPr lang="en-US" sz="2000" b="1" dirty="0">
                <a:solidFill>
                  <a:schemeClr val="tx2">
                    <a:lumMod val="75000"/>
                  </a:schemeClr>
                </a:solidFill>
              </a:rPr>
              <a:t>- measuring equipment</a:t>
            </a:r>
          </a:p>
          <a:p>
            <a:pPr algn="just"/>
            <a:r>
              <a:rPr lang="en-US" sz="2000" b="1" dirty="0">
                <a:solidFill>
                  <a:schemeClr val="tx2">
                    <a:lumMod val="75000"/>
                  </a:schemeClr>
                </a:solidFill>
              </a:rPr>
              <a:t>- </a:t>
            </a:r>
            <a:r>
              <a:rPr lang="hr-HR" sz="2000" b="1" dirty="0" err="1" smtClean="0">
                <a:solidFill>
                  <a:schemeClr val="tx2">
                    <a:lumMod val="75000"/>
                  </a:schemeClr>
                </a:solidFill>
              </a:rPr>
              <a:t>the</a:t>
            </a:r>
            <a:r>
              <a:rPr lang="hr-HR" sz="2000" b="1" dirty="0" smtClean="0">
                <a:solidFill>
                  <a:schemeClr val="tx2">
                    <a:lumMod val="75000"/>
                  </a:schemeClr>
                </a:solidFill>
              </a:rPr>
              <a:t> </a:t>
            </a:r>
            <a:r>
              <a:rPr lang="hr-HR" sz="2000" b="1" dirty="0" err="1" smtClean="0">
                <a:solidFill>
                  <a:schemeClr val="tx2">
                    <a:lumMod val="75000"/>
                  </a:schemeClr>
                </a:solidFill>
              </a:rPr>
              <a:t>testing</a:t>
            </a:r>
            <a:r>
              <a:rPr lang="en-US" sz="2000" b="1" dirty="0" smtClean="0">
                <a:solidFill>
                  <a:schemeClr val="tx2">
                    <a:lumMod val="75000"/>
                  </a:schemeClr>
                </a:solidFill>
              </a:rPr>
              <a:t> </a:t>
            </a:r>
            <a:r>
              <a:rPr lang="en-US" sz="2000" b="1" dirty="0">
                <a:solidFill>
                  <a:schemeClr val="tx2">
                    <a:lumMod val="75000"/>
                  </a:schemeClr>
                </a:solidFill>
              </a:rPr>
              <a:t>methods it uses</a:t>
            </a:r>
          </a:p>
          <a:p>
            <a:pPr algn="just"/>
            <a:r>
              <a:rPr lang="hr-HR" sz="2000" b="1" dirty="0">
                <a:solidFill>
                  <a:schemeClr val="tx2">
                    <a:lumMod val="75000"/>
                  </a:schemeClr>
                </a:solidFill>
              </a:rPr>
              <a:t> </a:t>
            </a:r>
            <a:r>
              <a:rPr lang="hr-HR" sz="2000" b="1" dirty="0" smtClean="0">
                <a:solidFill>
                  <a:schemeClr val="tx2">
                    <a:lumMod val="75000"/>
                  </a:schemeClr>
                </a:solidFill>
              </a:rPr>
              <a:t>     -</a:t>
            </a:r>
            <a:r>
              <a:rPr lang="en-US" sz="2000" b="1" dirty="0" smtClean="0">
                <a:solidFill>
                  <a:schemeClr val="tx2">
                    <a:lumMod val="75000"/>
                  </a:schemeClr>
                </a:solidFill>
              </a:rPr>
              <a:t>certificate </a:t>
            </a:r>
            <a:r>
              <a:rPr lang="en-US" sz="2000" b="1" dirty="0">
                <a:solidFill>
                  <a:schemeClr val="tx2">
                    <a:lumMod val="75000"/>
                  </a:schemeClr>
                </a:solidFill>
              </a:rPr>
              <a:t>of accreditation of the test laboratory according to HRN EN ISO / IEC 17025 and its annex</a:t>
            </a:r>
          </a:p>
          <a:p>
            <a:pPr algn="just"/>
            <a:r>
              <a:rPr lang="en-US" sz="2000" b="1" dirty="0">
                <a:solidFill>
                  <a:schemeClr val="tx2">
                    <a:lumMod val="75000"/>
                  </a:schemeClr>
                </a:solidFill>
              </a:rPr>
              <a:t>  </a:t>
            </a:r>
            <a:r>
              <a:rPr lang="hr-HR" sz="2000" b="1" dirty="0" smtClean="0">
                <a:solidFill>
                  <a:schemeClr val="tx2">
                    <a:lumMod val="75000"/>
                  </a:schemeClr>
                </a:solidFill>
              </a:rPr>
              <a:t>    -</a:t>
            </a:r>
            <a:r>
              <a:rPr lang="en-US" sz="2000" b="1" dirty="0" smtClean="0">
                <a:solidFill>
                  <a:schemeClr val="tx2">
                    <a:lumMod val="75000"/>
                  </a:schemeClr>
                </a:solidFill>
              </a:rPr>
              <a:t>c</a:t>
            </a:r>
            <a:r>
              <a:rPr lang="hr-HR" sz="2000" b="1" dirty="0" err="1" smtClean="0">
                <a:solidFill>
                  <a:schemeClr val="tx2">
                    <a:lumMod val="75000"/>
                  </a:schemeClr>
                </a:solidFill>
              </a:rPr>
              <a:t>ertificate</a:t>
            </a:r>
            <a:r>
              <a:rPr lang="en-US" sz="2000" b="1" dirty="0" smtClean="0">
                <a:solidFill>
                  <a:schemeClr val="tx2">
                    <a:lumMod val="75000"/>
                  </a:schemeClr>
                </a:solidFill>
              </a:rPr>
              <a:t> </a:t>
            </a:r>
            <a:r>
              <a:rPr lang="en-US" sz="2000" b="1" dirty="0">
                <a:solidFill>
                  <a:schemeClr val="tx2">
                    <a:lumMod val="75000"/>
                  </a:schemeClr>
                </a:solidFill>
              </a:rPr>
              <a:t>of the reference laboratory if it </a:t>
            </a:r>
            <a:r>
              <a:rPr lang="hr-HR" sz="2000" b="1" dirty="0" err="1" smtClean="0">
                <a:solidFill>
                  <a:schemeClr val="tx2">
                    <a:lumMod val="75000"/>
                  </a:schemeClr>
                </a:solidFill>
              </a:rPr>
              <a:t>holds</a:t>
            </a:r>
            <a:r>
              <a:rPr lang="hr-HR" sz="2000" b="1" dirty="0">
                <a:solidFill>
                  <a:schemeClr val="tx2">
                    <a:lumMod val="75000"/>
                  </a:schemeClr>
                </a:solidFill>
              </a:rPr>
              <a:t> </a:t>
            </a:r>
            <a:r>
              <a:rPr lang="hr-HR" sz="2000" b="1" dirty="0" smtClean="0">
                <a:solidFill>
                  <a:schemeClr val="tx2">
                    <a:lumMod val="75000"/>
                  </a:schemeClr>
                </a:solidFill>
              </a:rPr>
              <a:t>one</a:t>
            </a: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15481</TotalTime>
  <Words>2908</Words>
  <Application>Microsoft Office PowerPoint</Application>
  <PresentationFormat>On-screen Show (4:3)</PresentationFormat>
  <Paragraphs>277</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ＭＳ Ｐゴシック</vt:lpstr>
      <vt:lpstr>Arial</vt:lpstr>
      <vt:lpstr>Arial Narrow</vt:lpstr>
      <vt:lpstr>Calibri</vt:lpstr>
      <vt:lpstr>MS Mincho</vt:lpstr>
      <vt:lpstr>Times New Roman</vt:lpstr>
      <vt:lpstr>Office Theme</vt:lpstr>
      <vt:lpstr>PowerPoint Presentation</vt:lpstr>
      <vt:lpstr>11. INSPECTION MONITORING</vt:lpstr>
      <vt:lpstr>11.2 INSPECTION OF TESTING LABORATORIES</vt:lpstr>
      <vt:lpstr>11.2 INSPECTION OF TESTING LABORATORIES</vt:lpstr>
      <vt:lpstr>11.2 INSPECTION OF TESTING LABORATORIES</vt:lpstr>
      <vt:lpstr>Monitoring procedure of regulations implementation by phases</vt:lpstr>
      <vt:lpstr>Monitoring procedure of regulations implementation by phases</vt:lpstr>
      <vt:lpstr>Monitoring procedure of regulations implementation by phases</vt:lpstr>
      <vt:lpstr>Monitoring procedure of regulations implementation by phases</vt:lpstr>
      <vt:lpstr>Monitoring procedure of regulations implementation by phases</vt:lpstr>
      <vt:lpstr>Monitoring procedure of regulations implementation by phases</vt:lpstr>
      <vt:lpstr>Monitoring procedure of regulations implementation by phases</vt:lpstr>
      <vt:lpstr>Monitoring procedure of regulations implementation by phases</vt:lpstr>
      <vt:lpstr>Monitoring procedure of regulations implementation by phases</vt:lpstr>
      <vt:lpstr>Monitoring procedure of regulations implementation by phases</vt:lpstr>
      <vt:lpstr>Monitoring procedure of regulations implementation by phases</vt:lpstr>
      <vt:lpstr>Monitoring procedure of regulations implementation by phases</vt:lpstr>
      <vt:lpstr>Monitoring procedure of regulations implementation by phases</vt:lpstr>
      <vt:lpstr>Procedure after inspection has been completed - steps</vt:lpstr>
      <vt:lpstr>Procedure after inspection has been completed - steps</vt:lpstr>
      <vt:lpstr>Inspection procedure of regulations implementation by phases</vt:lpstr>
      <vt:lpstr>Inspection procedure of regulations implementation by phases</vt:lpstr>
      <vt:lpstr>  Table1. Example of licence comparison with  measurement ranges  </vt:lpstr>
      <vt:lpstr>Deadlines for faults removal</vt:lpstr>
      <vt:lpstr> Table 1.   Realistic deadlines for removal of identified faults and irregularities  </vt:lpstr>
      <vt:lpstr> Table 1. Realistic deadlines for removal of identified faults and irregularities </vt:lpstr>
      <vt:lpstr>THANK YOU FOR YOUR ATTENTION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Idris Tonković</cp:lastModifiedBy>
  <cp:revision>1028</cp:revision>
  <cp:lastPrinted>2017-12-15T06:46:56Z</cp:lastPrinted>
  <dcterms:created xsi:type="dcterms:W3CDTF">2011-04-14T13:56:18Z</dcterms:created>
  <dcterms:modified xsi:type="dcterms:W3CDTF">2018-05-21T09:26:02Z</dcterms:modified>
</cp:coreProperties>
</file>