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Amatic SC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bold.fntdata"/><Relationship Id="rId11" Type="http://schemas.openxmlformats.org/officeDocument/2006/relationships/slide" Target="slides/slide7.xml"/><Relationship Id="rId22" Type="http://schemas.openxmlformats.org/officeDocument/2006/relationships/font" Target="fonts/OpenSans-bold.fntdata"/><Relationship Id="rId10" Type="http://schemas.openxmlformats.org/officeDocument/2006/relationships/slide" Target="slides/slide6.xml"/><Relationship Id="rId21" Type="http://schemas.openxmlformats.org/officeDocument/2006/relationships/font" Target="fonts/OpenSans-regular.fntdata"/><Relationship Id="rId13" Type="http://schemas.openxmlformats.org/officeDocument/2006/relationships/slide" Target="slides/slide9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8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AmaticSC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f5ffd7e7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3f5ffd7e7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Programátoři odpočinek neznají.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4e6c78c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44e6c78c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Vysvětlit co je to hlavička funkce.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4e6c78c8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44e6c78c8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Programátoři odpočinek neznají.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4e6c78c8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44e6c78c8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Ukážeme si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4e6c78c8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44e6c78c8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22b90d1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422b90d1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Zajímavost: Liskov podle Americké informatičky z MIT - Barbary Liskov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22bc47d3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422bc47d3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22bc47d3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422bc47d3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22b90d12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422b90d12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22bc47d3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422bc47d3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Opět spustit a zkontrolovat výpis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f5ffd7e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3f5ffd7e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f5ffd7e7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3f5ffd7e7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Rozšíření vs. Přepsání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f5ffd7e7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3f5ffd7e7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Uvodni snimek napravo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760563" y="3364303"/>
            <a:ext cx="3723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05588" y="1460365"/>
            <a:ext cx="7578300" cy="19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azdny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ek">
  <p:cSld name="Obraze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/>
          <p:nvPr>
            <p:ph idx="2" type="pic"/>
          </p:nvPr>
        </p:nvSpPr>
        <p:spPr>
          <a:xfrm>
            <a:off x="809828" y="1021404"/>
            <a:ext cx="7521900" cy="3312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ek s titulkem">
  <p:cSld name="Obrazek s titulke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/>
          <p:nvPr>
            <p:ph idx="2" type="pic"/>
          </p:nvPr>
        </p:nvSpPr>
        <p:spPr>
          <a:xfrm>
            <a:off x="809828" y="1021404"/>
            <a:ext cx="7521900" cy="3312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3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Uvodni snimek jednoduchy">
  <p:cSld name="Uvodni snimek jednoduch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809828" y="1282304"/>
            <a:ext cx="75219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4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855600" y="3405655"/>
            <a:ext cx="68580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dpis a obsah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slo na modrem">
  <p:cSld name="Heslo na modrem">
    <p:bg>
      <p:bgPr>
        <a:solidFill>
          <a:srgbClr val="2D2E82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809828" y="1028700"/>
            <a:ext cx="7521900" cy="3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matic SC"/>
              <a:buNone/>
              <a:defRPr b="0" i="0" sz="54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dpis a obsah s puntiky">
  <p:cSld name="Nadpis a obsah s puntik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Uvodni snimek nalevo">
  <p:cSld name="Uvodni snimek nalev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809828" y="939404"/>
            <a:ext cx="75219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idx="1" type="subTitle"/>
          </p:nvPr>
        </p:nvSpPr>
        <p:spPr>
          <a:xfrm>
            <a:off x="855600" y="3062755"/>
            <a:ext cx="68580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hlavi casti na stred">
  <p:cSld name="Zahlavi casti na stred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ctrTitle"/>
          </p:nvPr>
        </p:nvSpPr>
        <p:spPr>
          <a:xfrm>
            <a:off x="802532" y="1264926"/>
            <a:ext cx="75366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45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idx="1" type="subTitle"/>
          </p:nvPr>
        </p:nvSpPr>
        <p:spPr>
          <a:xfrm>
            <a:off x="1143000" y="3055626"/>
            <a:ext cx="6858000" cy="11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hlavi casti nalevo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809828" y="1282304"/>
            <a:ext cx="75219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45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855600" y="3405655"/>
            <a:ext cx="68580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slo na bilem">
  <p:cSld name="Heslo na bile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809828" y="1028700"/>
            <a:ext cx="7521900" cy="3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matic SC"/>
              <a:buNone/>
              <a:defRPr b="0" i="0" sz="5400" u="none" cap="none" strike="noStrike">
                <a:solidFill>
                  <a:srgbClr val="2B3990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3495" y="1033613"/>
            <a:ext cx="7601100" cy="3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idx="1" type="subTitle"/>
          </p:nvPr>
        </p:nvSpPr>
        <p:spPr>
          <a:xfrm>
            <a:off x="841138" y="1460365"/>
            <a:ext cx="7578300" cy="19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lang="en" sz="4800"/>
              <a:t>Dědičnost a rozhraní</a:t>
            </a:r>
            <a:endParaRPr b="1" sz="4800"/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 sz="3000">
                <a:solidFill>
                  <a:srgbClr val="FFFFFF"/>
                </a:solidFill>
              </a:rPr>
              <a:t>Digitální akademie: Java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55" name="Google Shape;55;p14"/>
          <p:cNvSpPr txBox="1"/>
          <p:nvPr/>
        </p:nvSpPr>
        <p:spPr>
          <a:xfrm>
            <a:off x="5878150" y="3287175"/>
            <a:ext cx="25413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Celodenní lekce</a:t>
            </a:r>
            <a:endParaRPr i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723500" y="1015550"/>
            <a:ext cx="7601100" cy="35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Vytvoř ve třídě </a:t>
            </a:r>
            <a:r>
              <a:rPr lang="en">
                <a:solidFill>
                  <a:schemeClr val="accent1"/>
                </a:solidFill>
              </a:rPr>
              <a:t>Programátor </a:t>
            </a:r>
            <a:r>
              <a:rPr lang="en">
                <a:solidFill>
                  <a:srgbClr val="000000"/>
                </a:solidFill>
              </a:rPr>
              <a:t>funkci </a:t>
            </a:r>
            <a:r>
              <a:rPr lang="en">
                <a:solidFill>
                  <a:schemeClr val="accent1"/>
                </a:solidFill>
              </a:rPr>
              <a:t>private</a:t>
            </a:r>
            <a:r>
              <a:rPr lang="en">
                <a:solidFill>
                  <a:srgbClr val="000000"/>
                </a:solidFill>
              </a:rPr>
              <a:t> void </a:t>
            </a:r>
            <a:r>
              <a:rPr lang="en">
                <a:solidFill>
                  <a:schemeClr val="accent1"/>
                </a:solidFill>
              </a:rPr>
              <a:t>Nepracuj</a:t>
            </a:r>
            <a:r>
              <a:rPr lang="en">
                <a:solidFill>
                  <a:srgbClr val="000000"/>
                </a:solidFill>
              </a:rPr>
              <a:t>, 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která bude vypisovat řetězec “</a:t>
            </a:r>
            <a:r>
              <a:rPr lang="en">
                <a:solidFill>
                  <a:schemeClr val="accent1"/>
                </a:solidFill>
              </a:rPr>
              <a:t>Jsem líný a nechci pracovat</a:t>
            </a:r>
            <a:r>
              <a:rPr lang="en">
                <a:solidFill>
                  <a:srgbClr val="000000"/>
                </a:solidFill>
              </a:rPr>
              <a:t>”.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Vytvoř instanci třídy </a:t>
            </a:r>
            <a:r>
              <a:rPr lang="en">
                <a:solidFill>
                  <a:schemeClr val="accent1"/>
                </a:solidFill>
              </a:rPr>
              <a:t>Programátor </a:t>
            </a:r>
            <a:r>
              <a:rPr lang="en">
                <a:solidFill>
                  <a:srgbClr val="000000"/>
                </a:solidFill>
              </a:rPr>
              <a:t>a zavolej tuto funkci.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i="1">
              <a:solidFill>
                <a:srgbClr val="000000"/>
              </a:solidFill>
            </a:endParaRPr>
          </a:p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ÚKOL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p23"/>
          <p:cNvCxnSpPr>
            <a:endCxn id="120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723500" y="1334525"/>
            <a:ext cx="7601100" cy="24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Deklarace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Modifikátor přístupu ( </a:t>
            </a:r>
            <a:r>
              <a:rPr lang="en">
                <a:solidFill>
                  <a:schemeClr val="accent1"/>
                </a:solidFill>
              </a:rPr>
              <a:t>public</a:t>
            </a:r>
            <a:r>
              <a:rPr lang="en"/>
              <a:t>, </a:t>
            </a:r>
            <a:r>
              <a:rPr lang="en">
                <a:solidFill>
                  <a:schemeClr val="accent1"/>
                </a:solidFill>
              </a:rPr>
              <a:t>package </a:t>
            </a:r>
            <a:r>
              <a:rPr lang="en"/>
              <a:t>)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Klíčové slovo </a:t>
            </a:r>
            <a:r>
              <a:rPr lang="en">
                <a:solidFill>
                  <a:schemeClr val="accent1"/>
                </a:solidFill>
              </a:rPr>
              <a:t>interface 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Identifikátor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Blok s hlavičkami funkcemí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4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INTERFACE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24"/>
          <p:cNvCxnSpPr>
            <a:endCxn id="127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723500" y="1015550"/>
            <a:ext cx="7601100" cy="35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/>
              <a:t>Vytvoř </a:t>
            </a:r>
            <a:r>
              <a:rPr lang="en">
                <a:solidFill>
                  <a:schemeClr val="accent1"/>
                </a:solidFill>
              </a:rPr>
              <a:t>rozhraní Zije</a:t>
            </a:r>
            <a:r>
              <a:rPr lang="en"/>
              <a:t>, které bude deklarovat dvě funkce: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AutoNum type="arabicParenR"/>
            </a:pPr>
            <a:r>
              <a:rPr lang="en"/>
              <a:t>Metoda </a:t>
            </a:r>
            <a:r>
              <a:rPr lang="en">
                <a:solidFill>
                  <a:schemeClr val="accent1"/>
                </a:solidFill>
              </a:rPr>
              <a:t>dycha</a:t>
            </a:r>
            <a:r>
              <a:rPr lang="en"/>
              <a:t>, ktera bude navrzena k </a:t>
            </a:r>
            <a:r>
              <a:rPr lang="en">
                <a:solidFill>
                  <a:schemeClr val="accent1"/>
                </a:solidFill>
              </a:rPr>
              <a:t>vypisu </a:t>
            </a:r>
            <a:r>
              <a:rPr lang="en"/>
              <a:t>toho ze dana bytost dycha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arenR"/>
            </a:pPr>
            <a:r>
              <a:rPr lang="en"/>
              <a:t>Metoda </a:t>
            </a:r>
            <a:r>
              <a:rPr lang="en">
                <a:solidFill>
                  <a:schemeClr val="accent1"/>
                </a:solidFill>
              </a:rPr>
              <a:t>tepeSrdce</a:t>
            </a:r>
            <a:r>
              <a:rPr lang="en"/>
              <a:t>, ktera bude navrzena k </a:t>
            </a:r>
            <a:r>
              <a:rPr lang="en">
                <a:solidFill>
                  <a:schemeClr val="accent1"/>
                </a:solidFill>
              </a:rPr>
              <a:t>vypisu </a:t>
            </a:r>
            <a:r>
              <a:rPr lang="en"/>
              <a:t>tepu srdce.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"/>
              <a:t>Navrhujete budoucí kód. Zapřemýšlejte tedy, jaké by měly být návratové typy a parametry.</a:t>
            </a:r>
            <a:endParaRPr i="1"/>
          </a:p>
        </p:txBody>
      </p:sp>
      <p:sp>
        <p:nvSpPr>
          <p:cNvPr id="134" name="Google Shape;134;p25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ÚKOL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25"/>
          <p:cNvCxnSpPr>
            <a:endCxn id="134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723500" y="1334525"/>
            <a:ext cx="7601100" cy="24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Použití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V deklaraci třídy která má rozhraní implementovat přidáte klíčové slovo implements a Identifikátor</a:t>
            </a:r>
            <a:endParaRPr/>
          </a:p>
        </p:txBody>
      </p:sp>
      <p:sp>
        <p:nvSpPr>
          <p:cNvPr id="141" name="Google Shape;141;p26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INTERFACE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" name="Google Shape;142;p26"/>
          <p:cNvCxnSpPr>
            <a:endCxn id="141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723500" y="1015550"/>
            <a:ext cx="7601100" cy="35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Vytvořte dvě třídy: </a:t>
            </a:r>
            <a:r>
              <a:rPr lang="en">
                <a:solidFill>
                  <a:schemeClr val="accent1"/>
                </a:solidFill>
              </a:rPr>
              <a:t>Člověk </a:t>
            </a:r>
            <a:r>
              <a:rPr lang="en"/>
              <a:t>a </a:t>
            </a:r>
            <a:r>
              <a:rPr lang="en">
                <a:solidFill>
                  <a:schemeClr val="accent1"/>
                </a:solidFill>
              </a:rPr>
              <a:t>pták</a:t>
            </a:r>
            <a:r>
              <a:rPr lang="en"/>
              <a:t>. Obě budou implementovat rozhraní </a:t>
            </a:r>
            <a:r>
              <a:rPr lang="en">
                <a:solidFill>
                  <a:schemeClr val="accent1"/>
                </a:solidFill>
              </a:rPr>
              <a:t>Zije</a:t>
            </a:r>
            <a:r>
              <a:rPr lang="en"/>
              <a:t>.</a:t>
            </a:r>
            <a:endParaRPr i="1"/>
          </a:p>
        </p:txBody>
      </p:sp>
      <p:sp>
        <p:nvSpPr>
          <p:cNvPr id="148" name="Google Shape;148;p27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ÚKOL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149;p27"/>
          <p:cNvCxnSpPr>
            <a:endCxn id="148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680720" y="108706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Dědičnost</a:t>
            </a:r>
            <a:endParaRPr sz="1800">
              <a:solidFill>
                <a:schemeClr val="accent1"/>
              </a:solidFill>
            </a:endParaRPr>
          </a:p>
          <a:p>
            <a:pPr indent="-3175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Třídy mohou rozšiřovat jiné třídy</a:t>
            </a:r>
            <a:endParaRPr sz="1400"/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Rodič</a:t>
            </a:r>
            <a:endParaRPr sz="1800">
              <a:solidFill>
                <a:schemeClr val="accent1"/>
              </a:solidFill>
            </a:endParaRPr>
          </a:p>
          <a:p>
            <a:pPr indent="-3175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Třída, obsahuje základní funkce</a:t>
            </a:r>
            <a:endParaRPr sz="1400"/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Potomek </a:t>
            </a:r>
            <a:endParaRPr sz="1800">
              <a:solidFill>
                <a:schemeClr val="accent1"/>
              </a:solidFill>
            </a:endParaRPr>
          </a:p>
          <a:p>
            <a:pPr indent="-3175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Třída, která přidává k základním funkcím</a:t>
            </a:r>
            <a:br>
              <a:rPr lang="en" sz="1400"/>
            </a:br>
            <a:r>
              <a:rPr lang="en" sz="1400"/>
              <a:t>Rodiče něco navíc</a:t>
            </a:r>
            <a:endParaRPr sz="1400"/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Liskov substituční princip</a:t>
            </a:r>
            <a:endParaRPr sz="1800">
              <a:solidFill>
                <a:schemeClr val="accent1"/>
              </a:solidFill>
            </a:endParaRPr>
          </a:p>
          <a:p>
            <a:pPr indent="-3175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Potomek může zastupovat rodiče</a:t>
            </a:r>
            <a:endParaRPr sz="1400"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5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POJMY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" name="Google Shape;62;p15"/>
          <p:cNvCxnSpPr>
            <a:endCxn id="61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3" name="Google Shape;6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3800" y="1251138"/>
            <a:ext cx="3983857" cy="887688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4" name="Google Shape;6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3800" y="2299172"/>
            <a:ext cx="3983850" cy="652103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723500" y="1334525"/>
            <a:ext cx="7601100" cy="24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Děděné komponenty</a:t>
            </a:r>
            <a:endParaRPr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Funkce</a:t>
            </a:r>
            <a:endParaRPr/>
          </a:p>
          <a:p>
            <a:pPr indent="0" lvl="0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Proměnné</a:t>
            </a:r>
            <a:endParaRPr/>
          </a:p>
          <a:p>
            <a:pPr indent="0" lvl="0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Konstruktory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6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DĚDIČNOST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" name="Google Shape;71;p16"/>
          <p:cNvCxnSpPr>
            <a:endCxn id="70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Konstrukce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Za názvem třídy použijeme </a:t>
            </a:r>
            <a:br>
              <a:rPr lang="en"/>
            </a:br>
            <a:r>
              <a:rPr lang="en"/>
              <a:t>klíčové slovo </a:t>
            </a:r>
            <a:r>
              <a:rPr lang="en">
                <a:solidFill>
                  <a:schemeClr val="accent1"/>
                </a:solidFill>
              </a:rPr>
              <a:t>EXTENDS </a:t>
            </a:r>
            <a:r>
              <a:rPr lang="en"/>
              <a:t>a </a:t>
            </a:r>
            <a:br>
              <a:rPr lang="en"/>
            </a:br>
            <a:r>
              <a:rPr lang="en"/>
              <a:t>název rodiče</a:t>
            </a:r>
            <a:endParaRPr/>
          </a:p>
          <a:p>
            <a:pPr indent="0" lvl="0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Povinnost konstruktoru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Pokud má předek definovaný konstruktor,</a:t>
            </a:r>
            <a:br>
              <a:rPr lang="en"/>
            </a:br>
            <a:r>
              <a:rPr lang="en"/>
              <a:t>musí mít potom také konstruktor, ve kterém</a:t>
            </a:r>
            <a:br>
              <a:rPr lang="en"/>
            </a:br>
            <a:r>
              <a:rPr lang="en"/>
              <a:t>volá konstruktor předka pomocí klíčového </a:t>
            </a:r>
            <a:br>
              <a:rPr lang="en"/>
            </a:br>
            <a:r>
              <a:rPr lang="en"/>
              <a:t>slova </a:t>
            </a:r>
            <a:r>
              <a:rPr lang="en">
                <a:solidFill>
                  <a:schemeClr val="accent1"/>
                </a:solidFill>
              </a:rPr>
              <a:t>SUPER</a:t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7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ROZŠÍŘENÍ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" name="Google Shape;78;p17"/>
          <p:cNvCxnSpPr>
            <a:endCxn id="77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1625" y="1416275"/>
            <a:ext cx="4278525" cy="968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814225" y="1088575"/>
            <a:ext cx="7601100" cy="33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Vytvoř třídu </a:t>
            </a:r>
            <a:r>
              <a:rPr lang="en" sz="1800">
                <a:solidFill>
                  <a:schemeClr val="accent1"/>
                </a:solidFill>
              </a:rPr>
              <a:t>Programátor </a:t>
            </a:r>
            <a:r>
              <a:rPr lang="en" sz="1800">
                <a:solidFill>
                  <a:srgbClr val="000000"/>
                </a:solidFill>
              </a:rPr>
              <a:t>s třídní proměnnou </a:t>
            </a:r>
            <a:r>
              <a:rPr lang="en" sz="1800">
                <a:solidFill>
                  <a:schemeClr val="accent1"/>
                </a:solidFill>
              </a:rPr>
              <a:t>jméno</a:t>
            </a:r>
            <a:r>
              <a:rPr lang="en" sz="1800">
                <a:solidFill>
                  <a:srgbClr val="000000"/>
                </a:solidFill>
              </a:rPr>
              <a:t> ( </a:t>
            </a:r>
            <a:r>
              <a:rPr lang="en" sz="1800">
                <a:solidFill>
                  <a:schemeClr val="accent1"/>
                </a:solidFill>
              </a:rPr>
              <a:t>String</a:t>
            </a:r>
            <a:r>
              <a:rPr lang="en" sz="1800">
                <a:solidFill>
                  <a:srgbClr val="000000"/>
                </a:solidFill>
              </a:rPr>
              <a:t> ) a konstruktorem</a:t>
            </a:r>
            <a:r>
              <a:rPr lang="en" sz="1800"/>
              <a:t>, který přijímá parametr </a:t>
            </a:r>
            <a:r>
              <a:rPr lang="en" sz="1800">
                <a:solidFill>
                  <a:schemeClr val="accent1"/>
                </a:solidFill>
              </a:rPr>
              <a:t>jméno</a:t>
            </a:r>
            <a:r>
              <a:rPr lang="en" sz="1800"/>
              <a:t> ( </a:t>
            </a:r>
            <a:r>
              <a:rPr lang="en" sz="1800">
                <a:solidFill>
                  <a:schemeClr val="accent1"/>
                </a:solidFill>
              </a:rPr>
              <a:t>String</a:t>
            </a:r>
            <a:r>
              <a:rPr lang="en" sz="1800"/>
              <a:t> ) 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1800"/>
              <a:t>a přiřazuje ho do stejnojmenné třídní proměnné. 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1800"/>
              <a:t>Tento konstruktor také vypíše větu “Vytvořen zaměstnanec” +jméno. 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1800"/>
              <a:t>Dále vytvoř třídu </a:t>
            </a:r>
            <a:r>
              <a:rPr lang="en" sz="1800">
                <a:solidFill>
                  <a:schemeClr val="accent1"/>
                </a:solidFill>
              </a:rPr>
              <a:t>Senior</a:t>
            </a:r>
            <a:r>
              <a:rPr lang="en" sz="1800"/>
              <a:t>, která bude rozšiřovat třídu </a:t>
            </a:r>
            <a:r>
              <a:rPr lang="en" sz="1800">
                <a:solidFill>
                  <a:schemeClr val="accent1"/>
                </a:solidFill>
              </a:rPr>
              <a:t>Programátor</a:t>
            </a:r>
            <a:r>
              <a:rPr lang="en" sz="1800"/>
              <a:t>. 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1800"/>
              <a:t>Vytvoř instance obou těchto tříd.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i="1">
              <a:solidFill>
                <a:srgbClr val="000000"/>
              </a:solidFill>
            </a:endParaRPr>
          </a:p>
        </p:txBody>
      </p:sp>
      <p:sp>
        <p:nvSpPr>
          <p:cNvPr id="85" name="Google Shape;85;p18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ÚKOL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18"/>
          <p:cNvCxnSpPr>
            <a:endCxn id="85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723500" y="1015550"/>
            <a:ext cx="7601100" cy="36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Uprav konstruktor třídy </a:t>
            </a:r>
            <a:r>
              <a:rPr lang="en">
                <a:solidFill>
                  <a:schemeClr val="accent1"/>
                </a:solidFill>
              </a:rPr>
              <a:t>Senior </a:t>
            </a:r>
            <a:r>
              <a:rPr lang="en">
                <a:solidFill>
                  <a:srgbClr val="000000"/>
                </a:solidFill>
              </a:rPr>
              <a:t>tak, aby měla jednu proměnnou navíc - pole jmen podřízených ( </a:t>
            </a:r>
            <a:r>
              <a:rPr lang="en">
                <a:solidFill>
                  <a:schemeClr val="accent1"/>
                </a:solidFill>
              </a:rPr>
              <a:t>ArrayList&lt;String&gt;</a:t>
            </a:r>
            <a:r>
              <a:rPr lang="en">
                <a:solidFill>
                  <a:srgbClr val="000000"/>
                </a:solidFill>
              </a:rPr>
              <a:t> ), 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přijímala tuto hodnotu jako parametr 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a v konstruktoru nejen použila konstruktor předka, 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ale vypsala i předaný seznam podřízených. 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Opět vytvoř instance obou tříd.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i="1">
              <a:solidFill>
                <a:srgbClr val="000000"/>
              </a:solidFill>
            </a:endParaRPr>
          </a:p>
        </p:txBody>
      </p:sp>
      <p:sp>
        <p:nvSpPr>
          <p:cNvPr id="92" name="Google Shape;92;p19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ÚKOL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19"/>
          <p:cNvCxnSpPr>
            <a:endCxn id="92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Konstrukce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Pojmenování metody v potomkovi </a:t>
            </a:r>
            <a:br>
              <a:rPr lang="en"/>
            </a:br>
            <a:r>
              <a:rPr lang="en"/>
              <a:t>stejně jako v předkovi</a:t>
            </a:r>
            <a:endParaRPr/>
          </a:p>
          <a:p>
            <a:pPr indent="0" lvl="0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Rozšíření funkce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Na začátku funkce zavoláme </a:t>
            </a:r>
            <a:br>
              <a:rPr lang="en"/>
            </a:br>
            <a:r>
              <a:rPr lang="en"/>
              <a:t>funkci z předka pomocí </a:t>
            </a:r>
            <a:r>
              <a:rPr lang="en">
                <a:solidFill>
                  <a:schemeClr val="accent1"/>
                </a:solidFill>
              </a:rPr>
              <a:t>SUPER</a:t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0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PŘEPISOVÁNÍ FUNKCÍ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20"/>
          <p:cNvCxnSpPr>
            <a:endCxn id="99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723500" y="1015548"/>
            <a:ext cx="7601100" cy="27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18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18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18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Vytvoř ve třídě </a:t>
            </a:r>
            <a:r>
              <a:rPr lang="en" sz="1800">
                <a:solidFill>
                  <a:schemeClr val="accent1"/>
                </a:solidFill>
              </a:rPr>
              <a:t>Programátor </a:t>
            </a:r>
            <a:r>
              <a:rPr lang="en" sz="1800">
                <a:solidFill>
                  <a:srgbClr val="000000"/>
                </a:solidFill>
              </a:rPr>
              <a:t>funkci void </a:t>
            </a:r>
            <a:r>
              <a:rPr lang="en" sz="1800">
                <a:solidFill>
                  <a:schemeClr val="accent1"/>
                </a:solidFill>
              </a:rPr>
              <a:t>P</a:t>
            </a:r>
            <a:r>
              <a:rPr lang="en" sz="1800">
                <a:solidFill>
                  <a:schemeClr val="accent1"/>
                </a:solidFill>
              </a:rPr>
              <a:t>racuj</a:t>
            </a:r>
            <a:r>
              <a:rPr lang="en" sz="1800">
                <a:solidFill>
                  <a:srgbClr val="000000"/>
                </a:solidFill>
              </a:rPr>
              <a:t>, </a:t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která bude vypisovat řetězec “</a:t>
            </a:r>
            <a:r>
              <a:rPr lang="en" sz="1800">
                <a:solidFill>
                  <a:schemeClr val="accent1"/>
                </a:solidFill>
              </a:rPr>
              <a:t>Pracuji</a:t>
            </a:r>
            <a:r>
              <a:rPr lang="en" sz="1800">
                <a:solidFill>
                  <a:srgbClr val="000000"/>
                </a:solidFill>
              </a:rPr>
              <a:t>”. </a:t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Dále vytvoř stejnou funkci ve třídě Senior, </a:t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akorát s výpisem “</a:t>
            </a:r>
            <a:r>
              <a:rPr lang="en" sz="1800">
                <a:solidFill>
                  <a:schemeClr val="accent1"/>
                </a:solidFill>
              </a:rPr>
              <a:t>Chodím na kafe</a:t>
            </a:r>
            <a:r>
              <a:rPr lang="en" sz="1800">
                <a:solidFill>
                  <a:srgbClr val="000000"/>
                </a:solidFill>
              </a:rPr>
              <a:t>”. </a:t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Vytvoř instanci třídy </a:t>
            </a:r>
            <a:r>
              <a:rPr lang="en" sz="1800">
                <a:solidFill>
                  <a:schemeClr val="accent1"/>
                </a:solidFill>
              </a:rPr>
              <a:t>Senior </a:t>
            </a:r>
            <a:r>
              <a:rPr lang="en" sz="1800">
                <a:solidFill>
                  <a:srgbClr val="000000"/>
                </a:solidFill>
              </a:rPr>
              <a:t>a zavolej na ní funkci </a:t>
            </a:r>
            <a:r>
              <a:rPr lang="en" sz="1800">
                <a:solidFill>
                  <a:schemeClr val="accent1"/>
                </a:solidFill>
              </a:rPr>
              <a:t>Pracuj</a:t>
            </a:r>
            <a:r>
              <a:rPr lang="en" sz="1800">
                <a:solidFill>
                  <a:srgbClr val="000000"/>
                </a:solidFill>
              </a:rPr>
              <a:t>. </a:t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i="1" lang="en" sz="1800">
                <a:solidFill>
                  <a:srgbClr val="000000"/>
                </a:solidFill>
              </a:rPr>
              <a:t>Otázka: Chodí Senioři jen na kafe, nebo i pracují?</a:t>
            </a:r>
            <a:endParaRPr i="1" sz="1800">
              <a:solidFill>
                <a:srgbClr val="000000"/>
              </a:solidFill>
            </a:endParaRPr>
          </a:p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ÚKOL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p21"/>
          <p:cNvCxnSpPr>
            <a:endCxn id="106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Public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Přístup odkudkoliv</a:t>
            </a:r>
            <a:endParaRPr/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Private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Přístup jen v rámci stejné třídy</a:t>
            </a:r>
            <a:endParaRPr/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Package </a:t>
            </a:r>
            <a:r>
              <a:rPr lang="en"/>
              <a:t>(</a:t>
            </a:r>
            <a:r>
              <a:rPr lang="en">
                <a:solidFill>
                  <a:schemeClr val="accent1"/>
                </a:solidFill>
              </a:rPr>
              <a:t>bez klíčového slova</a:t>
            </a:r>
            <a:r>
              <a:rPr lang="en"/>
              <a:t>)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Přístup v rámci balíčku a potomků ve stejném balíčku</a:t>
            </a:r>
            <a:endParaRPr/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Protected</a:t>
            </a:r>
            <a:endParaRPr>
              <a:solidFill>
                <a:schemeClr val="accen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Přístup v rámci balíčku a potomků v různých balíčcích balíčku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MODIFIKÁTORY PŘÍSTUPU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p22"/>
          <p:cNvCxnSpPr/>
          <p:nvPr/>
        </p:nvCxnSpPr>
        <p:spPr>
          <a:xfrm flipH="1" rot="10800000">
            <a:off x="753345" y="1003252"/>
            <a:ext cx="40713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iv Office">
  <a:themeElements>
    <a:clrScheme name="Vlastní 1">
      <a:dk1>
        <a:srgbClr val="000000"/>
      </a:dk1>
      <a:lt1>
        <a:srgbClr val="FFFFFF"/>
      </a:lt1>
      <a:dk2>
        <a:srgbClr val="2B3990"/>
      </a:dk2>
      <a:lt2>
        <a:srgbClr val="E7E6E6"/>
      </a:lt2>
      <a:accent1>
        <a:srgbClr val="EB008B"/>
      </a:accent1>
      <a:accent2>
        <a:srgbClr val="FFCB04"/>
      </a:accent2>
      <a:accent3>
        <a:srgbClr val="F36F21"/>
      </a:accent3>
      <a:accent4>
        <a:srgbClr val="8CC63E"/>
      </a:accent4>
      <a:accent5>
        <a:srgbClr val="00BFE7"/>
      </a:accent5>
      <a:accent6>
        <a:srgbClr val="91268F"/>
      </a:accent6>
      <a:hlink>
        <a:srgbClr val="EB008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