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fe3bd4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0fe3bd4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fe3bd4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0fe3bd4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fe3bd4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40fe3bd4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blok kódu na tomto příkladu.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Rozdíl mezi &amp;&amp; a &amp; = Pokud použiji pouze &amp;, potom se kontrolují obě části podmínky. Pokud použiji &amp;&amp; zkontroluje se první výraz a pokud je NEPRAVDA, druhý už se nekontroluje (nemá to cenu)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Rozdíl mezi || a | = Pokud použiji pouze |, potom se kontrolují obě části podmínky. Pokud použiji || zkontroluje se první výraz a pokud je PRAVDA, druhý už se nekontroluje (nemá to cenu)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&amp; = “alt gr (pravý) + c” nebo “alt (levý) + 38”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= “alt gr (pravý) + w” nebo “alt (levý) + 124”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^ = “alt (levý) + 94” nebo “alt (levý) + 3/š”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fe3bd4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40fe3bd4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fe3bd4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40fe3bd4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fe3bd4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40fe3bd4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fe3bd4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0fe3bd4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0220e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10220e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blok kódu na tomto příkladu.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fe3bd4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40fe3bd4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Podmínky a komentáře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IF ( </a:t>
            </a:r>
            <a:r>
              <a:rPr lang="en"/>
              <a:t>druhá podmínka</a:t>
            </a:r>
            <a:r>
              <a:rPr lang="en">
                <a:solidFill>
                  <a:schemeClr val="accent1"/>
                </a:solidFill>
              </a:rPr>
              <a:t> ) {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bude druhá podmínka 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endCxn id="12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723495" y="12088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IF ( </a:t>
            </a:r>
            <a:r>
              <a:rPr lang="en"/>
              <a:t>druhá podmínka</a:t>
            </a:r>
            <a:r>
              <a:rPr lang="en">
                <a:solidFill>
                  <a:schemeClr val="accent1"/>
                </a:solidFill>
              </a:rPr>
              <a:t> ) {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{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nebude ani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jedna 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4"/>
          <p:cNvCxnSpPr>
            <a:endCxn id="12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5"/>
          <p:cNvCxnSpPr>
            <a:endCxn id="13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Skladba podmínky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První proměnná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Matematický operátor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Druhá proměnná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Více podmínek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První podmínka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Logický operátor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Druhá podmínka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30" y="1015550"/>
            <a:ext cx="4479150" cy="18427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2913073"/>
            <a:ext cx="4801425" cy="1165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6"/>
          <p:cNvCxnSpPr>
            <a:endCxn id="14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Vytvoř proměnnou,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do které načti od uživatele počet káv, které vypije za den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následně pomocí podmínek vypiš na obrazovku výsledek,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jestli je to </a:t>
            </a:r>
            <a:r>
              <a:rPr lang="en" sz="2100" u="sng"/>
              <a:t>málo</a:t>
            </a:r>
            <a:r>
              <a:rPr lang="en" sz="2100"/>
              <a:t>, </a:t>
            </a:r>
            <a:r>
              <a:rPr lang="en" sz="2100" u="sng"/>
              <a:t>hodně</a:t>
            </a:r>
            <a:r>
              <a:rPr lang="en" sz="2100"/>
              <a:t> nebo </a:t>
            </a:r>
            <a:r>
              <a:rPr lang="en" sz="2100" u="sng"/>
              <a:t>kávu vůbec nepije</a:t>
            </a:r>
            <a:r>
              <a:rPr lang="en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Klíčové slovo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Slovo, rezervované pro příkazy programu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Nelze použít jako název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Podmínka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Větvení programu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Logický operátor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Symbol/y označující logické spojky ( </a:t>
            </a:r>
            <a:r>
              <a:rPr lang="en">
                <a:solidFill>
                  <a:schemeClr val="accent1"/>
                </a:solidFill>
              </a:rPr>
              <a:t>&amp;&amp;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||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!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&amp;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|</a:t>
            </a:r>
            <a:r>
              <a:rPr lang="en"/>
              <a:t>,</a:t>
            </a:r>
            <a:r>
              <a:rPr lang="en">
                <a:solidFill>
                  <a:schemeClr val="accent1"/>
                </a:solidFill>
              </a:rPr>
              <a:t>^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Kus kódu, oddělený značkou, nepropisující se do programu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Blok kódu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Kus kódu, začínající znakem</a:t>
            </a:r>
            <a:r>
              <a:rPr lang="en">
                <a:solidFill>
                  <a:schemeClr val="accent1"/>
                </a:solidFill>
              </a:rPr>
              <a:t> {</a:t>
            </a:r>
            <a:r>
              <a:rPr lang="en"/>
              <a:t> a končící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Souvislá část kódu, provádějící se opakovaně, nebo </a:t>
            </a:r>
            <a:br>
              <a:rPr lang="en"/>
            </a:br>
            <a:r>
              <a:rPr lang="en"/>
              <a:t>za určitých podmínek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Řádkový 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Řádek začínající </a:t>
            </a:r>
            <a:r>
              <a:rPr lang="en">
                <a:solidFill>
                  <a:schemeClr val="accent1"/>
                </a:solidFill>
              </a:rPr>
              <a:t>//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Blokový 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Začíná </a:t>
            </a:r>
            <a:r>
              <a:rPr lang="en">
                <a:solidFill>
                  <a:schemeClr val="accent1"/>
                </a:solidFill>
              </a:rPr>
              <a:t>/*</a:t>
            </a:r>
            <a:r>
              <a:rPr lang="en"/>
              <a:t> a končí </a:t>
            </a:r>
            <a:r>
              <a:rPr lang="en">
                <a:solidFill>
                  <a:schemeClr val="accent1"/>
                </a:solidFill>
              </a:rPr>
              <a:t>*/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KOMENTÁŘ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32" y="1841445"/>
            <a:ext cx="3039400" cy="1691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Třída Scanner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Vytvoříme Scanner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Pomocí funkcí .nextLine(),.nextInt() atp </a:t>
            </a:r>
            <a:br>
              <a:rPr lang="en"/>
            </a:br>
            <a:r>
              <a:rPr lang="en"/>
              <a:t>načítáme vstupy od uživatele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VSTUP OD UŽIVATELE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8"/>
          <p:cNvCxnSpPr>
            <a:endCxn id="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75" y="1245017"/>
            <a:ext cx="4479150" cy="118314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Scanner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sc</a:t>
            </a:r>
            <a:r>
              <a:rPr lang="en"/>
              <a:t> = </a:t>
            </a:r>
            <a:r>
              <a:rPr lang="en">
                <a:solidFill>
                  <a:schemeClr val="accent1"/>
                </a:solidFill>
              </a:rPr>
              <a:t>new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Scanner</a:t>
            </a:r>
            <a:r>
              <a:rPr lang="en"/>
              <a:t>(System.in);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System.out.print(</a:t>
            </a:r>
            <a:r>
              <a:rPr lang="en">
                <a:solidFill>
                  <a:schemeClr val="dk2"/>
                </a:solidFill>
              </a:rPr>
              <a:t>“Zadej:”</a:t>
            </a:r>
            <a:r>
              <a:rPr lang="en"/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String </a:t>
            </a:r>
            <a:r>
              <a:rPr lang="en">
                <a:solidFill>
                  <a:schemeClr val="accent3"/>
                </a:solidFill>
              </a:rPr>
              <a:t>odpoved</a:t>
            </a:r>
            <a:r>
              <a:rPr lang="en"/>
              <a:t> = </a:t>
            </a:r>
            <a:r>
              <a:rPr lang="en">
                <a:solidFill>
                  <a:schemeClr val="accent3"/>
                </a:solidFill>
              </a:rPr>
              <a:t>sc</a:t>
            </a:r>
            <a:r>
              <a:rPr lang="en"/>
              <a:t>.</a:t>
            </a:r>
            <a:r>
              <a:rPr lang="en">
                <a:solidFill>
                  <a:schemeClr val="accent1"/>
                </a:solidFill>
              </a:rPr>
              <a:t>nextLine()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System.out.println(</a:t>
            </a:r>
            <a:r>
              <a:rPr lang="en">
                <a:solidFill>
                  <a:schemeClr val="dk2"/>
                </a:solidFill>
              </a:rPr>
              <a:t>“Zadal jsi: ”</a:t>
            </a:r>
            <a:r>
              <a:rPr lang="en"/>
              <a:t>+</a:t>
            </a:r>
            <a:r>
              <a:rPr lang="en">
                <a:solidFill>
                  <a:schemeClr val="accent3"/>
                </a:solidFill>
              </a:rPr>
              <a:t>odpoved</a:t>
            </a:r>
            <a:r>
              <a:rPr lang="en"/>
              <a:t>);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VSTUP OD UŽIVATELE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9"/>
          <p:cNvCxnSpPr>
            <a:endCxn id="9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Příklad</a:t>
            </a:r>
            <a:endParaRPr i="1">
              <a:solidFill>
                <a:srgbClr val="2B399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81" y="1266315"/>
            <a:ext cx="3292725" cy="1621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0"/>
          <p:cNvCxnSpPr>
            <a:endCxn id="9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Vytvoř proměnnou a do ní načti jméno uživatele </a:t>
            </a:r>
            <a:br>
              <a:rPr lang="en" sz="2100"/>
            </a:br>
            <a:br>
              <a:rPr lang="en" sz="2100"/>
            </a:br>
            <a:r>
              <a:rPr lang="en" sz="2100"/>
              <a:t>a poté jej vypiš.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bude podmínka pravdivá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1"/>
          <p:cNvCxnSpPr>
            <a:endCxn id="10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{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	</a:t>
            </a:r>
            <a:r>
              <a:rPr lang="en">
                <a:solidFill>
                  <a:schemeClr val="accent4"/>
                </a:solidFill>
              </a:rPr>
              <a:t>// Zde bude kód, který se provede pokud bude podmínka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	nepravdivá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2"/>
          <p:cNvCxnSpPr>
            <a:endCxn id="11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