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Použít zatím static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Výpis přímo ve funkci.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Použít zatím static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Výpis návratové hodnoty funkce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Funkce =  když něco vrací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Procedura = nevrací hodnotu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Zavolání funkce = použití funkce / spuštění kódu, který se za funkcí skrývá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- prázdný typ, nepoužíváme klíčové slovo return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Funkce deklarovat mimo funkci main, použít static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Představte si, že funkce proběhne a místo ní se v kódu zobrazí hodnota, kterou funkce vrací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Ukázat na příkladu na tabuli - přiřadit do proměnné volání funkce, projít s holkama co se děje ve funkci, potom smazat volání a napsat výslednou hodnotu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Funkce s prázdným návratovým typem nepoužívá RETURN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Vysvětli, že Advanced je pro ty, co se nudí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 vypíše tento kód?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 vypíše který výpis?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Vysvětlit rozdíly a proč.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prav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60563" y="3364303"/>
            <a:ext cx="3723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558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azdny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">
  <p:cSld name="Obraze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ek s titulkem">
  <p:cSld name="Obrazek s titulk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>
            <p:ph idx="2" type="pic"/>
          </p:nvPr>
        </p:nvSpPr>
        <p:spPr>
          <a:xfrm>
            <a:off x="809828" y="1021404"/>
            <a:ext cx="7521900" cy="3312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 s puntiky">
  <p:cSld name="Nadpis a obsah s puntik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jednoduchy">
  <p:cSld name="Uvodni snimek jednoduch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4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dpis a obsah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modrem">
  <p:cSld name="Heslo na modrem">
    <p:bg>
      <p:bgPr>
        <a:solidFill>
          <a:srgbClr val="2D2E8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matic SC"/>
              <a:buNone/>
              <a:defRPr b="0" i="0" sz="54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vodni snimek nalevo">
  <p:cSld name="Uvodni snimek nalev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09828" y="9394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55600" y="30627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 stred">
  <p:cSld name="Zahlavi casti na st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ctrTitle"/>
          </p:nvPr>
        </p:nvSpPr>
        <p:spPr>
          <a:xfrm>
            <a:off x="802532" y="1264926"/>
            <a:ext cx="753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subTitle"/>
          </p:nvPr>
        </p:nvSpPr>
        <p:spPr>
          <a:xfrm>
            <a:off x="1143000" y="3055626"/>
            <a:ext cx="68580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hlavi casti nalev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809828" y="1282304"/>
            <a:ext cx="7521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4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855600" y="3405655"/>
            <a:ext cx="6858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slo na bilem">
  <p:cSld name="Heslo na bile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809828" y="1028700"/>
            <a:ext cx="7521900" cy="3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matic SC"/>
              <a:buNone/>
              <a:defRPr b="0" i="0" sz="5400" u="none" cap="none" strike="noStrike">
                <a:solidFill>
                  <a:srgbClr val="2B3990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267045" y="4719638"/>
            <a:ext cx="212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3495" y="1033613"/>
            <a:ext cx="7601100" cy="3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841138" y="1460365"/>
            <a:ext cx="75783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Funkce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Digitální akademie: Java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5878150" y="3287175"/>
            <a:ext cx="2541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Celodenní lekce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23500" y="1166550"/>
            <a:ext cx="7601100" cy="29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Vytvořte novou funkci, která vrací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void.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Funkce má jeden vstupní parametr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délka strany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Funkce vypočítá obsah čtverce pomocí vstupního parametru.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Výsledek vypíše na obrazovku.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 funkci zavolejte s parametrem 5.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Filip radí:</a:t>
            </a:r>
            <a:endParaRPr b="1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 funkci vytvořte proměnnou </a:t>
            </a: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 obsah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kde ho spočítáte a pomocí </a:t>
            </a: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System.out.println() 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vypíšete.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Advanced: </a:t>
            </a:r>
            <a:endParaRPr b="1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 výpočet obsahu použijte funkci Math.pow(</a:t>
            </a: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</a:rPr>
              <a:t>double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a, </a:t>
            </a:r>
            <a:r>
              <a:rPr b="1" i="1" lang="en" sz="1800">
                <a:solidFill>
                  <a:schemeClr val="accent1"/>
                </a:solidFill>
                <a:highlight>
                  <a:srgbClr val="FFFFFF"/>
                </a:highlight>
              </a:rPr>
              <a:t>int 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b)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3"/>
          <p:cNvCxnSpPr>
            <a:endCxn id="119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23500" y="1163425"/>
            <a:ext cx="76011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Upravte minulý úkol za použití návratového typu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výsledek funkce vypište na obrazovku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Vezměte si funkci z minulého úkolu a změňte jeho návratový typ na </a:t>
            </a:r>
            <a:r>
              <a:rPr b="1" i="1" lang="en" sz="1800" u="none" cap="none" strike="noStrike">
                <a:solidFill>
                  <a:schemeClr val="accent1"/>
                </a:solidFill>
              </a:rPr>
              <a:t>double</a:t>
            </a: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 samotné funkci již nic nevypisujte! Výpis bude až v main funkci.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4"/>
          <p:cNvCxnSpPr>
            <a:endCxn id="126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Funkce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Konstrukce, umožňující použití stejného kódu 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více místech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Parametr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 funkce, umožňující použití stejného kódu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různými hodnotami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Zavolání funkce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Použití funkce v kódu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POJMY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5"/>
          <p:cNvCxnSpPr>
            <a:endCxn id="6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Deklarace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Návratový typ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(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jméno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Parametry v závorkách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Blok kódu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Vrácení hodnoty klíčovým slovem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6"/>
          <p:cNvCxnSpPr>
            <a:endCxn id="68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1100" y="1167248"/>
            <a:ext cx="4140300" cy="14703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6"/>
          <p:cNvSpPr txBox="1"/>
          <p:nvPr/>
        </p:nvSpPr>
        <p:spPr>
          <a:xfrm>
            <a:off x="747675" y="1031275"/>
            <a:ext cx="34548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Metoda, Procedura, Podprogram</a:t>
            </a:r>
            <a:endParaRPr b="0" i="1" sz="1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Parametry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(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jméno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Zavolání funkce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Identifikátor (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jméno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Parametry v závorkách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oddělené čárkami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7"/>
          <p:cNvCxnSpPr>
            <a:endCxn id="7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325" y="2482543"/>
            <a:ext cx="3257057" cy="61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723500" y="1033626"/>
            <a:ext cx="76011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 si novou funkci s návratovou hodnotou typu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Funkce vypíše na obrazovku “Ahoj”.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Zavolej funkci v hlavním programu (main).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Funkci vytvoř pod ukončující závorku funkce main - }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Novou funkci voláme v těle funkce main - mezi { a }</a:t>
            </a:r>
            <a:endParaRPr i="1" sz="1800">
              <a:solidFill>
                <a:schemeClr val="accent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 výpis použij System.out.println(hodnota);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3500" y="1208149"/>
            <a:ext cx="7601100" cy="31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Uprav funkci z minulého úkolu, tak aby přijímala parametr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jméno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na obrazovku vypsala “Ahoj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jméno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Filip radí:</a:t>
            </a:r>
            <a:endParaRPr b="1" i="1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Přidej do funkce vstupní parametr typu String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Na výpis použij skládání řetězců tzn. +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Parametr se píše mezi dvě závorky () při volání funkce</a:t>
            </a:r>
            <a:endParaRPr b="0" i="1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723500" y="1109975"/>
            <a:ext cx="76011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Návratový typ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Typ, který funkce vrací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Všechny typy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Prázdný typ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Funkce, která nic nevrací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Návratová hodnota</a:t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Hodnota, která se vrátí po zavolání funkce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Klíčové slovo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FUNKCE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0"/>
          <p:cNvCxnSpPr>
            <a:endCxn id="97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625" y="1198000"/>
            <a:ext cx="4865475" cy="109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723500" y="1033625"/>
            <a:ext cx="76011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Vytvoř funkci se vstupním parametrem </a:t>
            </a:r>
            <a:r>
              <a:rPr b="0" i="1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typu </a:t>
            </a:r>
            <a:r>
              <a:rPr b="0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Funkce bude vracet dvojnásobek vstupní hodnoty (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* 2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Vypiš výsledek funkce na obrazovku.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Katka radí:</a:t>
            </a:r>
            <a:endParaRPr b="1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 samotné funkci nic nevypisuj! Výpis bude v main funkci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Výsledek funkce ulož do proměnné </a:t>
            </a: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</a:rPr>
              <a:t>int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= funkce(5); a pak teprve vypiš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přidej vstupní parametr b a vrať jejich součin (a * b)</a:t>
            </a:r>
            <a:endParaRPr b="0" i="1" sz="180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ÚKOL</a:t>
            </a:r>
            <a:endParaRPr b="1" i="0" sz="24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3495" y="1033613"/>
            <a:ext cx="76011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723495" y="396352"/>
            <a:ext cx="6243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PROMĚNNÉ VE FUNKCI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2"/>
          <p:cNvCxnSpPr>
            <a:endCxn id="111" idx="2"/>
          </p:cNvCxnSpPr>
          <p:nvPr/>
        </p:nvCxnSpPr>
        <p:spPr>
          <a:xfrm flipH="1" rot="10800000">
            <a:off x="753345" y="1012552"/>
            <a:ext cx="3092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50" y="1033625"/>
            <a:ext cx="4519025" cy="3401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iv Office">
  <a:themeElements>
    <a:clrScheme name="Vlastní 1">
      <a:dk1>
        <a:srgbClr val="000000"/>
      </a:dk1>
      <a:lt1>
        <a:srgbClr val="FFFFFF"/>
      </a:lt1>
      <a:dk2>
        <a:srgbClr val="2B3990"/>
      </a:dk2>
      <a:lt2>
        <a:srgbClr val="E7E6E6"/>
      </a:lt2>
      <a:accent1>
        <a:srgbClr val="EB008B"/>
      </a:accent1>
      <a:accent2>
        <a:srgbClr val="FFCB04"/>
      </a:accent2>
      <a:accent3>
        <a:srgbClr val="F36F21"/>
      </a:accent3>
      <a:accent4>
        <a:srgbClr val="8CC63E"/>
      </a:accent4>
      <a:accent5>
        <a:srgbClr val="00BFE7"/>
      </a:accent5>
      <a:accent6>
        <a:srgbClr val="91268F"/>
      </a:accent6>
      <a:hlink>
        <a:srgbClr val="EB00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