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- můžeme používat kdekoliv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- můžeme používat pouze uvnitř třídy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- můžeme používat uvnitř balíčku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 - deklarovat proměnné na začátku třídy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Můžeme jak deklarovat, tak deklarovat i inicializovat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- můžeme používat kdekoliv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- můžeme používat pouze uvnitř třídy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- můžeme používat uvnitř balíčku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 - deklarovat proměnné na začátku třídy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Můžeme jak deklarovat, tak deklarovat i inicializovat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Příklad třídy: Auto - abstraktní - má nějaké vlastnosti, společné pro všechny auta - brava, 4 kola, rok výroby, značka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Příklad objektu: Moje auto - konkrétní - Opel Meriva, stříbrné, vyrobeno 2004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Enumerace: Výčet prvků, například dny v týdnu atp.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Příklad třídy: Auto - abstraktní - má nějaké vlastnosti, společné pro všechny auta - brava, 4 kola, rok výroby, značka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Příklad objektu: Moje auto - konkrétní - Opel Meriva, stříbrné, vyrobeno 2004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Enumerace: Výčet prvků, například dny v týdnu atp.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budeme používat jen public - se zbytkem nezatěžovat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Uděláme spolu, ukázat jak se to dělá v Eclipse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dcf7d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43dcf7d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Objekty, Třídy a Enumerace</a:t>
            </a:r>
            <a:endParaRPr b="1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Digitální akademie: Java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Celodenní lekce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723500" y="1305875"/>
            <a:ext cx="76011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ytvoř novou instanci třídy Auto.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Filip radí: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 funkci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vytvoří</a:t>
            </a:r>
            <a:r>
              <a:rPr i="1" lang="en" sz="1800">
                <a:solidFill>
                  <a:schemeClr val="accent1"/>
                </a:solidFill>
              </a:rPr>
              <a:t>š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instanci pomocí klíčového slova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stejně, jak js</a:t>
            </a:r>
            <a:r>
              <a:rPr i="1" lang="en" sz="1800">
                <a:solidFill>
                  <a:schemeClr val="accent1"/>
                </a:solidFill>
              </a:rPr>
              <a:t>i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to už dělal</a:t>
            </a:r>
            <a:r>
              <a:rPr i="1" lang="en" sz="1800">
                <a:solidFill>
                  <a:schemeClr val="accent1"/>
                </a:solidFill>
              </a:rPr>
              <a:t>a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LocalDateTime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3"/>
          <p:cNvCxnSpPr>
            <a:endCxn id="12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Modifikátory přístupu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Statika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Klíčové slovo static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Sdílená proměnná mezi všemi instancemi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TŘÍDNÍ PROMĚNNÉ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4"/>
          <p:cNvCxnSpPr>
            <a:endCxn id="12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250" y="1033625"/>
            <a:ext cx="4748625" cy="180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 ve třídě Auto public proměnné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značka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počet kol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výchozí hodnota 4 ),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rok výroby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Katka radí: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Tyto proměnné nebudou v žádné metodě. Proměnné (kromě </a:t>
            </a:r>
            <a:r>
              <a:rPr b="1" i="1" lang="en" sz="1800" u="none" cap="none" strike="noStrike">
                <a:solidFill>
                  <a:schemeClr val="accent1"/>
                </a:solidFill>
              </a:rPr>
              <a:t>počtu kol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 jen deklaruj tzn. bez =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5"/>
          <p:cNvCxnSpPr>
            <a:endCxn id="13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Přetěžování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Více metod se stejným 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názvem a typem, ale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jinými parametry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Příklad: 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konstruktory, s jinými 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VYTVOŘENÍ INSTANCE TŘÍDY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6"/>
          <p:cNvCxnSpPr>
            <a:endCxn id="14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331" y="1053450"/>
            <a:ext cx="4185950" cy="30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723500" y="1015550"/>
            <a:ext cx="76011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 druhý konstruktor třídy Auto s parametry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značka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rok výroby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Poté v hlavní třídě vytvoř novou instanci třídy Auto s tímto konstruktorem.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Filip radí: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Zkopírujte prázdný konstruktor Auto a přidejte do kulatých závorek parametry. Poté ve funkci main opět pomocí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vytvoříte instanci třídy.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7"/>
          <p:cNvCxnSpPr>
            <a:endCxn id="15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Mimo třídu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Tečka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Identifikátor proměnné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 třídě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Klíčové slovo THIS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Tečka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Identifikátor proměnné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PŘÍSTUP K PROMĚNNÝM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8"/>
          <p:cNvCxnSpPr>
            <a:endCxn id="15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350" y="2830611"/>
            <a:ext cx="4427625" cy="946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4575" y="1033625"/>
            <a:ext cx="4661400" cy="1218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723500" y="1015550"/>
            <a:ext cx="76011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Naplň třídní proměnné pomocí parametrů z konstruktoru.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main vytvoř instanci třídy Auto a vypiš informace o něm (značku, rok výroby)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Katka radí: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 konstruktoru inicializuj třídní proměnné. (this.znacka = znacka)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 main můžeš k hodnotám přistupovat pomocí auto.značka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29"/>
          <p:cNvCxnSpPr>
            <a:endCxn id="16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Zvlášť soubor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Výčet prvků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Velká písmena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Možnost funkcí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>
            <a:endCxn id="17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0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Výčet prvků</a:t>
            </a:r>
            <a:endParaRPr b="0" i="1" sz="1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325" y="1012550"/>
            <a:ext cx="5316925" cy="2941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Přístup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Identifikátor enumerace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Tečka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Název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1"/>
          <p:cNvCxnSpPr>
            <a:endCxn id="18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31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Použití</a:t>
            </a:r>
            <a:endParaRPr b="0" i="1" sz="1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950" y="1015550"/>
            <a:ext cx="4626400" cy="214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723500" y="1033625"/>
            <a:ext cx="76011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Vytvoř třídu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Osoba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která má konstruktor s jedním parametrem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jméno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Třída bude mít metodu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Pozdrav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jedním parametrem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návštěvník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typu </a:t>
            </a:r>
            <a:r>
              <a:rPr b="0" i="0" lang="en" sz="21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Osoba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která bude vracet “Ahoj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návštěvník.jméno.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Jmenuji se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jméno.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Filip radí:</a:t>
            </a:r>
            <a:endParaRPr b="1" i="1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Nezapomeň nový soubor</a:t>
            </a:r>
            <a:endParaRPr b="0" i="1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Jméno si ulož do třídní public proměnné</a:t>
            </a:r>
            <a:endParaRPr b="0" i="1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Pozdrav má návratový typ </a:t>
            </a:r>
            <a:r>
              <a:rPr b="1" i="1" lang="en" sz="1600" u="none" cap="none" strike="noStrike">
                <a:solidFill>
                  <a:schemeClr val="accent1"/>
                </a:solidFill>
              </a:rPr>
              <a:t>String</a:t>
            </a:r>
            <a:endParaRPr b="1" i="1" sz="1600" u="none" cap="none" strike="noStrike">
              <a:solidFill>
                <a:schemeClr val="accent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 výpis zavolej metodu Pozdrav v main - nic nevypisuj v metodě Pozdrav</a:t>
            </a:r>
            <a:endParaRPr b="0" i="1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500" y="1313150"/>
            <a:ext cx="76011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Třída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Vzor / Předpis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Objekt / Instance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Konkrétní objekt, podle předpisu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třídy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Enumerace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Výčet prvků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Vytvoř enum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Pohlaví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určení pohlaví - muž, žena. Rozšiř konstruktor třídy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Osoba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parametr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Pohlaví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Rozšiř konstruktor o další informace - věk, příjmení, atd.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Přidej metodu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Představení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která ti vypíše všechny informace o dané osobě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Katka radí: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Použij </a:t>
            </a:r>
            <a:r>
              <a:rPr b="1" i="1" lang="en" sz="1800" u="none" cap="none" strike="noStrike">
                <a:solidFill>
                  <a:schemeClr val="accent1"/>
                </a:solidFill>
              </a:rPr>
              <a:t>if 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 vypsání, zda se jedná o muže či ženu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ADVANCED ÚKOL</a:t>
            </a:r>
            <a:endParaRPr b="1" i="0" sz="2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500" y="1270374"/>
            <a:ext cx="76011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Balíček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Soustava / struktura tříd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Konstruktor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Funkce, pojmenovaná stejně jako třída, sloužící 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 vytvoření objektu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Deklarace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Samostatný soubor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Balíček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Tečková notace odpovídá struktuře složek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Modifikátor přístupu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Klíčové slovo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Identifikátor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Název třídy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Blok kódu ohraničený závorkama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TŘÍDA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925" y="1012571"/>
            <a:ext cx="4946300" cy="135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 třídu Auto.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Katka radí:</a:t>
            </a:r>
            <a:endParaRPr b="1" i="1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Nejdříve si vytvoř nový soubor. Jméno souboru bude stejné jako jméno třídy.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8"/>
          <p:cNvCxnSpPr>
            <a:endCxn id="8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Modifikátory přístupu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Statika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Klíčové slovo static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Sdílená funkce mezi všemi instancemi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TŘÍDNÍ FUNKCE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9"/>
          <p:cNvCxnSpPr>
            <a:endCxn id="9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800" y="1619100"/>
            <a:ext cx="5187450" cy="1389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Konstruktor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Bez návratového typu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Pojmenován stejně jako třída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Používán pro vytvoření instance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Většinou public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= nemůžeme vytvořit instanci třídy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TŘÍDNÍ FUNKCE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0"/>
          <p:cNvCxnSpPr>
            <a:endCxn id="9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325" y="1012550"/>
            <a:ext cx="3995754" cy="1539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723500" y="1305875"/>
            <a:ext cx="76011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 prázdný konstruktor třídy Auto</a:t>
            </a:r>
            <a:r>
              <a:rPr lang="en">
                <a:solidFill>
                  <a:srgbClr val="000000"/>
                </a:solidFill>
              </a:rPr>
              <a:t>.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Filip radí: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Konstruktor je funkce bez návratové hodnoty a má stejný název jako je název třídy. Jako na slidu č. 7 v této prezentaci.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1"/>
          <p:cNvCxnSpPr>
            <a:endCxn id="10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Syntaxe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Klíčové slovo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Zavolání konstruktoru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stejně jako ostatní funkce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VYTVOŘENÍ INSTANCE TŘÍDY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2"/>
          <p:cNvCxnSpPr>
            <a:endCxn id="11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875" y="1541491"/>
            <a:ext cx="5161625" cy="533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