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2acf41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22acf41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Ukazovat i na projektoru kód - moc malé, nevleze 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2acf41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422acf41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Projít strukturu CSV - ukázat soubor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Proč vlastně máme Try catch? Vysvětlit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Vysvětlit Try,Catch,Finally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5359b2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f5359b2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5359b2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f5359b2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5359b2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f5359b2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Ukazovat i na projektoru kód - moc malé, nevleze 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2acf41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422acf41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Zároveň i vytvoření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2acf41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422acf41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Ukazovat i na projektoru kód - moc malé, nevleze 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398759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f398759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2acf41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22acf41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files.tusprog.tk/Czechitas/Retezce.c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4800"/>
              <a:t>Soubory</a:t>
            </a:r>
            <a:endParaRPr b="1" sz="4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Digitální akademie: Java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ČTENÍ ZE SOUBORU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3"/>
          <p:cNvCxnSpPr>
            <a:endCxn id="11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50" y="1015549"/>
            <a:ext cx="8845500" cy="3375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723500" y="136359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Vytvoř třídu Clovek s proměnnými </a:t>
            </a:r>
            <a:r>
              <a:rPr lang="en" sz="1800">
                <a:solidFill>
                  <a:schemeClr val="accent1"/>
                </a:solidFill>
              </a:rPr>
              <a:t>jmeno </a:t>
            </a:r>
            <a:r>
              <a:rPr lang="en" sz="1800">
                <a:solidFill>
                  <a:srgbClr val="000000"/>
                </a:solidFill>
              </a:rPr>
              <a:t>( </a:t>
            </a:r>
            <a:r>
              <a:rPr lang="en" sz="1800">
                <a:solidFill>
                  <a:schemeClr val="accent1"/>
                </a:solidFill>
              </a:rPr>
              <a:t>String </a:t>
            </a:r>
            <a:r>
              <a:rPr lang="en" sz="1800">
                <a:solidFill>
                  <a:srgbClr val="000000"/>
                </a:solidFill>
              </a:rPr>
              <a:t>),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chemeClr val="accent1"/>
                </a:solidFill>
              </a:rPr>
              <a:t>prijmeni</a:t>
            </a:r>
            <a:r>
              <a:rPr lang="en" sz="1800">
                <a:solidFill>
                  <a:srgbClr val="000000"/>
                </a:solidFill>
              </a:rPr>
              <a:t> ( </a:t>
            </a:r>
            <a:r>
              <a:rPr lang="en" sz="1800">
                <a:solidFill>
                  <a:schemeClr val="accent1"/>
                </a:solidFill>
              </a:rPr>
              <a:t>String </a:t>
            </a:r>
            <a:r>
              <a:rPr lang="en" sz="1800">
                <a:solidFill>
                  <a:srgbClr val="000000"/>
                </a:solidFill>
              </a:rPr>
              <a:t>),</a:t>
            </a:r>
            <a:r>
              <a:rPr lang="en" sz="1800">
                <a:solidFill>
                  <a:schemeClr val="accent1"/>
                </a:solidFill>
              </a:rPr>
              <a:t>vek</a:t>
            </a:r>
            <a:r>
              <a:rPr lang="en" sz="1800">
                <a:solidFill>
                  <a:srgbClr val="000000"/>
                </a:solidFill>
              </a:rPr>
              <a:t> ( </a:t>
            </a:r>
            <a:r>
              <a:rPr lang="en" sz="1800">
                <a:solidFill>
                  <a:schemeClr val="accent1"/>
                </a:solidFill>
              </a:rPr>
              <a:t>String </a:t>
            </a:r>
            <a:r>
              <a:rPr lang="en" sz="1800">
                <a:solidFill>
                  <a:srgbClr val="000000"/>
                </a:solidFill>
              </a:rPr>
              <a:t>).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Stáhněte si soubor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Retezce.csv</a:t>
            </a:r>
            <a:r>
              <a:rPr lang="en" sz="1800"/>
              <a:t> a načtěte z něj instance této třídy.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" sz="1800">
                <a:solidFill>
                  <a:srgbClr val="000000"/>
                </a:solidFill>
              </a:rPr>
              <a:t>*Struktura CSV: 1 řádek = 1 člověk, parametry jsou odděleny středníkem. </a:t>
            </a:r>
            <a:endParaRPr i="1"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4"/>
          <p:cNvCxnSpPr>
            <a:endCxn id="12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Smysl konstrukce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Ne vždy ovládáme kód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Neočekávatelnost všech chyb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Složení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Try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Catch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Finally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TRY CATCH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00" y="1159350"/>
            <a:ext cx="4090325" cy="2450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Deklarace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TRY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Blok kódu pro try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CATCH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Typ výjimky v závorkách 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lang="en"/>
              <a:t> a</a:t>
            </a:r>
            <a:r>
              <a:rPr lang="en">
                <a:solidFill>
                  <a:schemeClr val="accent1"/>
                </a:solidFill>
              </a:rPr>
              <a:t> )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Blok kódu pro catch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FINALLY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Blok kódu pro finally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TRY CATCH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6"/>
          <p:cNvCxnSpPr>
            <a:endCxn id="6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300" y="1115690"/>
            <a:ext cx="4163225" cy="2493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500" y="1015550"/>
            <a:ext cx="76011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Vytvoř proměnnou </a:t>
            </a:r>
            <a:r>
              <a:rPr b="1" lang="en" sz="1800">
                <a:solidFill>
                  <a:srgbClr val="000000"/>
                </a:solidFill>
              </a:rPr>
              <a:t>i </a:t>
            </a:r>
            <a:r>
              <a:rPr lang="en" sz="1800">
                <a:solidFill>
                  <a:srgbClr val="000000"/>
                </a:solidFill>
              </a:rPr>
              <a:t>a přiřaď do ní hodnotu 5.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Následně v</a:t>
            </a:r>
            <a:r>
              <a:rPr lang="en" sz="1800">
                <a:solidFill>
                  <a:srgbClr val="000000"/>
                </a:solidFill>
              </a:rPr>
              <a:t>ytvoř konstrukci try catch,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ve které zkus do proměnné i přiřadit hodnotu 10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následně do stejné proměnné přiřadit výraz “i / 0”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 následně přiřadit hodnotu 20.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V sekci catch vypište odchycenou chybu a v bloku finally vypište hodnotu i.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" sz="1800">
                <a:solidFill>
                  <a:srgbClr val="000000"/>
                </a:solidFill>
              </a:rPr>
              <a:t>*Použijte obecnou výjimku typu Exception a pro výpis chyby metodu .getMessage().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7"/>
          <p:cNvCxnSpPr>
            <a:endCxn id="7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Třída FileWriter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Musí být v </a:t>
            </a:r>
            <a:r>
              <a:rPr lang="en">
                <a:solidFill>
                  <a:schemeClr val="accent1"/>
                </a:solidFill>
              </a:rPr>
              <a:t>Try Catch</a:t>
            </a:r>
            <a:r>
              <a:rPr lang="en"/>
              <a:t> bloku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Konstruktor s </a:t>
            </a:r>
            <a:br>
              <a:rPr lang="en"/>
            </a:br>
            <a:r>
              <a:rPr lang="en"/>
              <a:t>parametrem </a:t>
            </a:r>
            <a:r>
              <a:rPr lang="en">
                <a:solidFill>
                  <a:schemeClr val="accent1"/>
                </a:solidFill>
              </a:rPr>
              <a:t>String </a:t>
            </a:r>
            <a:br>
              <a:rPr lang="en">
                <a:solidFill>
                  <a:schemeClr val="accent1"/>
                </a:solidFill>
              </a:rPr>
            </a:br>
            <a:r>
              <a:rPr lang="en"/>
              <a:t>( </a:t>
            </a:r>
            <a:r>
              <a:rPr lang="en">
                <a:solidFill>
                  <a:schemeClr val="accent1"/>
                </a:solidFill>
              </a:rPr>
              <a:t>cesta k souboru </a:t>
            </a:r>
            <a:r>
              <a:rPr lang="en"/>
              <a:t>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VYTVOŘENÍ SOUBORU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8"/>
          <p:cNvCxnSpPr>
            <a:endCxn id="8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100" y="1683825"/>
            <a:ext cx="4515425" cy="2457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Třída FileWriter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Musí být v </a:t>
            </a:r>
            <a:r>
              <a:rPr lang="en">
                <a:solidFill>
                  <a:schemeClr val="accent1"/>
                </a:solidFill>
              </a:rPr>
              <a:t>Try Catch</a:t>
            </a:r>
            <a:r>
              <a:rPr lang="en"/>
              <a:t> bloku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Konstruktor s </a:t>
            </a:r>
            <a:br>
              <a:rPr lang="en"/>
            </a:br>
            <a:r>
              <a:rPr lang="en"/>
              <a:t>parametrem </a:t>
            </a:r>
            <a:r>
              <a:rPr lang="en">
                <a:solidFill>
                  <a:schemeClr val="accent1"/>
                </a:solidFill>
              </a:rPr>
              <a:t>String </a:t>
            </a:r>
            <a:br>
              <a:rPr lang="en">
                <a:solidFill>
                  <a:schemeClr val="accent1"/>
                </a:solidFill>
              </a:rPr>
            </a:br>
            <a:r>
              <a:rPr lang="en"/>
              <a:t>( </a:t>
            </a:r>
            <a:r>
              <a:rPr lang="en">
                <a:solidFill>
                  <a:schemeClr val="accent1"/>
                </a:solidFill>
              </a:rPr>
              <a:t>cesta k souboru </a:t>
            </a:r>
            <a:r>
              <a:rPr lang="en"/>
              <a:t>) 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Obalovací třída BufferedWriter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Usnadňuje práci s FileWriter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ZÁPIS DO SOUBORU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93" name="Google Shape;93;p19"/>
          <p:cNvCxnSpPr>
            <a:endCxn id="9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ZÁPIS</a:t>
            </a:r>
            <a:r>
              <a:rPr b="1" lang="en">
                <a:solidFill>
                  <a:schemeClr val="dk2"/>
                </a:solidFill>
              </a:rPr>
              <a:t> DO SOUBORU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0"/>
          <p:cNvCxnSpPr>
            <a:endCxn id="9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949"/>
            <a:ext cx="8783300" cy="2583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 soubor “seznam.txt”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zapiš do něj seznam věcí na nákupní seznam.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1"/>
          <p:cNvCxnSpPr>
            <a:endCxn id="10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Třída FileReader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Musí být v </a:t>
            </a:r>
            <a:r>
              <a:rPr lang="en">
                <a:solidFill>
                  <a:schemeClr val="accent1"/>
                </a:solidFill>
              </a:rPr>
              <a:t>Try Catch</a:t>
            </a:r>
            <a:r>
              <a:rPr lang="en"/>
              <a:t> bloku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Konstruktor s </a:t>
            </a:r>
            <a:br>
              <a:rPr lang="en"/>
            </a:br>
            <a:r>
              <a:rPr lang="en"/>
              <a:t>parametrem </a:t>
            </a:r>
            <a:r>
              <a:rPr lang="en">
                <a:solidFill>
                  <a:schemeClr val="accent1"/>
                </a:solidFill>
              </a:rPr>
              <a:t>String </a:t>
            </a:r>
            <a:br>
              <a:rPr lang="en">
                <a:solidFill>
                  <a:schemeClr val="accent1"/>
                </a:solidFill>
              </a:rPr>
            </a:br>
            <a:r>
              <a:rPr lang="en"/>
              <a:t>( </a:t>
            </a:r>
            <a:r>
              <a:rPr lang="en">
                <a:solidFill>
                  <a:schemeClr val="accent1"/>
                </a:solidFill>
              </a:rPr>
              <a:t>cesta k souboru </a:t>
            </a:r>
            <a:r>
              <a:rPr lang="en"/>
              <a:t>) 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Obalovací třída BufferedReader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Usnadňuje práci s FileReader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ČTENÍ ZE</a:t>
            </a:r>
            <a:r>
              <a:rPr b="1" lang="en">
                <a:solidFill>
                  <a:schemeClr val="dk2"/>
                </a:solidFill>
              </a:rPr>
              <a:t> SOUBORU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2"/>
          <p:cNvCxnSpPr>
            <a:endCxn id="11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