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 začátek vyvolat diskuzi: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Ukládaly jste někdy data v excelu?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Proč existují relační databáze?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052828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052828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052828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052828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052828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052828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052828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052828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052828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052828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052828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052828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Projdeme si instalační balíček, kouči se připraví a vyřeší případné potíže.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052828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42052828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052828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42052828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0528285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20528285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05282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4205282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052828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42052828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052828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42052828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" sz="1800">
                <a:solidFill>
                  <a:schemeClr val="accent1"/>
                </a:solidFill>
              </a:rPr>
              <a:t>Skládá se z entit a entity se skládají z atributů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052828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42052828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" sz="1800">
                <a:solidFill>
                  <a:schemeClr val="accent1"/>
                </a:solidFill>
              </a:rPr>
              <a:t>Skládá se z entit a entity se skládají z atributů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052828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42052828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" sz="1800">
                <a:solidFill>
                  <a:schemeClr val="accent1"/>
                </a:solidFill>
              </a:rPr>
              <a:t>Skládá se z entit a entity se skládají z atributů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052828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2052828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" sz="1800">
                <a:solidFill>
                  <a:schemeClr val="accent1"/>
                </a:solidFill>
              </a:rPr>
              <a:t>Skládá se z entit a entity se skládají z atributů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391c6d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44391c6d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1) </a:t>
            </a:r>
            <a:r>
              <a:rPr lang="en" sz="2100">
                <a:solidFill>
                  <a:schemeClr val="dk1"/>
                </a:solidFill>
              </a:rPr>
              <a:t>M:N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2) 1:1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3) M:N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4) 1:N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5) 1:N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6) M:N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7) 1:1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Databáze MySQL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323975" y="3377425"/>
            <a:ext cx="309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Večerní lekce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23500" y="1033624"/>
            <a:ext cx="7601100" cy="13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Někdy je lepší si to nakreslit!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 složitějších databází je to </a:t>
            </a:r>
            <a:r>
              <a:rPr lang="en">
                <a:solidFill>
                  <a:schemeClr val="accent1"/>
                </a:solidFill>
              </a:rPr>
              <a:t>nutnost.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E-R diagram</a:t>
            </a:r>
            <a:endParaRPr b="1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99" y="2632562"/>
            <a:ext cx="4434301" cy="134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3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723500" y="1033624"/>
            <a:ext cx="7601100" cy="13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Jednoznačně identifikuje řádek tabulky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V rámci tabulky je unikátní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Většinou je PK číslo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Primární klíč - PK</a:t>
            </a:r>
            <a:endParaRPr b="1"/>
          </a:p>
        </p:txBody>
      </p:sp>
      <p:cxnSp>
        <p:nvCxnSpPr>
          <p:cNvPr id="126" name="Google Shape;126;p24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00" y="2672900"/>
            <a:ext cx="38481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723500" y="1033625"/>
            <a:ext cx="7601100" cy="20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solidFill>
                  <a:srgbClr val="000000"/>
                </a:solidFill>
              </a:rPr>
              <a:t>Mějme dvě tabulky - </a:t>
            </a:r>
            <a:r>
              <a:rPr lang="en">
                <a:solidFill>
                  <a:schemeClr val="accent1"/>
                </a:solidFill>
              </a:rPr>
              <a:t>Student </a:t>
            </a:r>
            <a:r>
              <a:rPr lang="en">
                <a:solidFill>
                  <a:srgbClr val="000000"/>
                </a:solidFill>
              </a:rPr>
              <a:t>a</a:t>
            </a:r>
            <a:r>
              <a:rPr lang="en">
                <a:solidFill>
                  <a:schemeClr val="accent1"/>
                </a:solidFill>
              </a:rPr>
              <a:t> Kurz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>
                <a:solidFill>
                  <a:srgbClr val="000000"/>
                </a:solidFill>
              </a:rPr>
              <a:t>Chceme reprezentovat vztah: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Kdy student patří právě do jednoho kurzu.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Kdy kurz má více studentů.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Vazby</a:t>
            </a:r>
            <a:endParaRPr b="1"/>
          </a:p>
        </p:txBody>
      </p:sp>
      <p:cxnSp>
        <p:nvCxnSpPr>
          <p:cNvPr id="134" name="Google Shape;134;p25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3500" y="1033625"/>
            <a:ext cx="76011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solidFill>
                  <a:srgbClr val="000000"/>
                </a:solidFill>
              </a:rPr>
              <a:t>Reprezentuje </a:t>
            </a:r>
            <a:r>
              <a:rPr lang="en">
                <a:solidFill>
                  <a:schemeClr val="accent1"/>
                </a:solidFill>
              </a:rPr>
              <a:t>vazbu mezi relacemi</a:t>
            </a:r>
            <a:r>
              <a:rPr lang="en">
                <a:solidFill>
                  <a:srgbClr val="000000"/>
                </a:solidFill>
              </a:rPr>
              <a:t> (tabulkami)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Cizí klíč</a:t>
            </a:r>
            <a:endParaRPr b="1"/>
          </a:p>
        </p:txBody>
      </p:sp>
      <p:cxnSp>
        <p:nvCxnSpPr>
          <p:cNvPr id="141" name="Google Shape;141;p26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1919425"/>
            <a:ext cx="38862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375" y="3017700"/>
            <a:ext cx="39052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723500" y="1033627"/>
            <a:ext cx="7601100" cy="31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Jedná se o podmínky, které dále definují vlastnosti jednotlivých atributů (sloupců)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Př. IO: Může být věk záporný?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Hodnota NULL</a:t>
            </a:r>
            <a:endParaRPr>
              <a:solidFill>
                <a:schemeClr val="accent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>
                <a:solidFill>
                  <a:srgbClr val="000000"/>
                </a:solidFill>
              </a:rPr>
              <a:t>Hodnota, kterou může nabývat každý atribut, který není označen NotNull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Integritní omezení - IO</a:t>
            </a:r>
            <a:endParaRPr b="1"/>
          </a:p>
        </p:txBody>
      </p:sp>
      <p:cxnSp>
        <p:nvCxnSpPr>
          <p:cNvPr id="150" name="Google Shape;150;p27"/>
          <p:cNvCxnSpPr/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WorkBench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46175" y="10816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Vizualizační databázový nástroj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Poslouží nám k: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Vytvoření schématu DB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Vytvoření tabulek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Zobrazení dat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723495" y="399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SQL Workbench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646175" y="10816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Vytvoříme databázi, tabulky a naplníme je daty.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Zkusíme data z databáze vytáhnout pomocí SQL příkazů.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723495" y="399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 teď prakticky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30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646175" y="1081650"/>
            <a:ext cx="76011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Příště si vysvětlíme, jak dotazy fungují více do hloubky.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Naplníme si tabulky reálnými daty.</a:t>
            </a:r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723495" y="399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Co příště?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 flipH="1" rot="10800000">
            <a:off x="72349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 vás čeká?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Co? Proč? Jak?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MySQL databáze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MySQL Workbench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Práce s daty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OBSAH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Jsou všudypřítomné: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Bankovní systémy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Sociální sítě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Online aplikace</a:t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Vyhledávače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Zatím nejlepší způsob jak ukládat data.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Jsou rychlé a spolehlivé.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Proč databáze?	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Databázový systém / Systém pro řízení báze dat (SŘBD)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jedná se o aplikaci, která nabízí rozhraní pro vytvoření databáze a pro komunikaci s databází.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Databáze</a:t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množina vzájemně propojených dat (tabulek), které jsou uloženy v nějakém databázovém systému.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Entita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Objekt reálného světa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Řádek v tabulce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Atribut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Vlastnost entity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Sloupec v tabulce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Tabulka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Množina entit se stejnými atributy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Řádky které mají společné názvy sloupců v rámci tabulky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>
            <a:endCxn id="8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Entita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>
                <a:solidFill>
                  <a:srgbClr val="000000"/>
                </a:solidFill>
              </a:rPr>
              <a:t>Jan Novák</a:t>
            </a:r>
            <a:r>
              <a:rPr lang="en">
                <a:solidFill>
                  <a:srgbClr val="000000"/>
                </a:solidFill>
              </a:rPr>
              <a:t> z </a:t>
            </a:r>
            <a:r>
              <a:rPr b="1" lang="en">
                <a:solidFill>
                  <a:srgbClr val="000000"/>
                </a:solidFill>
              </a:rPr>
              <a:t>Ostravy</a:t>
            </a:r>
            <a:r>
              <a:rPr lang="en">
                <a:solidFill>
                  <a:srgbClr val="000000"/>
                </a:solidFill>
              </a:rPr>
              <a:t> je na kurzu </a:t>
            </a:r>
            <a:r>
              <a:rPr b="1" lang="en">
                <a:solidFill>
                  <a:srgbClr val="000000"/>
                </a:solidFill>
              </a:rPr>
              <a:t>DA Java</a:t>
            </a:r>
            <a:r>
              <a:rPr lang="en">
                <a:solidFill>
                  <a:srgbClr val="000000"/>
                </a:solidFill>
              </a:rPr>
              <a:t> a je mu </a:t>
            </a:r>
            <a:r>
              <a:rPr b="1" lang="en">
                <a:solidFill>
                  <a:srgbClr val="000000"/>
                </a:solidFill>
              </a:rPr>
              <a:t>28 let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Atributy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Jmeno, Prijmeni, Bydliste, Kurz, Vek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</a:pPr>
            <a:r>
              <a:rPr lang="en">
                <a:solidFill>
                  <a:schemeClr val="accent1"/>
                </a:solidFill>
              </a:rPr>
              <a:t>Tabulka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>
                <a:solidFill>
                  <a:srgbClr val="000000"/>
                </a:solidFill>
              </a:rPr>
              <a:t>Ucastnik(Jmeno, Prijmeni, Bydliste, Kurz, Vek)</a:t>
            </a:r>
            <a:endParaRPr b="1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solidFill>
                  <a:srgbClr val="000000"/>
                </a:solidFill>
              </a:rPr>
              <a:t>Ucastnik(‘Jan’, ‘Novak’, ‘Ostrava’, ‘DA_Java’, ‘28’)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/>
              <a:t>Ucastnik(‘Jana’, ‘Bohunská’, ‘Opava’, ‘DA_Java’, ‘22’)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Příklad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9"/>
          <p:cNvCxnSpPr>
            <a:endCxn id="8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Ukazují, v jakém vztahu jsou mezi sebou tabulky.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Vždy existují mezi </a:t>
            </a:r>
            <a:r>
              <a:rPr b="1" lang="en">
                <a:solidFill>
                  <a:schemeClr val="accent1"/>
                </a:solidFill>
              </a:rPr>
              <a:t>dvěma </a:t>
            </a:r>
            <a:r>
              <a:rPr lang="en">
                <a:solidFill>
                  <a:srgbClr val="000000"/>
                </a:solidFill>
              </a:rPr>
              <a:t>tabulkami.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Př.: Kolik má zaměstnanec zaměstnání? Jeden zaměstnanec má pouze jedno zaměstnání. Jedno zaměstnání má více zaměstnanců.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Vztahy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0"/>
          <p:cNvCxnSpPr>
            <a:endCxn id="9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Vztah </a:t>
            </a:r>
            <a:r>
              <a:rPr b="1" lang="en">
                <a:solidFill>
                  <a:schemeClr val="accent1"/>
                </a:solidFill>
              </a:rPr>
              <a:t>1:1</a:t>
            </a:r>
            <a:br>
              <a:rPr b="1" lang="en">
                <a:solidFill>
                  <a:schemeClr val="accent1"/>
                </a:solidFill>
              </a:rPr>
            </a:br>
            <a:r>
              <a:rPr lang="en"/>
              <a:t>Př.: Jeden zaměstnanec může mít pouze jeden počítač.</a:t>
            </a:r>
            <a:br>
              <a:rPr lang="en"/>
            </a:br>
            <a:r>
              <a:rPr lang="en"/>
              <a:t>Jeden počítač může patřit pouze jednomu zaměstnanci.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Vztah </a:t>
            </a:r>
            <a:r>
              <a:rPr b="1" lang="en">
                <a:solidFill>
                  <a:schemeClr val="accent1"/>
                </a:solidFill>
              </a:rPr>
              <a:t>1:n</a:t>
            </a:r>
            <a:br>
              <a:rPr b="1" lang="en">
                <a:solidFill>
                  <a:schemeClr val="accent1"/>
                </a:solidFill>
              </a:rPr>
            </a:br>
            <a:r>
              <a:rPr lang="en">
                <a:solidFill>
                  <a:srgbClr val="000000"/>
                </a:solidFill>
              </a:rPr>
              <a:t>Př.: Zaměstnanec může mít jen jednoho vedoucího.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Jeden vedoucí může mít více zaměstnanců.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Vztah </a:t>
            </a:r>
            <a:r>
              <a:rPr b="1" lang="en">
                <a:solidFill>
                  <a:schemeClr val="accent1"/>
                </a:solidFill>
              </a:rPr>
              <a:t>m:n</a:t>
            </a:r>
            <a:br>
              <a:rPr b="1" lang="en">
                <a:solidFill>
                  <a:schemeClr val="accent1"/>
                </a:solidFill>
              </a:rPr>
            </a:br>
            <a:r>
              <a:rPr lang="en">
                <a:solidFill>
                  <a:srgbClr val="000000"/>
                </a:solidFill>
              </a:rPr>
              <a:t>Př.: Zaměstnanec může patřit do více oddělení.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Do oddělení patří více zaměstnanců.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Vztahy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>
            <a:endCxn id="10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Student – předmět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Manžel – manželka (ČR)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Autor – kniha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Vstupenka (konkrétní akce) – návštěvník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Faktura – odběratel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Stavba – stavební firma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/>
              <a:t>Člověk – rodné číslo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Vztahy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2"/>
          <p:cNvCxnSpPr>
            <a:endCxn id="11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