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matic SC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4AC3D1-031B-4337-B8C1-336F88CC692B}">
  <a:tblStyle styleId="{194AC3D1-031B-4337-B8C1-336F88CC6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bold.fntdata"/><Relationship Id="rId16" Type="http://schemas.openxmlformats.org/officeDocument/2006/relationships/slide" Target="slides/slide11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2fc24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422fc24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c207a3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47c207a3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c207a3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7c207a3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c207a3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7c207a3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c207a3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47c207a3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d590b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5d590b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d590b7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45d590b7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4da418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4da418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4da418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f4da418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4da418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f4da418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22fc24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22fc24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2fc24b3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422fc24b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4149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24149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2fc24b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2fc24b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414978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42414978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414978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42414978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2fc24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22fc24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2414978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42414978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2fc24b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22fc24b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f4cd104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f4cd104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4da41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f4da41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22fc24b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422fc24b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c207a3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c207a3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c207a3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47c207a3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39628f2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4439628f2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4cd104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4cd104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4cd104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f4cd104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4cd104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f4cd104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4da418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f4da418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2fc24b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422fc24b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Uzivatel(ID,jmeno,prijmeni, rok_narozeni, mesto)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Digitální akademie: Java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Databáze MySQL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323975" y="3377425"/>
            <a:ext cx="3095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Večerní lekce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771445" y="9179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Najdete: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Uživatele</a:t>
            </a:r>
            <a:r>
              <a:rPr lang="en"/>
              <a:t>, jejichž jméno je “Fiona”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Uživatele, kteří jsou narození 1980 a dříve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Year()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WHERE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3"/>
          <p:cNvCxnSpPr>
            <a:endCxn id="11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7" name="Google Shape;117;p23"/>
          <p:cNvGraphicFramePr/>
          <p:nvPr/>
        </p:nvGraphicFramePr>
        <p:xfrm>
          <a:off x="3518150" y="2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{194AC3D1-031B-4337-B8C1-336F88CC692B}</a:tableStyleId>
              </a:tblPr>
              <a:tblGrid>
                <a:gridCol w="1883375"/>
                <a:gridCol w="587500"/>
              </a:tblGrid>
              <a:tr h="34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 rovno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Menší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Menší nebo rovno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Není rovno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Seř</a:t>
            </a:r>
            <a:r>
              <a:rPr lang="en">
                <a:solidFill>
                  <a:srgbClr val="000000"/>
                </a:solidFill>
              </a:rPr>
              <a:t>azení</a:t>
            </a:r>
            <a:r>
              <a:rPr lang="en">
                <a:solidFill>
                  <a:srgbClr val="000000"/>
                </a:solidFill>
              </a:rPr>
              <a:t> výsledků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 </a:t>
            </a:r>
            <a:r>
              <a:rPr lang="en">
                <a:solidFill>
                  <a:srgbClr val="000000"/>
                </a:solidFill>
              </a:rPr>
              <a:t>column1, column2, …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FROM </a:t>
            </a:r>
            <a:r>
              <a:rPr lang="en">
                <a:solidFill>
                  <a:srgbClr val="000000"/>
                </a:solidFill>
              </a:rPr>
              <a:t>table_name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ORDER BY </a:t>
            </a:r>
            <a:r>
              <a:rPr lang="en">
                <a:solidFill>
                  <a:srgbClr val="000000"/>
                </a:solidFill>
              </a:rPr>
              <a:t>column1, column2, ...</a:t>
            </a:r>
            <a:r>
              <a:rPr lang="en">
                <a:solidFill>
                  <a:schemeClr val="accent1"/>
                </a:solidFill>
              </a:rPr>
              <a:t> ASC/DESC</a:t>
            </a:r>
            <a:endParaRPr>
              <a:solidFill>
                <a:schemeClr val="accent1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Př.  Seřaďte studenty podle příjmení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/>
              <a:t> * </a:t>
            </a: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/>
              <a:t> student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ORDER BY </a:t>
            </a:r>
            <a:r>
              <a:rPr lang="en">
                <a:solidFill>
                  <a:srgbClr val="000000"/>
                </a:solidFill>
              </a:rPr>
              <a:t>prijmeni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ORDER BY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4"/>
          <p:cNvCxnSpPr>
            <a:endCxn id="12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771445" y="9179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Vypište</a:t>
            </a:r>
            <a:r>
              <a:rPr lang="en"/>
              <a:t>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Uživatele, seřazené podle místa bydliště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Uživatele</a:t>
            </a:r>
            <a:r>
              <a:rPr lang="en"/>
              <a:t>, </a:t>
            </a:r>
            <a:r>
              <a:rPr lang="en"/>
              <a:t>seřazené</a:t>
            </a:r>
            <a:r>
              <a:rPr lang="en"/>
              <a:t> podle data narození od nejstaršího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ORDER BY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5"/>
          <p:cNvCxnSpPr>
            <a:endCxn id="13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723500" y="1033626"/>
            <a:ext cx="76011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Seřazení výsledků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 COUNT(</a:t>
            </a:r>
            <a:r>
              <a:rPr lang="en">
                <a:solidFill>
                  <a:srgbClr val="000000"/>
                </a:solidFill>
              </a:rPr>
              <a:t>column1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chemeClr val="accent1"/>
                </a:solidFill>
              </a:rPr>
              <a:t>AVG(</a:t>
            </a:r>
            <a:r>
              <a:rPr lang="en"/>
              <a:t>column2</a:t>
            </a:r>
            <a:r>
              <a:rPr lang="en">
                <a:solidFill>
                  <a:schemeClr val="accent1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</a:t>
            </a:r>
            <a:r>
              <a:rPr lang="en">
                <a:solidFill>
                  <a:schemeClr val="accent1"/>
                </a:solidFill>
              </a:rPr>
              <a:t>SUM(</a:t>
            </a:r>
            <a:r>
              <a:rPr lang="en">
                <a:solidFill>
                  <a:srgbClr val="000000"/>
                </a:solidFill>
              </a:rPr>
              <a:t>column3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, …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FROM </a:t>
            </a:r>
            <a:r>
              <a:rPr lang="en">
                <a:solidFill>
                  <a:srgbClr val="000000"/>
                </a:solidFill>
              </a:rPr>
              <a:t>table_name</a:t>
            </a:r>
            <a:endParaRPr>
              <a:solidFill>
                <a:schemeClr val="accent1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Př.  Seřaďte studenty podle příjmení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COUNT(</a:t>
            </a:r>
            <a:r>
              <a:rPr lang="en"/>
              <a:t>id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/>
              <a:t> 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/>
              <a:t> student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ORDER BY </a:t>
            </a:r>
            <a:r>
              <a:rPr lang="en">
                <a:solidFill>
                  <a:srgbClr val="000000"/>
                </a:solidFill>
              </a:rPr>
              <a:t>prijmeni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COUNT(), AVG() and SUM()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6"/>
          <p:cNvCxnSpPr>
            <a:endCxn id="13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71445" y="9179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Vypište: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Počet uživatelů, se jménem “Bevis”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Počet uživatelů, kteří jsou narození v lednu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</a:t>
            </a:r>
            <a:r>
              <a:rPr b="1" lang="en">
                <a:solidFill>
                  <a:schemeClr val="dk2"/>
                </a:solidFill>
              </a:rPr>
              <a:t>COUNT(), AVG() and SUM() 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 ÚKOL</a:t>
            </a:r>
            <a:br>
              <a:rPr b="1" lang="en">
                <a:solidFill>
                  <a:schemeClr val="dk2"/>
                </a:solidFill>
              </a:rPr>
            </a:b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7"/>
          <p:cNvCxnSpPr>
            <a:endCxn id="14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3500" y="1033626"/>
            <a:ext cx="76011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Seřazení výsledků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 </a:t>
            </a:r>
            <a:r>
              <a:rPr lang="en"/>
              <a:t>column1, </a:t>
            </a:r>
            <a:r>
              <a:rPr lang="en">
                <a:solidFill>
                  <a:schemeClr val="accent1"/>
                </a:solidFill>
              </a:rPr>
              <a:t>COUNT(</a:t>
            </a:r>
            <a:r>
              <a:rPr lang="en">
                <a:solidFill>
                  <a:srgbClr val="000000"/>
                </a:solidFill>
              </a:rPr>
              <a:t>column2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,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	FROM </a:t>
            </a:r>
            <a:r>
              <a:rPr lang="en">
                <a:solidFill>
                  <a:srgbClr val="000000"/>
                </a:solidFill>
              </a:rPr>
              <a:t>table_name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GROUP BY</a:t>
            </a:r>
            <a:r>
              <a:rPr lang="en">
                <a:solidFill>
                  <a:srgbClr val="000000"/>
                </a:solidFill>
              </a:rPr>
              <a:t> column1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Př.  Seřaďte studenty podle příjmení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COUNT(</a:t>
            </a:r>
            <a:r>
              <a:rPr lang="en"/>
              <a:t>id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/>
              <a:t>, bydliste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/>
              <a:t> student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GROUP</a:t>
            </a:r>
            <a:r>
              <a:rPr lang="en">
                <a:solidFill>
                  <a:schemeClr val="accent1"/>
                </a:solidFill>
              </a:rPr>
              <a:t> BY </a:t>
            </a:r>
            <a:r>
              <a:rPr lang="en"/>
              <a:t>bydliste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GROUP BY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8"/>
          <p:cNvCxnSpPr>
            <a:endCxn id="15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771445" y="917988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Vypište: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Bydliště, a počet studentů </a:t>
            </a:r>
            <a:r>
              <a:rPr lang="en"/>
              <a:t>kteří</a:t>
            </a:r>
            <a:r>
              <a:rPr lang="en"/>
              <a:t> jsou ze stejného místa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Rok narození, a počet lidí se stejným rokem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771450" y="664851"/>
            <a:ext cx="6195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GROUP BY- ÚKOL</a:t>
            </a:r>
            <a:br>
              <a:rPr b="1" lang="en">
                <a:solidFill>
                  <a:schemeClr val="dk2"/>
                </a:solidFill>
              </a:rPr>
            </a:b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9"/>
          <p:cNvCxnSpPr>
            <a:endCxn id="158" idx="2"/>
          </p:cNvCxnSpPr>
          <p:nvPr/>
        </p:nvCxnSpPr>
        <p:spPr>
          <a:xfrm flipH="1" rot="10800000">
            <a:off x="777300" y="1012551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Základní struktura INSERT příkazu: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INSERT INTO</a:t>
            </a:r>
            <a:r>
              <a:rPr lang="en">
                <a:solidFill>
                  <a:srgbClr val="000000"/>
                </a:solidFill>
              </a:rPr>
              <a:t> table ( column1, column2,....)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VALUES</a:t>
            </a:r>
            <a:r>
              <a:rPr lang="en">
                <a:solidFill>
                  <a:srgbClr val="000000"/>
                </a:solidFill>
              </a:rPr>
              <a:t> ( value1, value2,…..)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Př.: </a:t>
            </a:r>
            <a:r>
              <a:rPr lang="en">
                <a:solidFill>
                  <a:schemeClr val="accent1"/>
                </a:solidFill>
              </a:rPr>
              <a:t>INSERT INTO</a:t>
            </a:r>
            <a:r>
              <a:rPr lang="en"/>
              <a:t> student (ID, jmeno, prijmeni,vek)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		</a:t>
            </a:r>
            <a:r>
              <a:rPr lang="en">
                <a:solidFill>
                  <a:schemeClr val="accent1"/>
                </a:solidFill>
              </a:rPr>
              <a:t>VALUES</a:t>
            </a:r>
            <a:r>
              <a:rPr lang="en"/>
              <a:t> (1,’Pepa’,’Novák’,30)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INSERT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31"/>
          <p:cNvCxnSpPr>
            <a:endCxn id="170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Vložte nový záznam do tabulky Uzivatel: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Karel Kos, Olomouci, 777 777 777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Petr Plachý, Opava, 666 666 666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* Kamil Novák, 1.2.1990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INSERT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2"/>
          <p:cNvCxnSpPr>
            <a:endCxn id="1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arenR"/>
            </a:pPr>
            <a:r>
              <a:rPr lang="en">
                <a:solidFill>
                  <a:schemeClr val="accent1"/>
                </a:solidFill>
              </a:rPr>
              <a:t>SQL PŘÍKAZY CRUD</a:t>
            </a:r>
            <a:endParaRPr>
              <a:solidFill>
                <a:schemeClr val="accent1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CREATE (INSERT)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READ (SELECT)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UPDATE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arenR"/>
            </a:pPr>
            <a:r>
              <a:rPr lang="en">
                <a:solidFill>
                  <a:srgbClr val="000000"/>
                </a:solidFill>
              </a:rPr>
              <a:t>DELETE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OBSAH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723495" y="13463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Základní struktura UPDATE příkazu: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UPDATE</a:t>
            </a:r>
            <a:r>
              <a:rPr lang="en">
                <a:solidFill>
                  <a:srgbClr val="000000"/>
                </a:solidFill>
              </a:rPr>
              <a:t> table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column1 = value1, column2 = value2, ...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condition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Př.: </a:t>
            </a:r>
            <a:r>
              <a:rPr lang="en">
                <a:solidFill>
                  <a:schemeClr val="accent1"/>
                </a:solidFill>
              </a:rPr>
              <a:t>UPDATE</a:t>
            </a:r>
            <a:r>
              <a:rPr lang="en"/>
              <a:t> student </a:t>
            </a:r>
            <a:endParaRPr/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</a:t>
            </a:r>
            <a:r>
              <a:rPr lang="en"/>
              <a:t> jmeno = “Karel”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		</a:t>
            </a:r>
            <a:r>
              <a:rPr lang="en">
                <a:solidFill>
                  <a:schemeClr val="accent1"/>
                </a:solidFill>
              </a:rPr>
              <a:t>WHERE</a:t>
            </a:r>
            <a:r>
              <a:rPr lang="en"/>
              <a:t> id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UPDATE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34"/>
          <p:cNvCxnSpPr>
            <a:endCxn id="18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723495" y="13463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Upravte údaje v tabulce Uzivatel: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Osoba id 7 má nové příjmení Drozd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Osoba Amir Atkins bydlí nově v Ostravě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UDATE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5"/>
          <p:cNvCxnSpPr>
            <a:endCxn id="19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647295" y="13463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Základní struktura DELETE příkazu: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DELETE FROM</a:t>
            </a:r>
            <a:r>
              <a:rPr lang="en">
                <a:solidFill>
                  <a:srgbClr val="000000"/>
                </a:solidFill>
              </a:rPr>
              <a:t> table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WHERE</a:t>
            </a:r>
            <a:r>
              <a:rPr lang="en">
                <a:solidFill>
                  <a:srgbClr val="000000"/>
                </a:solidFill>
              </a:rPr>
              <a:t> condition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Př.: </a:t>
            </a:r>
            <a:r>
              <a:rPr lang="en">
                <a:solidFill>
                  <a:schemeClr val="accent1"/>
                </a:solidFill>
              </a:rPr>
              <a:t>DELETE FROM</a:t>
            </a:r>
            <a:r>
              <a:rPr lang="en"/>
              <a:t> student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		</a:t>
            </a:r>
            <a:r>
              <a:rPr lang="en">
                <a:solidFill>
                  <a:schemeClr val="accent1"/>
                </a:solidFill>
              </a:rPr>
              <a:t>WHERE</a:t>
            </a:r>
            <a:r>
              <a:rPr lang="en"/>
              <a:t> id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DELETE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37"/>
          <p:cNvCxnSpPr>
            <a:endCxn id="20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723495" y="13463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Odstraňte </a:t>
            </a:r>
            <a:r>
              <a:rPr lang="en">
                <a:solidFill>
                  <a:srgbClr val="000000"/>
                </a:solidFill>
              </a:rPr>
              <a:t>údaje z tabulky Uzivatel: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Osoba id 9   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">
                <a:solidFill>
                  <a:srgbClr val="000000"/>
                </a:solidFill>
              </a:rPr>
              <a:t>Osoby které jsou z Ostravy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UPDATE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38"/>
          <p:cNvCxnSpPr>
            <a:endCxn id="21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647295" y="134636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Základní struktura DROP příkazu: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DROP TABLE</a:t>
            </a:r>
            <a:r>
              <a:rPr lang="en">
                <a:solidFill>
                  <a:srgbClr val="000000"/>
                </a:solidFill>
              </a:rPr>
              <a:t> table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Př.: </a:t>
            </a:r>
            <a:r>
              <a:rPr lang="en">
                <a:solidFill>
                  <a:schemeClr val="accent1"/>
                </a:solidFill>
              </a:rPr>
              <a:t>DROP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TABLE</a:t>
            </a:r>
            <a:r>
              <a:rPr lang="en"/>
              <a:t> student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DROP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40"/>
          <p:cNvCxnSpPr>
            <a:endCxn id="22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VÍCE TABULEK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/>
          <p:nvPr/>
        </p:nvSpPr>
        <p:spPr>
          <a:xfrm>
            <a:off x="7228175" y="3659375"/>
            <a:ext cx="1431000" cy="52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/>
          <p:nvPr/>
        </p:nvSpPr>
        <p:spPr>
          <a:xfrm>
            <a:off x="3206975" y="3712775"/>
            <a:ext cx="4021200" cy="40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/>
          <p:nvPr/>
        </p:nvSpPr>
        <p:spPr>
          <a:xfrm>
            <a:off x="1163850" y="3778475"/>
            <a:ext cx="3325800" cy="271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4781775" y="2695525"/>
            <a:ext cx="3815700" cy="52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2487750" y="2755075"/>
            <a:ext cx="3174000" cy="40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1163850" y="2820775"/>
            <a:ext cx="2475300" cy="271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723500" y="1033625"/>
            <a:ext cx="82314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❖"/>
            </a:pPr>
            <a:r>
              <a:rPr lang="en">
                <a:solidFill>
                  <a:srgbClr val="000000"/>
                </a:solidFill>
              </a:rPr>
              <a:t>Dotazy se skládají z elementárních operací nad relacemi,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jejichž výsledkem je opet relace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❖"/>
            </a:pPr>
            <a:r>
              <a:rPr lang="en">
                <a:solidFill>
                  <a:srgbClr val="000000"/>
                </a:solidFill>
              </a:rPr>
              <a:t>Příklad dotazu: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Chceme jména zaměstnanců, kteří pracují v odděleních, která mají obrat alespoň 10 </a:t>
            </a:r>
            <a:r>
              <a:rPr lang="en" sz="1400">
                <a:solidFill>
                  <a:srgbClr val="000000"/>
                </a:solidFill>
              </a:rPr>
              <a:t>milionů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lang="en"/>
              <a:t>SQL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SELECT z.jmeno FROM Zamestnanec z, Oddeleni o WHERE z.oID = o.oID AND o.obrat &gt; 10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Práce s více tabulkami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42"/>
          <p:cNvCxnSpPr>
            <a:endCxn id="24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Nahrajte skript1.txt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SKRIPT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/>
          <p:nvPr/>
        </p:nvSpPr>
        <p:spPr>
          <a:xfrm>
            <a:off x="5859988" y="3096325"/>
            <a:ext cx="719700" cy="789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/>
          <p:nvPr/>
        </p:nvSpPr>
        <p:spPr>
          <a:xfrm>
            <a:off x="4140750" y="3096325"/>
            <a:ext cx="814500" cy="789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2818050" y="3017125"/>
            <a:ext cx="478800" cy="948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4757100" y="1527825"/>
            <a:ext cx="3815700" cy="522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/>
          <p:nvPr/>
        </p:nvSpPr>
        <p:spPr>
          <a:xfrm>
            <a:off x="2495975" y="1587375"/>
            <a:ext cx="3174000" cy="402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1172050" y="1653075"/>
            <a:ext cx="2475300" cy="271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723500" y="1015550"/>
            <a:ext cx="82314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❖"/>
            </a:pPr>
            <a:r>
              <a:rPr lang="en">
                <a:solidFill>
                  <a:srgbClr val="000000"/>
                </a:solidFill>
              </a:rPr>
              <a:t>Příklad dotazu: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Chceme jména zaměstnanců, kteří pracují v odděleních, která mají obrat alespoň 10 milionů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Práce s více tabulkami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43"/>
          <p:cNvCxnSpPr>
            <a:endCxn id="25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50" y="2172600"/>
            <a:ext cx="1756000" cy="228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43"/>
          <p:cNvCxnSpPr/>
          <p:nvPr/>
        </p:nvCxnSpPr>
        <p:spPr>
          <a:xfrm>
            <a:off x="2818050" y="2788075"/>
            <a:ext cx="3741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43"/>
          <p:cNvCxnSpPr/>
          <p:nvPr/>
        </p:nvCxnSpPr>
        <p:spPr>
          <a:xfrm flipH="1" rot="10800000">
            <a:off x="2818050" y="3595200"/>
            <a:ext cx="3714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88" y="2927725"/>
            <a:ext cx="719775" cy="3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43"/>
          <p:cNvCxnSpPr/>
          <p:nvPr/>
        </p:nvCxnSpPr>
        <p:spPr>
          <a:xfrm flipH="1" rot="10800000">
            <a:off x="3286875" y="3487075"/>
            <a:ext cx="739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638" y="2927725"/>
            <a:ext cx="719775" cy="3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288" y="3035800"/>
            <a:ext cx="719775" cy="35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3"/>
          <p:cNvCxnSpPr/>
          <p:nvPr/>
        </p:nvCxnSpPr>
        <p:spPr>
          <a:xfrm flipH="1" rot="10800000">
            <a:off x="5115125" y="3487075"/>
            <a:ext cx="739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3"/>
          <p:cNvSpPr txBox="1"/>
          <p:nvPr/>
        </p:nvSpPr>
        <p:spPr>
          <a:xfrm>
            <a:off x="7497550" y="3211975"/>
            <a:ext cx="9624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Výsledek</a:t>
            </a:r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4065900" y="3211975"/>
            <a:ext cx="1211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Obrat &gt;10</a:t>
            </a:r>
            <a:endParaRPr/>
          </a:p>
        </p:txBody>
      </p:sp>
      <p:sp>
        <p:nvSpPr>
          <p:cNvPr id="270" name="Google Shape;270;p43"/>
          <p:cNvSpPr txBox="1"/>
          <p:nvPr/>
        </p:nvSpPr>
        <p:spPr>
          <a:xfrm>
            <a:off x="5906538" y="3211975"/>
            <a:ext cx="1288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jmeno</a:t>
            </a:r>
            <a:endParaRPr/>
          </a:p>
        </p:txBody>
      </p:sp>
      <p:cxnSp>
        <p:nvCxnSpPr>
          <p:cNvPr id="271" name="Google Shape;271;p43"/>
          <p:cNvCxnSpPr/>
          <p:nvPr/>
        </p:nvCxnSpPr>
        <p:spPr>
          <a:xfrm flipH="1" rot="10800000">
            <a:off x="6666275" y="3487075"/>
            <a:ext cx="739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Nahrajte skript2.txt</a:t>
            </a:r>
            <a:endParaRPr/>
          </a:p>
        </p:txBody>
      </p:sp>
      <p:sp>
        <p:nvSpPr>
          <p:cNvPr id="277" name="Google Shape;277;p4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SKRIPT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Vypište uživatele, kterým křestní jméno začína “A”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Vypište uživatele a jejich nákupy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Vypište uživatele, názvy nakoupených výrobků, a kolik kusů si koupili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/>
              <a:t>Vypište uživatele, názvy nakoupených výrobků, kteří jsou z Ostravy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Vypište nákupy, a jejich celkovou sumu (idNakup, suma)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VÍCE TABULEK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45"/>
          <p:cNvCxnSpPr>
            <a:endCxn id="283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Komentář: -- Toto je komentář </a:t>
            </a:r>
            <a:endParaRPr/>
          </a:p>
          <a:p>
            <a:pPr indent="0" lvl="0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/* Toto taky */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Zápis textu (string): ‘text’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SET SQL_SAFE_UPDATES = 0;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NÁPOVĚDA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7"/>
          <p:cNvCxnSpPr>
            <a:endCxn id="75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Základní struktura SELECT příkazu: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>
                <a:solidFill>
                  <a:srgbClr val="000000"/>
                </a:solidFill>
              </a:rPr>
              <a:t> column1, column2,....</a:t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FROM </a:t>
            </a:r>
            <a:r>
              <a:rPr lang="en"/>
              <a:t>table</a:t>
            </a:r>
            <a:endParaRPr/>
          </a:p>
          <a:p>
            <a:pPr indent="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Př.: </a:t>
            </a: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/>
              <a:t> jmeno, prijmeni, vek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		</a:t>
            </a: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/>
              <a:t> student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9"/>
          <p:cNvCxnSpPr>
            <a:endCxn id="8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Najděte: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 Jména a příjmení všech uživatelů</a:t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arenR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Příjmení</a:t>
            </a:r>
            <a:r>
              <a:rPr lang="en">
                <a:solidFill>
                  <a:srgbClr val="000000"/>
                </a:solidFill>
              </a:rPr>
              <a:t> a místo bydliště </a:t>
            </a:r>
            <a:r>
              <a:rPr lang="en"/>
              <a:t>všech uživatelů</a:t>
            </a:r>
            <a:endParaRPr b="1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</a:t>
            </a:r>
            <a:r>
              <a:rPr b="1" lang="en">
                <a:solidFill>
                  <a:schemeClr val="dk2"/>
                </a:solidFill>
              </a:rPr>
              <a:t> - 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0"/>
          <p:cNvCxnSpPr>
            <a:endCxn id="94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Zástupný znak za všechny sloupce v tabulce je “ * ”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Př.  SELECT </a:t>
            </a:r>
            <a:r>
              <a:rPr lang="en">
                <a:solidFill>
                  <a:schemeClr val="accent1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 FROM student</a:t>
            </a:r>
            <a:endParaRPr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Vypíše všechny informace o studentech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*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1"/>
          <p:cNvCxnSpPr>
            <a:endCxn id="10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723500" y="1033625"/>
            <a:ext cx="76011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>
                <a:solidFill>
                  <a:srgbClr val="000000"/>
                </a:solidFill>
              </a:rPr>
              <a:t>Řádek tabulky se dostane do výsledku SELECT, pokud se podmínka za WHERE vyhodnotí jako ‘pravdivá’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 </a:t>
            </a:r>
            <a:r>
              <a:rPr lang="en">
                <a:solidFill>
                  <a:srgbClr val="000000"/>
                </a:solidFill>
              </a:rPr>
              <a:t>column1, column2, …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FROM </a:t>
            </a:r>
            <a:r>
              <a:rPr lang="en">
                <a:solidFill>
                  <a:srgbClr val="000000"/>
                </a:solidFill>
              </a:rPr>
              <a:t>table_name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WHERE </a:t>
            </a:r>
            <a:r>
              <a:rPr lang="en">
                <a:solidFill>
                  <a:srgbClr val="000000"/>
                </a:solidFill>
              </a:rPr>
              <a:t>condition;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Př: Najdete studenta, jehož ID je 5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</a:t>
            </a:r>
            <a:r>
              <a:rPr lang="en"/>
              <a:t> * </a:t>
            </a:r>
            <a:r>
              <a:rPr lang="en">
                <a:solidFill>
                  <a:schemeClr val="accent1"/>
                </a:solidFill>
              </a:rPr>
              <a:t>FROM</a:t>
            </a:r>
            <a:r>
              <a:rPr lang="en"/>
              <a:t> student</a:t>
            </a:r>
            <a:br>
              <a:rPr lang="en"/>
            </a:br>
            <a:r>
              <a:rPr lang="en">
                <a:solidFill>
                  <a:schemeClr val="accent1"/>
                </a:solidFill>
              </a:rPr>
              <a:t>WHERE</a:t>
            </a:r>
            <a:r>
              <a:rPr lang="en"/>
              <a:t> id =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- WHERE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2"/>
          <p:cNvCxnSpPr>
            <a:endCxn id="10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