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17d7dbf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f17d7dbf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Syntaxe = jak se příkazy píšou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Proměnná = šuplíček se jménem. Typ = druh šuplíčku. Hodnota = to co je uvnitř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0f330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f0f330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Deklarace = vytvoření proměnné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Inicializace = přiřazení hodnoty do proměnné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17d7d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f17d7d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17d7db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f17d7db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17d7db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f17d7db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17d7db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f17d7db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DateTime =&gt; 2 složky - Date a Time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17d7dbf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f17d7dbf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17d7dbf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f17d7dbf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Digitální akademie: Java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Proměnné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Vypište na obrazovku* pozdrav, vaše jméno a váš věk pomocí proměnných - jmeno,vek.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Příklad: Jmenuji se Štěpán Klemens a je mi 23 let.</a:t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*Pro výpis použijte System.out.println();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>
            <a:endCxn id="12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Syntaxe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Pravidla pro zápis příkazů 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Proměnná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Pojmenované místo v paměti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Identifikátor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Pojmenování, název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Bez mezer,diakritiky a čísel na začátku!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camelCase</a:t>
            </a:r>
            <a:r>
              <a:rPr lang="en"/>
              <a:t> nebo </a:t>
            </a:r>
            <a:r>
              <a:rPr lang="en">
                <a:solidFill>
                  <a:schemeClr val="accent1"/>
                </a:solidFill>
              </a:rPr>
              <a:t>pouzivat_podtrzitka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Operátor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Matematický symbol ( </a:t>
            </a:r>
            <a:r>
              <a:rPr lang="en">
                <a:solidFill>
                  <a:schemeClr val="accent1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+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-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*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chemeClr val="accent1"/>
                </a:solidFill>
              </a:rPr>
              <a:t>/</a:t>
            </a:r>
            <a:r>
              <a:rPr lang="en">
                <a:solidFill>
                  <a:srgbClr val="000000"/>
                </a:solidFill>
              </a:rPr>
              <a:t>.... 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Deklarace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Hodnota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PROMĚNNÁ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550" y="1154764"/>
            <a:ext cx="2155100" cy="10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000" y="2642650"/>
            <a:ext cx="2796200" cy="11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3"/>
            </a:pPr>
            <a:r>
              <a:rPr lang="en">
                <a:solidFill>
                  <a:schemeClr val="accent1"/>
                </a:solidFill>
              </a:rPr>
              <a:t>Deklarace i 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/>
              <a:t> 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Hodnota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PROMĚNNÁ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7"/>
          <p:cNvCxnSpPr>
            <a:endCxn id="7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25" y="1961718"/>
            <a:ext cx="2783775" cy="129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Integer </a:t>
            </a:r>
            <a:r>
              <a:rPr lang="en"/>
              <a:t>(</a:t>
            </a:r>
            <a:r>
              <a:rPr lang="en">
                <a:solidFill>
                  <a:schemeClr val="accent1"/>
                </a:solidFill>
              </a:rPr>
              <a:t> int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Celé číslo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Double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Reálné číslo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Character </a:t>
            </a:r>
            <a:r>
              <a:rPr lang="en"/>
              <a:t>(</a:t>
            </a:r>
            <a:r>
              <a:rPr lang="en">
                <a:solidFill>
                  <a:schemeClr val="accent1"/>
                </a:solidFill>
              </a:rPr>
              <a:t> char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Znak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Boolean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Logická hodnota ( </a:t>
            </a:r>
            <a:r>
              <a:rPr lang="en">
                <a:solidFill>
                  <a:schemeClr val="accent1"/>
                </a:solidFill>
              </a:rPr>
              <a:t>pravda</a:t>
            </a:r>
            <a:r>
              <a:rPr lang="en">
                <a:solidFill>
                  <a:srgbClr val="000000"/>
                </a:solidFill>
              </a:rPr>
              <a:t> / </a:t>
            </a:r>
            <a:r>
              <a:rPr lang="en">
                <a:solidFill>
                  <a:schemeClr val="accent1"/>
                </a:solidFill>
              </a:rPr>
              <a:t>nepravda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ZÁKLADNÍ TYPY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8"/>
          <p:cNvCxnSpPr>
            <a:endCxn id="8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606" y="1176081"/>
            <a:ext cx="3549000" cy="1517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Primitivní datové typy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Vytvořte proměnné s vaším věkem a počtem absolvovaných workshopů s Czechitas.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9"/>
          <p:cNvCxnSpPr>
            <a:endCxn id="9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String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Řetězec znaků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Reálné číslo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LocalDate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Datum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LocalTime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Čas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LocalDateTime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Datum a čas</a:t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ROZŠÍŘENÉ </a:t>
            </a:r>
            <a:r>
              <a:rPr b="1" lang="en">
                <a:solidFill>
                  <a:schemeClr val="dk2"/>
                </a:solidFill>
              </a:rPr>
              <a:t>TYPY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0"/>
          <p:cNvCxnSpPr>
            <a:endCxn id="10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0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Referenční</a:t>
            </a:r>
            <a:r>
              <a:rPr i="1" lang="en">
                <a:solidFill>
                  <a:schemeClr val="dk2"/>
                </a:solidFill>
              </a:rPr>
              <a:t> datové typy</a:t>
            </a:r>
            <a:endParaRPr i="1">
              <a:solidFill>
                <a:schemeClr val="dk2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150" y="1446600"/>
            <a:ext cx="5653849" cy="13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Vytvořte proměnné s vaším jménem a dnešním datem.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1"/>
          <p:cNvCxnSpPr>
            <a:endCxn id="11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Matematické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Sčítání,Odčítání,...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Skládání řetězců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První + Druhá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První + “ahoj”</a:t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OPERACE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2"/>
          <p:cNvCxnSpPr>
            <a:endCxn id="11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25" y="1015555"/>
            <a:ext cx="3985875" cy="140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725" y="2733273"/>
            <a:ext cx="3985875" cy="96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