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0f33013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f0f33013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Projít instalaci, všechno vyzkoušet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0f330138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0f330138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Představení docházkové aplikace, ukázat, co budou moci na konci samy dokázat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Nechat všechny holky se přihlásit a v reálném čase ukázat co se děje na pozadí.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0f3301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f0f3301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0f3301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f0f3301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Vysvětlit veřejná vs. lokální IP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0f33013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f0f33013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URL: protokol://server.doména_druhého_řádu.generická_doména:port/umístění_na_serveru?formulářová_data#kotva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Příklad URL https://www.czechitas.cz/cs/co-delame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0f3301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f0f3301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0f33013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f0f33013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Nakreslit obrázek routeru, následně přidat stejný obrázek, spojit je “kabelem” a vysvětlit internet.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Příklad WAN - Poskytovatel internetu (WAN) a jeho klienti (LAN)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Ukázat obrázek “Část internetu”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0f33013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f0f33013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Nakreslit obrázek, popsat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0f330138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0f330138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Projdeme si instalační balíček, kouči se připraví a vyřeší případné potíže.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Digitální akademie: Java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646175" y="1012550"/>
            <a:ext cx="76011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Vytvoříme první program v jazyce </a:t>
            </a:r>
            <a:r>
              <a:rPr lang="en">
                <a:solidFill>
                  <a:schemeClr val="accent1"/>
                </a:solidFill>
              </a:rPr>
              <a:t>JAVA</a:t>
            </a:r>
            <a:r>
              <a:rPr lang="en"/>
              <a:t> - “Hello World”. “Hello World” je v oblasti programování zavedený pojem, označující program pro úplné začátečníky, vypisující na obrazovku pouze dvě slova: Hello World (Ahoj světe). Každý programátor ve svém životě napsal alespoň jeden.</a:t>
            </a:r>
            <a:endParaRPr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HELLO WORLD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3"/>
          <p:cNvCxnSpPr/>
          <p:nvPr/>
        </p:nvCxnSpPr>
        <p:spPr>
          <a:xfrm flipH="1" rot="10800000">
            <a:off x="72349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PŘEKVAPENÍ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Co vás čeká?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Desktop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Základní konstrukce jazyka </a:t>
            </a:r>
            <a:r>
              <a:rPr lang="en">
                <a:solidFill>
                  <a:schemeClr val="accent1"/>
                </a:solidFill>
              </a:rPr>
              <a:t>JAVA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Příprava na Webovou část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Web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Technologie:</a:t>
            </a:r>
            <a:endParaRPr>
              <a:solidFill>
                <a:srgbClr val="000000"/>
              </a:solidFill>
            </a:endParaRPr>
          </a:p>
          <a:p>
            <a:pPr indent="-3238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romanLcParenR"/>
            </a:pPr>
            <a:r>
              <a:rPr lang="en">
                <a:solidFill>
                  <a:srgbClr val="000000"/>
                </a:solidFill>
              </a:rPr>
              <a:t>JAVA</a:t>
            </a:r>
            <a:endParaRPr>
              <a:solidFill>
                <a:srgbClr val="000000"/>
              </a:solidFill>
            </a:endParaRPr>
          </a:p>
          <a:p>
            <a:pPr indent="-3238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romanLcParenR"/>
            </a:pPr>
            <a:r>
              <a:rPr lang="en">
                <a:solidFill>
                  <a:srgbClr val="000000"/>
                </a:solidFill>
              </a:rPr>
              <a:t>MySQL</a:t>
            </a:r>
            <a:endParaRPr>
              <a:solidFill>
                <a:srgbClr val="000000"/>
              </a:solidFill>
            </a:endParaRPr>
          </a:p>
          <a:p>
            <a:pPr indent="-3238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romanLcParenR"/>
            </a:pPr>
            <a:r>
              <a:rPr lang="en">
                <a:solidFill>
                  <a:srgbClr val="000000"/>
                </a:solidFill>
              </a:rPr>
              <a:t>JSP/HTML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OBSAH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5"/>
          <p:cNvCxnSpPr>
            <a:endCxn id="6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JAVA / JSP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Eclipse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Další: NetBeans,IntelliJ IDEA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MySQL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">
                <a:solidFill>
                  <a:srgbClr val="000000"/>
                </a:solidFill>
              </a:rPr>
              <a:t>MySQL Workbench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IDE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6"/>
          <p:cNvCxnSpPr>
            <a:endCxn id="6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/>
        </p:nvSpPr>
        <p:spPr>
          <a:xfrm>
            <a:off x="723500" y="1033625"/>
            <a:ext cx="3180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Integrated Development Environment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IP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Adresa počítače v síti např.: 192.168.1.100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Server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Počítač/Program, ke kterému se připojují klienti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Obsluhuje aplikace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Úložiště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7"/>
          <p:cNvCxnSpPr>
            <a:endCxn id="7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3"/>
            </a:pPr>
            <a:r>
              <a:rPr lang="en">
                <a:solidFill>
                  <a:schemeClr val="accent1"/>
                </a:solidFill>
              </a:rPr>
              <a:t>Klient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Počítač uživatele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3"/>
            </a:pPr>
            <a:r>
              <a:rPr lang="en">
                <a:solidFill>
                  <a:schemeClr val="accent1"/>
                </a:solidFill>
              </a:rPr>
              <a:t>Databáze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Server, kde jsou uložena data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3"/>
            </a:pPr>
            <a:r>
              <a:rPr lang="en">
                <a:solidFill>
                  <a:schemeClr val="accent1"/>
                </a:solidFill>
              </a:rPr>
              <a:t>URL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Uniform Resource Locator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Řetězec znaků, obsahující informace o dotazu na server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8"/>
          <p:cNvCxnSpPr>
            <a:endCxn id="82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46175" y="1012550"/>
            <a:ext cx="76011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6"/>
            </a:pPr>
            <a:r>
              <a:rPr lang="en">
                <a:solidFill>
                  <a:schemeClr val="accent1"/>
                </a:solidFill>
              </a:rPr>
              <a:t>Doména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Jméno, reprezentující IP adresu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6"/>
            </a:pPr>
            <a:r>
              <a:rPr lang="en">
                <a:solidFill>
                  <a:schemeClr val="accent1"/>
                </a:solidFill>
              </a:rPr>
              <a:t>Protokol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Standart, podle kterého probíhá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Komunikace mezi dvěma počítači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6"/>
            </a:pPr>
            <a:r>
              <a:rPr lang="en">
                <a:solidFill>
                  <a:schemeClr val="accent1"/>
                </a:solidFill>
              </a:rPr>
              <a:t>HTML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Kód, kterým se přenášejí internetové stránky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9"/>
          <p:cNvCxnSpPr/>
          <p:nvPr/>
        </p:nvCxnSpPr>
        <p:spPr>
          <a:xfrm flipH="1" rot="10800000">
            <a:off x="72349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646175" y="1012550"/>
            <a:ext cx="76011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9"/>
            </a:pPr>
            <a:r>
              <a:rPr lang="en">
                <a:solidFill>
                  <a:schemeClr val="accent1"/>
                </a:solidFill>
              </a:rPr>
              <a:t>LAN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Local Area Network - Lokální síť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Vše, co je připojeno k jednomu routeru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9"/>
            </a:pPr>
            <a:r>
              <a:rPr lang="en">
                <a:solidFill>
                  <a:schemeClr val="accent1"/>
                </a:solidFill>
              </a:rPr>
              <a:t>WAN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Wide Area Network - Rozlehlá síť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Více LAN dohromady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9"/>
            </a:pPr>
            <a:r>
              <a:rPr lang="en">
                <a:solidFill>
                  <a:schemeClr val="accent1"/>
                </a:solidFill>
              </a:rPr>
              <a:t>Internet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Všechny WAN sítě spojené dohromady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0"/>
          <p:cNvCxnSpPr/>
          <p:nvPr/>
        </p:nvCxnSpPr>
        <p:spPr>
          <a:xfrm flipH="1" rot="10800000">
            <a:off x="72349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Člověk otevře prohlížeč a zadá adresu (</a:t>
            </a:r>
            <a:r>
              <a:rPr lang="en">
                <a:solidFill>
                  <a:schemeClr val="accent1"/>
                </a:solidFill>
              </a:rPr>
              <a:t> URL 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Prohlížeč</a:t>
            </a:r>
            <a:r>
              <a:rPr lang="en">
                <a:solidFill>
                  <a:srgbClr val="000000"/>
                </a:solidFill>
              </a:rPr>
              <a:t> se podle </a:t>
            </a:r>
            <a:r>
              <a:rPr lang="en">
                <a:solidFill>
                  <a:schemeClr val="accent1"/>
                </a:solidFill>
              </a:rPr>
              <a:t>URL</a:t>
            </a:r>
            <a:r>
              <a:rPr lang="en">
                <a:solidFill>
                  <a:srgbClr val="000000"/>
                </a:solidFill>
              </a:rPr>
              <a:t> dotáže serveru ( </a:t>
            </a:r>
            <a:r>
              <a:rPr lang="en">
                <a:solidFill>
                  <a:schemeClr val="accent1"/>
                </a:solidFill>
              </a:rPr>
              <a:t>Request </a:t>
            </a:r>
            <a:r>
              <a:rPr lang="en">
                <a:solidFill>
                  <a:srgbClr val="000000"/>
                </a:solidFill>
              </a:rPr>
              <a:t>) 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Server se obrátí na webovou aplikaci ( </a:t>
            </a:r>
            <a:r>
              <a:rPr lang="en">
                <a:solidFill>
                  <a:schemeClr val="accent1"/>
                </a:solidFill>
              </a:rPr>
              <a:t>JAVA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Aplikace vezme data z databáze ( </a:t>
            </a:r>
            <a:r>
              <a:rPr lang="en">
                <a:solidFill>
                  <a:schemeClr val="accent1"/>
                </a:solidFill>
              </a:rPr>
              <a:t>MySQL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Aplikace složí pomocí </a:t>
            </a:r>
            <a:r>
              <a:rPr lang="en">
                <a:solidFill>
                  <a:schemeClr val="accent1"/>
                </a:solidFill>
              </a:rPr>
              <a:t>JSP</a:t>
            </a:r>
            <a:r>
              <a:rPr lang="en">
                <a:solidFill>
                  <a:srgbClr val="000000"/>
                </a:solidFill>
              </a:rPr>
              <a:t> kódu vytvoří </a:t>
            </a:r>
            <a:r>
              <a:rPr lang="en">
                <a:solidFill>
                  <a:schemeClr val="accent1"/>
                </a:solidFill>
              </a:rPr>
              <a:t>HTML</a:t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Server vrátí odpověď ( </a:t>
            </a:r>
            <a:r>
              <a:rPr lang="en">
                <a:solidFill>
                  <a:schemeClr val="accent1"/>
                </a:solidFill>
              </a:rPr>
              <a:t>Response 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Prohlížeč </a:t>
            </a:r>
            <a:r>
              <a:rPr lang="en">
                <a:solidFill>
                  <a:srgbClr val="000000"/>
                </a:solidFill>
              </a:rPr>
              <a:t>vykreslí stránku podle </a:t>
            </a:r>
            <a:r>
              <a:rPr lang="en">
                <a:solidFill>
                  <a:schemeClr val="accent1"/>
                </a:solidFill>
              </a:rPr>
              <a:t>HTML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KOMUNIKACE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1"/>
          <p:cNvCxnSpPr>
            <a:endCxn id="10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