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d1b4f2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41d1b4f2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17d7dbf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f17d7dbf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Syntaxe = jak se příkazy píšou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Proměnná = šuplíček se jménem. Typ = druh šuplíčku. Hodnota = to co je uvnitř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0f330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f0f330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Deklarace = vytvoření proměnné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Inicializace = přiřazení hodnoty do proměnné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17d7db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f17d7db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d1b4f2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1d1b4f2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17d7db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f17d7db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Indexujeme od nuly!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Proč? Pole je vlastně pointer do paměti na začátek pole a prvek je na pozici v paměti “pole” + index. Ergo první prvek je “pole” + 0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17d7db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f17d7db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17d7db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f17d7db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Výhody: Dynamická velikost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Nevýhody: Menší rychlost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d1b4f2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41d1b4f2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Pole a ArrayList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Příklady funkcí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.contains</a:t>
            </a:r>
            <a:r>
              <a:rPr lang="en"/>
              <a:t>(h) - vrací true / false, pokud pole obsahuje hodnotu h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.indexOf</a:t>
            </a:r>
            <a:r>
              <a:rPr lang="en"/>
              <a:t>(“Ahoj”) - vrací pozici prvku s hodnotou “Ahoj”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.clear</a:t>
            </a:r>
            <a:r>
              <a:rPr lang="en"/>
              <a:t>() - smaže všechny prvky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 mnoho dalších…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ARRAY LIST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>
            <a:endCxn id="12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50" y="3121913"/>
            <a:ext cx="7053650" cy="10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Přetvořte pole z minulého úkolu do ArrayList-u.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4"/>
          <p:cNvCxnSpPr>
            <a:endCxn id="13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Pole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Seznam</a:t>
            </a:r>
            <a:r>
              <a:rPr lang="en"/>
              <a:t> věcí jednoho typu 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Index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Pozice prvku</a:t>
            </a:r>
            <a:r>
              <a:rPr lang="en"/>
              <a:t> v seznamu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Prvek 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Hodnota </a:t>
            </a:r>
            <a:r>
              <a:rPr lang="en"/>
              <a:t>na určité </a:t>
            </a:r>
            <a:r>
              <a:rPr lang="en">
                <a:solidFill>
                  <a:schemeClr val="accent1"/>
                </a:solidFill>
              </a:rPr>
              <a:t>pozici </a:t>
            </a:r>
            <a:r>
              <a:rPr lang="en"/>
              <a:t>v poli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Array List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>
                <a:solidFill>
                  <a:schemeClr val="accent1"/>
                </a:solidFill>
              </a:rPr>
              <a:t>Rozšíření </a:t>
            </a:r>
            <a:r>
              <a:rPr lang="en"/>
              <a:t>/ </a:t>
            </a:r>
            <a:r>
              <a:rPr lang="en">
                <a:solidFill>
                  <a:schemeClr val="accent1"/>
                </a:solidFill>
              </a:rPr>
              <a:t>nádstavba</a:t>
            </a:r>
            <a:r>
              <a:rPr lang="en"/>
              <a:t> pole pro snažší práci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Deklarace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Závorky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>
                <a:solidFill>
                  <a:srgbClr val="000000"/>
                </a:solidFill>
              </a:rPr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>
                <a:solidFill>
                  <a:srgbClr val="000000"/>
                </a:solidFill>
              </a:rPr>
              <a:t> 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Klíčové slovo </a:t>
            </a:r>
            <a:r>
              <a:rPr lang="en">
                <a:solidFill>
                  <a:schemeClr val="accent1"/>
                </a:solidFill>
              </a:rPr>
              <a:t>new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Typ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Velikost v závorkách </a:t>
            </a:r>
            <a:r>
              <a:rPr lang="en">
                <a:solidFill>
                  <a:schemeClr val="accent1"/>
                </a:solidFill>
              </a:rPr>
              <a:t>[ </a:t>
            </a: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POLE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325" y="1219245"/>
            <a:ext cx="3788475" cy="12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625" y="2438574"/>
            <a:ext cx="4285907" cy="12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3"/>
            </a:pPr>
            <a:r>
              <a:rPr lang="en">
                <a:solidFill>
                  <a:schemeClr val="accent1"/>
                </a:solidFill>
              </a:rPr>
              <a:t>Deklarace i 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Závorky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new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Typ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Velikost v závorkách</a:t>
            </a:r>
            <a:r>
              <a:rPr lang="en">
                <a:solidFill>
                  <a:schemeClr val="accent1"/>
                </a:solidFill>
              </a:rPr>
              <a:t> [</a:t>
            </a:r>
            <a:r>
              <a:rPr lang="en"/>
              <a:t> a</a:t>
            </a:r>
            <a:r>
              <a:rPr lang="en">
                <a:solidFill>
                  <a:schemeClr val="accent1"/>
                </a:solidFill>
              </a:rPr>
              <a:t>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POLE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475" y="2153350"/>
            <a:ext cx="4713000" cy="8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 startAt="4"/>
            </a:pPr>
            <a:r>
              <a:rPr lang="en">
                <a:solidFill>
                  <a:schemeClr val="accent1"/>
                </a:solidFill>
              </a:rPr>
              <a:t>Inicializace pomocí definice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Typ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Závorky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Hodnoty oddělené čárkami v závorkách </a:t>
            </a:r>
            <a:r>
              <a:rPr lang="en">
                <a:solidFill>
                  <a:schemeClr val="accent1"/>
                </a:solidFill>
              </a:rPr>
              <a:t>{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POLE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86" name="Google Shape;86;p18"/>
          <p:cNvCxnSpPr>
            <a:endCxn id="8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2271081"/>
            <a:ext cx="4430771" cy="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Inicializace prvku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pole</a:t>
            </a:r>
            <a:r>
              <a:rPr lang="en"/>
              <a:t> 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Index v závorkách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</a:t>
            </a:r>
            <a:r>
              <a:rPr lang="en"/>
              <a:t> )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Hodnota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Přístup k prvku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pole</a:t>
            </a:r>
            <a:r>
              <a:rPr lang="en"/>
              <a:t> 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Index v závorkách </a:t>
            </a:r>
            <a:r>
              <a:rPr lang="en">
                <a:solidFill>
                  <a:schemeClr val="accent1"/>
                </a:solidFill>
              </a:rPr>
              <a:t>[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PRVEK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9"/>
          <p:cNvCxnSpPr>
            <a:endCxn id="9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50" y="1458942"/>
            <a:ext cx="3779350" cy="12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725" y="2703342"/>
            <a:ext cx="4394857" cy="1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23500" y="1015548"/>
            <a:ext cx="76011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Zadání: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Vytvořte pomocí pole nákupní seznam o čtyřech položkách a následně všechny položky vypište.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0"/>
          <p:cNvCxnSpPr>
            <a:endCxn id="10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Deklarace a inicializace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Klíčové slovo </a:t>
            </a:r>
            <a:r>
              <a:rPr lang="en">
                <a:solidFill>
                  <a:schemeClr val="accent1"/>
                </a:solidFill>
              </a:rPr>
              <a:t>ArrayList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Typ v závorkách </a:t>
            </a:r>
            <a:r>
              <a:rPr lang="en">
                <a:solidFill>
                  <a:schemeClr val="accent1"/>
                </a:solidFill>
              </a:rPr>
              <a:t>&lt;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&gt;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Operátor ( </a:t>
            </a:r>
            <a:r>
              <a:rPr lang="en">
                <a:solidFill>
                  <a:schemeClr val="accent1"/>
                </a:solidFill>
              </a:rPr>
              <a:t>rovnítko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Konstrukce </a:t>
            </a:r>
            <a:r>
              <a:rPr lang="en">
                <a:solidFill>
                  <a:schemeClr val="accent1"/>
                </a:solidFill>
              </a:rPr>
              <a:t>new ArrayList&lt;</a:t>
            </a:r>
            <a:r>
              <a:rPr lang="en"/>
              <a:t>Typ</a:t>
            </a:r>
            <a:r>
              <a:rPr lang="en">
                <a:solidFill>
                  <a:schemeClr val="accent1"/>
                </a:solidFill>
              </a:rPr>
              <a:t>&gt;();</a:t>
            </a: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ARRAY LIST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1"/>
          <p:cNvCxnSpPr>
            <a:endCxn id="10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8" y="3109039"/>
            <a:ext cx="8213825" cy="11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3495" y="101553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AutoNum type="arabicParenR"/>
            </a:pPr>
            <a:r>
              <a:rPr lang="en">
                <a:solidFill>
                  <a:schemeClr val="accent1"/>
                </a:solidFill>
              </a:rPr>
              <a:t>Přidání prkvu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Funkce </a:t>
            </a:r>
            <a:r>
              <a:rPr lang="en">
                <a:solidFill>
                  <a:schemeClr val="accent1"/>
                </a:solidFill>
              </a:rPr>
              <a:t>.add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Hodnota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Přístup k prvku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Identifikátor ( </a:t>
            </a:r>
            <a:r>
              <a:rPr lang="en">
                <a:solidFill>
                  <a:schemeClr val="accent1"/>
                </a:solidFill>
              </a:rPr>
              <a:t>jméno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Funkce </a:t>
            </a:r>
            <a:r>
              <a:rPr lang="en">
                <a:solidFill>
                  <a:schemeClr val="accent1"/>
                </a:solidFill>
              </a:rPr>
              <a:t>.get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Index prvku v závorkách </a:t>
            </a:r>
            <a:r>
              <a:rPr lang="en">
                <a:solidFill>
                  <a:schemeClr val="accent1"/>
                </a:solidFill>
              </a:rPr>
              <a:t>(</a:t>
            </a:r>
            <a:r>
              <a:rPr lang="en"/>
              <a:t> a 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ARRAY LIST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2"/>
          <p:cNvCxnSpPr>
            <a:endCxn id="11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900" y="1265589"/>
            <a:ext cx="3895454" cy="10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500" y="2838274"/>
            <a:ext cx="4776500" cy="97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