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10" r:id="rId5"/>
    <p:sldId id="316" r:id="rId6"/>
    <p:sldId id="306" r:id="rId7"/>
    <p:sldId id="300" r:id="rId8"/>
    <p:sldId id="309" r:id="rId9"/>
    <p:sldId id="315" r:id="rId10"/>
    <p:sldId id="302" r:id="rId11"/>
    <p:sldId id="311" r:id="rId12"/>
    <p:sldId id="312" r:id="rId13"/>
    <p:sldId id="314" r:id="rId14"/>
    <p:sldId id="29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CCCC00"/>
    <a:srgbClr val="FF9900"/>
    <a:srgbClr val="CC99FF"/>
    <a:srgbClr val="00CC66"/>
    <a:srgbClr val="33CC33"/>
    <a:srgbClr val="66FF33"/>
    <a:srgbClr val="339933"/>
    <a:srgbClr val="33CCCC"/>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94" autoAdjust="0"/>
  </p:normalViewPr>
  <p:slideViewPr>
    <p:cSldViewPr snapToGrid="0">
      <p:cViewPr varScale="1">
        <p:scale>
          <a:sx n="88" d="100"/>
          <a:sy n="88" d="100"/>
        </p:scale>
        <p:origin x="374"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82BEFD-2256-474C-91AA-F446694F784F}" type="doc">
      <dgm:prSet loTypeId="urn:microsoft.com/office/officeart/2016/7/layout/HorizontalActionList" loCatId="List" qsTypeId="urn:microsoft.com/office/officeart/2005/8/quickstyle/simple1" qsCatId="simple" csTypeId="urn:microsoft.com/office/officeart/2005/8/colors/accent2_2" csCatId="accent2" phldr="1"/>
      <dgm:spPr/>
      <dgm:t>
        <a:bodyPr/>
        <a:lstStyle/>
        <a:p>
          <a:endParaRPr lang="en-US"/>
        </a:p>
      </dgm:t>
    </dgm:pt>
    <dgm:pt modelId="{0FB2E6E9-F95C-49F0-BE53-22860BA6A990}">
      <dgm:prSet/>
      <dgm:spPr>
        <a:solidFill>
          <a:schemeClr val="accent5">
            <a:lumMod val="50000"/>
          </a:schemeClr>
        </a:solidFill>
      </dgm:spPr>
      <dgm:t>
        <a:bodyPr/>
        <a:lstStyle/>
        <a:p>
          <a:r>
            <a:rPr lang="en-US" dirty="0"/>
            <a:t>Clustering</a:t>
          </a:r>
        </a:p>
      </dgm:t>
    </dgm:pt>
    <dgm:pt modelId="{19CE64D2-F050-483B-BE32-59308A62D700}" type="parTrans" cxnId="{33B83D44-C122-465E-BB5A-42E4F9FD9270}">
      <dgm:prSet/>
      <dgm:spPr/>
      <dgm:t>
        <a:bodyPr/>
        <a:lstStyle/>
        <a:p>
          <a:endParaRPr lang="en-US"/>
        </a:p>
      </dgm:t>
    </dgm:pt>
    <dgm:pt modelId="{D022E980-E30B-422D-A91E-19E28E0C28A7}" type="sibTrans" cxnId="{33B83D44-C122-465E-BB5A-42E4F9FD9270}">
      <dgm:prSet/>
      <dgm:spPr/>
      <dgm:t>
        <a:bodyPr/>
        <a:lstStyle/>
        <a:p>
          <a:endParaRPr lang="en-US"/>
        </a:p>
      </dgm:t>
    </dgm:pt>
    <dgm:pt modelId="{17936B66-5242-4219-A164-9593759A0B74}">
      <dgm:prSet/>
      <dgm:spPr>
        <a:solidFill>
          <a:schemeClr val="accent6">
            <a:lumMod val="60000"/>
            <a:lumOff val="40000"/>
            <a:alpha val="90000"/>
          </a:schemeClr>
        </a:solidFill>
      </dgm:spPr>
      <dgm:t>
        <a:bodyPr/>
        <a:lstStyle/>
        <a:p>
          <a:r>
            <a:rPr lang="en-US" dirty="0"/>
            <a:t>Finds patterns in the data to assign grouping.</a:t>
          </a:r>
        </a:p>
        <a:p>
          <a:r>
            <a:rPr lang="en-US" dirty="0"/>
            <a:t>Suggestion to use: </a:t>
          </a:r>
          <a:r>
            <a:rPr lang="en-US" b="1" dirty="0"/>
            <a:t>Hierarchical Clustering with reduced data after applying PCA.</a:t>
          </a:r>
        </a:p>
      </dgm:t>
    </dgm:pt>
    <dgm:pt modelId="{F924A174-6B48-43E0-9B1D-09D62328EABD}" type="parTrans" cxnId="{57AA2CCD-0D44-4D40-9B56-A25B55BA5107}">
      <dgm:prSet/>
      <dgm:spPr/>
      <dgm:t>
        <a:bodyPr/>
        <a:lstStyle/>
        <a:p>
          <a:endParaRPr lang="en-US"/>
        </a:p>
      </dgm:t>
    </dgm:pt>
    <dgm:pt modelId="{83B27727-E353-4E02-8B1F-F4CB1AEE3924}" type="sibTrans" cxnId="{57AA2CCD-0D44-4D40-9B56-A25B55BA5107}">
      <dgm:prSet/>
      <dgm:spPr/>
      <dgm:t>
        <a:bodyPr/>
        <a:lstStyle/>
        <a:p>
          <a:endParaRPr lang="en-US"/>
        </a:p>
      </dgm:t>
    </dgm:pt>
    <dgm:pt modelId="{E98C9D61-E6B7-449F-B23A-E4130D4755CD}">
      <dgm:prSet/>
      <dgm:spPr>
        <a:solidFill>
          <a:schemeClr val="accent5">
            <a:lumMod val="50000"/>
          </a:schemeClr>
        </a:solidFill>
      </dgm:spPr>
      <dgm:t>
        <a:bodyPr/>
        <a:lstStyle/>
        <a:p>
          <a:r>
            <a:rPr lang="en-US" dirty="0"/>
            <a:t>Random Forest </a:t>
          </a:r>
        </a:p>
      </dgm:t>
    </dgm:pt>
    <dgm:pt modelId="{63A301F1-F3D9-4F22-9DF7-1B89008A2A0C}" type="parTrans" cxnId="{B74F0A2B-C790-407D-9452-B351F3152ECA}">
      <dgm:prSet/>
      <dgm:spPr/>
      <dgm:t>
        <a:bodyPr/>
        <a:lstStyle/>
        <a:p>
          <a:endParaRPr lang="en-US"/>
        </a:p>
      </dgm:t>
    </dgm:pt>
    <dgm:pt modelId="{EBE95A5E-5AFD-4C1D-B00F-720D9D8F6CCC}" type="sibTrans" cxnId="{B74F0A2B-C790-407D-9452-B351F3152ECA}">
      <dgm:prSet/>
      <dgm:spPr/>
      <dgm:t>
        <a:bodyPr/>
        <a:lstStyle/>
        <a:p>
          <a:endParaRPr lang="en-US"/>
        </a:p>
      </dgm:t>
    </dgm:pt>
    <dgm:pt modelId="{3C2B52C5-9E32-4848-87C3-7B0EEDC7CA5E}">
      <dgm:prSet/>
      <dgm:spPr>
        <a:solidFill>
          <a:schemeClr val="accent6">
            <a:lumMod val="60000"/>
            <a:lumOff val="40000"/>
            <a:alpha val="90000"/>
          </a:schemeClr>
        </a:solidFill>
      </dgm:spPr>
      <dgm:t>
        <a:bodyPr/>
        <a:lstStyle/>
        <a:p>
          <a:r>
            <a:rPr lang="en-US" dirty="0"/>
            <a:t>Predicts the most impactful weather indicators. </a:t>
          </a:r>
        </a:p>
        <a:p>
          <a:r>
            <a:rPr lang="en-US" dirty="0"/>
            <a:t>Suggestion to use: </a:t>
          </a:r>
          <a:r>
            <a:rPr lang="en-US" b="1" dirty="0"/>
            <a:t>Random Forest Classifier applying Grid search optimization.</a:t>
          </a:r>
        </a:p>
      </dgm:t>
    </dgm:pt>
    <dgm:pt modelId="{4F23CE35-EE8C-46B2-A439-01E4B1CECA1A}" type="parTrans" cxnId="{924B59F2-2472-472B-96E5-2D68F2BAD6C7}">
      <dgm:prSet/>
      <dgm:spPr/>
      <dgm:t>
        <a:bodyPr/>
        <a:lstStyle/>
        <a:p>
          <a:endParaRPr lang="en-US"/>
        </a:p>
      </dgm:t>
    </dgm:pt>
    <dgm:pt modelId="{C6EEB31B-B7AE-44F0-BA22-C1272AE26471}" type="sibTrans" cxnId="{924B59F2-2472-472B-96E5-2D68F2BAD6C7}">
      <dgm:prSet/>
      <dgm:spPr/>
      <dgm:t>
        <a:bodyPr/>
        <a:lstStyle/>
        <a:p>
          <a:endParaRPr lang="en-US"/>
        </a:p>
      </dgm:t>
    </dgm:pt>
    <dgm:pt modelId="{8B60BDAE-11AC-44F2-A8C1-6EE67B5924D6}">
      <dgm:prSet/>
      <dgm:spPr>
        <a:solidFill>
          <a:schemeClr val="accent5">
            <a:lumMod val="50000"/>
          </a:schemeClr>
        </a:solidFill>
      </dgm:spPr>
      <dgm:t>
        <a:bodyPr/>
        <a:lstStyle/>
        <a:p>
          <a:r>
            <a:rPr lang="en-US" dirty="0"/>
            <a:t>CNN &amp; RNN</a:t>
          </a:r>
        </a:p>
      </dgm:t>
    </dgm:pt>
    <dgm:pt modelId="{93F3D0A3-0572-4A23-A5EF-F847F054D01A}" type="parTrans" cxnId="{FA1FC236-8B42-41C9-B5F2-5537D5926600}">
      <dgm:prSet/>
      <dgm:spPr/>
      <dgm:t>
        <a:bodyPr/>
        <a:lstStyle/>
        <a:p>
          <a:endParaRPr lang="en-US"/>
        </a:p>
      </dgm:t>
    </dgm:pt>
    <dgm:pt modelId="{ADBB3B87-05C8-471F-8792-1826A4DC944E}" type="sibTrans" cxnId="{FA1FC236-8B42-41C9-B5F2-5537D5926600}">
      <dgm:prSet/>
      <dgm:spPr/>
      <dgm:t>
        <a:bodyPr/>
        <a:lstStyle/>
        <a:p>
          <a:endParaRPr lang="en-US"/>
        </a:p>
      </dgm:t>
    </dgm:pt>
    <dgm:pt modelId="{67DD0063-8E24-4E57-9E9A-D1FFF978E20A}">
      <dgm:prSet/>
      <dgm:spPr>
        <a:solidFill>
          <a:schemeClr val="accent6">
            <a:lumMod val="60000"/>
            <a:lumOff val="40000"/>
            <a:alpha val="90000"/>
          </a:schemeClr>
        </a:solidFill>
      </dgm:spPr>
      <dgm:t>
        <a:bodyPr/>
        <a:lstStyle/>
        <a:p>
          <a:r>
            <a:rPr lang="en-US" dirty="0"/>
            <a:t>Predicts large patterns in weather data.</a:t>
          </a:r>
        </a:p>
        <a:p>
          <a:r>
            <a:rPr lang="en-US" dirty="0"/>
            <a:t>Suggestion to use: </a:t>
          </a:r>
          <a:r>
            <a:rPr lang="en-US" b="1" dirty="0"/>
            <a:t>B</a:t>
          </a:r>
          <a:r>
            <a:rPr lang="fr-FR" b="1" dirty="0" err="1"/>
            <a:t>ayesian</a:t>
          </a:r>
          <a:r>
            <a:rPr lang="fr-FR" b="1" dirty="0"/>
            <a:t> optimisation </a:t>
          </a:r>
          <a:r>
            <a:rPr lang="fr-FR" b="1" dirty="0" err="1"/>
            <a:t>with</a:t>
          </a:r>
          <a:r>
            <a:rPr lang="fr-FR" b="1" dirty="0"/>
            <a:t> </a:t>
          </a:r>
          <a:r>
            <a:rPr lang="fr-FR" b="1" dirty="0" err="1"/>
            <a:t>Keras</a:t>
          </a:r>
          <a:r>
            <a:rPr lang="fr-FR" b="1" dirty="0"/>
            <a:t> Model / CNN.</a:t>
          </a:r>
          <a:endParaRPr lang="en-US" b="1" dirty="0"/>
        </a:p>
      </dgm:t>
    </dgm:pt>
    <dgm:pt modelId="{B7735CA7-34E6-40AF-8AEC-FFDF32F9673C}" type="parTrans" cxnId="{6A2A823D-238C-464C-901B-D203018FCFEE}">
      <dgm:prSet/>
      <dgm:spPr/>
      <dgm:t>
        <a:bodyPr/>
        <a:lstStyle/>
        <a:p>
          <a:endParaRPr lang="en-US"/>
        </a:p>
      </dgm:t>
    </dgm:pt>
    <dgm:pt modelId="{85382DB4-27F2-4497-A93C-6DB85DD589C1}" type="sibTrans" cxnId="{6A2A823D-238C-464C-901B-D203018FCFEE}">
      <dgm:prSet/>
      <dgm:spPr/>
      <dgm:t>
        <a:bodyPr/>
        <a:lstStyle/>
        <a:p>
          <a:endParaRPr lang="en-US"/>
        </a:p>
      </dgm:t>
    </dgm:pt>
    <dgm:pt modelId="{DBB91482-268E-430F-B0BF-824FF028220B}">
      <dgm:prSet/>
      <dgm:spPr>
        <a:solidFill>
          <a:schemeClr val="accent5">
            <a:lumMod val="50000"/>
          </a:schemeClr>
        </a:solidFill>
      </dgm:spPr>
      <dgm:t>
        <a:bodyPr/>
        <a:lstStyle/>
        <a:p>
          <a:r>
            <a:rPr lang="en-US" dirty="0"/>
            <a:t>GANs</a:t>
          </a:r>
        </a:p>
      </dgm:t>
    </dgm:pt>
    <dgm:pt modelId="{3C86EE0D-1BD1-4B7F-BE2E-55DB81507D6A}" type="parTrans" cxnId="{2E17942B-54CC-40B3-9094-AB826A0841DD}">
      <dgm:prSet/>
      <dgm:spPr/>
      <dgm:t>
        <a:bodyPr/>
        <a:lstStyle/>
        <a:p>
          <a:endParaRPr lang="en-US"/>
        </a:p>
      </dgm:t>
    </dgm:pt>
    <dgm:pt modelId="{A582B04D-0CB1-4063-A9D4-7EECC7BBE9F0}" type="sibTrans" cxnId="{2E17942B-54CC-40B3-9094-AB826A0841DD}">
      <dgm:prSet/>
      <dgm:spPr/>
      <dgm:t>
        <a:bodyPr/>
        <a:lstStyle/>
        <a:p>
          <a:endParaRPr lang="en-US"/>
        </a:p>
      </dgm:t>
    </dgm:pt>
    <dgm:pt modelId="{0B38F735-AFEB-4C54-86C7-DF1EC0F21349}">
      <dgm:prSet/>
      <dgm:spPr>
        <a:solidFill>
          <a:schemeClr val="accent6">
            <a:lumMod val="60000"/>
            <a:lumOff val="40000"/>
            <a:alpha val="90000"/>
          </a:schemeClr>
        </a:solidFill>
      </dgm:spPr>
      <dgm:t>
        <a:bodyPr/>
        <a:lstStyle/>
        <a:p>
          <a:r>
            <a:rPr lang="en-US" dirty="0"/>
            <a:t>Predicts weather hazards in short term prospect.</a:t>
          </a:r>
        </a:p>
        <a:p>
          <a:r>
            <a:rPr lang="en-US" dirty="0"/>
            <a:t>Suggestion to use: </a:t>
          </a:r>
          <a:r>
            <a:rPr lang="en-US" b="1" dirty="0"/>
            <a:t>CNN as the generator model and a classification type model as the discriminator.</a:t>
          </a:r>
        </a:p>
      </dgm:t>
    </dgm:pt>
    <dgm:pt modelId="{C1E4DC36-07CB-4EA3-A946-9CC8878EAA92}" type="parTrans" cxnId="{5A2BF7C2-168B-4A5B-9BAD-0DE4EE9957A9}">
      <dgm:prSet/>
      <dgm:spPr/>
      <dgm:t>
        <a:bodyPr/>
        <a:lstStyle/>
        <a:p>
          <a:endParaRPr lang="en-US"/>
        </a:p>
      </dgm:t>
    </dgm:pt>
    <dgm:pt modelId="{0B827506-1654-40C0-BCA1-AB2C12251455}" type="sibTrans" cxnId="{5A2BF7C2-168B-4A5B-9BAD-0DE4EE9957A9}">
      <dgm:prSet/>
      <dgm:spPr/>
      <dgm:t>
        <a:bodyPr/>
        <a:lstStyle/>
        <a:p>
          <a:endParaRPr lang="en-US"/>
        </a:p>
      </dgm:t>
    </dgm:pt>
    <dgm:pt modelId="{C5DF05BB-7DBA-419A-A241-5BAE1C3282BE}" type="pres">
      <dgm:prSet presAssocID="{2D82BEFD-2256-474C-91AA-F446694F784F}" presName="Name0" presStyleCnt="0">
        <dgm:presLayoutVars>
          <dgm:dir/>
          <dgm:animLvl val="lvl"/>
          <dgm:resizeHandles val="exact"/>
        </dgm:presLayoutVars>
      </dgm:prSet>
      <dgm:spPr/>
    </dgm:pt>
    <dgm:pt modelId="{79551B08-2C0F-402C-9CC1-9EF95DE47BF1}" type="pres">
      <dgm:prSet presAssocID="{0FB2E6E9-F95C-49F0-BE53-22860BA6A990}" presName="composite" presStyleCnt="0"/>
      <dgm:spPr/>
    </dgm:pt>
    <dgm:pt modelId="{9A64440E-0EFF-463F-9B53-718C1FEE723A}" type="pres">
      <dgm:prSet presAssocID="{0FB2E6E9-F95C-49F0-BE53-22860BA6A990}" presName="parTx" presStyleLbl="alignNode1" presStyleIdx="0" presStyleCnt="4">
        <dgm:presLayoutVars>
          <dgm:chMax val="0"/>
          <dgm:chPref val="0"/>
        </dgm:presLayoutVars>
      </dgm:prSet>
      <dgm:spPr/>
    </dgm:pt>
    <dgm:pt modelId="{E9C91D6B-BCC0-448D-B9C2-F429498B9340}" type="pres">
      <dgm:prSet presAssocID="{0FB2E6E9-F95C-49F0-BE53-22860BA6A990}" presName="desTx" presStyleLbl="alignAccFollowNode1" presStyleIdx="0" presStyleCnt="4" custLinFactNeighborX="330" custLinFactNeighborY="-953">
        <dgm:presLayoutVars/>
      </dgm:prSet>
      <dgm:spPr/>
    </dgm:pt>
    <dgm:pt modelId="{56B18B91-9D64-4424-B70C-3C053250D33A}" type="pres">
      <dgm:prSet presAssocID="{D022E980-E30B-422D-A91E-19E28E0C28A7}" presName="space" presStyleCnt="0"/>
      <dgm:spPr/>
    </dgm:pt>
    <dgm:pt modelId="{E23EDD0E-4CB8-422B-9E70-8DB8A1A89EFB}" type="pres">
      <dgm:prSet presAssocID="{E98C9D61-E6B7-449F-B23A-E4130D4755CD}" presName="composite" presStyleCnt="0"/>
      <dgm:spPr/>
    </dgm:pt>
    <dgm:pt modelId="{E20DB7AC-6F86-49C1-B17E-261A2DCDE453}" type="pres">
      <dgm:prSet presAssocID="{E98C9D61-E6B7-449F-B23A-E4130D4755CD}" presName="parTx" presStyleLbl="alignNode1" presStyleIdx="1" presStyleCnt="4">
        <dgm:presLayoutVars>
          <dgm:chMax val="0"/>
          <dgm:chPref val="0"/>
        </dgm:presLayoutVars>
      </dgm:prSet>
      <dgm:spPr/>
    </dgm:pt>
    <dgm:pt modelId="{36EA7B5C-2F12-4CF0-B8A0-1491ECD4F446}" type="pres">
      <dgm:prSet presAssocID="{E98C9D61-E6B7-449F-B23A-E4130D4755CD}" presName="desTx" presStyleLbl="alignAccFollowNode1" presStyleIdx="1" presStyleCnt="4">
        <dgm:presLayoutVars/>
      </dgm:prSet>
      <dgm:spPr/>
    </dgm:pt>
    <dgm:pt modelId="{DC885AD7-3B3D-4A23-BF5F-803D9CB31BF9}" type="pres">
      <dgm:prSet presAssocID="{EBE95A5E-5AFD-4C1D-B00F-720D9D8F6CCC}" presName="space" presStyleCnt="0"/>
      <dgm:spPr/>
    </dgm:pt>
    <dgm:pt modelId="{24A8F185-1FEB-44EC-B2E7-2E3812A81ADC}" type="pres">
      <dgm:prSet presAssocID="{8B60BDAE-11AC-44F2-A8C1-6EE67B5924D6}" presName="composite" presStyleCnt="0"/>
      <dgm:spPr/>
    </dgm:pt>
    <dgm:pt modelId="{96A72796-93B2-4C56-8BB4-11E27F7B7D3C}" type="pres">
      <dgm:prSet presAssocID="{8B60BDAE-11AC-44F2-A8C1-6EE67B5924D6}" presName="parTx" presStyleLbl="alignNode1" presStyleIdx="2" presStyleCnt="4">
        <dgm:presLayoutVars>
          <dgm:chMax val="0"/>
          <dgm:chPref val="0"/>
        </dgm:presLayoutVars>
      </dgm:prSet>
      <dgm:spPr/>
    </dgm:pt>
    <dgm:pt modelId="{6C1126D7-3F95-4D22-BA80-1E64A2196BF8}" type="pres">
      <dgm:prSet presAssocID="{8B60BDAE-11AC-44F2-A8C1-6EE67B5924D6}" presName="desTx" presStyleLbl="alignAccFollowNode1" presStyleIdx="2" presStyleCnt="4">
        <dgm:presLayoutVars/>
      </dgm:prSet>
      <dgm:spPr/>
    </dgm:pt>
    <dgm:pt modelId="{43754641-BFED-467F-88E5-15F0F0903C8A}" type="pres">
      <dgm:prSet presAssocID="{ADBB3B87-05C8-471F-8792-1826A4DC944E}" presName="space" presStyleCnt="0"/>
      <dgm:spPr/>
    </dgm:pt>
    <dgm:pt modelId="{C8288264-E2E5-451D-B91D-4543C0499357}" type="pres">
      <dgm:prSet presAssocID="{DBB91482-268E-430F-B0BF-824FF028220B}" presName="composite" presStyleCnt="0"/>
      <dgm:spPr/>
    </dgm:pt>
    <dgm:pt modelId="{ACD7377D-7269-4E00-96CA-2951F940E3F8}" type="pres">
      <dgm:prSet presAssocID="{DBB91482-268E-430F-B0BF-824FF028220B}" presName="parTx" presStyleLbl="alignNode1" presStyleIdx="3" presStyleCnt="4">
        <dgm:presLayoutVars>
          <dgm:chMax val="0"/>
          <dgm:chPref val="0"/>
        </dgm:presLayoutVars>
      </dgm:prSet>
      <dgm:spPr/>
    </dgm:pt>
    <dgm:pt modelId="{1016C23A-84AB-4461-B8C6-04591FCB4997}" type="pres">
      <dgm:prSet presAssocID="{DBB91482-268E-430F-B0BF-824FF028220B}" presName="desTx" presStyleLbl="alignAccFollowNode1" presStyleIdx="3" presStyleCnt="4">
        <dgm:presLayoutVars/>
      </dgm:prSet>
      <dgm:spPr/>
    </dgm:pt>
  </dgm:ptLst>
  <dgm:cxnLst>
    <dgm:cxn modelId="{E021CC13-7956-4B85-ACEE-0427A0AE817D}" type="presOf" srcId="{2D82BEFD-2256-474C-91AA-F446694F784F}" destId="{C5DF05BB-7DBA-419A-A241-5BAE1C3282BE}" srcOrd="0" destOrd="0" presId="urn:microsoft.com/office/officeart/2016/7/layout/HorizontalActionList"/>
    <dgm:cxn modelId="{7F024120-6FCD-431B-B169-9F0DE872D628}" type="presOf" srcId="{DBB91482-268E-430F-B0BF-824FF028220B}" destId="{ACD7377D-7269-4E00-96CA-2951F940E3F8}" srcOrd="0" destOrd="0" presId="urn:microsoft.com/office/officeart/2016/7/layout/HorizontalActionList"/>
    <dgm:cxn modelId="{B3B18E27-E07C-411D-B83D-E77976CDE1B7}" type="presOf" srcId="{0FB2E6E9-F95C-49F0-BE53-22860BA6A990}" destId="{9A64440E-0EFF-463F-9B53-718C1FEE723A}" srcOrd="0" destOrd="0" presId="urn:microsoft.com/office/officeart/2016/7/layout/HorizontalActionList"/>
    <dgm:cxn modelId="{B74F0A2B-C790-407D-9452-B351F3152ECA}" srcId="{2D82BEFD-2256-474C-91AA-F446694F784F}" destId="{E98C9D61-E6B7-449F-B23A-E4130D4755CD}" srcOrd="1" destOrd="0" parTransId="{63A301F1-F3D9-4F22-9DF7-1B89008A2A0C}" sibTransId="{EBE95A5E-5AFD-4C1D-B00F-720D9D8F6CCC}"/>
    <dgm:cxn modelId="{2E17942B-54CC-40B3-9094-AB826A0841DD}" srcId="{2D82BEFD-2256-474C-91AA-F446694F784F}" destId="{DBB91482-268E-430F-B0BF-824FF028220B}" srcOrd="3" destOrd="0" parTransId="{3C86EE0D-1BD1-4B7F-BE2E-55DB81507D6A}" sibTransId="{A582B04D-0CB1-4063-A9D4-7EECC7BBE9F0}"/>
    <dgm:cxn modelId="{FA1FC236-8B42-41C9-B5F2-5537D5926600}" srcId="{2D82BEFD-2256-474C-91AA-F446694F784F}" destId="{8B60BDAE-11AC-44F2-A8C1-6EE67B5924D6}" srcOrd="2" destOrd="0" parTransId="{93F3D0A3-0572-4A23-A5EF-F847F054D01A}" sibTransId="{ADBB3B87-05C8-471F-8792-1826A4DC944E}"/>
    <dgm:cxn modelId="{6A2A823D-238C-464C-901B-D203018FCFEE}" srcId="{8B60BDAE-11AC-44F2-A8C1-6EE67B5924D6}" destId="{67DD0063-8E24-4E57-9E9A-D1FFF978E20A}" srcOrd="0" destOrd="0" parTransId="{B7735CA7-34E6-40AF-8AEC-FFDF32F9673C}" sibTransId="{85382DB4-27F2-4497-A93C-6DB85DD589C1}"/>
    <dgm:cxn modelId="{33B83D44-C122-465E-BB5A-42E4F9FD9270}" srcId="{2D82BEFD-2256-474C-91AA-F446694F784F}" destId="{0FB2E6E9-F95C-49F0-BE53-22860BA6A990}" srcOrd="0" destOrd="0" parTransId="{19CE64D2-F050-483B-BE32-59308A62D700}" sibTransId="{D022E980-E30B-422D-A91E-19E28E0C28A7}"/>
    <dgm:cxn modelId="{94914768-11C2-431D-8481-9D6CB40E64F6}" type="presOf" srcId="{8B60BDAE-11AC-44F2-A8C1-6EE67B5924D6}" destId="{96A72796-93B2-4C56-8BB4-11E27F7B7D3C}" srcOrd="0" destOrd="0" presId="urn:microsoft.com/office/officeart/2016/7/layout/HorizontalActionList"/>
    <dgm:cxn modelId="{8A3CF999-8DC0-4747-9694-710253288CBA}" type="presOf" srcId="{3C2B52C5-9E32-4848-87C3-7B0EEDC7CA5E}" destId="{36EA7B5C-2F12-4CF0-B8A0-1491ECD4F446}" srcOrd="0" destOrd="0" presId="urn:microsoft.com/office/officeart/2016/7/layout/HorizontalActionList"/>
    <dgm:cxn modelId="{5A2BF7C2-168B-4A5B-9BAD-0DE4EE9957A9}" srcId="{DBB91482-268E-430F-B0BF-824FF028220B}" destId="{0B38F735-AFEB-4C54-86C7-DF1EC0F21349}" srcOrd="0" destOrd="0" parTransId="{C1E4DC36-07CB-4EA3-A946-9CC8878EAA92}" sibTransId="{0B827506-1654-40C0-BCA1-AB2C12251455}"/>
    <dgm:cxn modelId="{57AA2CCD-0D44-4D40-9B56-A25B55BA5107}" srcId="{0FB2E6E9-F95C-49F0-BE53-22860BA6A990}" destId="{17936B66-5242-4219-A164-9593759A0B74}" srcOrd="0" destOrd="0" parTransId="{F924A174-6B48-43E0-9B1D-09D62328EABD}" sibTransId="{83B27727-E353-4E02-8B1F-F4CB1AEE3924}"/>
    <dgm:cxn modelId="{6F36B2D1-0D8D-4C0B-B076-C948B54EB34B}" type="presOf" srcId="{17936B66-5242-4219-A164-9593759A0B74}" destId="{E9C91D6B-BCC0-448D-B9C2-F429498B9340}" srcOrd="0" destOrd="0" presId="urn:microsoft.com/office/officeart/2016/7/layout/HorizontalActionList"/>
    <dgm:cxn modelId="{441EBCD5-1AFF-42DB-96AB-E883785A6511}" type="presOf" srcId="{0B38F735-AFEB-4C54-86C7-DF1EC0F21349}" destId="{1016C23A-84AB-4461-B8C6-04591FCB4997}" srcOrd="0" destOrd="0" presId="urn:microsoft.com/office/officeart/2016/7/layout/HorizontalActionList"/>
    <dgm:cxn modelId="{F549BBDD-0393-45B7-85B8-1BAE11E8C10D}" type="presOf" srcId="{E98C9D61-E6B7-449F-B23A-E4130D4755CD}" destId="{E20DB7AC-6F86-49C1-B17E-261A2DCDE453}" srcOrd="0" destOrd="0" presId="urn:microsoft.com/office/officeart/2016/7/layout/HorizontalActionList"/>
    <dgm:cxn modelId="{924B59F2-2472-472B-96E5-2D68F2BAD6C7}" srcId="{E98C9D61-E6B7-449F-B23A-E4130D4755CD}" destId="{3C2B52C5-9E32-4848-87C3-7B0EEDC7CA5E}" srcOrd="0" destOrd="0" parTransId="{4F23CE35-EE8C-46B2-A439-01E4B1CECA1A}" sibTransId="{C6EEB31B-B7AE-44F0-BA22-C1272AE26471}"/>
    <dgm:cxn modelId="{5B6A19F3-27E2-48D0-8F71-0C9BF9CC61CD}" type="presOf" srcId="{67DD0063-8E24-4E57-9E9A-D1FFF978E20A}" destId="{6C1126D7-3F95-4D22-BA80-1E64A2196BF8}" srcOrd="0" destOrd="0" presId="urn:microsoft.com/office/officeart/2016/7/layout/HorizontalActionList"/>
    <dgm:cxn modelId="{C5F1FB8A-9C24-4DE2-BC9E-70CAD9F94639}" type="presParOf" srcId="{C5DF05BB-7DBA-419A-A241-5BAE1C3282BE}" destId="{79551B08-2C0F-402C-9CC1-9EF95DE47BF1}" srcOrd="0" destOrd="0" presId="urn:microsoft.com/office/officeart/2016/7/layout/HorizontalActionList"/>
    <dgm:cxn modelId="{A6FC81A8-C2CD-4233-AF60-3A00285EFF7A}" type="presParOf" srcId="{79551B08-2C0F-402C-9CC1-9EF95DE47BF1}" destId="{9A64440E-0EFF-463F-9B53-718C1FEE723A}" srcOrd="0" destOrd="0" presId="urn:microsoft.com/office/officeart/2016/7/layout/HorizontalActionList"/>
    <dgm:cxn modelId="{F23A0C6D-A9C3-4B75-B2D4-3350A7EAB0ED}" type="presParOf" srcId="{79551B08-2C0F-402C-9CC1-9EF95DE47BF1}" destId="{E9C91D6B-BCC0-448D-B9C2-F429498B9340}" srcOrd="1" destOrd="0" presId="urn:microsoft.com/office/officeart/2016/7/layout/HorizontalActionList"/>
    <dgm:cxn modelId="{782F7A4D-39DB-4EE4-8863-9521622D3012}" type="presParOf" srcId="{C5DF05BB-7DBA-419A-A241-5BAE1C3282BE}" destId="{56B18B91-9D64-4424-B70C-3C053250D33A}" srcOrd="1" destOrd="0" presId="urn:microsoft.com/office/officeart/2016/7/layout/HorizontalActionList"/>
    <dgm:cxn modelId="{15D87BDC-61B5-4EEC-B361-ADFD2BF0A915}" type="presParOf" srcId="{C5DF05BB-7DBA-419A-A241-5BAE1C3282BE}" destId="{E23EDD0E-4CB8-422B-9E70-8DB8A1A89EFB}" srcOrd="2" destOrd="0" presId="urn:microsoft.com/office/officeart/2016/7/layout/HorizontalActionList"/>
    <dgm:cxn modelId="{2DF39C0D-8FD4-46C4-99D3-AC157EF39D48}" type="presParOf" srcId="{E23EDD0E-4CB8-422B-9E70-8DB8A1A89EFB}" destId="{E20DB7AC-6F86-49C1-B17E-261A2DCDE453}" srcOrd="0" destOrd="0" presId="urn:microsoft.com/office/officeart/2016/7/layout/HorizontalActionList"/>
    <dgm:cxn modelId="{3187C199-DF66-45E9-A97F-CA2DE8620C63}" type="presParOf" srcId="{E23EDD0E-4CB8-422B-9E70-8DB8A1A89EFB}" destId="{36EA7B5C-2F12-4CF0-B8A0-1491ECD4F446}" srcOrd="1" destOrd="0" presId="urn:microsoft.com/office/officeart/2016/7/layout/HorizontalActionList"/>
    <dgm:cxn modelId="{B834B33E-CED3-415C-B240-3028A1EECEA1}" type="presParOf" srcId="{C5DF05BB-7DBA-419A-A241-5BAE1C3282BE}" destId="{DC885AD7-3B3D-4A23-BF5F-803D9CB31BF9}" srcOrd="3" destOrd="0" presId="urn:microsoft.com/office/officeart/2016/7/layout/HorizontalActionList"/>
    <dgm:cxn modelId="{6DF00C2B-FCA4-43B2-93F0-6489202AEDCB}" type="presParOf" srcId="{C5DF05BB-7DBA-419A-A241-5BAE1C3282BE}" destId="{24A8F185-1FEB-44EC-B2E7-2E3812A81ADC}" srcOrd="4" destOrd="0" presId="urn:microsoft.com/office/officeart/2016/7/layout/HorizontalActionList"/>
    <dgm:cxn modelId="{66332B3E-3BBD-4B4F-8F79-E2696C1E1D6F}" type="presParOf" srcId="{24A8F185-1FEB-44EC-B2E7-2E3812A81ADC}" destId="{96A72796-93B2-4C56-8BB4-11E27F7B7D3C}" srcOrd="0" destOrd="0" presId="urn:microsoft.com/office/officeart/2016/7/layout/HorizontalActionList"/>
    <dgm:cxn modelId="{FF4DE06D-D3A3-462F-9D98-2D09061FDAD2}" type="presParOf" srcId="{24A8F185-1FEB-44EC-B2E7-2E3812A81ADC}" destId="{6C1126D7-3F95-4D22-BA80-1E64A2196BF8}" srcOrd="1" destOrd="0" presId="urn:microsoft.com/office/officeart/2016/7/layout/HorizontalActionList"/>
    <dgm:cxn modelId="{2C8403CA-B1F6-49A2-99B5-C5ADB22CD9EC}" type="presParOf" srcId="{C5DF05BB-7DBA-419A-A241-5BAE1C3282BE}" destId="{43754641-BFED-467F-88E5-15F0F0903C8A}" srcOrd="5" destOrd="0" presId="urn:microsoft.com/office/officeart/2016/7/layout/HorizontalActionList"/>
    <dgm:cxn modelId="{62C90167-B2E0-45B9-97DC-32DC3559FC6C}" type="presParOf" srcId="{C5DF05BB-7DBA-419A-A241-5BAE1C3282BE}" destId="{C8288264-E2E5-451D-B91D-4543C0499357}" srcOrd="6" destOrd="0" presId="urn:microsoft.com/office/officeart/2016/7/layout/HorizontalActionList"/>
    <dgm:cxn modelId="{BD1A80CC-6342-4305-9B4C-86896A007787}" type="presParOf" srcId="{C8288264-E2E5-451D-B91D-4543C0499357}" destId="{ACD7377D-7269-4E00-96CA-2951F940E3F8}" srcOrd="0" destOrd="0" presId="urn:microsoft.com/office/officeart/2016/7/layout/HorizontalActionList"/>
    <dgm:cxn modelId="{D884DB40-450C-4B3F-90D0-4E361175887F}" type="presParOf" srcId="{C8288264-E2E5-451D-B91D-4543C0499357}" destId="{1016C23A-84AB-4461-B8C6-04591FCB4997}"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4440E-0EFF-463F-9B53-718C1FEE723A}">
      <dsp:nvSpPr>
        <dsp:cNvPr id="0" name=""/>
        <dsp:cNvSpPr/>
      </dsp:nvSpPr>
      <dsp:spPr>
        <a:xfrm>
          <a:off x="8156" y="301869"/>
          <a:ext cx="2637553" cy="791266"/>
        </a:xfrm>
        <a:prstGeom prst="rect">
          <a:avLst/>
        </a:prstGeom>
        <a:solidFill>
          <a:schemeClr val="accent5">
            <a:lumMod val="5000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425" tIns="208425" rIns="208425" bIns="208425" numCol="1" spcCol="1270" anchor="ctr" anchorCtr="0">
          <a:noAutofit/>
        </a:bodyPr>
        <a:lstStyle/>
        <a:p>
          <a:pPr marL="0" lvl="0" indent="0" algn="ctr" defTabSz="1200150">
            <a:lnSpc>
              <a:spcPct val="90000"/>
            </a:lnSpc>
            <a:spcBef>
              <a:spcPct val="0"/>
            </a:spcBef>
            <a:spcAft>
              <a:spcPct val="35000"/>
            </a:spcAft>
            <a:buNone/>
          </a:pPr>
          <a:r>
            <a:rPr lang="en-US" sz="2700" kern="1200" dirty="0"/>
            <a:t>Clustering</a:t>
          </a:r>
        </a:p>
      </dsp:txBody>
      <dsp:txXfrm>
        <a:off x="8156" y="301869"/>
        <a:ext cx="2637553" cy="791266"/>
      </dsp:txXfrm>
    </dsp:sp>
    <dsp:sp modelId="{E9C91D6B-BCC0-448D-B9C2-F429498B9340}">
      <dsp:nvSpPr>
        <dsp:cNvPr id="0" name=""/>
        <dsp:cNvSpPr/>
      </dsp:nvSpPr>
      <dsp:spPr>
        <a:xfrm>
          <a:off x="16860" y="1060700"/>
          <a:ext cx="2637553" cy="3403418"/>
        </a:xfrm>
        <a:prstGeom prst="rect">
          <a:avLst/>
        </a:prstGeom>
        <a:solidFill>
          <a:schemeClr val="accent6">
            <a:lumMod val="60000"/>
            <a:lumOff val="40000"/>
            <a:alpha val="9000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0532" tIns="260532" rIns="260532" bIns="260532" numCol="1" spcCol="1270" anchor="t" anchorCtr="0">
          <a:noAutofit/>
        </a:bodyPr>
        <a:lstStyle/>
        <a:p>
          <a:pPr marL="0" lvl="0" indent="0" algn="l" defTabSz="889000">
            <a:lnSpc>
              <a:spcPct val="90000"/>
            </a:lnSpc>
            <a:spcBef>
              <a:spcPct val="0"/>
            </a:spcBef>
            <a:spcAft>
              <a:spcPct val="35000"/>
            </a:spcAft>
            <a:buNone/>
          </a:pPr>
          <a:r>
            <a:rPr lang="en-US" sz="2000" kern="1200" dirty="0"/>
            <a:t>Finds patterns in the data to assign grouping.</a:t>
          </a:r>
        </a:p>
        <a:p>
          <a:pPr marL="0" lvl="0" indent="0" algn="l" defTabSz="889000">
            <a:lnSpc>
              <a:spcPct val="90000"/>
            </a:lnSpc>
            <a:spcBef>
              <a:spcPct val="0"/>
            </a:spcBef>
            <a:spcAft>
              <a:spcPct val="35000"/>
            </a:spcAft>
            <a:buNone/>
          </a:pPr>
          <a:r>
            <a:rPr lang="en-US" sz="2000" kern="1200" dirty="0"/>
            <a:t>Suggestion to use: </a:t>
          </a:r>
          <a:r>
            <a:rPr lang="en-US" sz="2000" b="1" kern="1200" dirty="0"/>
            <a:t>Hierarchical Clustering with reduced data after applying PCA.</a:t>
          </a:r>
        </a:p>
      </dsp:txBody>
      <dsp:txXfrm>
        <a:off x="16860" y="1060700"/>
        <a:ext cx="2637553" cy="3403418"/>
      </dsp:txXfrm>
    </dsp:sp>
    <dsp:sp modelId="{E20DB7AC-6F86-49C1-B17E-261A2DCDE453}">
      <dsp:nvSpPr>
        <dsp:cNvPr id="0" name=""/>
        <dsp:cNvSpPr/>
      </dsp:nvSpPr>
      <dsp:spPr>
        <a:xfrm>
          <a:off x="2753605" y="301869"/>
          <a:ext cx="2637553" cy="791266"/>
        </a:xfrm>
        <a:prstGeom prst="rect">
          <a:avLst/>
        </a:prstGeom>
        <a:solidFill>
          <a:schemeClr val="accent5">
            <a:lumMod val="5000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425" tIns="208425" rIns="208425" bIns="208425" numCol="1" spcCol="1270" anchor="ctr" anchorCtr="0">
          <a:noAutofit/>
        </a:bodyPr>
        <a:lstStyle/>
        <a:p>
          <a:pPr marL="0" lvl="0" indent="0" algn="ctr" defTabSz="1200150">
            <a:lnSpc>
              <a:spcPct val="90000"/>
            </a:lnSpc>
            <a:spcBef>
              <a:spcPct val="0"/>
            </a:spcBef>
            <a:spcAft>
              <a:spcPct val="35000"/>
            </a:spcAft>
            <a:buNone/>
          </a:pPr>
          <a:r>
            <a:rPr lang="en-US" sz="2700" kern="1200" dirty="0"/>
            <a:t>Random Forest </a:t>
          </a:r>
        </a:p>
      </dsp:txBody>
      <dsp:txXfrm>
        <a:off x="2753605" y="301869"/>
        <a:ext cx="2637553" cy="791266"/>
      </dsp:txXfrm>
    </dsp:sp>
    <dsp:sp modelId="{36EA7B5C-2F12-4CF0-B8A0-1491ECD4F446}">
      <dsp:nvSpPr>
        <dsp:cNvPr id="0" name=""/>
        <dsp:cNvSpPr/>
      </dsp:nvSpPr>
      <dsp:spPr>
        <a:xfrm>
          <a:off x="2753605" y="1093135"/>
          <a:ext cx="2637553" cy="3403418"/>
        </a:xfrm>
        <a:prstGeom prst="rect">
          <a:avLst/>
        </a:prstGeom>
        <a:solidFill>
          <a:schemeClr val="accent6">
            <a:lumMod val="60000"/>
            <a:lumOff val="40000"/>
            <a:alpha val="9000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0532" tIns="260532" rIns="260532" bIns="260532" numCol="1" spcCol="1270" anchor="t" anchorCtr="0">
          <a:noAutofit/>
        </a:bodyPr>
        <a:lstStyle/>
        <a:p>
          <a:pPr marL="0" lvl="0" indent="0" algn="l" defTabSz="889000">
            <a:lnSpc>
              <a:spcPct val="90000"/>
            </a:lnSpc>
            <a:spcBef>
              <a:spcPct val="0"/>
            </a:spcBef>
            <a:spcAft>
              <a:spcPct val="35000"/>
            </a:spcAft>
            <a:buNone/>
          </a:pPr>
          <a:r>
            <a:rPr lang="en-US" sz="2000" kern="1200" dirty="0"/>
            <a:t>Predicts the most impactful weather indicators. </a:t>
          </a:r>
        </a:p>
        <a:p>
          <a:pPr marL="0" lvl="0" indent="0" algn="l" defTabSz="889000">
            <a:lnSpc>
              <a:spcPct val="90000"/>
            </a:lnSpc>
            <a:spcBef>
              <a:spcPct val="0"/>
            </a:spcBef>
            <a:spcAft>
              <a:spcPct val="35000"/>
            </a:spcAft>
            <a:buNone/>
          </a:pPr>
          <a:r>
            <a:rPr lang="en-US" sz="2000" kern="1200" dirty="0"/>
            <a:t>Suggestion to use: </a:t>
          </a:r>
          <a:r>
            <a:rPr lang="en-US" sz="2000" b="1" kern="1200" dirty="0"/>
            <a:t>Random Forest Classifier applying Grid search optimization.</a:t>
          </a:r>
        </a:p>
      </dsp:txBody>
      <dsp:txXfrm>
        <a:off x="2753605" y="1093135"/>
        <a:ext cx="2637553" cy="3403418"/>
      </dsp:txXfrm>
    </dsp:sp>
    <dsp:sp modelId="{96A72796-93B2-4C56-8BB4-11E27F7B7D3C}">
      <dsp:nvSpPr>
        <dsp:cNvPr id="0" name=""/>
        <dsp:cNvSpPr/>
      </dsp:nvSpPr>
      <dsp:spPr>
        <a:xfrm>
          <a:off x="5499053" y="301869"/>
          <a:ext cx="2637553" cy="791266"/>
        </a:xfrm>
        <a:prstGeom prst="rect">
          <a:avLst/>
        </a:prstGeom>
        <a:solidFill>
          <a:schemeClr val="accent5">
            <a:lumMod val="5000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425" tIns="208425" rIns="208425" bIns="208425" numCol="1" spcCol="1270" anchor="ctr" anchorCtr="0">
          <a:noAutofit/>
        </a:bodyPr>
        <a:lstStyle/>
        <a:p>
          <a:pPr marL="0" lvl="0" indent="0" algn="ctr" defTabSz="1200150">
            <a:lnSpc>
              <a:spcPct val="90000"/>
            </a:lnSpc>
            <a:spcBef>
              <a:spcPct val="0"/>
            </a:spcBef>
            <a:spcAft>
              <a:spcPct val="35000"/>
            </a:spcAft>
            <a:buNone/>
          </a:pPr>
          <a:r>
            <a:rPr lang="en-US" sz="2700" kern="1200" dirty="0"/>
            <a:t>CNN &amp; RNN</a:t>
          </a:r>
        </a:p>
      </dsp:txBody>
      <dsp:txXfrm>
        <a:off x="5499053" y="301869"/>
        <a:ext cx="2637553" cy="791266"/>
      </dsp:txXfrm>
    </dsp:sp>
    <dsp:sp modelId="{6C1126D7-3F95-4D22-BA80-1E64A2196BF8}">
      <dsp:nvSpPr>
        <dsp:cNvPr id="0" name=""/>
        <dsp:cNvSpPr/>
      </dsp:nvSpPr>
      <dsp:spPr>
        <a:xfrm>
          <a:off x="5499053" y="1093135"/>
          <a:ext cx="2637553" cy="3403418"/>
        </a:xfrm>
        <a:prstGeom prst="rect">
          <a:avLst/>
        </a:prstGeom>
        <a:solidFill>
          <a:schemeClr val="accent6">
            <a:lumMod val="60000"/>
            <a:lumOff val="40000"/>
            <a:alpha val="9000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0532" tIns="260532" rIns="260532" bIns="260532" numCol="1" spcCol="1270" anchor="t" anchorCtr="0">
          <a:noAutofit/>
        </a:bodyPr>
        <a:lstStyle/>
        <a:p>
          <a:pPr marL="0" lvl="0" indent="0" algn="l" defTabSz="889000">
            <a:lnSpc>
              <a:spcPct val="90000"/>
            </a:lnSpc>
            <a:spcBef>
              <a:spcPct val="0"/>
            </a:spcBef>
            <a:spcAft>
              <a:spcPct val="35000"/>
            </a:spcAft>
            <a:buNone/>
          </a:pPr>
          <a:r>
            <a:rPr lang="en-US" sz="2000" kern="1200" dirty="0"/>
            <a:t>Predicts large patterns in weather data.</a:t>
          </a:r>
        </a:p>
        <a:p>
          <a:pPr marL="0" lvl="0" indent="0" algn="l" defTabSz="889000">
            <a:lnSpc>
              <a:spcPct val="90000"/>
            </a:lnSpc>
            <a:spcBef>
              <a:spcPct val="0"/>
            </a:spcBef>
            <a:spcAft>
              <a:spcPct val="35000"/>
            </a:spcAft>
            <a:buNone/>
          </a:pPr>
          <a:r>
            <a:rPr lang="en-US" sz="2000" kern="1200" dirty="0"/>
            <a:t>Suggestion to use: </a:t>
          </a:r>
          <a:r>
            <a:rPr lang="en-US" sz="2000" b="1" kern="1200" dirty="0"/>
            <a:t>B</a:t>
          </a:r>
          <a:r>
            <a:rPr lang="fr-FR" sz="2000" b="1" kern="1200" dirty="0" err="1"/>
            <a:t>ayesian</a:t>
          </a:r>
          <a:r>
            <a:rPr lang="fr-FR" sz="2000" b="1" kern="1200" dirty="0"/>
            <a:t> optimisation </a:t>
          </a:r>
          <a:r>
            <a:rPr lang="fr-FR" sz="2000" b="1" kern="1200" dirty="0" err="1"/>
            <a:t>with</a:t>
          </a:r>
          <a:r>
            <a:rPr lang="fr-FR" sz="2000" b="1" kern="1200" dirty="0"/>
            <a:t> </a:t>
          </a:r>
          <a:r>
            <a:rPr lang="fr-FR" sz="2000" b="1" kern="1200" dirty="0" err="1"/>
            <a:t>Keras</a:t>
          </a:r>
          <a:r>
            <a:rPr lang="fr-FR" sz="2000" b="1" kern="1200" dirty="0"/>
            <a:t> Model / CNN.</a:t>
          </a:r>
          <a:endParaRPr lang="en-US" sz="2000" b="1" kern="1200" dirty="0"/>
        </a:p>
      </dsp:txBody>
      <dsp:txXfrm>
        <a:off x="5499053" y="1093135"/>
        <a:ext cx="2637553" cy="3403418"/>
      </dsp:txXfrm>
    </dsp:sp>
    <dsp:sp modelId="{ACD7377D-7269-4E00-96CA-2951F940E3F8}">
      <dsp:nvSpPr>
        <dsp:cNvPr id="0" name=""/>
        <dsp:cNvSpPr/>
      </dsp:nvSpPr>
      <dsp:spPr>
        <a:xfrm>
          <a:off x="8244501" y="301869"/>
          <a:ext cx="2637553" cy="791266"/>
        </a:xfrm>
        <a:prstGeom prst="rect">
          <a:avLst/>
        </a:prstGeom>
        <a:solidFill>
          <a:schemeClr val="accent5">
            <a:lumMod val="5000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425" tIns="208425" rIns="208425" bIns="208425" numCol="1" spcCol="1270" anchor="ctr" anchorCtr="0">
          <a:noAutofit/>
        </a:bodyPr>
        <a:lstStyle/>
        <a:p>
          <a:pPr marL="0" lvl="0" indent="0" algn="ctr" defTabSz="1200150">
            <a:lnSpc>
              <a:spcPct val="90000"/>
            </a:lnSpc>
            <a:spcBef>
              <a:spcPct val="0"/>
            </a:spcBef>
            <a:spcAft>
              <a:spcPct val="35000"/>
            </a:spcAft>
            <a:buNone/>
          </a:pPr>
          <a:r>
            <a:rPr lang="en-US" sz="2700" kern="1200" dirty="0"/>
            <a:t>GANs</a:t>
          </a:r>
        </a:p>
      </dsp:txBody>
      <dsp:txXfrm>
        <a:off x="8244501" y="301869"/>
        <a:ext cx="2637553" cy="791266"/>
      </dsp:txXfrm>
    </dsp:sp>
    <dsp:sp modelId="{1016C23A-84AB-4461-B8C6-04591FCB4997}">
      <dsp:nvSpPr>
        <dsp:cNvPr id="0" name=""/>
        <dsp:cNvSpPr/>
      </dsp:nvSpPr>
      <dsp:spPr>
        <a:xfrm>
          <a:off x="8244501" y="1093135"/>
          <a:ext cx="2637553" cy="3403418"/>
        </a:xfrm>
        <a:prstGeom prst="rect">
          <a:avLst/>
        </a:prstGeom>
        <a:solidFill>
          <a:schemeClr val="accent6">
            <a:lumMod val="60000"/>
            <a:lumOff val="40000"/>
            <a:alpha val="9000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0532" tIns="260532" rIns="260532" bIns="260532" numCol="1" spcCol="1270" anchor="t" anchorCtr="0">
          <a:noAutofit/>
        </a:bodyPr>
        <a:lstStyle/>
        <a:p>
          <a:pPr marL="0" lvl="0" indent="0" algn="l" defTabSz="889000">
            <a:lnSpc>
              <a:spcPct val="90000"/>
            </a:lnSpc>
            <a:spcBef>
              <a:spcPct val="0"/>
            </a:spcBef>
            <a:spcAft>
              <a:spcPct val="35000"/>
            </a:spcAft>
            <a:buNone/>
          </a:pPr>
          <a:r>
            <a:rPr lang="en-US" sz="2000" kern="1200" dirty="0"/>
            <a:t>Predicts weather hazards in short term prospect.</a:t>
          </a:r>
        </a:p>
        <a:p>
          <a:pPr marL="0" lvl="0" indent="0" algn="l" defTabSz="889000">
            <a:lnSpc>
              <a:spcPct val="90000"/>
            </a:lnSpc>
            <a:spcBef>
              <a:spcPct val="0"/>
            </a:spcBef>
            <a:spcAft>
              <a:spcPct val="35000"/>
            </a:spcAft>
            <a:buNone/>
          </a:pPr>
          <a:r>
            <a:rPr lang="en-US" sz="2000" kern="1200" dirty="0"/>
            <a:t>Suggestion to use: </a:t>
          </a:r>
          <a:r>
            <a:rPr lang="en-US" sz="2000" b="1" kern="1200" dirty="0"/>
            <a:t>CNN as the generator model and a classification type model as the discriminator.</a:t>
          </a:r>
        </a:p>
      </dsp:txBody>
      <dsp:txXfrm>
        <a:off x="8244501" y="1093135"/>
        <a:ext cx="2637553" cy="3403418"/>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9/16/2024</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9/16/2024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4</a:t>
            </a:fld>
            <a:endParaRPr lang="en-US" dirty="0"/>
          </a:p>
        </p:txBody>
      </p:sp>
    </p:spTree>
    <p:extLst>
      <p:ext uri="{BB962C8B-B14F-4D97-AF65-F5344CB8AC3E}">
        <p14:creationId xmlns:p14="http://schemas.microsoft.com/office/powerpoint/2010/main" val="2808546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5</a:t>
            </a:fld>
            <a:endParaRPr lang="en-US" dirty="0"/>
          </a:p>
        </p:txBody>
      </p:sp>
    </p:spTree>
    <p:extLst>
      <p:ext uri="{BB962C8B-B14F-4D97-AF65-F5344CB8AC3E}">
        <p14:creationId xmlns:p14="http://schemas.microsoft.com/office/powerpoint/2010/main" val="1259013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6</a:t>
            </a:fld>
            <a:endParaRPr lang="en-US" dirty="0"/>
          </a:p>
        </p:txBody>
      </p:sp>
    </p:spTree>
    <p:extLst>
      <p:ext uri="{BB962C8B-B14F-4D97-AF65-F5344CB8AC3E}">
        <p14:creationId xmlns:p14="http://schemas.microsoft.com/office/powerpoint/2010/main" val="3988315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4">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1"/>
            </a:solidFill>
          </a:ln>
        </p:spPr>
        <p:txBody>
          <a:bodyPr lIns="914400" tIns="91440" rIns="914400" anchor="ctr"/>
          <a:lstStyle>
            <a:lvl1pPr algn="ctr">
              <a:defRPr sz="5400" b="1" cap="all" spc="100" baseline="0">
                <a:solidFill>
                  <a:schemeClr val="accent1"/>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5E8994-67B0-7A02-C300-3232691564F0}"/>
              </a:ext>
              <a:ext uri="{C183D7F6-B498-43B3-948B-1728B52AA6E4}">
                <adec:decorative xmlns:adec="http://schemas.microsoft.com/office/drawing/2017/decorative" val="1"/>
              </a:ext>
            </a:extLst>
          </p:cNvPr>
          <p:cNvSpPr/>
          <p:nvPr userDrawn="1"/>
        </p:nvSpPr>
        <p:spPr>
          <a:xfrm>
            <a:off x="4532671" y="0"/>
            <a:ext cx="7659329" cy="6858000"/>
          </a:xfrm>
          <a:prstGeom prst="rect">
            <a:avLst/>
          </a:prstGeom>
          <a:solidFill>
            <a:schemeClr val="accent2">
              <a:lumMod val="40000"/>
              <a:lumOff val="6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933791" y="787869"/>
            <a:ext cx="2743200" cy="2142144"/>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Click to add title</a:t>
            </a:r>
          </a:p>
        </p:txBody>
      </p:sp>
      <p:sp>
        <p:nvSpPr>
          <p:cNvPr id="12" name="Text Placeholder 11">
            <a:extLst>
              <a:ext uri="{FF2B5EF4-FFF2-40B4-BE49-F238E27FC236}">
                <a16:creationId xmlns:a16="http://schemas.microsoft.com/office/drawing/2014/main" id="{2EA6B5C4-24E3-C021-071B-DFF6C6CC497B}"/>
              </a:ext>
            </a:extLst>
          </p:cNvPr>
          <p:cNvSpPr>
            <a:spLocks noGrp="1"/>
          </p:cNvSpPr>
          <p:nvPr>
            <p:ph type="body" sz="quarter" idx="16" hasCustomPrompt="1"/>
          </p:nvPr>
        </p:nvSpPr>
        <p:spPr>
          <a:xfrm>
            <a:off x="933449" y="3429000"/>
            <a:ext cx="2920796" cy="2927350"/>
          </a:xfrm>
          <a:prstGeom prst="rect">
            <a:avLst/>
          </a:prstGeom>
        </p:spPr>
        <p:txBody>
          <a:bodyPr/>
          <a:lstStyle>
            <a:lvl1pPr marL="0" indent="0">
              <a:lnSpc>
                <a:spcPct val="125000"/>
              </a:lnSpc>
              <a:spcBef>
                <a:spcPts val="0"/>
              </a:spcBef>
              <a:spcAft>
                <a:spcPts val="600"/>
              </a:spcAft>
              <a:buNone/>
              <a:defRPr sz="1800" spc="100" baseline="0"/>
            </a:lvl1pPr>
            <a:lvl2pPr marL="457200" indent="0">
              <a:lnSpc>
                <a:spcPct val="125000"/>
              </a:lnSpc>
              <a:spcBef>
                <a:spcPts val="0"/>
              </a:spcBef>
              <a:spcAft>
                <a:spcPts val="600"/>
              </a:spcAft>
              <a:buNone/>
              <a:defRPr sz="1600" spc="100" baseline="0"/>
            </a:lvl2pPr>
            <a:lvl3pPr marL="914400" indent="0">
              <a:lnSpc>
                <a:spcPct val="125000"/>
              </a:lnSpc>
              <a:spcBef>
                <a:spcPts val="0"/>
              </a:spcBef>
              <a:spcAft>
                <a:spcPts val="600"/>
              </a:spcAft>
              <a:buNone/>
              <a:defRPr sz="1400" spc="100" baseline="0"/>
            </a:lvl3pPr>
            <a:lvl4pPr marL="1371600" indent="0">
              <a:lnSpc>
                <a:spcPct val="125000"/>
              </a:lnSpc>
              <a:spcBef>
                <a:spcPts val="0"/>
              </a:spcBef>
              <a:spcAft>
                <a:spcPts val="600"/>
              </a:spcAft>
              <a:buNone/>
              <a:defRPr sz="1200" spc="100" baseline="0"/>
            </a:lvl4pPr>
            <a:lvl5pPr marL="1828800" indent="0">
              <a:lnSpc>
                <a:spcPct val="125000"/>
              </a:lnSpc>
              <a:spcBef>
                <a:spcPts val="0"/>
              </a:spcBef>
              <a:spcAft>
                <a:spcPts val="600"/>
              </a:spcAft>
              <a:buNone/>
              <a:defRPr sz="12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5220928" y="787869"/>
            <a:ext cx="6292646" cy="5432263"/>
          </a:xfrm>
          <a:prstGeom prst="rect">
            <a:avLst/>
          </a:prstGeom>
        </p:spPr>
        <p:txBody>
          <a:bodyPr/>
          <a:lstStyle>
            <a:lvl1pPr marL="0" indent="0" algn="ctr">
              <a:buNone/>
              <a:defRPr sz="1800" cap="all" baseline="0">
                <a:solidFill>
                  <a:schemeClr val="tx1"/>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10559" y="1"/>
            <a:ext cx="4952999" cy="2182482"/>
          </a:xfrm>
          <a:prstGeom prst="rect">
            <a:avLst/>
          </a:prstGeom>
          <a:solidFill>
            <a:schemeClr val="accent2">
              <a:alpha val="92000"/>
            </a:schemeClr>
          </a:solidFill>
        </p:spPr>
        <p:txBody>
          <a:bodyPr lIns="731520" rIns="731520" anchor="ctr"/>
          <a:lstStyle>
            <a:lvl1pPr algn="ctr">
              <a:defRPr sz="2400" cap="all" spc="100" baseline="0">
                <a:solidFill>
                  <a:schemeClr val="bg1"/>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942932" y="0"/>
            <a:ext cx="7249067" cy="2182483"/>
          </a:xfrm>
          <a:prstGeom prst="rect">
            <a:avLst/>
          </a:prstGeom>
        </p:spPr>
        <p:txBody>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2924355"/>
            <a:ext cx="3769525" cy="3300645"/>
          </a:xfrm>
          <a:prstGeom prst="rect">
            <a:avLst/>
          </a:prstGeom>
        </p:spPr>
        <p:txBody>
          <a:bodyPr anchor="t"/>
          <a:lstStyle>
            <a:lvl1pPr marL="0" indent="0" algn="l">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6" name="Content Placeholder 5">
            <a:extLst>
              <a:ext uri="{FF2B5EF4-FFF2-40B4-BE49-F238E27FC236}">
                <a16:creationId xmlns:a16="http://schemas.microsoft.com/office/drawing/2014/main" id="{46E5C19A-AE6A-FEDE-6B3C-9B1701F4C501}"/>
              </a:ext>
            </a:extLst>
          </p:cNvPr>
          <p:cNvSpPr>
            <a:spLocks noGrp="1"/>
          </p:cNvSpPr>
          <p:nvPr>
            <p:ph sz="quarter" idx="13" hasCustomPrompt="1"/>
          </p:nvPr>
        </p:nvSpPr>
        <p:spPr>
          <a:xfrm>
            <a:off x="4933262" y="2932801"/>
            <a:ext cx="6411912" cy="3300851"/>
          </a:xfrm>
          <a:prstGeom prst="rect">
            <a:avLst/>
          </a:prstGeom>
        </p:spPr>
        <p:txBody>
          <a:bodyPr/>
          <a:lstStyle>
            <a:lvl1pPr marL="283464" indent="-283464">
              <a:lnSpc>
                <a:spcPct val="125000"/>
              </a:lnSpc>
              <a:spcBef>
                <a:spcPts val="0"/>
              </a:spcBef>
              <a:spcAft>
                <a:spcPts val="0"/>
              </a:spcAft>
              <a:defRPr sz="1800" spc="100" baseline="0"/>
            </a:lvl1pPr>
            <a:lvl2pPr marL="914400" indent="-283464">
              <a:lnSpc>
                <a:spcPct val="125000"/>
              </a:lnSpc>
              <a:spcBef>
                <a:spcPts val="0"/>
              </a:spcBef>
              <a:spcAft>
                <a:spcPts val="0"/>
              </a:spcAft>
              <a:defRPr sz="1800" spc="100" baseline="0"/>
            </a:lvl2pPr>
            <a:lvl3pPr marL="1371600" indent="-283464">
              <a:lnSpc>
                <a:spcPct val="125000"/>
              </a:lnSpc>
              <a:spcBef>
                <a:spcPts val="0"/>
              </a:spcBef>
              <a:spcAft>
                <a:spcPts val="0"/>
              </a:spcAft>
              <a:defRPr sz="1800" spc="100" baseline="0"/>
            </a:lvl3pPr>
            <a:lvl4pPr marL="1828800" indent="-283464">
              <a:lnSpc>
                <a:spcPct val="125000"/>
              </a:lnSpc>
              <a:spcBef>
                <a:spcPts val="0"/>
              </a:spcBef>
              <a:spcAft>
                <a:spcPts val="0"/>
              </a:spcAft>
              <a:defRPr sz="1800" spc="100" baseline="0"/>
            </a:lvl4pPr>
            <a:lvl5pPr marL="2286000" indent="-283464">
              <a:lnSpc>
                <a:spcPct val="125000"/>
              </a:lnSpc>
              <a:spcBef>
                <a:spcPts val="0"/>
              </a:spcBef>
              <a:spcAft>
                <a:spcPts val="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6722F2-1968-8B82-9382-187D808D9CAE}"/>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838200" y="241541"/>
            <a:ext cx="10515600" cy="1215894"/>
          </a:xfrm>
          <a:prstGeom prst="rect">
            <a:avLst/>
          </a:prstGeom>
        </p:spPr>
        <p:txBody>
          <a:bodyPr anchor="b"/>
          <a:lstStyle>
            <a:lvl1pPr algn="ctr">
              <a:defRPr sz="2400" cap="all" spc="100" baseline="0">
                <a:solidFill>
                  <a:schemeClr val="tx2"/>
                </a:solidFill>
              </a:defRPr>
            </a:lvl1pPr>
          </a:lstStyle>
          <a:p>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859468" y="2674190"/>
            <a:ext cx="10494331" cy="360584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accent5">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130061" y="1541398"/>
            <a:ext cx="4442603" cy="2124827"/>
          </a:xfrm>
          <a:prstGeom prst="rect">
            <a:avLst/>
          </a:prstGeom>
          <a:noFill/>
          <a:ln w="28575">
            <a:solidFill>
              <a:schemeClr val="tx1"/>
            </a:solidFill>
          </a:ln>
        </p:spPr>
        <p:txBody>
          <a:bodyPr anchor="ctr"/>
          <a:lstStyle>
            <a:lvl1pPr algn="ctr">
              <a:defRPr sz="2400" cap="all" spc="100" baseline="0">
                <a:solidFill>
                  <a:schemeClr val="tx1"/>
                </a:solidFill>
              </a:defRPr>
            </a:lvl1pPr>
          </a:lstStyle>
          <a:p>
            <a:r>
              <a:rPr lang="en-US" dirty="0"/>
              <a:t>Add 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1130061" y="3984426"/>
            <a:ext cx="4442603" cy="2424999"/>
          </a:xfrm>
          <a:prstGeom prst="rect">
            <a:avLst/>
          </a:prstGeom>
        </p:spPr>
        <p:txBody>
          <a:bodyPr anchor="t"/>
          <a:lstStyle>
            <a:lvl1pPr marL="0" indent="0" algn="ctr">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6771736" y="0"/>
            <a:ext cx="5420263" cy="6858000"/>
          </a:xfrm>
          <a:prstGeom prst="rect">
            <a:avLst/>
          </a:prstGeo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4257799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0" y="0"/>
            <a:ext cx="6772276" cy="6858000"/>
          </a:xfrm>
          <a:prstGeom prst="rect">
            <a:avLst/>
          </a:prstGeom>
          <a:solidFill>
            <a:schemeClr val="accent4">
              <a:lumMod val="60000"/>
              <a:lumOff val="40000"/>
            </a:schemeClr>
          </a:solidFill>
        </p:spPr>
        <p:txBody>
          <a:bodyPr/>
          <a:lstStyle>
            <a:lvl1pPr marL="0" indent="0" algn="ctr">
              <a:buNone/>
              <a:defRPr>
                <a:solidFill>
                  <a:schemeClr val="tx1"/>
                </a:solidFill>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224747" y="2365057"/>
            <a:ext cx="4377400" cy="2160644"/>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2" name="Text Placeholder 11">
            <a:extLst>
              <a:ext uri="{FF2B5EF4-FFF2-40B4-BE49-F238E27FC236}">
                <a16:creationId xmlns:a16="http://schemas.microsoft.com/office/drawing/2014/main" id="{FB3EFFF7-FFC6-16DF-B4AB-DD5A1A1DA92A}"/>
              </a:ext>
            </a:extLst>
          </p:cNvPr>
          <p:cNvSpPr>
            <a:spLocks noGrp="1"/>
          </p:cNvSpPr>
          <p:nvPr>
            <p:ph type="body" sz="quarter" idx="12" hasCustomPrompt="1"/>
          </p:nvPr>
        </p:nvSpPr>
        <p:spPr>
          <a:xfrm>
            <a:off x="3427896" y="0"/>
            <a:ext cx="3344379" cy="6858000"/>
          </a:xfrm>
          <a:custGeom>
            <a:avLst/>
            <a:gdLst>
              <a:gd name="connsiteX0" fmla="*/ 0 w 3344379"/>
              <a:gd name="connsiteY0" fmla="*/ 0 h 6858000"/>
              <a:gd name="connsiteX1" fmla="*/ 3344379 w 3344379"/>
              <a:gd name="connsiteY1" fmla="*/ 0 h 6858000"/>
              <a:gd name="connsiteX2" fmla="*/ 3344379 w 3344379"/>
              <a:gd name="connsiteY2" fmla="*/ 6858000 h 6858000"/>
              <a:gd name="connsiteX3" fmla="*/ 0 w 334437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44379" h="6858000">
                <a:moveTo>
                  <a:pt x="0" y="0"/>
                </a:moveTo>
                <a:lnTo>
                  <a:pt x="3344379" y="0"/>
                </a:lnTo>
                <a:lnTo>
                  <a:pt x="3344379" y="6858000"/>
                </a:lnTo>
                <a:lnTo>
                  <a:pt x="0" y="6858000"/>
                </a:lnTo>
                <a:close/>
              </a:path>
            </a:pathLst>
          </a:custGeom>
          <a:solidFill>
            <a:schemeClr val="accent5">
              <a:alpha val="10000"/>
            </a:schemeClr>
          </a:solidFill>
        </p:spPr>
        <p:txBody>
          <a:bodyPr wrap="square">
            <a:noAutofit/>
          </a:bodyPr>
          <a:lstStyle>
            <a:lvl1pPr marL="0" indent="0">
              <a:buNone/>
              <a:defRPr>
                <a:noFill/>
              </a:defRPr>
            </a:lvl1pPr>
          </a:lstStyle>
          <a:p>
            <a:pPr lvl="0"/>
            <a:r>
              <a:rPr lang="en-US" dirty="0"/>
              <a:t>Blank</a:t>
            </a:r>
          </a:p>
        </p:txBody>
      </p:sp>
      <p:sp>
        <p:nvSpPr>
          <p:cNvPr id="6" name="Text Placeholder 5">
            <a:extLst>
              <a:ext uri="{FF2B5EF4-FFF2-40B4-BE49-F238E27FC236}">
                <a16:creationId xmlns:a16="http://schemas.microsoft.com/office/drawing/2014/main" id="{DE6E802E-B214-0AE3-69C8-CBCA885C703A}"/>
              </a:ext>
            </a:extLst>
          </p:cNvPr>
          <p:cNvSpPr>
            <a:spLocks noGrp="1"/>
          </p:cNvSpPr>
          <p:nvPr>
            <p:ph type="body" sz="quarter" idx="11" hasCustomPrompt="1"/>
          </p:nvPr>
        </p:nvSpPr>
        <p:spPr>
          <a:xfrm>
            <a:off x="7835900" y="2071688"/>
            <a:ext cx="3773488" cy="2732087"/>
          </a:xfrm>
          <a:prstGeom prst="rect">
            <a:avLst/>
          </a:prstGeom>
        </p:spPr>
        <p:txBody>
          <a:bodyPr anchor="ctr"/>
          <a:lstStyle>
            <a:lvl1pPr marL="0" indent="0">
              <a:lnSpc>
                <a:spcPct val="125000"/>
              </a:lnSpc>
              <a:spcBef>
                <a:spcPts val="0"/>
              </a:spcBef>
              <a:spcAft>
                <a:spcPts val="600"/>
              </a:spcAft>
              <a:buNone/>
              <a:defRPr sz="1800" spc="100" baseline="0"/>
            </a:lvl1pPr>
            <a:lvl2pPr marL="457200" indent="0">
              <a:lnSpc>
                <a:spcPct val="125000"/>
              </a:lnSpc>
              <a:spcBef>
                <a:spcPts val="0"/>
              </a:spcBef>
              <a:spcAft>
                <a:spcPts val="600"/>
              </a:spcAft>
              <a:buNone/>
              <a:defRPr sz="1800" spc="100" baseline="0"/>
            </a:lvl2pPr>
            <a:lvl3pPr marL="914400" indent="0">
              <a:lnSpc>
                <a:spcPct val="125000"/>
              </a:lnSpc>
              <a:spcBef>
                <a:spcPts val="0"/>
              </a:spcBef>
              <a:spcAft>
                <a:spcPts val="600"/>
              </a:spcAft>
              <a:buNone/>
              <a:defRPr sz="1800" spc="100" baseline="0"/>
            </a:lvl3pPr>
            <a:lvl4pPr marL="1371600" indent="0">
              <a:lnSpc>
                <a:spcPct val="125000"/>
              </a:lnSpc>
              <a:spcBef>
                <a:spcPts val="0"/>
              </a:spcBef>
              <a:spcAft>
                <a:spcPts val="600"/>
              </a:spcAft>
              <a:buNone/>
              <a:defRPr sz="1800" spc="100" baseline="0"/>
            </a:lvl4pPr>
            <a:lvl5pPr marL="1828800" indent="0">
              <a:lnSpc>
                <a:spcPct val="125000"/>
              </a:lnSpc>
              <a:spcBef>
                <a:spcPts val="0"/>
              </a:spcBef>
              <a:spcAft>
                <a:spcPts val="600"/>
              </a:spcAft>
              <a:buNone/>
              <a:defRPr sz="1800" spc="1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4">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5"/>
            </a:solidFill>
          </a:ln>
        </p:spPr>
        <p:txBody>
          <a:bodyPr lIns="914400" tIns="182880" rIns="914400" anchor="ctr"/>
          <a:lstStyle>
            <a:lvl1pPr algn="ctr">
              <a:defRPr sz="5400" b="1"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737129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alpha val="1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CC6C658-B6F5-98D2-4D95-EA3030D6F090}"/>
              </a:ext>
              <a:ext uri="{C183D7F6-B498-43B3-948B-1728B52AA6E4}">
                <adec:decorative xmlns:adec="http://schemas.microsoft.com/office/drawing/2017/decorative" val="1"/>
              </a:ext>
            </a:extLst>
          </p:cNvPr>
          <p:cNvSpPr/>
          <p:nvPr userDrawn="1"/>
        </p:nvSpPr>
        <p:spPr>
          <a:xfrm>
            <a:off x="-20322" y="-7084"/>
            <a:ext cx="12212321"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250065" y="2372810"/>
            <a:ext cx="4352081" cy="2129742"/>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6789480" y="0"/>
            <a:ext cx="5394960" cy="6858000"/>
          </a:xfrm>
          <a:prstGeom prst="rect">
            <a:avLst/>
          </a:prstGeom>
        </p:spPr>
        <p:txBody>
          <a:bodyPr/>
          <a:lstStyle>
            <a:lvl1pPr marL="0" indent="0" algn="ctr">
              <a:buNone/>
              <a:defRPr/>
            </a:lvl1pPr>
          </a:lstStyle>
          <a:p>
            <a:r>
              <a:rPr lang="en-US" dirty="0"/>
              <a:t>Click to add photo</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3FAF69-7EBE-817B-DCEA-4A1595820E3E}"/>
              </a:ext>
              <a:ext uri="{C183D7F6-B498-43B3-948B-1728B52AA6E4}">
                <adec:decorative xmlns:adec="http://schemas.microsoft.com/office/drawing/2017/decorative" val="1"/>
              </a:ext>
            </a:extLst>
          </p:cNvPr>
          <p:cNvSpPr/>
          <p:nvPr userDrawn="1"/>
        </p:nvSpPr>
        <p:spPr>
          <a:xfrm>
            <a:off x="-1" y="-7515"/>
            <a:ext cx="4661648" cy="6871651"/>
          </a:xfrm>
          <a:prstGeom prst="rect">
            <a:avLst/>
          </a:prstGeom>
          <a:solidFill>
            <a:srgbClr val="4769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636608" y="804862"/>
            <a:ext cx="3401992" cy="5121375"/>
          </a:xfrm>
          <a:prstGeom prst="rect">
            <a:avLst/>
          </a:prstGeom>
          <a:ln w="28575">
            <a:noFill/>
          </a:ln>
        </p:spPr>
        <p:txBody>
          <a:bodyPr anchor="ctr"/>
          <a:lstStyle>
            <a:lvl1pPr algn="ctr">
              <a:defRPr sz="2400" cap="all" spc="100" baseline="0">
                <a:solidFill>
                  <a:schemeClr val="bg1"/>
                </a:solidFill>
              </a:defRPr>
            </a:lvl1pPr>
          </a:lstStyle>
          <a:p>
            <a:r>
              <a:rPr lang="en-US" dirty="0"/>
              <a:t>Title</a:t>
            </a:r>
          </a:p>
        </p:txBody>
      </p:sp>
      <p:sp>
        <p:nvSpPr>
          <p:cNvPr id="6" name="Content Placeholder 5">
            <a:extLst>
              <a:ext uri="{FF2B5EF4-FFF2-40B4-BE49-F238E27FC236}">
                <a16:creationId xmlns:a16="http://schemas.microsoft.com/office/drawing/2014/main" id="{6F4F9403-8AE5-DF79-EFCF-E99EABB83417}"/>
              </a:ext>
            </a:extLst>
          </p:cNvPr>
          <p:cNvSpPr>
            <a:spLocks noGrp="1"/>
          </p:cNvSpPr>
          <p:nvPr>
            <p:ph sz="quarter" idx="10" hasCustomPrompt="1"/>
          </p:nvPr>
        </p:nvSpPr>
        <p:spPr>
          <a:xfrm>
            <a:off x="5579338" y="804863"/>
            <a:ext cx="5716587" cy="5248276"/>
          </a:xfrm>
          <a:prstGeom prst="rect">
            <a:avLst/>
          </a:prstGeom>
        </p:spPr>
        <p:txBody>
          <a:bodyPr anchor="ctr"/>
          <a:lstStyle>
            <a:lvl1pPr marL="283464" indent="-283464">
              <a:lnSpc>
                <a:spcPct val="125000"/>
              </a:lnSpc>
              <a:spcBef>
                <a:spcPts val="0"/>
              </a:spcBef>
              <a:spcAft>
                <a:spcPts val="600"/>
              </a:spcAft>
              <a:defRPr sz="1800"/>
            </a:lvl1pPr>
            <a:lvl2pPr marL="731520" indent="-283464">
              <a:lnSpc>
                <a:spcPct val="125000"/>
              </a:lnSpc>
              <a:spcBef>
                <a:spcPts val="0"/>
              </a:spcBef>
              <a:spcAft>
                <a:spcPts val="600"/>
              </a:spcAft>
              <a:defRPr sz="1800"/>
            </a:lvl2pPr>
            <a:lvl3pPr marL="1097280" indent="-283464">
              <a:lnSpc>
                <a:spcPct val="125000"/>
              </a:lnSpc>
              <a:spcBef>
                <a:spcPts val="0"/>
              </a:spcBef>
              <a:spcAft>
                <a:spcPts val="600"/>
              </a:spcAft>
              <a:defRPr sz="1800"/>
            </a:lvl3pPr>
            <a:lvl4pPr marL="1463040" indent="-283464">
              <a:lnSpc>
                <a:spcPct val="125000"/>
              </a:lnSpc>
              <a:spcBef>
                <a:spcPts val="0"/>
              </a:spcBef>
              <a:spcAft>
                <a:spcPts val="600"/>
              </a:spcAft>
              <a:defRPr sz="1800"/>
            </a:lvl4pPr>
            <a:lvl5pPr marL="1828800" indent="-283464">
              <a:lnSpc>
                <a:spcPct val="125000"/>
              </a:lnSpc>
              <a:spcBef>
                <a:spcPts val="0"/>
              </a:spcBef>
              <a:spcAft>
                <a:spcPts val="600"/>
              </a:spcAft>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5">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6647727" y="2060294"/>
            <a:ext cx="4359795" cy="2141316"/>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0" y="-9009"/>
            <a:ext cx="5521124" cy="6878584"/>
          </a:xfrm>
          <a:prstGeom prst="rect">
            <a:avLst/>
          </a:prstGeom>
        </p:spPr>
        <p:txBody>
          <a:bodyPr/>
          <a:lstStyle>
            <a:lvl1pPr marL="0" indent="0" algn="ctr">
              <a:buNone/>
              <a:defRPr/>
            </a:lvl1pPr>
          </a:lstStyle>
          <a:p>
            <a:r>
              <a:rPr lang="en-US" dirty="0"/>
              <a:t>Click to add photo</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6670878" y="4550199"/>
            <a:ext cx="4359795" cy="1790164"/>
          </a:xfrm>
          <a:prstGeom prst="rect">
            <a:avLst/>
          </a:prstGeom>
        </p:spPr>
        <p:txBody>
          <a:bodyPr anchor="t"/>
          <a:lstStyle>
            <a:lvl1pPr marL="0" indent="0" algn="ctr">
              <a:lnSpc>
                <a:spcPct val="80000"/>
              </a:lnSpc>
              <a:spcBef>
                <a:spcPts val="0"/>
              </a:spcBef>
              <a:buNone/>
              <a:defRPr sz="1800" b="1" cap="all" spc="100" baseline="0">
                <a:solidFill>
                  <a:schemeClr val="accent4">
                    <a:lumMod val="50000"/>
                  </a:schemeClr>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191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706056"/>
            <a:ext cx="6323957" cy="1088020"/>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sz="2000"/>
            </a:lvl1pPr>
          </a:lstStyle>
          <a:p>
            <a:r>
              <a:rPr lang="en-US" dirty="0"/>
              <a:t>Click to add photo</a:t>
            </a:r>
          </a:p>
        </p:txBody>
      </p:sp>
      <p:sp>
        <p:nvSpPr>
          <p:cNvPr id="6" name="Content Placeholder 5">
            <a:extLst>
              <a:ext uri="{FF2B5EF4-FFF2-40B4-BE49-F238E27FC236}">
                <a16:creationId xmlns:a16="http://schemas.microsoft.com/office/drawing/2014/main" id="{3BC3273F-AE8F-21E6-A06E-52686D65496D}"/>
              </a:ext>
            </a:extLst>
          </p:cNvPr>
          <p:cNvSpPr>
            <a:spLocks noGrp="1"/>
          </p:cNvSpPr>
          <p:nvPr>
            <p:ph sz="quarter" idx="11" hasCustomPrompt="1"/>
          </p:nvPr>
        </p:nvSpPr>
        <p:spPr>
          <a:xfrm>
            <a:off x="5135563" y="2291786"/>
            <a:ext cx="3017837" cy="3967224"/>
          </a:xfrm>
          <a:prstGeom prst="rect">
            <a:avLst/>
          </a:prstGeom>
        </p:spPr>
        <p:txBody>
          <a:bodyPr/>
          <a:lstStyle>
            <a:lvl1pPr marL="0" indent="0">
              <a:lnSpc>
                <a:spcPct val="125000"/>
              </a:lnSpc>
              <a:spcBef>
                <a:spcPts val="0"/>
              </a:spcBef>
              <a:spcAft>
                <a:spcPts val="600"/>
              </a:spcAft>
              <a:buNone/>
              <a:defRPr sz="1800" spc="100" baseline="0"/>
            </a:lvl1pPr>
            <a:lvl2pPr marL="283464" indent="-283464">
              <a:lnSpc>
                <a:spcPct val="125000"/>
              </a:lnSpc>
              <a:spcBef>
                <a:spcPts val="0"/>
              </a:spcBef>
              <a:spcAft>
                <a:spcPts val="600"/>
              </a:spcAft>
              <a:defRPr sz="1800" spc="100" baseline="0"/>
            </a:lvl2pPr>
            <a:lvl3pPr marL="685800" indent="-283464">
              <a:lnSpc>
                <a:spcPct val="125000"/>
              </a:lnSpc>
              <a:spcBef>
                <a:spcPts val="0"/>
              </a:spcBef>
              <a:spcAft>
                <a:spcPts val="600"/>
              </a:spcAft>
              <a:defRPr sz="1800" spc="100" baseline="0"/>
            </a:lvl3pPr>
            <a:lvl4pPr marL="1143000" indent="-283464">
              <a:lnSpc>
                <a:spcPct val="125000"/>
              </a:lnSpc>
              <a:spcBef>
                <a:spcPts val="0"/>
              </a:spcBef>
              <a:spcAft>
                <a:spcPts val="600"/>
              </a:spcAft>
              <a:defRPr sz="1800" spc="100" baseline="0"/>
            </a:lvl4pPr>
            <a:lvl5pPr marL="1600200" indent="-283464">
              <a:lnSpc>
                <a:spcPct val="125000"/>
              </a:lnSpc>
              <a:spcBef>
                <a:spcPts val="0"/>
              </a:spcBef>
              <a:spcAft>
                <a:spcPts val="60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A011C768-FB8E-F917-0CF9-C9B7DA4CAA62}"/>
              </a:ext>
            </a:extLst>
          </p:cNvPr>
          <p:cNvSpPr>
            <a:spLocks noGrp="1"/>
          </p:cNvSpPr>
          <p:nvPr>
            <p:ph sz="quarter" idx="12" hasCustomPrompt="1"/>
          </p:nvPr>
        </p:nvSpPr>
        <p:spPr>
          <a:xfrm>
            <a:off x="8473281" y="2294680"/>
            <a:ext cx="3136127" cy="3967224"/>
          </a:xfrm>
          <a:prstGeom prst="rect">
            <a:avLst/>
          </a:prstGeom>
        </p:spPr>
        <p:txBody>
          <a:bodyPr/>
          <a:lstStyle>
            <a:lvl1pPr marL="0" indent="0">
              <a:lnSpc>
                <a:spcPct val="125000"/>
              </a:lnSpc>
              <a:spcBef>
                <a:spcPts val="0"/>
              </a:spcBef>
              <a:spcAft>
                <a:spcPts val="600"/>
              </a:spcAft>
              <a:buNone/>
              <a:defRPr sz="1800" spc="100" baseline="0"/>
            </a:lvl1pPr>
            <a:lvl2pPr marL="283464" indent="-283464">
              <a:lnSpc>
                <a:spcPct val="125000"/>
              </a:lnSpc>
              <a:spcBef>
                <a:spcPts val="0"/>
              </a:spcBef>
              <a:spcAft>
                <a:spcPts val="600"/>
              </a:spcAft>
              <a:defRPr sz="1800" spc="100" baseline="0"/>
            </a:lvl2pPr>
            <a:lvl3pPr marL="685800" indent="-283464">
              <a:lnSpc>
                <a:spcPct val="125000"/>
              </a:lnSpc>
              <a:spcBef>
                <a:spcPts val="0"/>
              </a:spcBef>
              <a:spcAft>
                <a:spcPts val="600"/>
              </a:spcAft>
              <a:defRPr sz="1800" spc="100" baseline="0"/>
            </a:lvl3pPr>
            <a:lvl4pPr marL="1143000" indent="-283464">
              <a:lnSpc>
                <a:spcPct val="125000"/>
              </a:lnSpc>
              <a:spcBef>
                <a:spcPts val="0"/>
              </a:spcBef>
              <a:spcAft>
                <a:spcPts val="600"/>
              </a:spcAft>
              <a:defRPr sz="1800" spc="100" baseline="0"/>
            </a:lvl4pPr>
            <a:lvl5pPr marL="1600200" indent="-283464">
              <a:lnSpc>
                <a:spcPct val="125000"/>
              </a:lnSpc>
              <a:spcBef>
                <a:spcPts val="0"/>
              </a:spcBef>
              <a:spcAft>
                <a:spcPts val="60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D970D0-182D-96E3-04B5-5D634F9C4F08}"/>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226143"/>
            <a:ext cx="10515600" cy="1229033"/>
          </a:xfrm>
          <a:prstGeom prst="rect">
            <a:avLst/>
          </a:prstGeom>
        </p:spPr>
        <p:txBody>
          <a:bodyPr anchor="b"/>
          <a:lstStyle>
            <a:lvl1pPr algn="ctr">
              <a:defRPr sz="2400" cap="all" spc="100" baseline="0">
                <a:solidFill>
                  <a:schemeClr val="tx2">
                    <a:lumMod val="75000"/>
                  </a:schemeClr>
                </a:solidFill>
              </a:defRPr>
            </a:lvl1pPr>
          </a:lstStyle>
          <a:p>
            <a:r>
              <a:rPr lang="en-US" dirty="0"/>
              <a:t>Click to add title</a:t>
            </a:r>
          </a:p>
        </p:txBody>
      </p:sp>
      <p:sp>
        <p:nvSpPr>
          <p:cNvPr id="8" name="Content Placeholder 7">
            <a:extLst>
              <a:ext uri="{FF2B5EF4-FFF2-40B4-BE49-F238E27FC236}">
                <a16:creationId xmlns:a16="http://schemas.microsoft.com/office/drawing/2014/main" id="{9E453354-6167-7227-F443-F984688CC493}"/>
              </a:ext>
            </a:extLst>
          </p:cNvPr>
          <p:cNvSpPr>
            <a:spLocks noGrp="1"/>
          </p:cNvSpPr>
          <p:nvPr>
            <p:ph sz="quarter" idx="10" hasCustomPrompt="1"/>
          </p:nvPr>
        </p:nvSpPr>
        <p:spPr>
          <a:xfrm>
            <a:off x="849775" y="2858625"/>
            <a:ext cx="3941763" cy="3338513"/>
          </a:xfrm>
          <a:prstGeom prst="rect">
            <a:avLst/>
          </a:prstGeom>
        </p:spPr>
        <p:txBody>
          <a:bodyPr/>
          <a:lstStyle>
            <a:lvl1pPr marL="347472" indent="-347472">
              <a:lnSpc>
                <a:spcPct val="125000"/>
              </a:lnSpc>
              <a:spcBef>
                <a:spcPts val="0"/>
              </a:spcBef>
              <a:spcAft>
                <a:spcPts val="600"/>
              </a:spcAft>
              <a:buFont typeface="+mj-lt"/>
              <a:buAutoNum type="arabicPeriod"/>
              <a:defRPr sz="1800" spc="100" baseline="0"/>
            </a:lvl1pPr>
            <a:lvl2pPr marL="685800" indent="-347472">
              <a:lnSpc>
                <a:spcPct val="125000"/>
              </a:lnSpc>
              <a:spcBef>
                <a:spcPts val="0"/>
              </a:spcBef>
              <a:spcAft>
                <a:spcPts val="600"/>
              </a:spcAft>
              <a:buFont typeface="+mj-lt"/>
              <a:buAutoNum type="alphaLcPeriod"/>
              <a:defRPr sz="1600" spc="100" baseline="0"/>
            </a:lvl2pPr>
            <a:lvl3pPr marL="1143000" indent="-347472">
              <a:lnSpc>
                <a:spcPct val="125000"/>
              </a:lnSpc>
              <a:spcBef>
                <a:spcPts val="0"/>
              </a:spcBef>
              <a:spcAft>
                <a:spcPts val="600"/>
              </a:spcAft>
              <a:buFont typeface="+mj-lt"/>
              <a:buAutoNum type="arabicParenR"/>
              <a:defRPr sz="1400" spc="100" baseline="0"/>
            </a:lvl3pPr>
            <a:lvl4pPr marL="1600200" indent="-347472">
              <a:lnSpc>
                <a:spcPct val="125000"/>
              </a:lnSpc>
              <a:spcBef>
                <a:spcPts val="0"/>
              </a:spcBef>
              <a:spcAft>
                <a:spcPts val="600"/>
              </a:spcAft>
              <a:buFont typeface="+mj-lt"/>
              <a:buAutoNum type="alphaLcParenR"/>
              <a:defRPr sz="1200" spc="100" baseline="0"/>
            </a:lvl4pPr>
            <a:lvl5pPr marL="2057400" indent="-347472">
              <a:lnSpc>
                <a:spcPct val="125000"/>
              </a:lnSpc>
              <a:spcBef>
                <a:spcPts val="0"/>
              </a:spcBef>
              <a:spcAft>
                <a:spcPts val="600"/>
              </a:spcAft>
              <a:buFont typeface="+mj-lt"/>
              <a:buAutoNum type="romanLcPeriod"/>
              <a:defRPr sz="12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7">
            <a:extLst>
              <a:ext uri="{FF2B5EF4-FFF2-40B4-BE49-F238E27FC236}">
                <a16:creationId xmlns:a16="http://schemas.microsoft.com/office/drawing/2014/main" id="{DDA14B5C-C6A4-65FB-34DD-E1C0FF465FF7}"/>
              </a:ext>
            </a:extLst>
          </p:cNvPr>
          <p:cNvSpPr>
            <a:spLocks noGrp="1"/>
          </p:cNvSpPr>
          <p:nvPr>
            <p:ph sz="quarter" idx="11" hasCustomPrompt="1"/>
          </p:nvPr>
        </p:nvSpPr>
        <p:spPr>
          <a:xfrm>
            <a:off x="5342681" y="2858625"/>
            <a:ext cx="6011119" cy="3338513"/>
          </a:xfrm>
          <a:prstGeom prst="rect">
            <a:avLst/>
          </a:prstGeom>
        </p:spPr>
        <p:txBody>
          <a:bodyPr/>
          <a:lstStyle>
            <a:lvl1pPr marL="0" indent="0">
              <a:lnSpc>
                <a:spcPct val="125000"/>
              </a:lnSpc>
              <a:spcBef>
                <a:spcPts val="0"/>
              </a:spcBef>
              <a:spcAft>
                <a:spcPts val="600"/>
              </a:spcAft>
              <a:buFont typeface="+mj-lt"/>
              <a:buNone/>
              <a:defRPr sz="1800" spc="100" baseline="0"/>
            </a:lvl1pPr>
            <a:lvl2pPr marL="285750" indent="-285750">
              <a:lnSpc>
                <a:spcPct val="125000"/>
              </a:lnSpc>
              <a:spcBef>
                <a:spcPts val="0"/>
              </a:spcBef>
              <a:spcAft>
                <a:spcPts val="600"/>
              </a:spcAft>
              <a:buFont typeface="Arial" panose="020B0604020202020204" pitchFamily="34" charset="0"/>
              <a:buChar char="•"/>
              <a:defRPr sz="1800" spc="100" baseline="0"/>
            </a:lvl2pPr>
            <a:lvl3pPr marL="685800" indent="-285750">
              <a:lnSpc>
                <a:spcPct val="125000"/>
              </a:lnSpc>
              <a:spcBef>
                <a:spcPts val="0"/>
              </a:spcBef>
              <a:spcAft>
                <a:spcPts val="600"/>
              </a:spcAft>
              <a:buFont typeface="Arial" panose="020B0604020202020204" pitchFamily="34" charset="0"/>
              <a:buChar char="•"/>
              <a:defRPr sz="1800" spc="100" baseline="0"/>
            </a:lvl3pPr>
            <a:lvl4pPr marL="1143000" indent="-285750">
              <a:lnSpc>
                <a:spcPct val="125000"/>
              </a:lnSpc>
              <a:spcBef>
                <a:spcPts val="0"/>
              </a:spcBef>
              <a:spcAft>
                <a:spcPts val="600"/>
              </a:spcAft>
              <a:buFont typeface="Arial" panose="020B0604020202020204" pitchFamily="34" charset="0"/>
              <a:buChar char="•"/>
              <a:defRPr sz="1800" spc="100" baseline="0"/>
            </a:lvl4pPr>
            <a:lvl5pPr marL="1600200" indent="-285750">
              <a:lnSpc>
                <a:spcPct val="125000"/>
              </a:lnSpc>
              <a:spcBef>
                <a:spcPts val="0"/>
              </a:spcBef>
              <a:spcAft>
                <a:spcPts val="600"/>
              </a:spcAft>
              <a:buFont typeface="Arial" panose="020B0604020202020204" pitchFamily="34" charset="0"/>
              <a:buChar char="•"/>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914400" y="766915"/>
            <a:ext cx="2782529" cy="21630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864796" y="960385"/>
            <a:ext cx="6341212" cy="1969628"/>
          </a:xfrm>
          <a:prstGeom prst="rect">
            <a:avLst/>
          </a:prstGeom>
        </p:spPr>
        <p:txBody>
          <a:bodyPr anchor="t"/>
          <a:lstStyle>
            <a:lvl1pPr marL="0" indent="0" algn="l">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716594"/>
            <a:ext cx="12192000" cy="3141406"/>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73" r:id="rId3"/>
    <p:sldLayoutId id="2147483669" r:id="rId4"/>
    <p:sldLayoutId id="2147483651" r:id="rId5"/>
    <p:sldLayoutId id="2147483671" r:id="rId6"/>
    <p:sldLayoutId id="2147483652" r:id="rId7"/>
    <p:sldLayoutId id="2147483653" r:id="rId8"/>
    <p:sldLayoutId id="2147483650" r:id="rId9"/>
    <p:sldLayoutId id="2147483664" r:id="rId10"/>
    <p:sldLayoutId id="2147483659" r:id="rId11"/>
    <p:sldLayoutId id="2147483662" r:id="rId12"/>
    <p:sldLayoutId id="214748367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github.com/stepanova531" TargetMode="External"/><Relationship Id="rId7" Type="http://schemas.openxmlformats.org/officeDocument/2006/relationships/image" Target="../media/image17.png"/><Relationship Id="rId2" Type="http://schemas.openxmlformats.org/officeDocument/2006/relationships/hyperlink" Target="http://www.linkedin.com/in/oksana-stepanova-116a42bb" TargetMode="Externa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hyperlink" Target="mailto:ok.stepanova531@gmail.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lose-up of a green field">
            <a:extLst>
              <a:ext uri="{FF2B5EF4-FFF2-40B4-BE49-F238E27FC236}">
                <a16:creationId xmlns:a16="http://schemas.microsoft.com/office/drawing/2014/main" id="{FE4A4B5C-D71A-0CFA-A601-EB93F13F5AA0}"/>
              </a:ext>
            </a:extLst>
          </p:cNvPr>
          <p:cNvPicPr>
            <a:picLocks noGrp="1" noChangeAspect="1"/>
          </p:cNvPicPr>
          <p:nvPr>
            <p:ph type="pic" sz="quarter" idx="10"/>
          </p:nvPr>
        </p:nvPicPr>
        <p:blipFill>
          <a:blip r:embed="rId2"/>
          <a:stretch/>
        </p:blipFill>
        <p:spPr>
          <a:xfrm>
            <a:off x="0" y="-2"/>
            <a:ext cx="12192000" cy="6858000"/>
          </a:xfrm>
          <a:noFill/>
        </p:spPr>
      </p:pic>
      <p:sp>
        <p:nvSpPr>
          <p:cNvPr id="10" name="Title 9" descr="Weather Conditions and Climate Change &#10;with ClimateWins">
            <a:extLst>
              <a:ext uri="{FF2B5EF4-FFF2-40B4-BE49-F238E27FC236}">
                <a16:creationId xmlns:a16="http://schemas.microsoft.com/office/drawing/2014/main" id="{009A08B4-B52A-CDCB-9BE4-7F51B03FD9AE}"/>
              </a:ext>
            </a:extLst>
          </p:cNvPr>
          <p:cNvSpPr>
            <a:spLocks noGrp="1"/>
          </p:cNvSpPr>
          <p:nvPr>
            <p:ph type="title"/>
          </p:nvPr>
        </p:nvSpPr>
        <p:spPr>
          <a:xfrm>
            <a:off x="1199909" y="2335192"/>
            <a:ext cx="9792182" cy="2187616"/>
          </a:xfrm>
          <a:ln>
            <a:solidFill>
              <a:schemeClr val="bg1"/>
            </a:solidFill>
          </a:ln>
        </p:spPr>
        <p:txBody>
          <a:bodyPr anchor="ctr">
            <a:normAutofit/>
          </a:bodyPr>
          <a:lstStyle/>
          <a:p>
            <a:r>
              <a:rPr lang="en-US" sz="4000" cap="none" dirty="0">
                <a:solidFill>
                  <a:srgbClr val="CCFF33"/>
                </a:solidFill>
              </a:rPr>
              <a:t>Weather Conditions and Climate Change </a:t>
            </a:r>
            <a:br>
              <a:rPr lang="en-US" sz="4000" cap="none" dirty="0">
                <a:solidFill>
                  <a:srgbClr val="CCFF33"/>
                </a:solidFill>
              </a:rPr>
            </a:br>
            <a:r>
              <a:rPr lang="en-US" sz="4000" cap="none" dirty="0">
                <a:solidFill>
                  <a:srgbClr val="CCFF33"/>
                </a:solidFill>
              </a:rPr>
              <a:t>with </a:t>
            </a:r>
            <a:r>
              <a:rPr lang="en-US" sz="4000" cap="none" dirty="0" err="1">
                <a:solidFill>
                  <a:srgbClr val="CCFF33"/>
                </a:solidFill>
              </a:rPr>
              <a:t>ClimateWins</a:t>
            </a:r>
            <a:endParaRPr lang="en-US" sz="4000" cap="none" dirty="0">
              <a:solidFill>
                <a:srgbClr val="CCFF33"/>
              </a:solidFill>
            </a:endParaRPr>
          </a:p>
        </p:txBody>
      </p:sp>
      <p:sp>
        <p:nvSpPr>
          <p:cNvPr id="14" name="Title 9" descr="Weather Conditions and Climate Change &#10;with ClimateWins">
            <a:extLst>
              <a:ext uri="{FF2B5EF4-FFF2-40B4-BE49-F238E27FC236}">
                <a16:creationId xmlns:a16="http://schemas.microsoft.com/office/drawing/2014/main" id="{E93333CE-34E0-2DBB-6217-E25BA72F2E7B}"/>
              </a:ext>
            </a:extLst>
          </p:cNvPr>
          <p:cNvSpPr txBox="1">
            <a:spLocks/>
          </p:cNvSpPr>
          <p:nvPr/>
        </p:nvSpPr>
        <p:spPr>
          <a:xfrm>
            <a:off x="1199909" y="4873676"/>
            <a:ext cx="9792182" cy="1285965"/>
          </a:xfrm>
          <a:prstGeom prst="rect">
            <a:avLst/>
          </a:prstGeom>
          <a:noFill/>
          <a:ln w="38100">
            <a:noFill/>
          </a:ln>
        </p:spPr>
        <p:txBody>
          <a:bodyPr lIns="914400" tIns="91440" rIns="914400" anchor="ctr">
            <a:normAutofit/>
          </a:bodyPr>
          <a:lstStyle>
            <a:lvl1pPr algn="ctr" defTabSz="914400" rtl="0" eaLnBrk="1" latinLnBrk="0" hangingPunct="1">
              <a:lnSpc>
                <a:spcPct val="90000"/>
              </a:lnSpc>
              <a:spcBef>
                <a:spcPct val="0"/>
              </a:spcBef>
              <a:buNone/>
              <a:defRPr sz="5400" b="1" kern="1200" cap="all" spc="100" baseline="0">
                <a:solidFill>
                  <a:schemeClr val="accent1"/>
                </a:solidFill>
                <a:latin typeface="+mj-lt"/>
                <a:ea typeface="+mj-ea"/>
                <a:cs typeface="+mj-cs"/>
              </a:defRPr>
            </a:lvl1pPr>
          </a:lstStyle>
          <a:p>
            <a:r>
              <a:rPr lang="en-US" sz="2400" cap="none" dirty="0">
                <a:solidFill>
                  <a:srgbClr val="CCFF33"/>
                </a:solidFill>
              </a:rPr>
              <a:t>Machine Learning with Python</a:t>
            </a:r>
          </a:p>
          <a:p>
            <a:r>
              <a:rPr lang="en-US" sz="2400" cap="none" dirty="0">
                <a:solidFill>
                  <a:schemeClr val="bg1"/>
                </a:solidFill>
              </a:rPr>
              <a:t>Oksana Stepanova</a:t>
            </a:r>
          </a:p>
        </p:txBody>
      </p:sp>
      <p:sp>
        <p:nvSpPr>
          <p:cNvPr id="15" name="Title 9" descr="Weather Conditions and Climate Change &#10;with ClimateWins">
            <a:extLst>
              <a:ext uri="{FF2B5EF4-FFF2-40B4-BE49-F238E27FC236}">
                <a16:creationId xmlns:a16="http://schemas.microsoft.com/office/drawing/2014/main" id="{2C6B2031-8C34-1DA0-5791-B984C6032359}"/>
              </a:ext>
            </a:extLst>
          </p:cNvPr>
          <p:cNvSpPr txBox="1">
            <a:spLocks/>
          </p:cNvSpPr>
          <p:nvPr/>
        </p:nvSpPr>
        <p:spPr>
          <a:xfrm>
            <a:off x="1199909" y="350870"/>
            <a:ext cx="9792182" cy="1285965"/>
          </a:xfrm>
          <a:prstGeom prst="rect">
            <a:avLst/>
          </a:prstGeom>
          <a:noFill/>
          <a:ln w="38100">
            <a:noFill/>
          </a:ln>
        </p:spPr>
        <p:txBody>
          <a:bodyPr lIns="914400" tIns="91440" rIns="914400" anchor="ctr">
            <a:normAutofit/>
          </a:bodyPr>
          <a:lstStyle>
            <a:lvl1pPr algn="ctr" defTabSz="914400" rtl="0" eaLnBrk="1" latinLnBrk="0" hangingPunct="1">
              <a:lnSpc>
                <a:spcPct val="90000"/>
              </a:lnSpc>
              <a:spcBef>
                <a:spcPct val="0"/>
              </a:spcBef>
              <a:buNone/>
              <a:defRPr sz="5400" b="1" kern="1200" cap="all" spc="100" baseline="0">
                <a:solidFill>
                  <a:schemeClr val="accent1"/>
                </a:solidFill>
                <a:latin typeface="+mj-lt"/>
                <a:ea typeface="+mj-ea"/>
                <a:cs typeface="+mj-cs"/>
              </a:defRPr>
            </a:lvl1pPr>
          </a:lstStyle>
          <a:p>
            <a:r>
              <a:rPr lang="en-US" sz="2400" cap="none" dirty="0">
                <a:solidFill>
                  <a:schemeClr val="bg1"/>
                </a:solidFill>
              </a:rPr>
              <a:t>September </a:t>
            </a:r>
          </a:p>
          <a:p>
            <a:r>
              <a:rPr lang="en-US" sz="2400" cap="none" dirty="0">
                <a:solidFill>
                  <a:schemeClr val="bg1"/>
                </a:solidFill>
              </a:rPr>
              <a:t>2024</a:t>
            </a:r>
          </a:p>
        </p:txBody>
      </p:sp>
    </p:spTree>
    <p:extLst>
      <p:ext uri="{BB962C8B-B14F-4D97-AF65-F5344CB8AC3E}">
        <p14:creationId xmlns:p14="http://schemas.microsoft.com/office/powerpoint/2010/main" val="1760268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0BA3D-9921-C7FC-BC8D-5FC0FFA61E80}"/>
              </a:ext>
            </a:extLst>
          </p:cNvPr>
          <p:cNvSpPr>
            <a:spLocks noGrp="1"/>
          </p:cNvSpPr>
          <p:nvPr>
            <p:ph type="title"/>
          </p:nvPr>
        </p:nvSpPr>
        <p:spPr>
          <a:xfrm>
            <a:off x="4685211" y="268734"/>
            <a:ext cx="7080069" cy="665544"/>
          </a:xfrm>
        </p:spPr>
        <p:txBody>
          <a:bodyPr/>
          <a:lstStyle/>
          <a:p>
            <a:r>
              <a:rPr lang="en-US" dirty="0"/>
              <a:t>recommendations</a:t>
            </a:r>
          </a:p>
        </p:txBody>
      </p:sp>
      <p:pic>
        <p:nvPicPr>
          <p:cNvPr id="7" name="Picture Placeholder 26" descr="Arial view of an avenue of tree and pastures on either side">
            <a:extLst>
              <a:ext uri="{FF2B5EF4-FFF2-40B4-BE49-F238E27FC236}">
                <a16:creationId xmlns:a16="http://schemas.microsoft.com/office/drawing/2014/main" id="{839F036C-A908-D88B-93D2-2FC59D5D12AB}"/>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4495801" cy="6858000"/>
          </a:xfrm>
        </p:spPr>
      </p:pic>
      <p:sp>
        <p:nvSpPr>
          <p:cNvPr id="6" name="Slide Number Placeholder 5">
            <a:extLst>
              <a:ext uri="{FF2B5EF4-FFF2-40B4-BE49-F238E27FC236}">
                <a16:creationId xmlns:a16="http://schemas.microsoft.com/office/drawing/2014/main" id="{6B645A76-E100-EFC9-2708-1B148174751D}"/>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10</a:t>
            </a:fld>
            <a:endParaRPr lang="en-US" dirty="0"/>
          </a:p>
        </p:txBody>
      </p:sp>
      <p:sp>
        <p:nvSpPr>
          <p:cNvPr id="11" name="TextBox 10">
            <a:extLst>
              <a:ext uri="{FF2B5EF4-FFF2-40B4-BE49-F238E27FC236}">
                <a16:creationId xmlns:a16="http://schemas.microsoft.com/office/drawing/2014/main" id="{94FF7AFF-5764-72A7-ABC7-8FD716E6648B}"/>
              </a:ext>
            </a:extLst>
          </p:cNvPr>
          <p:cNvSpPr txBox="1"/>
          <p:nvPr/>
        </p:nvSpPr>
        <p:spPr>
          <a:xfrm>
            <a:off x="4685211" y="1071154"/>
            <a:ext cx="7080069" cy="4801314"/>
          </a:xfrm>
          <a:prstGeom prst="rect">
            <a:avLst/>
          </a:prstGeom>
          <a:noFill/>
        </p:spPr>
        <p:txBody>
          <a:bodyPr wrap="square" rtlCol="0">
            <a:spAutoFit/>
          </a:bodyPr>
          <a:lstStyle/>
          <a:p>
            <a:pPr marL="0" marR="0">
              <a:spcBef>
                <a:spcPts val="0"/>
              </a:spcBef>
              <a:spcAft>
                <a:spcPts val="0"/>
              </a:spcAft>
            </a:pPr>
            <a:r>
              <a:rPr lang="en-US" dirty="0">
                <a:effectLst/>
                <a:ea typeface="Calibri" panose="020F0502020204030204" pitchFamily="34" charset="0"/>
                <a:cs typeface="Calibri" panose="020F0502020204030204" pitchFamily="34" charset="0"/>
              </a:rPr>
              <a:t>Hypnotizing that a temperature rise of 1.5 degrees Celsius would have a significant negative impact on human life and could make some areas unsafe to live in, I recommend </a:t>
            </a:r>
          </a:p>
          <a:p>
            <a:pPr marL="285750" marR="0" indent="-285750">
              <a:spcBef>
                <a:spcPts val="0"/>
              </a:spcBef>
              <a:spcAft>
                <a:spcPts val="0"/>
              </a:spcAft>
              <a:buFont typeface="Wingdings" panose="05000000000000000000" pitchFamily="2" charset="2"/>
              <a:buChar char="§"/>
            </a:pPr>
            <a:r>
              <a:rPr lang="en-US" dirty="0">
                <a:effectLst/>
                <a:ea typeface="Calibri" panose="020F0502020204030204" pitchFamily="34" charset="0"/>
                <a:cs typeface="Calibri" panose="020F0502020204030204" pitchFamily="34" charset="0"/>
              </a:rPr>
              <a:t>Classify the raw data by using the hierarchical clustering. Further analyze clusters to reveal large weather patterns, while outliers may indicate anomalies and unusual weather conditions.  </a:t>
            </a:r>
          </a:p>
          <a:p>
            <a:pPr marL="285750" marR="0" indent="-285750">
              <a:spcBef>
                <a:spcPts val="0"/>
              </a:spcBef>
              <a:spcAft>
                <a:spcPts val="0"/>
              </a:spcAft>
              <a:buFont typeface="Wingdings" panose="05000000000000000000" pitchFamily="2" charset="2"/>
              <a:buChar char="§"/>
            </a:pPr>
            <a:r>
              <a:rPr lang="en-US" dirty="0">
                <a:effectLst/>
                <a:ea typeface="Calibri" panose="020F0502020204030204" pitchFamily="34" charset="0"/>
                <a:cs typeface="Calibri" panose="020F0502020204030204" pitchFamily="34" charset="0"/>
              </a:rPr>
              <a:t>Categorize the weather conditions and identify the most important weather indicators by applying Random Forest algorithm. </a:t>
            </a:r>
          </a:p>
          <a:p>
            <a:pPr marL="285750" marR="0" indent="-285750">
              <a:spcBef>
                <a:spcPts val="0"/>
              </a:spcBef>
              <a:spcAft>
                <a:spcPts val="0"/>
              </a:spcAft>
              <a:buFont typeface="Wingdings" panose="05000000000000000000" pitchFamily="2" charset="2"/>
              <a:buChar char="§"/>
            </a:pPr>
            <a:r>
              <a:rPr lang="en-US" dirty="0">
                <a:ea typeface="Calibri" panose="020F0502020204030204" pitchFamily="34" charset="0"/>
                <a:cs typeface="Calibri" panose="020F0502020204030204" pitchFamily="34" charset="0"/>
              </a:rPr>
              <a:t>Use</a:t>
            </a:r>
            <a:r>
              <a:rPr lang="en-US" dirty="0">
                <a:effectLst/>
                <a:ea typeface="Calibri" panose="020F0502020204030204" pitchFamily="34" charset="0"/>
                <a:cs typeface="Calibri" panose="020F0502020204030204" pitchFamily="34" charset="0"/>
              </a:rPr>
              <a:t> the following classification: temperature has a rising trend by &gt; 0.5 degree over the decade is a ‘high risk’; &lt; 0.5 is ‘low risk’. </a:t>
            </a:r>
          </a:p>
          <a:p>
            <a:pPr marL="285750" marR="0" indent="-285750">
              <a:spcBef>
                <a:spcPts val="0"/>
              </a:spcBef>
              <a:spcAft>
                <a:spcPts val="0"/>
              </a:spcAft>
              <a:buFont typeface="Wingdings" panose="05000000000000000000" pitchFamily="2" charset="2"/>
              <a:buChar char="§"/>
            </a:pPr>
            <a:r>
              <a:rPr lang="en-US" dirty="0">
                <a:effectLst/>
                <a:ea typeface="Calibri" panose="020F0502020204030204" pitchFamily="34" charset="0"/>
                <a:cs typeface="Calibri" panose="020F0502020204030204" pitchFamily="34" charset="0"/>
              </a:rPr>
              <a:t>Predict the probability of increasing temperature by 1.5 degrees by using CNN &amp; GAN models.  </a:t>
            </a:r>
          </a:p>
          <a:p>
            <a:pPr marL="285750" marR="0" indent="-285750">
              <a:spcBef>
                <a:spcPts val="0"/>
              </a:spcBef>
              <a:spcAft>
                <a:spcPts val="0"/>
              </a:spcAft>
              <a:buFont typeface="Wingdings" panose="05000000000000000000" pitchFamily="2" charset="2"/>
              <a:buChar char="§"/>
            </a:pPr>
            <a:r>
              <a:rPr lang="en-US" dirty="0">
                <a:effectLst/>
                <a:ea typeface="Calibri" panose="020F0502020204030204" pitchFamily="34" charset="0"/>
                <a:cs typeface="Calibri" panose="020F0502020204030204" pitchFamily="34" charset="0"/>
              </a:rPr>
              <a:t>Assign safety categories to locations: ‘safe’ if temperature will increase &lt; 0.5 degree, ‘moderate safe’ if increase &gt;= 0.5 and &lt; 1.5 degrees, ‘unsafe’, if temperature will go up by &gt;=1.5 degrees. </a:t>
            </a:r>
          </a:p>
          <a:p>
            <a:pPr marL="285750" marR="0" indent="-285750">
              <a:spcBef>
                <a:spcPts val="0"/>
              </a:spcBef>
              <a:spcAft>
                <a:spcPts val="0"/>
              </a:spcAft>
              <a:buFont typeface="Wingdings" panose="05000000000000000000" pitchFamily="2" charset="2"/>
              <a:buChar char="§"/>
            </a:pPr>
            <a:r>
              <a:rPr lang="en-US" dirty="0">
                <a:effectLst/>
                <a:ea typeface="Calibri" panose="020F0502020204030204" pitchFamily="34" charset="0"/>
                <a:cs typeface="Calibri" panose="020F0502020204030204" pitchFamily="34" charset="0"/>
              </a:rPr>
              <a:t>Create a </a:t>
            </a:r>
            <a:r>
              <a:rPr lang="en-US" dirty="0" err="1">
                <a:effectLst/>
                <a:ea typeface="Calibri" panose="020F0502020204030204" pitchFamily="34" charset="0"/>
                <a:cs typeface="Calibri" panose="020F0502020204030204" pitchFamily="34" charset="0"/>
              </a:rPr>
              <a:t>spacial</a:t>
            </a:r>
            <a:r>
              <a:rPr lang="en-US" dirty="0">
                <a:effectLst/>
                <a:ea typeface="Calibri" panose="020F0502020204030204" pitchFamily="34" charset="0"/>
                <a:cs typeface="Calibri" panose="020F0502020204030204" pitchFamily="34" charset="0"/>
              </a:rPr>
              <a:t> map of ‘safe’, ‘moderate’ and ‘unsafe’ locations for humans to live in.      </a:t>
            </a:r>
          </a:p>
        </p:txBody>
      </p:sp>
    </p:spTree>
    <p:extLst>
      <p:ext uri="{BB962C8B-B14F-4D97-AF65-F5344CB8AC3E}">
        <p14:creationId xmlns:p14="http://schemas.microsoft.com/office/powerpoint/2010/main" val="1981909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CBCD3B-EAB4-87E8-85AB-C9DDB7162C68}"/>
              </a:ext>
            </a:extLst>
          </p:cNvPr>
          <p:cNvSpPr>
            <a:spLocks noGrp="1"/>
          </p:cNvSpPr>
          <p:nvPr>
            <p:ph type="title"/>
          </p:nvPr>
        </p:nvSpPr>
        <p:spPr>
          <a:xfrm>
            <a:off x="1130061" y="448575"/>
            <a:ext cx="4442603" cy="2124827"/>
          </a:xfrm>
          <a:ln>
            <a:solidFill>
              <a:schemeClr val="bg1"/>
            </a:solidFill>
          </a:ln>
        </p:spPr>
        <p:txBody>
          <a:bodyPr/>
          <a:lstStyle/>
          <a:p>
            <a:r>
              <a:rPr lang="en-US" dirty="0">
                <a:solidFill>
                  <a:schemeClr val="accent2"/>
                </a:solidFill>
              </a:rPr>
              <a:t>Oksana </a:t>
            </a:r>
            <a:r>
              <a:rPr lang="en-US" dirty="0" err="1">
                <a:solidFill>
                  <a:schemeClr val="accent2"/>
                </a:solidFill>
              </a:rPr>
              <a:t>stepanova</a:t>
            </a:r>
            <a:endParaRPr lang="en-US" dirty="0">
              <a:solidFill>
                <a:schemeClr val="accent2"/>
              </a:solidFill>
            </a:endParaRPr>
          </a:p>
        </p:txBody>
      </p:sp>
      <p:sp>
        <p:nvSpPr>
          <p:cNvPr id="6" name="Text Placeholder 5">
            <a:extLst>
              <a:ext uri="{FF2B5EF4-FFF2-40B4-BE49-F238E27FC236}">
                <a16:creationId xmlns:a16="http://schemas.microsoft.com/office/drawing/2014/main" id="{75335026-4908-B82C-0C3C-4E5E0498CB6A}"/>
              </a:ext>
            </a:extLst>
          </p:cNvPr>
          <p:cNvSpPr>
            <a:spLocks noGrp="1"/>
          </p:cNvSpPr>
          <p:nvPr>
            <p:ph type="body" sz="quarter" idx="19"/>
          </p:nvPr>
        </p:nvSpPr>
        <p:spPr>
          <a:xfrm>
            <a:off x="1145425" y="2669390"/>
            <a:ext cx="4442603" cy="2943497"/>
          </a:xfrm>
        </p:spPr>
        <p:txBody>
          <a:bodyPr/>
          <a:lstStyle/>
          <a:p>
            <a:endParaRPr lang="en-US" dirty="0"/>
          </a:p>
          <a:p>
            <a:pPr>
              <a:lnSpc>
                <a:spcPct val="100000"/>
              </a:lnSpc>
              <a:spcAft>
                <a:spcPts val="0"/>
              </a:spcAft>
            </a:pPr>
            <a:r>
              <a:rPr lang="en-US" dirty="0"/>
              <a:t>Let’s get in touch​</a:t>
            </a:r>
          </a:p>
          <a:p>
            <a:pPr>
              <a:lnSpc>
                <a:spcPct val="100000"/>
              </a:lnSpc>
              <a:spcAft>
                <a:spcPts val="0"/>
              </a:spcAft>
            </a:pPr>
            <a:endParaRPr lang="en-US" dirty="0">
              <a:hlinkClick r:id="rId2"/>
            </a:endParaRPr>
          </a:p>
          <a:p>
            <a:pPr>
              <a:lnSpc>
                <a:spcPct val="100000"/>
              </a:lnSpc>
              <a:spcAft>
                <a:spcPts val="0"/>
              </a:spcAft>
            </a:pPr>
            <a:endParaRPr lang="en-US" dirty="0">
              <a:hlinkClick r:id="rId2"/>
            </a:endParaRPr>
          </a:p>
          <a:p>
            <a:pPr>
              <a:lnSpc>
                <a:spcPct val="100000"/>
              </a:lnSpc>
              <a:spcAft>
                <a:spcPts val="0"/>
              </a:spcAft>
            </a:pPr>
            <a:r>
              <a:rPr lang="en-US" dirty="0">
                <a:hlinkClick r:id="rId2"/>
              </a:rPr>
              <a:t>LinkedIn</a:t>
            </a:r>
            <a:r>
              <a:rPr lang="en-US" dirty="0"/>
              <a:t>​</a:t>
            </a:r>
          </a:p>
          <a:p>
            <a:pPr>
              <a:lnSpc>
                <a:spcPct val="100000"/>
              </a:lnSpc>
              <a:spcAft>
                <a:spcPts val="0"/>
              </a:spcAft>
            </a:pPr>
            <a:endParaRPr lang="en-US" dirty="0">
              <a:hlinkClick r:id="rId3"/>
            </a:endParaRPr>
          </a:p>
          <a:p>
            <a:pPr>
              <a:lnSpc>
                <a:spcPct val="100000"/>
              </a:lnSpc>
              <a:spcAft>
                <a:spcPts val="0"/>
              </a:spcAft>
            </a:pPr>
            <a:r>
              <a:rPr lang="en-US" dirty="0">
                <a:hlinkClick r:id="rId3"/>
              </a:rPr>
              <a:t>GitHub</a:t>
            </a:r>
            <a:endParaRPr lang="en-US" dirty="0"/>
          </a:p>
          <a:p>
            <a:pPr>
              <a:lnSpc>
                <a:spcPct val="100000"/>
              </a:lnSpc>
              <a:spcAft>
                <a:spcPts val="0"/>
              </a:spcAft>
            </a:pPr>
            <a:endParaRPr lang="en-US" dirty="0"/>
          </a:p>
          <a:p>
            <a:pPr>
              <a:lnSpc>
                <a:spcPct val="100000"/>
              </a:lnSpc>
              <a:spcAft>
                <a:spcPts val="0"/>
              </a:spcAft>
            </a:pPr>
            <a:r>
              <a:rPr lang="en-US" dirty="0">
                <a:hlinkClick r:id="rId4"/>
              </a:rPr>
              <a:t>Email</a:t>
            </a:r>
            <a:endParaRPr lang="en-US" dirty="0"/>
          </a:p>
        </p:txBody>
      </p:sp>
      <p:pic>
        <p:nvPicPr>
          <p:cNvPr id="15" name="Picture Placeholder 14" descr="A close up of a leaf">
            <a:extLst>
              <a:ext uri="{FF2B5EF4-FFF2-40B4-BE49-F238E27FC236}">
                <a16:creationId xmlns:a16="http://schemas.microsoft.com/office/drawing/2014/main" id="{C59CFD32-0A41-78F6-63F2-D8BBA2F23D00}"/>
              </a:ext>
            </a:extLst>
          </p:cNvPr>
          <p:cNvPicPr>
            <a:picLocks noGrp="1" noChangeAspect="1"/>
          </p:cNvPicPr>
          <p:nvPr>
            <p:ph type="pic" sz="quarter" idx="10"/>
          </p:nvPr>
        </p:nvPicPr>
        <p:blipFill>
          <a:blip r:embed="rId5"/>
          <a:srcRect l="55" r="55"/>
          <a:stretch/>
        </p:blipFill>
        <p:spPr>
          <a:xfrm>
            <a:off x="6771736" y="0"/>
            <a:ext cx="5420263" cy="6858000"/>
          </a:xfrm>
        </p:spPr>
      </p:pic>
      <p:pic>
        <p:nvPicPr>
          <p:cNvPr id="2" name="Picture 1">
            <a:extLst>
              <a:ext uri="{FF2B5EF4-FFF2-40B4-BE49-F238E27FC236}">
                <a16:creationId xmlns:a16="http://schemas.microsoft.com/office/drawing/2014/main" id="{B19992BC-4223-643B-5FD0-F3DBF183553E}"/>
              </a:ext>
            </a:extLst>
          </p:cNvPr>
          <p:cNvPicPr>
            <a:picLocks noChangeAspect="1"/>
          </p:cNvPicPr>
          <p:nvPr/>
        </p:nvPicPr>
        <p:blipFill>
          <a:blip r:embed="rId6"/>
          <a:stretch>
            <a:fillRect/>
          </a:stretch>
        </p:blipFill>
        <p:spPr>
          <a:xfrm>
            <a:off x="2394759" y="3866795"/>
            <a:ext cx="390178" cy="384081"/>
          </a:xfrm>
          <a:prstGeom prst="rect">
            <a:avLst/>
          </a:prstGeom>
        </p:spPr>
      </p:pic>
      <p:pic>
        <p:nvPicPr>
          <p:cNvPr id="5" name="Picture 4">
            <a:extLst>
              <a:ext uri="{FF2B5EF4-FFF2-40B4-BE49-F238E27FC236}">
                <a16:creationId xmlns:a16="http://schemas.microsoft.com/office/drawing/2014/main" id="{EE92251B-B287-9833-A9E1-4BBA5C0310C5}"/>
              </a:ext>
            </a:extLst>
          </p:cNvPr>
          <p:cNvPicPr>
            <a:picLocks noChangeAspect="1"/>
          </p:cNvPicPr>
          <p:nvPr/>
        </p:nvPicPr>
        <p:blipFill>
          <a:blip r:embed="rId7"/>
          <a:stretch>
            <a:fillRect/>
          </a:stretch>
        </p:blipFill>
        <p:spPr>
          <a:xfrm>
            <a:off x="2376469" y="4482895"/>
            <a:ext cx="426757" cy="420660"/>
          </a:xfrm>
          <a:prstGeom prst="rect">
            <a:avLst/>
          </a:prstGeom>
        </p:spPr>
      </p:pic>
      <p:pic>
        <p:nvPicPr>
          <p:cNvPr id="7" name="Picture 6">
            <a:extLst>
              <a:ext uri="{FF2B5EF4-FFF2-40B4-BE49-F238E27FC236}">
                <a16:creationId xmlns:a16="http://schemas.microsoft.com/office/drawing/2014/main" id="{FE438B6A-1857-1928-B0B9-894688626F2E}"/>
              </a:ext>
            </a:extLst>
          </p:cNvPr>
          <p:cNvPicPr>
            <a:picLocks noChangeAspect="1"/>
          </p:cNvPicPr>
          <p:nvPr/>
        </p:nvPicPr>
        <p:blipFill>
          <a:blip r:embed="rId8"/>
          <a:stretch>
            <a:fillRect/>
          </a:stretch>
        </p:blipFill>
        <p:spPr>
          <a:xfrm>
            <a:off x="2413048" y="5104455"/>
            <a:ext cx="390178" cy="274344"/>
          </a:xfrm>
          <a:prstGeom prst="rect">
            <a:avLst/>
          </a:prstGeom>
        </p:spPr>
      </p:pic>
    </p:spTree>
    <p:extLst>
      <p:ext uri="{BB962C8B-B14F-4D97-AF65-F5344CB8AC3E}">
        <p14:creationId xmlns:p14="http://schemas.microsoft.com/office/powerpoint/2010/main" val="3010151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8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AEBF-73B2-2188-6E43-D85E829780A8}"/>
              </a:ext>
            </a:extLst>
          </p:cNvPr>
          <p:cNvSpPr>
            <a:spLocks noGrp="1"/>
          </p:cNvSpPr>
          <p:nvPr>
            <p:ph type="title"/>
          </p:nvPr>
        </p:nvSpPr>
        <p:spPr>
          <a:xfrm>
            <a:off x="1047562" y="700764"/>
            <a:ext cx="4726221" cy="788401"/>
          </a:xfrm>
        </p:spPr>
        <p:txBody>
          <a:bodyPr/>
          <a:lstStyle/>
          <a:p>
            <a:r>
              <a:rPr lang="en-US" dirty="0"/>
              <a:t>Project objectives</a:t>
            </a:r>
          </a:p>
        </p:txBody>
      </p:sp>
      <p:pic>
        <p:nvPicPr>
          <p:cNvPr id="7" name="Picture Placeholder 4" descr="A close-up of a field">
            <a:extLst>
              <a:ext uri="{FF2B5EF4-FFF2-40B4-BE49-F238E27FC236}">
                <a16:creationId xmlns:a16="http://schemas.microsoft.com/office/drawing/2014/main" id="{DA3FAC68-747F-999F-4EF5-874B39A6DD5B}"/>
              </a:ext>
            </a:extLst>
          </p:cNvPr>
          <p:cNvPicPr>
            <a:picLocks noGrp="1" noChangeAspect="1"/>
          </p:cNvPicPr>
          <p:nvPr>
            <p:ph type="pic" sz="quarter" idx="15"/>
          </p:nvPr>
        </p:nvPicPr>
        <p:blipFill>
          <a:blip r:embed="rId2"/>
          <a:srcRect l="234" r="234"/>
          <a:stretch/>
        </p:blipFill>
        <p:spPr>
          <a:xfrm>
            <a:off x="6789480" y="0"/>
            <a:ext cx="5394960" cy="6858000"/>
          </a:xfrm>
        </p:spPr>
      </p:pic>
      <p:sp>
        <p:nvSpPr>
          <p:cNvPr id="5" name="Slide Number Placeholder 4">
            <a:extLst>
              <a:ext uri="{FF2B5EF4-FFF2-40B4-BE49-F238E27FC236}">
                <a16:creationId xmlns:a16="http://schemas.microsoft.com/office/drawing/2014/main" id="{B51885A6-2008-15E5-517B-3CBBFE99B11A}"/>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2</a:t>
            </a:fld>
            <a:endParaRPr lang="en-US" dirty="0"/>
          </a:p>
        </p:txBody>
      </p:sp>
      <p:sp>
        <p:nvSpPr>
          <p:cNvPr id="4" name="TextBox 3">
            <a:extLst>
              <a:ext uri="{FF2B5EF4-FFF2-40B4-BE49-F238E27FC236}">
                <a16:creationId xmlns:a16="http://schemas.microsoft.com/office/drawing/2014/main" id="{8D1EA199-8064-33C2-6050-347A84102122}"/>
              </a:ext>
            </a:extLst>
          </p:cNvPr>
          <p:cNvSpPr txBox="1"/>
          <p:nvPr/>
        </p:nvSpPr>
        <p:spPr>
          <a:xfrm>
            <a:off x="1047562" y="1950720"/>
            <a:ext cx="4726221" cy="3323987"/>
          </a:xfrm>
          <a:prstGeom prst="rect">
            <a:avLst/>
          </a:prstGeom>
          <a:noFill/>
        </p:spPr>
        <p:txBody>
          <a:bodyPr wrap="square" rtlCol="0">
            <a:spAutoFit/>
          </a:bodyPr>
          <a:lstStyle/>
          <a:p>
            <a:pPr marL="285750" indent="-285750">
              <a:spcAft>
                <a:spcPts val="1200"/>
              </a:spcAft>
              <a:buFont typeface="Wingdings" panose="05000000000000000000" pitchFamily="2" charset="2"/>
              <a:buChar char="§"/>
            </a:pPr>
            <a:r>
              <a:rPr lang="en-US" cap="none" spc="100" dirty="0"/>
              <a:t>Identify weather patterns outside the regional norm.</a:t>
            </a:r>
          </a:p>
          <a:p>
            <a:pPr marL="285750" indent="-285750">
              <a:spcAft>
                <a:spcPts val="1200"/>
              </a:spcAft>
              <a:buFont typeface="Wingdings" panose="05000000000000000000" pitchFamily="2" charset="2"/>
              <a:buChar char="§"/>
            </a:pPr>
            <a:r>
              <a:rPr lang="en-US" cap="none" dirty="0"/>
              <a:t>Determine trends of unusual weather patterns.</a:t>
            </a:r>
            <a:endParaRPr lang="en-US" cap="none" spc="100" dirty="0"/>
          </a:p>
          <a:p>
            <a:pPr marL="285750" indent="-285750">
              <a:spcAft>
                <a:spcPts val="1200"/>
              </a:spcAft>
              <a:buFont typeface="Wingdings" panose="05000000000000000000" pitchFamily="2" charset="2"/>
              <a:buChar char="§"/>
            </a:pPr>
            <a:r>
              <a:rPr lang="en-US" cap="none" dirty="0"/>
              <a:t>Forecast future weather conditions </a:t>
            </a:r>
            <a:r>
              <a:rPr lang="en-US" sz="1800" b="0" i="0" dirty="0">
                <a:solidFill>
                  <a:srgbClr val="000000"/>
                </a:solidFill>
                <a:effectLst/>
              </a:rPr>
              <a:t>over the next 25 to 50 years based</a:t>
            </a:r>
            <a:br>
              <a:rPr lang="en-US" sz="1800" b="0" i="0" dirty="0">
                <a:solidFill>
                  <a:srgbClr val="000000"/>
                </a:solidFill>
                <a:effectLst/>
              </a:rPr>
            </a:br>
            <a:r>
              <a:rPr lang="en-US" sz="1800" b="0" i="0" dirty="0">
                <a:solidFill>
                  <a:srgbClr val="000000"/>
                </a:solidFill>
                <a:effectLst/>
              </a:rPr>
              <a:t>on current trends.</a:t>
            </a:r>
            <a:r>
              <a:rPr lang="en-US" dirty="0"/>
              <a:t> </a:t>
            </a:r>
          </a:p>
          <a:p>
            <a:pPr marL="285750" indent="-285750">
              <a:spcAft>
                <a:spcPts val="1200"/>
              </a:spcAft>
              <a:buFont typeface="Wingdings" panose="05000000000000000000" pitchFamily="2" charset="2"/>
              <a:buChar char="§"/>
            </a:pPr>
            <a:r>
              <a:rPr lang="en-US" dirty="0"/>
              <a:t>D</a:t>
            </a:r>
            <a:r>
              <a:rPr lang="en-US" cap="none" dirty="0"/>
              <a:t>etermine the safest places for people to live </a:t>
            </a:r>
            <a:r>
              <a:rPr lang="en-US" sz="1800" b="0" i="0" dirty="0">
                <a:solidFill>
                  <a:srgbClr val="000000"/>
                </a:solidFill>
                <a:effectLst/>
              </a:rPr>
              <a:t>in Europe within the next 25 to 50 years.</a:t>
            </a:r>
            <a:r>
              <a:rPr lang="en-US" dirty="0"/>
              <a:t> </a:t>
            </a:r>
          </a:p>
        </p:txBody>
      </p:sp>
    </p:spTree>
    <p:extLst>
      <p:ext uri="{BB962C8B-B14F-4D97-AF65-F5344CB8AC3E}">
        <p14:creationId xmlns:p14="http://schemas.microsoft.com/office/powerpoint/2010/main" val="373112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10559" y="1"/>
            <a:ext cx="12202559" cy="1158239"/>
          </a:xfrm>
          <a:solidFill>
            <a:schemeClr val="accent5">
              <a:lumMod val="50000"/>
              <a:alpha val="92000"/>
            </a:schemeClr>
          </a:solidFill>
        </p:spPr>
        <p:txBody>
          <a:bodyPr anchor="ctr">
            <a:normAutofit/>
          </a:bodyPr>
          <a:lstStyle/>
          <a:p>
            <a:r>
              <a:rPr lang="en-US" sz="2800" cap="none" noProof="0" dirty="0"/>
              <a:t>Machine Learning Algorithms</a:t>
            </a:r>
            <a:endParaRPr lang="en-US" sz="2800" cap="none" dirty="0"/>
          </a:p>
        </p:txBody>
      </p:sp>
      <p:sp>
        <p:nvSpPr>
          <p:cNvPr id="2" name="Slide Number Placeholder 1">
            <a:extLst>
              <a:ext uri="{FF2B5EF4-FFF2-40B4-BE49-F238E27FC236}">
                <a16:creationId xmlns:a16="http://schemas.microsoft.com/office/drawing/2014/main" id="{00490171-2859-5322-0F76-C05597544FBD}"/>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EA87306C-81BA-4795-A5CA-9392456A8C1E}" type="slidenum">
              <a:rPr lang="en-US" smtClean="0"/>
              <a:pPr>
                <a:spcAft>
                  <a:spcPts val="600"/>
                </a:spcAft>
              </a:pPr>
              <a:t>3</a:t>
            </a:fld>
            <a:endParaRPr lang="en-US"/>
          </a:p>
        </p:txBody>
      </p:sp>
      <p:graphicFrame>
        <p:nvGraphicFramePr>
          <p:cNvPr id="60" name="Text Placeholder 17">
            <a:extLst>
              <a:ext uri="{FF2B5EF4-FFF2-40B4-BE49-F238E27FC236}">
                <a16:creationId xmlns:a16="http://schemas.microsoft.com/office/drawing/2014/main" id="{3F4507BD-E1CC-49E6-B147-D127168244F2}"/>
              </a:ext>
            </a:extLst>
          </p:cNvPr>
          <p:cNvGraphicFramePr>
            <a:graphicFrameLocks noGrp="1"/>
          </p:cNvGraphicFramePr>
          <p:nvPr>
            <p:ph sz="quarter" idx="13"/>
            <p:extLst>
              <p:ext uri="{D42A27DB-BD31-4B8C-83A1-F6EECF244321}">
                <p14:modId xmlns:p14="http://schemas.microsoft.com/office/powerpoint/2010/main" val="4264542964"/>
              </p:ext>
            </p:extLst>
          </p:nvPr>
        </p:nvGraphicFramePr>
        <p:xfrm>
          <a:off x="622519" y="1445623"/>
          <a:ext cx="10890212" cy="47984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652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682336-2973-D5FA-2FBF-7B9AA0E56191}"/>
              </a:ext>
            </a:extLst>
          </p:cNvPr>
          <p:cNvSpPr>
            <a:spLocks noGrp="1"/>
          </p:cNvSpPr>
          <p:nvPr>
            <p:ph type="title"/>
          </p:nvPr>
        </p:nvSpPr>
        <p:spPr>
          <a:xfrm>
            <a:off x="-10559" y="1"/>
            <a:ext cx="6106559" cy="1280159"/>
          </a:xfrm>
          <a:solidFill>
            <a:schemeClr val="accent5">
              <a:lumMod val="50000"/>
              <a:alpha val="91765"/>
            </a:schemeClr>
          </a:solidFill>
        </p:spPr>
        <p:txBody>
          <a:bodyPr/>
          <a:lstStyle/>
          <a:p>
            <a:r>
              <a:rPr lang="en-US" cap="none" spc="100" dirty="0"/>
              <a:t>1. Identify weather patterns outside the regional norm</a:t>
            </a:r>
            <a:endParaRPr lang="en-US" cap="none" dirty="0"/>
          </a:p>
        </p:txBody>
      </p:sp>
      <p:pic>
        <p:nvPicPr>
          <p:cNvPr id="60" name="Picture Placeholder 59" descr="A picture containing grass sprouting">
            <a:extLst>
              <a:ext uri="{FF2B5EF4-FFF2-40B4-BE49-F238E27FC236}">
                <a16:creationId xmlns:a16="http://schemas.microsoft.com/office/drawing/2014/main" id="{203BE455-3949-41E3-AD2E-8F6C87C38369}"/>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t="179" b="179"/>
          <a:stretch/>
        </p:blipFill>
        <p:spPr>
          <a:xfrm>
            <a:off x="6085440" y="1"/>
            <a:ext cx="6106559" cy="1280159"/>
          </a:xfrm>
        </p:spPr>
      </p:pic>
      <p:sp>
        <p:nvSpPr>
          <p:cNvPr id="2" name="Slide Number Placeholder 1">
            <a:extLst>
              <a:ext uri="{FF2B5EF4-FFF2-40B4-BE49-F238E27FC236}">
                <a16:creationId xmlns:a16="http://schemas.microsoft.com/office/drawing/2014/main" id="{98B4D8E8-D0EF-11C8-495B-3876957CDB28}"/>
              </a:ext>
            </a:extLst>
          </p:cNvPr>
          <p:cNvSpPr>
            <a:spLocks noGrp="1"/>
          </p:cNvSpPr>
          <p:nvPr>
            <p:ph type="sldNum" sz="quarter" idx="4"/>
          </p:nvPr>
        </p:nvSpPr>
        <p:spPr>
          <a:xfrm>
            <a:off x="8610600" y="6543040"/>
            <a:ext cx="2743200" cy="178435"/>
          </a:xfrm>
        </p:spPr>
        <p:txBody>
          <a:bodyPr/>
          <a:lstStyle/>
          <a:p>
            <a:fld id="{EA87306C-81BA-4795-A5CA-9392456A8C1E}" type="slidenum">
              <a:rPr lang="en-US" smtClean="0"/>
              <a:pPr/>
              <a:t>4</a:t>
            </a:fld>
            <a:endParaRPr lang="en-US" dirty="0"/>
          </a:p>
        </p:txBody>
      </p:sp>
      <p:pic>
        <p:nvPicPr>
          <p:cNvPr id="7" name="Picture 6">
            <a:extLst>
              <a:ext uri="{FF2B5EF4-FFF2-40B4-BE49-F238E27FC236}">
                <a16:creationId xmlns:a16="http://schemas.microsoft.com/office/drawing/2014/main" id="{9F8ADCD5-F372-31C6-CD46-FA04A29DA55D}"/>
              </a:ext>
            </a:extLst>
          </p:cNvPr>
          <p:cNvPicPr>
            <a:picLocks noChangeAspect="1"/>
          </p:cNvPicPr>
          <p:nvPr/>
        </p:nvPicPr>
        <p:blipFill>
          <a:blip r:embed="rId4"/>
          <a:stretch>
            <a:fillRect/>
          </a:stretch>
        </p:blipFill>
        <p:spPr>
          <a:xfrm>
            <a:off x="6096000" y="3294410"/>
            <a:ext cx="5750821" cy="2981496"/>
          </a:xfrm>
          <a:prstGeom prst="rect">
            <a:avLst/>
          </a:prstGeom>
        </p:spPr>
      </p:pic>
      <p:sp>
        <p:nvSpPr>
          <p:cNvPr id="9" name="TextBox 8">
            <a:extLst>
              <a:ext uri="{FF2B5EF4-FFF2-40B4-BE49-F238E27FC236}">
                <a16:creationId xmlns:a16="http://schemas.microsoft.com/office/drawing/2014/main" id="{065DA384-3ABB-C04C-E984-51A7D95FA5BF}"/>
              </a:ext>
            </a:extLst>
          </p:cNvPr>
          <p:cNvSpPr txBox="1"/>
          <p:nvPr/>
        </p:nvSpPr>
        <p:spPr>
          <a:xfrm>
            <a:off x="6207960" y="2867690"/>
            <a:ext cx="5526901" cy="369332"/>
          </a:xfrm>
          <a:prstGeom prst="rect">
            <a:avLst/>
          </a:prstGeom>
          <a:noFill/>
        </p:spPr>
        <p:txBody>
          <a:bodyPr wrap="square" rtlCol="0">
            <a:spAutoFit/>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Dendrogram Complete Method</a:t>
            </a:r>
          </a:p>
        </p:txBody>
      </p:sp>
      <p:sp>
        <p:nvSpPr>
          <p:cNvPr id="13" name="TextBox 12">
            <a:extLst>
              <a:ext uri="{FF2B5EF4-FFF2-40B4-BE49-F238E27FC236}">
                <a16:creationId xmlns:a16="http://schemas.microsoft.com/office/drawing/2014/main" id="{85856BE0-6ECF-5402-9699-48C3FA32FEC6}"/>
              </a:ext>
            </a:extLst>
          </p:cNvPr>
          <p:cNvSpPr txBox="1"/>
          <p:nvPr/>
        </p:nvSpPr>
        <p:spPr>
          <a:xfrm>
            <a:off x="366299" y="1706880"/>
            <a:ext cx="5729701" cy="4434291"/>
          </a:xfrm>
          <a:prstGeom prst="rect">
            <a:avLst/>
          </a:prstGeom>
          <a:noFill/>
          <a:ln w="25400">
            <a:solidFill>
              <a:schemeClr val="bg1">
                <a:lumMod val="85000"/>
              </a:schemeClr>
            </a:solidFill>
          </a:ln>
        </p:spPr>
        <p:txBody>
          <a:bodyPr wrap="square" rtlCol="0">
            <a:spAutoFit/>
          </a:bodyPr>
          <a:lstStyle/>
          <a:p>
            <a:pPr marL="0" marR="0">
              <a:spcBef>
                <a:spcPts val="0"/>
              </a:spcBef>
              <a:spcAft>
                <a:spcPts val="600"/>
              </a:spcAft>
            </a:pPr>
            <a:r>
              <a:rPr lang="en-US" sz="1800" b="1" dirty="0">
                <a:effectLst/>
                <a:ea typeface="Calibri" panose="020F0502020204030204" pitchFamily="34" charset="0"/>
                <a:cs typeface="Calibri" panose="020F0502020204030204" pitchFamily="34" charset="0"/>
              </a:rPr>
              <a:t>Analysis options:</a:t>
            </a:r>
            <a:r>
              <a:rPr lang="en-US" sz="1800" dirty="0">
                <a:effectLst/>
                <a:ea typeface="Calibri" panose="020F0502020204030204" pitchFamily="34" charset="0"/>
                <a:cs typeface="Calibri" panose="020F0502020204030204" pitchFamily="34" charset="0"/>
              </a:rPr>
              <a:t> Grouping the data by clusters and analyzing the weather patterns within each group (exploratory  analysis, extreme values, the most useful weather indicators) </a:t>
            </a:r>
          </a:p>
          <a:p>
            <a:pPr marL="0" marR="0">
              <a:spcBef>
                <a:spcPts val="0"/>
              </a:spcBef>
              <a:spcAft>
                <a:spcPts val="600"/>
              </a:spcAft>
            </a:pPr>
            <a:endParaRPr lang="en-US" sz="1800" dirty="0">
              <a:effectLst/>
              <a:ea typeface="Calibri" panose="020F0502020204030204" pitchFamily="34" charset="0"/>
              <a:cs typeface="Calibri" panose="020F0502020204030204" pitchFamily="34" charset="0"/>
            </a:endParaRPr>
          </a:p>
          <a:p>
            <a:pPr marL="0" marR="0">
              <a:spcBef>
                <a:spcPts val="0"/>
              </a:spcBef>
              <a:spcAft>
                <a:spcPts val="600"/>
              </a:spcAft>
            </a:pPr>
            <a:r>
              <a:rPr lang="en-US" sz="1800" b="1" dirty="0">
                <a:effectLst/>
                <a:ea typeface="Calibri" panose="020F0502020204030204" pitchFamily="34" charset="0"/>
                <a:cs typeface="Calibri" panose="020F0502020204030204" pitchFamily="34" charset="0"/>
              </a:rPr>
              <a:t>Data:</a:t>
            </a:r>
            <a:r>
              <a:rPr lang="en-US" sz="1800" dirty="0">
                <a:effectLst/>
                <a:ea typeface="Calibri" panose="020F0502020204030204" pitchFamily="34" charset="0"/>
                <a:cs typeface="Calibri" panose="020F0502020204030204" pitchFamily="34" charset="0"/>
              </a:rPr>
              <a:t> Historical data of weather indicators observations over 60 years collected from weather stations across Europe.</a:t>
            </a:r>
          </a:p>
          <a:p>
            <a:pPr marL="0" marR="0">
              <a:spcBef>
                <a:spcPts val="0"/>
              </a:spcBef>
              <a:spcAft>
                <a:spcPts val="600"/>
              </a:spcAft>
            </a:pPr>
            <a:endParaRPr lang="en-US" sz="1800" dirty="0">
              <a:effectLst/>
              <a:ea typeface="Calibri" panose="020F0502020204030204" pitchFamily="34" charset="0"/>
              <a:cs typeface="Calibri" panose="020F0502020204030204" pitchFamily="34" charset="0"/>
            </a:endParaRPr>
          </a:p>
          <a:p>
            <a:pPr marL="0" marR="0">
              <a:spcBef>
                <a:spcPts val="0"/>
              </a:spcBef>
              <a:spcAft>
                <a:spcPts val="600"/>
              </a:spcAft>
            </a:pPr>
            <a:r>
              <a:rPr lang="en-US" sz="1800" b="1" dirty="0">
                <a:effectLst/>
                <a:ea typeface="Calibri" panose="020F0502020204030204" pitchFamily="34" charset="0"/>
                <a:cs typeface="Calibri" panose="020F0502020204030204" pitchFamily="34" charset="0"/>
              </a:rPr>
              <a:t>Algorithms:</a:t>
            </a:r>
            <a:r>
              <a:rPr lang="en-US" sz="1800" dirty="0">
                <a:effectLst/>
                <a:ea typeface="Calibri" panose="020F0502020204030204" pitchFamily="34" charset="0"/>
                <a:cs typeface="Calibri" panose="020F0502020204030204" pitchFamily="34" charset="0"/>
              </a:rPr>
              <a:t> Hierarchical Clustering algorithm with PCA (Principal Component Analysis) to reduce the number of observations.</a:t>
            </a:r>
          </a:p>
          <a:p>
            <a:pPr marL="0" marR="0">
              <a:spcBef>
                <a:spcPts val="0"/>
              </a:spcBef>
              <a:spcAft>
                <a:spcPts val="600"/>
              </a:spcAft>
            </a:pPr>
            <a:r>
              <a:rPr lang="en-US" dirty="0">
                <a:ea typeface="Calibri" panose="020F0502020204030204" pitchFamily="34" charset="0"/>
                <a:cs typeface="Calibri" panose="020F0502020204030204" pitchFamily="34" charset="0"/>
              </a:rPr>
              <a:t>CNN or RNN networks to identify larger data patterns.</a:t>
            </a:r>
          </a:p>
          <a:p>
            <a:pPr marL="0" marR="0">
              <a:lnSpc>
                <a:spcPct val="107000"/>
              </a:lnSpc>
              <a:spcBef>
                <a:spcPts val="0"/>
              </a:spcBef>
              <a:spcAft>
                <a:spcPts val="600"/>
              </a:spcAft>
            </a:pPr>
            <a:endParaRPr lang="en-US" dirty="0">
              <a:ea typeface="Calibri" panose="020F0502020204030204" pitchFamily="34" charset="0"/>
              <a:cs typeface="Calibri" panose="020F0502020204030204" pitchFamily="34" charset="0"/>
            </a:endParaRPr>
          </a:p>
        </p:txBody>
      </p:sp>
      <p:sp>
        <p:nvSpPr>
          <p:cNvPr id="14" name="Speech Bubble: Rectangle with Corners Rounded 21">
            <a:extLst>
              <a:ext uri="{FF2B5EF4-FFF2-40B4-BE49-F238E27FC236}">
                <a16:creationId xmlns:a16="http://schemas.microsoft.com/office/drawing/2014/main" id="{D18C1670-2260-C5BD-240E-6C16CD7A3575}"/>
              </a:ext>
            </a:extLst>
          </p:cNvPr>
          <p:cNvSpPr/>
          <p:nvPr/>
        </p:nvSpPr>
        <p:spPr>
          <a:xfrm>
            <a:off x="6208284" y="1706880"/>
            <a:ext cx="5638537" cy="1103422"/>
          </a:xfrm>
          <a:custGeom>
            <a:avLst/>
            <a:gdLst>
              <a:gd name="connsiteX0" fmla="*/ 0 w 5638537"/>
              <a:gd name="connsiteY0" fmla="*/ 161383 h 968276"/>
              <a:gd name="connsiteX1" fmla="*/ 161383 w 5638537"/>
              <a:gd name="connsiteY1" fmla="*/ 0 h 968276"/>
              <a:gd name="connsiteX2" fmla="*/ 939756 w 5638537"/>
              <a:gd name="connsiteY2" fmla="*/ 0 h 968276"/>
              <a:gd name="connsiteX3" fmla="*/ 939756 w 5638537"/>
              <a:gd name="connsiteY3" fmla="*/ 0 h 968276"/>
              <a:gd name="connsiteX4" fmla="*/ 2349390 w 5638537"/>
              <a:gd name="connsiteY4" fmla="*/ 0 h 968276"/>
              <a:gd name="connsiteX5" fmla="*/ 5477154 w 5638537"/>
              <a:gd name="connsiteY5" fmla="*/ 0 h 968276"/>
              <a:gd name="connsiteX6" fmla="*/ 5638537 w 5638537"/>
              <a:gd name="connsiteY6" fmla="*/ 161383 h 968276"/>
              <a:gd name="connsiteX7" fmla="*/ 5638537 w 5638537"/>
              <a:gd name="connsiteY7" fmla="*/ 564828 h 968276"/>
              <a:gd name="connsiteX8" fmla="*/ 5638537 w 5638537"/>
              <a:gd name="connsiteY8" fmla="*/ 564828 h 968276"/>
              <a:gd name="connsiteX9" fmla="*/ 5638537 w 5638537"/>
              <a:gd name="connsiteY9" fmla="*/ 806897 h 968276"/>
              <a:gd name="connsiteX10" fmla="*/ 5638537 w 5638537"/>
              <a:gd name="connsiteY10" fmla="*/ 806893 h 968276"/>
              <a:gd name="connsiteX11" fmla="*/ 5477154 w 5638537"/>
              <a:gd name="connsiteY11" fmla="*/ 968276 h 968276"/>
              <a:gd name="connsiteX12" fmla="*/ 2349390 w 5638537"/>
              <a:gd name="connsiteY12" fmla="*/ 968276 h 968276"/>
              <a:gd name="connsiteX13" fmla="*/ 1644592 w 5638537"/>
              <a:gd name="connsiteY13" fmla="*/ 1089311 h 968276"/>
              <a:gd name="connsiteX14" fmla="*/ 939756 w 5638537"/>
              <a:gd name="connsiteY14" fmla="*/ 968276 h 968276"/>
              <a:gd name="connsiteX15" fmla="*/ 161383 w 5638537"/>
              <a:gd name="connsiteY15" fmla="*/ 968276 h 968276"/>
              <a:gd name="connsiteX16" fmla="*/ 0 w 5638537"/>
              <a:gd name="connsiteY16" fmla="*/ 806893 h 968276"/>
              <a:gd name="connsiteX17" fmla="*/ 0 w 5638537"/>
              <a:gd name="connsiteY17" fmla="*/ 806897 h 968276"/>
              <a:gd name="connsiteX18" fmla="*/ 0 w 5638537"/>
              <a:gd name="connsiteY18" fmla="*/ 564828 h 968276"/>
              <a:gd name="connsiteX19" fmla="*/ 0 w 5638537"/>
              <a:gd name="connsiteY19" fmla="*/ 564828 h 968276"/>
              <a:gd name="connsiteX20" fmla="*/ 0 w 5638537"/>
              <a:gd name="connsiteY20" fmla="*/ 161383 h 968276"/>
              <a:gd name="connsiteX0" fmla="*/ 0 w 5638537"/>
              <a:gd name="connsiteY0" fmla="*/ 161383 h 1089311"/>
              <a:gd name="connsiteX1" fmla="*/ 161383 w 5638537"/>
              <a:gd name="connsiteY1" fmla="*/ 0 h 1089311"/>
              <a:gd name="connsiteX2" fmla="*/ 939756 w 5638537"/>
              <a:gd name="connsiteY2" fmla="*/ 0 h 1089311"/>
              <a:gd name="connsiteX3" fmla="*/ 939756 w 5638537"/>
              <a:gd name="connsiteY3" fmla="*/ 0 h 1089311"/>
              <a:gd name="connsiteX4" fmla="*/ 2349390 w 5638537"/>
              <a:gd name="connsiteY4" fmla="*/ 0 h 1089311"/>
              <a:gd name="connsiteX5" fmla="*/ 5477154 w 5638537"/>
              <a:gd name="connsiteY5" fmla="*/ 0 h 1089311"/>
              <a:gd name="connsiteX6" fmla="*/ 5638537 w 5638537"/>
              <a:gd name="connsiteY6" fmla="*/ 161383 h 1089311"/>
              <a:gd name="connsiteX7" fmla="*/ 5638537 w 5638537"/>
              <a:gd name="connsiteY7" fmla="*/ 564828 h 1089311"/>
              <a:gd name="connsiteX8" fmla="*/ 5638537 w 5638537"/>
              <a:gd name="connsiteY8" fmla="*/ 564828 h 1089311"/>
              <a:gd name="connsiteX9" fmla="*/ 5638537 w 5638537"/>
              <a:gd name="connsiteY9" fmla="*/ 806897 h 1089311"/>
              <a:gd name="connsiteX10" fmla="*/ 5638537 w 5638537"/>
              <a:gd name="connsiteY10" fmla="*/ 806893 h 1089311"/>
              <a:gd name="connsiteX11" fmla="*/ 5477154 w 5638537"/>
              <a:gd name="connsiteY11" fmla="*/ 968276 h 1089311"/>
              <a:gd name="connsiteX12" fmla="*/ 1772920 w 5638537"/>
              <a:gd name="connsiteY12" fmla="*/ 968276 h 1089311"/>
              <a:gd name="connsiteX13" fmla="*/ 1644592 w 5638537"/>
              <a:gd name="connsiteY13" fmla="*/ 1089311 h 1089311"/>
              <a:gd name="connsiteX14" fmla="*/ 939756 w 5638537"/>
              <a:gd name="connsiteY14" fmla="*/ 968276 h 1089311"/>
              <a:gd name="connsiteX15" fmla="*/ 161383 w 5638537"/>
              <a:gd name="connsiteY15" fmla="*/ 968276 h 1089311"/>
              <a:gd name="connsiteX16" fmla="*/ 0 w 5638537"/>
              <a:gd name="connsiteY16" fmla="*/ 806893 h 1089311"/>
              <a:gd name="connsiteX17" fmla="*/ 0 w 5638537"/>
              <a:gd name="connsiteY17" fmla="*/ 806897 h 1089311"/>
              <a:gd name="connsiteX18" fmla="*/ 0 w 5638537"/>
              <a:gd name="connsiteY18" fmla="*/ 564828 h 1089311"/>
              <a:gd name="connsiteX19" fmla="*/ 0 w 5638537"/>
              <a:gd name="connsiteY19" fmla="*/ 564828 h 1089311"/>
              <a:gd name="connsiteX20" fmla="*/ 0 w 5638537"/>
              <a:gd name="connsiteY20" fmla="*/ 161383 h 108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38537" h="1089311">
                <a:moveTo>
                  <a:pt x="0" y="161383"/>
                </a:moveTo>
                <a:cubicBezTo>
                  <a:pt x="0" y="72254"/>
                  <a:pt x="72254" y="0"/>
                  <a:pt x="161383" y="0"/>
                </a:cubicBezTo>
                <a:lnTo>
                  <a:pt x="939756" y="0"/>
                </a:lnTo>
                <a:lnTo>
                  <a:pt x="939756" y="0"/>
                </a:lnTo>
                <a:lnTo>
                  <a:pt x="2349390" y="0"/>
                </a:lnTo>
                <a:lnTo>
                  <a:pt x="5477154" y="0"/>
                </a:lnTo>
                <a:cubicBezTo>
                  <a:pt x="5566283" y="0"/>
                  <a:pt x="5638537" y="72254"/>
                  <a:pt x="5638537" y="161383"/>
                </a:cubicBezTo>
                <a:lnTo>
                  <a:pt x="5638537" y="564828"/>
                </a:lnTo>
                <a:lnTo>
                  <a:pt x="5638537" y="564828"/>
                </a:lnTo>
                <a:lnTo>
                  <a:pt x="5638537" y="806897"/>
                </a:lnTo>
                <a:lnTo>
                  <a:pt x="5638537" y="806893"/>
                </a:lnTo>
                <a:cubicBezTo>
                  <a:pt x="5638537" y="896022"/>
                  <a:pt x="5566283" y="968276"/>
                  <a:pt x="5477154" y="968276"/>
                </a:cubicBezTo>
                <a:lnTo>
                  <a:pt x="1772920" y="968276"/>
                </a:lnTo>
                <a:lnTo>
                  <a:pt x="1644592" y="1089311"/>
                </a:lnTo>
                <a:lnTo>
                  <a:pt x="939756" y="968276"/>
                </a:lnTo>
                <a:lnTo>
                  <a:pt x="161383" y="968276"/>
                </a:lnTo>
                <a:cubicBezTo>
                  <a:pt x="72254" y="968276"/>
                  <a:pt x="0" y="896022"/>
                  <a:pt x="0" y="806893"/>
                </a:cubicBezTo>
                <a:lnTo>
                  <a:pt x="0" y="806897"/>
                </a:lnTo>
                <a:lnTo>
                  <a:pt x="0" y="564828"/>
                </a:lnTo>
                <a:lnTo>
                  <a:pt x="0" y="564828"/>
                </a:lnTo>
                <a:lnTo>
                  <a:pt x="0" y="161383"/>
                </a:lnTo>
                <a:close/>
              </a:path>
            </a:pathLst>
          </a:custGeom>
          <a:solidFill>
            <a:srgbClr val="FF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effectLst/>
                <a:ea typeface="Calibri" panose="020F0502020204030204" pitchFamily="34" charset="0"/>
                <a:cs typeface="Calibri" panose="020F0502020204030204" pitchFamily="34" charset="0"/>
              </a:rPr>
              <a:t>The clustering looks like the </a:t>
            </a:r>
            <a:r>
              <a:rPr lang="en-US" dirty="0" err="1">
                <a:effectLst/>
                <a:ea typeface="Calibri" panose="020F0502020204030204" pitchFamily="34" charset="0"/>
                <a:cs typeface="Calibri" panose="020F0502020204030204" pitchFamily="34" charset="0"/>
              </a:rPr>
              <a:t>gragh</a:t>
            </a:r>
            <a:r>
              <a:rPr lang="en-US" dirty="0">
                <a:effectLst/>
                <a:ea typeface="Calibri" panose="020F0502020204030204" pitchFamily="34" charset="0"/>
                <a:cs typeface="Calibri" panose="020F0502020204030204" pitchFamily="34" charset="0"/>
              </a:rPr>
              <a:t> in the dendrogram below. Grouping may be due to seasonal patterns, climate zones, geographic features. </a:t>
            </a:r>
            <a:endParaRPr lang="en-US" dirty="0"/>
          </a:p>
        </p:txBody>
      </p:sp>
    </p:spTree>
    <p:extLst>
      <p:ext uri="{BB962C8B-B14F-4D97-AF65-F5344CB8AC3E}">
        <p14:creationId xmlns:p14="http://schemas.microsoft.com/office/powerpoint/2010/main" val="1884517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DECBECD-9E5E-404D-8102-C6DA2F800B6D}"/>
              </a:ext>
            </a:extLst>
          </p:cNvPr>
          <p:cNvSpPr>
            <a:spLocks noGrp="1"/>
          </p:cNvSpPr>
          <p:nvPr>
            <p:ph type="title"/>
          </p:nvPr>
        </p:nvSpPr>
        <p:spPr>
          <a:xfrm>
            <a:off x="-10559" y="1"/>
            <a:ext cx="6106559" cy="1158239"/>
          </a:xfrm>
          <a:solidFill>
            <a:schemeClr val="accent5">
              <a:lumMod val="50000"/>
              <a:alpha val="91765"/>
            </a:schemeClr>
          </a:solidFill>
        </p:spPr>
        <p:txBody>
          <a:bodyPr anchor="ctr">
            <a:normAutofit/>
          </a:bodyPr>
          <a:lstStyle/>
          <a:p>
            <a:r>
              <a:rPr lang="en-US" cap="none" dirty="0"/>
              <a:t>2. Determining trends of unusual weather patterns</a:t>
            </a:r>
          </a:p>
        </p:txBody>
      </p:sp>
      <p:pic>
        <p:nvPicPr>
          <p:cNvPr id="11" name="Picture Placeholder 10" descr="A green rolling hills with a sunset">
            <a:extLst>
              <a:ext uri="{FF2B5EF4-FFF2-40B4-BE49-F238E27FC236}">
                <a16:creationId xmlns:a16="http://schemas.microsoft.com/office/drawing/2014/main" id="{565AB0FC-9FCD-FDB2-1D84-F3D855D83877}"/>
              </a:ext>
            </a:extLst>
          </p:cNvPr>
          <p:cNvPicPr>
            <a:picLocks noGrp="1" noChangeAspect="1"/>
          </p:cNvPicPr>
          <p:nvPr>
            <p:ph type="pic" sz="quarter" idx="10"/>
          </p:nvPr>
        </p:nvPicPr>
        <p:blipFill>
          <a:blip r:embed="rId3"/>
          <a:srcRect t="37453" b="32817"/>
          <a:stretch/>
        </p:blipFill>
        <p:spPr>
          <a:xfrm>
            <a:off x="6096000" y="11"/>
            <a:ext cx="6095999" cy="1158230"/>
          </a:xfrm>
          <a:noFill/>
        </p:spPr>
      </p:pic>
      <p:sp>
        <p:nvSpPr>
          <p:cNvPr id="20" name="Slide Number Placeholder 19">
            <a:extLst>
              <a:ext uri="{FF2B5EF4-FFF2-40B4-BE49-F238E27FC236}">
                <a16:creationId xmlns:a16="http://schemas.microsoft.com/office/drawing/2014/main" id="{DA9558D5-EB6D-C2EA-C5E2-790769448541}"/>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EA87306C-81BA-4795-A5CA-9392456A8C1E}" type="slidenum">
              <a:rPr lang="en-US" smtClean="0"/>
              <a:pPr>
                <a:spcAft>
                  <a:spcPts val="600"/>
                </a:spcAft>
              </a:pPr>
              <a:t>5</a:t>
            </a:fld>
            <a:endParaRPr lang="en-US" dirty="0"/>
          </a:p>
        </p:txBody>
      </p:sp>
      <p:sp>
        <p:nvSpPr>
          <p:cNvPr id="9" name="TextBox 8">
            <a:extLst>
              <a:ext uri="{FF2B5EF4-FFF2-40B4-BE49-F238E27FC236}">
                <a16:creationId xmlns:a16="http://schemas.microsoft.com/office/drawing/2014/main" id="{15FFD840-3419-5B52-76DB-F4C9E8ED4965}"/>
              </a:ext>
            </a:extLst>
          </p:cNvPr>
          <p:cNvSpPr txBox="1"/>
          <p:nvPr/>
        </p:nvSpPr>
        <p:spPr>
          <a:xfrm>
            <a:off x="366299" y="1730242"/>
            <a:ext cx="5520695" cy="4231928"/>
          </a:xfrm>
          <a:prstGeom prst="rect">
            <a:avLst/>
          </a:prstGeom>
          <a:noFill/>
          <a:ln w="25400">
            <a:solidFill>
              <a:schemeClr val="bg1">
                <a:lumMod val="85000"/>
              </a:schemeClr>
            </a:solidFill>
          </a:ln>
        </p:spPr>
        <p:txBody>
          <a:bodyPr wrap="square" rtlCol="0">
            <a:spAutoFit/>
          </a:bodyPr>
          <a:lstStyle/>
          <a:p>
            <a:pPr marL="0" marR="0">
              <a:spcBef>
                <a:spcPts val="0"/>
              </a:spcBef>
              <a:spcAft>
                <a:spcPts val="600"/>
              </a:spcAft>
            </a:pPr>
            <a:r>
              <a:rPr lang="en-US" sz="1800" b="1" dirty="0">
                <a:effectLst/>
                <a:latin typeface="+mj-lt"/>
                <a:ea typeface="Calibri" panose="020F0502020204030204" pitchFamily="34" charset="0"/>
                <a:cs typeface="Arial" panose="020B0604020202020204" pitchFamily="34" charset="0"/>
              </a:rPr>
              <a:t>Analysis options:</a:t>
            </a:r>
            <a:r>
              <a:rPr lang="en-US" sz="1800" dirty="0">
                <a:effectLst/>
                <a:latin typeface="+mj-lt"/>
                <a:ea typeface="Calibri" panose="020F0502020204030204" pitchFamily="34" charset="0"/>
                <a:cs typeface="Arial" panose="020B0604020202020204" pitchFamily="34" charset="0"/>
              </a:rPr>
              <a:t> </a:t>
            </a:r>
          </a:p>
          <a:p>
            <a:pPr marL="285750" marR="0" indent="-285750">
              <a:spcBef>
                <a:spcPts val="0"/>
              </a:spcBef>
              <a:spcAft>
                <a:spcPts val="600"/>
              </a:spcAft>
              <a:buFont typeface="Wingdings" panose="05000000000000000000" pitchFamily="2" charset="2"/>
              <a:buChar char="§"/>
            </a:pPr>
            <a:r>
              <a:rPr lang="en-US" sz="1800" dirty="0">
                <a:effectLst/>
                <a:ea typeface="Calibri" panose="020F0502020204030204" pitchFamily="34" charset="0"/>
                <a:cs typeface="Calibri" panose="020F0502020204030204" pitchFamily="34" charset="0"/>
              </a:rPr>
              <a:t>Classify weather data using new answer set, for instance, above or below the average yields in agriculture industry.</a:t>
            </a:r>
          </a:p>
          <a:p>
            <a:pPr marL="285750" marR="0" indent="-285750">
              <a:spcBef>
                <a:spcPts val="0"/>
              </a:spcBef>
              <a:spcAft>
                <a:spcPts val="600"/>
              </a:spcAft>
              <a:buFont typeface="Wingdings" panose="05000000000000000000" pitchFamily="2" charset="2"/>
              <a:buChar char="§"/>
            </a:pPr>
            <a:r>
              <a:rPr lang="en-US" sz="1800" dirty="0">
                <a:effectLst/>
                <a:ea typeface="Calibri" panose="020F0502020204030204" pitchFamily="34" charset="0"/>
                <a:cs typeface="Calibri" panose="020F0502020204030204" pitchFamily="34" charset="0"/>
              </a:rPr>
              <a:t>Identify the weather indicators that influence most.</a:t>
            </a:r>
          </a:p>
          <a:p>
            <a:pPr marL="285750" marR="0" indent="-285750">
              <a:spcBef>
                <a:spcPts val="0"/>
              </a:spcBef>
              <a:spcAft>
                <a:spcPts val="600"/>
              </a:spcAft>
              <a:buFont typeface="Wingdings" panose="05000000000000000000" pitchFamily="2" charset="2"/>
              <a:buChar char="§"/>
            </a:pPr>
            <a:r>
              <a:rPr lang="en-US" sz="1800" dirty="0">
                <a:effectLst/>
                <a:ea typeface="Calibri" panose="020F0502020204030204" pitchFamily="34" charset="0"/>
                <a:cs typeface="Calibri" panose="020F0502020204030204" pitchFamily="34" charset="0"/>
              </a:rPr>
              <a:t>Assign new classification to the data, e.g. ‘significant’ and ‘moderate’ change in the most important indicators.</a:t>
            </a:r>
          </a:p>
          <a:p>
            <a:pPr marL="342900" marR="0" lvl="0" indent="-342900">
              <a:spcBef>
                <a:spcPts val="0"/>
              </a:spcBef>
              <a:spcAft>
                <a:spcPts val="600"/>
              </a:spcAft>
              <a:buFont typeface="Wingdings" panose="05000000000000000000" pitchFamily="2" charset="2"/>
              <a:buChar char=""/>
              <a:tabLst>
                <a:tab pos="457200" algn="l"/>
              </a:tabLst>
            </a:pPr>
            <a:r>
              <a:rPr lang="en-US" sz="1800" dirty="0">
                <a:effectLst/>
                <a:ea typeface="Calibri" panose="020F0502020204030204" pitchFamily="34" charset="0"/>
                <a:cs typeface="Calibri" panose="020F0502020204030204" pitchFamily="34" charset="0"/>
              </a:rPr>
              <a:t>Additionally, analyze the trends in</a:t>
            </a:r>
          </a:p>
          <a:p>
            <a:pPr marL="514350" marR="0" indent="-285750">
              <a:spcBef>
                <a:spcPts val="0"/>
              </a:spcBef>
              <a:spcAft>
                <a:spcPts val="600"/>
              </a:spcAft>
              <a:buFont typeface="Arial" panose="020B0604020202020204" pitchFamily="34" charset="0"/>
              <a:buChar char="•"/>
            </a:pPr>
            <a:r>
              <a:rPr lang="en-US" sz="1800" dirty="0">
                <a:effectLst/>
                <a:ea typeface="Calibri" panose="020F0502020204030204" pitchFamily="34" charset="0"/>
                <a:cs typeface="Calibri" panose="020F0502020204030204" pitchFamily="34" charset="0"/>
              </a:rPr>
              <a:t>glacier melting in the highest mountain chains;</a:t>
            </a:r>
          </a:p>
          <a:p>
            <a:pPr marL="514350" marR="0" indent="-285750">
              <a:spcBef>
                <a:spcPts val="0"/>
              </a:spcBef>
              <a:spcAft>
                <a:spcPts val="600"/>
              </a:spcAft>
              <a:buFont typeface="Arial" panose="020B0604020202020204" pitchFamily="34" charset="0"/>
              <a:buChar char="•"/>
            </a:pPr>
            <a:r>
              <a:rPr lang="en-US" sz="1800" dirty="0">
                <a:effectLst/>
                <a:ea typeface="Calibri" panose="020F0502020204030204" pitchFamily="34" charset="0"/>
                <a:cs typeface="Calibri" panose="020F0502020204030204" pitchFamily="34" charset="0"/>
              </a:rPr>
              <a:t>changes in water basin level of biggest rivers;</a:t>
            </a:r>
          </a:p>
          <a:p>
            <a:pPr marL="514350" marR="0" indent="-285750">
              <a:spcBef>
                <a:spcPts val="0"/>
              </a:spcBef>
              <a:spcAft>
                <a:spcPts val="600"/>
              </a:spcAft>
              <a:buFont typeface="Arial" panose="020B0604020202020204" pitchFamily="34" charset="0"/>
              <a:buChar char="•"/>
            </a:pPr>
            <a:r>
              <a:rPr lang="en-US" sz="1800" dirty="0">
                <a:effectLst/>
                <a:ea typeface="Calibri" panose="020F0502020204030204" pitchFamily="34" charset="0"/>
                <a:cs typeface="Calibri" panose="020F0502020204030204" pitchFamily="34" charset="0"/>
              </a:rPr>
              <a:t>forest areas.</a:t>
            </a:r>
            <a:r>
              <a:rPr lang="en-US" sz="1800" dirty="0">
                <a:solidFill>
                  <a:srgbClr val="FF0000"/>
                </a:solidFill>
                <a:effectLst/>
                <a:ea typeface="Calibri" panose="020F0502020204030204" pitchFamily="34" charset="0"/>
                <a:cs typeface="Calibri" panose="020F0502020204030204" pitchFamily="34" charset="0"/>
              </a:rPr>
              <a:t>        </a:t>
            </a:r>
          </a:p>
        </p:txBody>
      </p:sp>
      <p:sp>
        <p:nvSpPr>
          <p:cNvPr id="16" name="TextBox 15">
            <a:extLst>
              <a:ext uri="{FF2B5EF4-FFF2-40B4-BE49-F238E27FC236}">
                <a16:creationId xmlns:a16="http://schemas.microsoft.com/office/drawing/2014/main" id="{F3923B6B-666F-3613-FF3C-7FB9FD45D827}"/>
              </a:ext>
            </a:extLst>
          </p:cNvPr>
          <p:cNvSpPr txBox="1"/>
          <p:nvPr/>
        </p:nvSpPr>
        <p:spPr>
          <a:xfrm>
            <a:off x="6305006" y="1730242"/>
            <a:ext cx="5520695" cy="4308872"/>
          </a:xfrm>
          <a:prstGeom prst="rect">
            <a:avLst/>
          </a:prstGeom>
          <a:noFill/>
          <a:ln w="25400">
            <a:solidFill>
              <a:schemeClr val="bg1">
                <a:lumMod val="85000"/>
              </a:schemeClr>
            </a:solidFill>
          </a:ln>
        </p:spPr>
        <p:txBody>
          <a:bodyPr wrap="square" rtlCol="0">
            <a:spAutoFit/>
          </a:bodyPr>
          <a:lstStyle/>
          <a:p>
            <a:pPr marL="0" marR="0">
              <a:spcAft>
                <a:spcPts val="600"/>
              </a:spcAft>
            </a:pPr>
            <a:r>
              <a:rPr lang="en-US" sz="1800" b="1" dirty="0">
                <a:effectLst/>
                <a:ea typeface="Calibri" panose="020F0502020204030204" pitchFamily="34" charset="0"/>
                <a:cs typeface="Calibri" panose="020F0502020204030204" pitchFamily="34" charset="0"/>
              </a:rPr>
              <a:t>Data: </a:t>
            </a:r>
          </a:p>
          <a:p>
            <a:pPr marL="285750" marR="0" indent="-285750">
              <a:spcAft>
                <a:spcPts val="600"/>
              </a:spcAft>
              <a:buFont typeface="Wingdings" panose="05000000000000000000" pitchFamily="2" charset="2"/>
              <a:buChar char="§"/>
            </a:pPr>
            <a:r>
              <a:rPr lang="en-US" sz="1800" dirty="0">
                <a:effectLst/>
                <a:ea typeface="Calibri" panose="020F0502020204030204" pitchFamily="34" charset="0"/>
                <a:cs typeface="Calibri" panose="020F0502020204030204" pitchFamily="34" charset="0"/>
              </a:rPr>
              <a:t>Historical time-series weather data. </a:t>
            </a:r>
          </a:p>
          <a:p>
            <a:pPr marL="285750" marR="0" indent="-285750">
              <a:spcAft>
                <a:spcPts val="600"/>
              </a:spcAft>
              <a:buFont typeface="Wingdings" panose="05000000000000000000" pitchFamily="2" charset="2"/>
              <a:buChar char="§"/>
            </a:pPr>
            <a:r>
              <a:rPr lang="en-US" sz="1800" dirty="0">
                <a:effectLst/>
                <a:ea typeface="Calibri" panose="020F0502020204030204" pitchFamily="34" charset="0"/>
                <a:cs typeface="Calibri" panose="020F0502020204030204" pitchFamily="34" charset="0"/>
              </a:rPr>
              <a:t>New data: historical data of yields in agriculture (e.g. grains, industrial crops, vineyards </a:t>
            </a:r>
            <a:r>
              <a:rPr lang="en-US" sz="1800" dirty="0" err="1">
                <a:effectLst/>
                <a:ea typeface="Calibri" panose="020F0502020204030204" pitchFamily="34" charset="0"/>
                <a:cs typeface="Calibri" panose="020F0502020204030204" pitchFamily="34" charset="0"/>
              </a:rPr>
              <a:t>etc</a:t>
            </a:r>
            <a:r>
              <a:rPr lang="en-US" sz="1800" dirty="0">
                <a:effectLst/>
                <a:ea typeface="Calibri" panose="020F0502020204030204" pitchFamily="34" charset="0"/>
                <a:cs typeface="Calibri" panose="020F0502020204030204" pitchFamily="34" charset="0"/>
              </a:rPr>
              <a:t>) and the measurements of river basins.       </a:t>
            </a:r>
          </a:p>
          <a:p>
            <a:pPr marL="285750" marR="0" indent="-285750">
              <a:spcAft>
                <a:spcPts val="600"/>
              </a:spcAft>
              <a:buFont typeface="Wingdings" panose="05000000000000000000" pitchFamily="2" charset="2"/>
              <a:buChar char="§"/>
            </a:pPr>
            <a:r>
              <a:rPr lang="en-US" sz="1800" dirty="0">
                <a:effectLst/>
                <a:ea typeface="Calibri" panose="020F0502020204030204" pitchFamily="34" charset="0"/>
                <a:cs typeface="Calibri" panose="020F0502020204030204" pitchFamily="34" charset="0"/>
              </a:rPr>
              <a:t>New data: satellite images of mountains picks and landscape.</a:t>
            </a:r>
          </a:p>
          <a:p>
            <a:pPr marL="0" marR="0">
              <a:spcAft>
                <a:spcPts val="600"/>
              </a:spcAft>
            </a:pPr>
            <a:endParaRPr lang="en-US" sz="1800" dirty="0">
              <a:effectLst/>
              <a:ea typeface="Calibri" panose="020F0502020204030204" pitchFamily="34" charset="0"/>
              <a:cs typeface="Calibri" panose="020F0502020204030204" pitchFamily="34" charset="0"/>
            </a:endParaRPr>
          </a:p>
          <a:p>
            <a:pPr>
              <a:spcAft>
                <a:spcPts val="600"/>
              </a:spcAft>
            </a:pPr>
            <a:r>
              <a:rPr lang="en-US" sz="1800" b="1" dirty="0">
                <a:effectLst/>
                <a:ea typeface="Calibri" panose="020F0502020204030204" pitchFamily="34" charset="0"/>
                <a:cs typeface="Calibri" panose="020F0502020204030204" pitchFamily="34" charset="0"/>
              </a:rPr>
              <a:t>Algorithms:</a:t>
            </a:r>
            <a:r>
              <a:rPr lang="en-US" sz="1800" dirty="0">
                <a:effectLst/>
                <a:ea typeface="Calibri" panose="020F0502020204030204" pitchFamily="34" charset="0"/>
                <a:cs typeface="Calibri" panose="020F0502020204030204" pitchFamily="34" charset="0"/>
              </a:rPr>
              <a:t> </a:t>
            </a:r>
          </a:p>
          <a:p>
            <a:pPr marL="0" marR="0">
              <a:spcAft>
                <a:spcPts val="600"/>
              </a:spcAft>
            </a:pPr>
            <a:r>
              <a:rPr lang="en-US" sz="1800" dirty="0">
                <a:effectLst/>
                <a:ea typeface="Calibri" panose="020F0502020204030204" pitchFamily="34" charset="0"/>
                <a:cs typeface="Calibri" panose="020F0502020204030204" pitchFamily="34" charset="0"/>
              </a:rPr>
              <a:t>Random Forest Classifier and optimization models (Grid Search or Random Search) to classify the data.</a:t>
            </a:r>
          </a:p>
          <a:p>
            <a:pPr marL="0" marR="0">
              <a:spcAft>
                <a:spcPts val="600"/>
              </a:spcAft>
            </a:pPr>
            <a:r>
              <a:rPr lang="en-US" sz="1800" dirty="0">
                <a:effectLst/>
                <a:ea typeface="Calibri" panose="020F0502020204030204" pitchFamily="34" charset="0"/>
                <a:cs typeface="Calibri" panose="020F0502020204030204" pitchFamily="34" charset="0"/>
              </a:rPr>
              <a:t>RNN &amp; CNN, GAN to analyze satellite images. </a:t>
            </a:r>
          </a:p>
          <a:p>
            <a:pPr marL="0" marR="0">
              <a:spcAft>
                <a:spcPts val="600"/>
              </a:spcAft>
            </a:pPr>
            <a:r>
              <a:rPr lang="en-US" sz="1800" dirty="0">
                <a:effectLst/>
                <a:ea typeface="Calibri" panose="020F0502020204030204" pitchFamily="34" charset="0"/>
                <a:cs typeface="Calibri" panose="020F0502020204030204" pitchFamily="34" charset="0"/>
              </a:rPr>
              <a:t>   </a:t>
            </a:r>
            <a:endParaRPr lang="en-US"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029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DECBECD-9E5E-404D-8102-C6DA2F800B6D}"/>
              </a:ext>
            </a:extLst>
          </p:cNvPr>
          <p:cNvSpPr>
            <a:spLocks noGrp="1"/>
          </p:cNvSpPr>
          <p:nvPr>
            <p:ph type="title"/>
          </p:nvPr>
        </p:nvSpPr>
        <p:spPr>
          <a:xfrm>
            <a:off x="-10559" y="1"/>
            <a:ext cx="6106559" cy="1113173"/>
          </a:xfrm>
          <a:solidFill>
            <a:schemeClr val="accent5">
              <a:lumMod val="50000"/>
              <a:alpha val="92000"/>
            </a:schemeClr>
          </a:solidFill>
        </p:spPr>
        <p:txBody>
          <a:bodyPr lIns="731520" rIns="731520" anchor="ctr">
            <a:normAutofit/>
          </a:bodyPr>
          <a:lstStyle/>
          <a:p>
            <a:r>
              <a:rPr lang="en-US" cap="none" dirty="0"/>
              <a:t>How the results may look like</a:t>
            </a:r>
            <a:endParaRPr lang="en-US" kern="1200" cap="all" spc="100" baseline="0" dirty="0">
              <a:latin typeface="+mj-lt"/>
              <a:ea typeface="+mj-ea"/>
              <a:cs typeface="+mj-cs"/>
            </a:endParaRPr>
          </a:p>
        </p:txBody>
      </p:sp>
      <p:pic>
        <p:nvPicPr>
          <p:cNvPr id="4" name="Picture Placeholder 20" descr="Close up of green grass">
            <a:extLst>
              <a:ext uri="{FF2B5EF4-FFF2-40B4-BE49-F238E27FC236}">
                <a16:creationId xmlns:a16="http://schemas.microsoft.com/office/drawing/2014/main" id="{F54A1457-53DE-09C5-AB6F-B3F33467796D}"/>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t="50504" r="1" b="25336"/>
          <a:stretch/>
        </p:blipFill>
        <p:spPr>
          <a:xfrm>
            <a:off x="6096000" y="10"/>
            <a:ext cx="6095999" cy="1113173"/>
          </a:xfrm>
          <a:prstGeom prst="rect">
            <a:avLst/>
          </a:prstGeom>
          <a:noFill/>
        </p:spPr>
      </p:pic>
      <p:sp>
        <p:nvSpPr>
          <p:cNvPr id="20" name="Slide Number Placeholder 19">
            <a:extLst>
              <a:ext uri="{FF2B5EF4-FFF2-40B4-BE49-F238E27FC236}">
                <a16:creationId xmlns:a16="http://schemas.microsoft.com/office/drawing/2014/main" id="{DA9558D5-EB6D-C2EA-C5E2-790769448541}"/>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EA87306C-81BA-4795-A5CA-9392456A8C1E}" type="slidenum">
              <a:rPr lang="en-US" smtClean="0"/>
              <a:pPr>
                <a:spcAft>
                  <a:spcPts val="600"/>
                </a:spcAft>
              </a:pPr>
              <a:t>6</a:t>
            </a:fld>
            <a:endParaRPr lang="en-US"/>
          </a:p>
        </p:txBody>
      </p:sp>
      <p:pic>
        <p:nvPicPr>
          <p:cNvPr id="7" name="Picture 6">
            <a:extLst>
              <a:ext uri="{FF2B5EF4-FFF2-40B4-BE49-F238E27FC236}">
                <a16:creationId xmlns:a16="http://schemas.microsoft.com/office/drawing/2014/main" id="{AD018F62-E7F2-5D68-D091-68E1EC01228A}"/>
              </a:ext>
            </a:extLst>
          </p:cNvPr>
          <p:cNvPicPr>
            <a:picLocks noChangeAspect="1"/>
          </p:cNvPicPr>
          <p:nvPr/>
        </p:nvPicPr>
        <p:blipFill>
          <a:blip r:embed="rId4"/>
          <a:stretch>
            <a:fillRect/>
          </a:stretch>
        </p:blipFill>
        <p:spPr>
          <a:xfrm>
            <a:off x="364840" y="2550305"/>
            <a:ext cx="5582194" cy="3590901"/>
          </a:xfrm>
          <a:prstGeom prst="rect">
            <a:avLst/>
          </a:prstGeom>
        </p:spPr>
      </p:pic>
      <p:pic>
        <p:nvPicPr>
          <p:cNvPr id="12" name="Picture 11">
            <a:extLst>
              <a:ext uri="{FF2B5EF4-FFF2-40B4-BE49-F238E27FC236}">
                <a16:creationId xmlns:a16="http://schemas.microsoft.com/office/drawing/2014/main" id="{3DF46075-0B1E-6EC5-A651-9B787A76518F}"/>
              </a:ext>
            </a:extLst>
          </p:cNvPr>
          <p:cNvPicPr>
            <a:picLocks noChangeAspect="1"/>
          </p:cNvPicPr>
          <p:nvPr/>
        </p:nvPicPr>
        <p:blipFill>
          <a:blip r:embed="rId5"/>
          <a:stretch>
            <a:fillRect/>
          </a:stretch>
        </p:blipFill>
        <p:spPr>
          <a:xfrm>
            <a:off x="6940731" y="2550305"/>
            <a:ext cx="4886429" cy="3126444"/>
          </a:xfrm>
          <a:prstGeom prst="rect">
            <a:avLst/>
          </a:prstGeom>
        </p:spPr>
      </p:pic>
      <p:sp>
        <p:nvSpPr>
          <p:cNvPr id="17" name="Speech Bubble: Rectangle with Corners Rounded 21">
            <a:extLst>
              <a:ext uri="{FF2B5EF4-FFF2-40B4-BE49-F238E27FC236}">
                <a16:creationId xmlns:a16="http://schemas.microsoft.com/office/drawing/2014/main" id="{9DCC9761-83D2-F45E-2D3F-1EF9C5384F14}"/>
              </a:ext>
            </a:extLst>
          </p:cNvPr>
          <p:cNvSpPr/>
          <p:nvPr/>
        </p:nvSpPr>
        <p:spPr>
          <a:xfrm>
            <a:off x="336668" y="1277868"/>
            <a:ext cx="5638537" cy="1089311"/>
          </a:xfrm>
          <a:custGeom>
            <a:avLst/>
            <a:gdLst>
              <a:gd name="connsiteX0" fmla="*/ 0 w 5638537"/>
              <a:gd name="connsiteY0" fmla="*/ 161383 h 968276"/>
              <a:gd name="connsiteX1" fmla="*/ 161383 w 5638537"/>
              <a:gd name="connsiteY1" fmla="*/ 0 h 968276"/>
              <a:gd name="connsiteX2" fmla="*/ 939756 w 5638537"/>
              <a:gd name="connsiteY2" fmla="*/ 0 h 968276"/>
              <a:gd name="connsiteX3" fmla="*/ 939756 w 5638537"/>
              <a:gd name="connsiteY3" fmla="*/ 0 h 968276"/>
              <a:gd name="connsiteX4" fmla="*/ 2349390 w 5638537"/>
              <a:gd name="connsiteY4" fmla="*/ 0 h 968276"/>
              <a:gd name="connsiteX5" fmla="*/ 5477154 w 5638537"/>
              <a:gd name="connsiteY5" fmla="*/ 0 h 968276"/>
              <a:gd name="connsiteX6" fmla="*/ 5638537 w 5638537"/>
              <a:gd name="connsiteY6" fmla="*/ 161383 h 968276"/>
              <a:gd name="connsiteX7" fmla="*/ 5638537 w 5638537"/>
              <a:gd name="connsiteY7" fmla="*/ 564828 h 968276"/>
              <a:gd name="connsiteX8" fmla="*/ 5638537 w 5638537"/>
              <a:gd name="connsiteY8" fmla="*/ 564828 h 968276"/>
              <a:gd name="connsiteX9" fmla="*/ 5638537 w 5638537"/>
              <a:gd name="connsiteY9" fmla="*/ 806897 h 968276"/>
              <a:gd name="connsiteX10" fmla="*/ 5638537 w 5638537"/>
              <a:gd name="connsiteY10" fmla="*/ 806893 h 968276"/>
              <a:gd name="connsiteX11" fmla="*/ 5477154 w 5638537"/>
              <a:gd name="connsiteY11" fmla="*/ 968276 h 968276"/>
              <a:gd name="connsiteX12" fmla="*/ 2349390 w 5638537"/>
              <a:gd name="connsiteY12" fmla="*/ 968276 h 968276"/>
              <a:gd name="connsiteX13" fmla="*/ 1644592 w 5638537"/>
              <a:gd name="connsiteY13" fmla="*/ 1089311 h 968276"/>
              <a:gd name="connsiteX14" fmla="*/ 939756 w 5638537"/>
              <a:gd name="connsiteY14" fmla="*/ 968276 h 968276"/>
              <a:gd name="connsiteX15" fmla="*/ 161383 w 5638537"/>
              <a:gd name="connsiteY15" fmla="*/ 968276 h 968276"/>
              <a:gd name="connsiteX16" fmla="*/ 0 w 5638537"/>
              <a:gd name="connsiteY16" fmla="*/ 806893 h 968276"/>
              <a:gd name="connsiteX17" fmla="*/ 0 w 5638537"/>
              <a:gd name="connsiteY17" fmla="*/ 806897 h 968276"/>
              <a:gd name="connsiteX18" fmla="*/ 0 w 5638537"/>
              <a:gd name="connsiteY18" fmla="*/ 564828 h 968276"/>
              <a:gd name="connsiteX19" fmla="*/ 0 w 5638537"/>
              <a:gd name="connsiteY19" fmla="*/ 564828 h 968276"/>
              <a:gd name="connsiteX20" fmla="*/ 0 w 5638537"/>
              <a:gd name="connsiteY20" fmla="*/ 161383 h 968276"/>
              <a:gd name="connsiteX0" fmla="*/ 0 w 5638537"/>
              <a:gd name="connsiteY0" fmla="*/ 161383 h 1089311"/>
              <a:gd name="connsiteX1" fmla="*/ 161383 w 5638537"/>
              <a:gd name="connsiteY1" fmla="*/ 0 h 1089311"/>
              <a:gd name="connsiteX2" fmla="*/ 939756 w 5638537"/>
              <a:gd name="connsiteY2" fmla="*/ 0 h 1089311"/>
              <a:gd name="connsiteX3" fmla="*/ 939756 w 5638537"/>
              <a:gd name="connsiteY3" fmla="*/ 0 h 1089311"/>
              <a:gd name="connsiteX4" fmla="*/ 2349390 w 5638537"/>
              <a:gd name="connsiteY4" fmla="*/ 0 h 1089311"/>
              <a:gd name="connsiteX5" fmla="*/ 5477154 w 5638537"/>
              <a:gd name="connsiteY5" fmla="*/ 0 h 1089311"/>
              <a:gd name="connsiteX6" fmla="*/ 5638537 w 5638537"/>
              <a:gd name="connsiteY6" fmla="*/ 161383 h 1089311"/>
              <a:gd name="connsiteX7" fmla="*/ 5638537 w 5638537"/>
              <a:gd name="connsiteY7" fmla="*/ 564828 h 1089311"/>
              <a:gd name="connsiteX8" fmla="*/ 5638537 w 5638537"/>
              <a:gd name="connsiteY8" fmla="*/ 564828 h 1089311"/>
              <a:gd name="connsiteX9" fmla="*/ 5638537 w 5638537"/>
              <a:gd name="connsiteY9" fmla="*/ 806897 h 1089311"/>
              <a:gd name="connsiteX10" fmla="*/ 5638537 w 5638537"/>
              <a:gd name="connsiteY10" fmla="*/ 806893 h 1089311"/>
              <a:gd name="connsiteX11" fmla="*/ 5477154 w 5638537"/>
              <a:gd name="connsiteY11" fmla="*/ 968276 h 1089311"/>
              <a:gd name="connsiteX12" fmla="*/ 1772920 w 5638537"/>
              <a:gd name="connsiteY12" fmla="*/ 968276 h 1089311"/>
              <a:gd name="connsiteX13" fmla="*/ 1644592 w 5638537"/>
              <a:gd name="connsiteY13" fmla="*/ 1089311 h 1089311"/>
              <a:gd name="connsiteX14" fmla="*/ 939756 w 5638537"/>
              <a:gd name="connsiteY14" fmla="*/ 968276 h 1089311"/>
              <a:gd name="connsiteX15" fmla="*/ 161383 w 5638537"/>
              <a:gd name="connsiteY15" fmla="*/ 968276 h 1089311"/>
              <a:gd name="connsiteX16" fmla="*/ 0 w 5638537"/>
              <a:gd name="connsiteY16" fmla="*/ 806893 h 1089311"/>
              <a:gd name="connsiteX17" fmla="*/ 0 w 5638537"/>
              <a:gd name="connsiteY17" fmla="*/ 806897 h 1089311"/>
              <a:gd name="connsiteX18" fmla="*/ 0 w 5638537"/>
              <a:gd name="connsiteY18" fmla="*/ 564828 h 1089311"/>
              <a:gd name="connsiteX19" fmla="*/ 0 w 5638537"/>
              <a:gd name="connsiteY19" fmla="*/ 564828 h 1089311"/>
              <a:gd name="connsiteX20" fmla="*/ 0 w 5638537"/>
              <a:gd name="connsiteY20" fmla="*/ 161383 h 108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38537" h="1089311">
                <a:moveTo>
                  <a:pt x="0" y="161383"/>
                </a:moveTo>
                <a:cubicBezTo>
                  <a:pt x="0" y="72254"/>
                  <a:pt x="72254" y="0"/>
                  <a:pt x="161383" y="0"/>
                </a:cubicBezTo>
                <a:lnTo>
                  <a:pt x="939756" y="0"/>
                </a:lnTo>
                <a:lnTo>
                  <a:pt x="939756" y="0"/>
                </a:lnTo>
                <a:lnTo>
                  <a:pt x="2349390" y="0"/>
                </a:lnTo>
                <a:lnTo>
                  <a:pt x="5477154" y="0"/>
                </a:lnTo>
                <a:cubicBezTo>
                  <a:pt x="5566283" y="0"/>
                  <a:pt x="5638537" y="72254"/>
                  <a:pt x="5638537" y="161383"/>
                </a:cubicBezTo>
                <a:lnTo>
                  <a:pt x="5638537" y="564828"/>
                </a:lnTo>
                <a:lnTo>
                  <a:pt x="5638537" y="564828"/>
                </a:lnTo>
                <a:lnTo>
                  <a:pt x="5638537" y="806897"/>
                </a:lnTo>
                <a:lnTo>
                  <a:pt x="5638537" y="806893"/>
                </a:lnTo>
                <a:cubicBezTo>
                  <a:pt x="5638537" y="896022"/>
                  <a:pt x="5566283" y="968276"/>
                  <a:pt x="5477154" y="968276"/>
                </a:cubicBezTo>
                <a:lnTo>
                  <a:pt x="1772920" y="968276"/>
                </a:lnTo>
                <a:lnTo>
                  <a:pt x="1644592" y="1089311"/>
                </a:lnTo>
                <a:lnTo>
                  <a:pt x="939756" y="968276"/>
                </a:lnTo>
                <a:lnTo>
                  <a:pt x="161383" y="968276"/>
                </a:lnTo>
                <a:cubicBezTo>
                  <a:pt x="72254" y="968276"/>
                  <a:pt x="0" y="896022"/>
                  <a:pt x="0" y="806893"/>
                </a:cubicBezTo>
                <a:lnTo>
                  <a:pt x="0" y="806897"/>
                </a:lnTo>
                <a:lnTo>
                  <a:pt x="0" y="564828"/>
                </a:lnTo>
                <a:lnTo>
                  <a:pt x="0" y="564828"/>
                </a:lnTo>
                <a:lnTo>
                  <a:pt x="0" y="161383"/>
                </a:lnTo>
                <a:close/>
              </a:path>
            </a:pathLst>
          </a:custGeom>
          <a:solidFill>
            <a:srgbClr val="FF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dirty="0">
                <a:effectLst/>
                <a:ea typeface="Calibri" panose="020F0502020204030204" pitchFamily="34" charset="0"/>
                <a:cs typeface="Calibri" panose="020F0502020204030204" pitchFamily="34" charset="0"/>
              </a:rPr>
              <a:t>Classification of the most influential indicators looks like in this plot. The most useful indicators are precipitation and maximum temperature</a:t>
            </a:r>
            <a:endParaRPr lang="en-US" dirty="0"/>
          </a:p>
        </p:txBody>
      </p:sp>
      <p:sp>
        <p:nvSpPr>
          <p:cNvPr id="18" name="Speech Bubble: Rectangle with Corners Rounded 21">
            <a:extLst>
              <a:ext uri="{FF2B5EF4-FFF2-40B4-BE49-F238E27FC236}">
                <a16:creationId xmlns:a16="http://schemas.microsoft.com/office/drawing/2014/main" id="{D0899035-4120-B45F-0B29-BF6046E33C58}"/>
              </a:ext>
            </a:extLst>
          </p:cNvPr>
          <p:cNvSpPr/>
          <p:nvPr/>
        </p:nvSpPr>
        <p:spPr>
          <a:xfrm>
            <a:off x="6216797" y="1287088"/>
            <a:ext cx="5638537" cy="1089311"/>
          </a:xfrm>
          <a:custGeom>
            <a:avLst/>
            <a:gdLst>
              <a:gd name="connsiteX0" fmla="*/ 0 w 5638537"/>
              <a:gd name="connsiteY0" fmla="*/ 161383 h 968276"/>
              <a:gd name="connsiteX1" fmla="*/ 161383 w 5638537"/>
              <a:gd name="connsiteY1" fmla="*/ 0 h 968276"/>
              <a:gd name="connsiteX2" fmla="*/ 939756 w 5638537"/>
              <a:gd name="connsiteY2" fmla="*/ 0 h 968276"/>
              <a:gd name="connsiteX3" fmla="*/ 939756 w 5638537"/>
              <a:gd name="connsiteY3" fmla="*/ 0 h 968276"/>
              <a:gd name="connsiteX4" fmla="*/ 2349390 w 5638537"/>
              <a:gd name="connsiteY4" fmla="*/ 0 h 968276"/>
              <a:gd name="connsiteX5" fmla="*/ 5477154 w 5638537"/>
              <a:gd name="connsiteY5" fmla="*/ 0 h 968276"/>
              <a:gd name="connsiteX6" fmla="*/ 5638537 w 5638537"/>
              <a:gd name="connsiteY6" fmla="*/ 161383 h 968276"/>
              <a:gd name="connsiteX7" fmla="*/ 5638537 w 5638537"/>
              <a:gd name="connsiteY7" fmla="*/ 564828 h 968276"/>
              <a:gd name="connsiteX8" fmla="*/ 5638537 w 5638537"/>
              <a:gd name="connsiteY8" fmla="*/ 564828 h 968276"/>
              <a:gd name="connsiteX9" fmla="*/ 5638537 w 5638537"/>
              <a:gd name="connsiteY9" fmla="*/ 806897 h 968276"/>
              <a:gd name="connsiteX10" fmla="*/ 5638537 w 5638537"/>
              <a:gd name="connsiteY10" fmla="*/ 806893 h 968276"/>
              <a:gd name="connsiteX11" fmla="*/ 5477154 w 5638537"/>
              <a:gd name="connsiteY11" fmla="*/ 968276 h 968276"/>
              <a:gd name="connsiteX12" fmla="*/ 2349390 w 5638537"/>
              <a:gd name="connsiteY12" fmla="*/ 968276 h 968276"/>
              <a:gd name="connsiteX13" fmla="*/ 1644592 w 5638537"/>
              <a:gd name="connsiteY13" fmla="*/ 1089311 h 968276"/>
              <a:gd name="connsiteX14" fmla="*/ 939756 w 5638537"/>
              <a:gd name="connsiteY14" fmla="*/ 968276 h 968276"/>
              <a:gd name="connsiteX15" fmla="*/ 161383 w 5638537"/>
              <a:gd name="connsiteY15" fmla="*/ 968276 h 968276"/>
              <a:gd name="connsiteX16" fmla="*/ 0 w 5638537"/>
              <a:gd name="connsiteY16" fmla="*/ 806893 h 968276"/>
              <a:gd name="connsiteX17" fmla="*/ 0 w 5638537"/>
              <a:gd name="connsiteY17" fmla="*/ 806897 h 968276"/>
              <a:gd name="connsiteX18" fmla="*/ 0 w 5638537"/>
              <a:gd name="connsiteY18" fmla="*/ 564828 h 968276"/>
              <a:gd name="connsiteX19" fmla="*/ 0 w 5638537"/>
              <a:gd name="connsiteY19" fmla="*/ 564828 h 968276"/>
              <a:gd name="connsiteX20" fmla="*/ 0 w 5638537"/>
              <a:gd name="connsiteY20" fmla="*/ 161383 h 968276"/>
              <a:gd name="connsiteX0" fmla="*/ 0 w 5638537"/>
              <a:gd name="connsiteY0" fmla="*/ 161383 h 1089311"/>
              <a:gd name="connsiteX1" fmla="*/ 161383 w 5638537"/>
              <a:gd name="connsiteY1" fmla="*/ 0 h 1089311"/>
              <a:gd name="connsiteX2" fmla="*/ 939756 w 5638537"/>
              <a:gd name="connsiteY2" fmla="*/ 0 h 1089311"/>
              <a:gd name="connsiteX3" fmla="*/ 939756 w 5638537"/>
              <a:gd name="connsiteY3" fmla="*/ 0 h 1089311"/>
              <a:gd name="connsiteX4" fmla="*/ 2349390 w 5638537"/>
              <a:gd name="connsiteY4" fmla="*/ 0 h 1089311"/>
              <a:gd name="connsiteX5" fmla="*/ 5477154 w 5638537"/>
              <a:gd name="connsiteY5" fmla="*/ 0 h 1089311"/>
              <a:gd name="connsiteX6" fmla="*/ 5638537 w 5638537"/>
              <a:gd name="connsiteY6" fmla="*/ 161383 h 1089311"/>
              <a:gd name="connsiteX7" fmla="*/ 5638537 w 5638537"/>
              <a:gd name="connsiteY7" fmla="*/ 564828 h 1089311"/>
              <a:gd name="connsiteX8" fmla="*/ 5638537 w 5638537"/>
              <a:gd name="connsiteY8" fmla="*/ 564828 h 1089311"/>
              <a:gd name="connsiteX9" fmla="*/ 5638537 w 5638537"/>
              <a:gd name="connsiteY9" fmla="*/ 806897 h 1089311"/>
              <a:gd name="connsiteX10" fmla="*/ 5638537 w 5638537"/>
              <a:gd name="connsiteY10" fmla="*/ 806893 h 1089311"/>
              <a:gd name="connsiteX11" fmla="*/ 5477154 w 5638537"/>
              <a:gd name="connsiteY11" fmla="*/ 968276 h 1089311"/>
              <a:gd name="connsiteX12" fmla="*/ 1772920 w 5638537"/>
              <a:gd name="connsiteY12" fmla="*/ 968276 h 1089311"/>
              <a:gd name="connsiteX13" fmla="*/ 1644592 w 5638537"/>
              <a:gd name="connsiteY13" fmla="*/ 1089311 h 1089311"/>
              <a:gd name="connsiteX14" fmla="*/ 939756 w 5638537"/>
              <a:gd name="connsiteY14" fmla="*/ 968276 h 1089311"/>
              <a:gd name="connsiteX15" fmla="*/ 161383 w 5638537"/>
              <a:gd name="connsiteY15" fmla="*/ 968276 h 1089311"/>
              <a:gd name="connsiteX16" fmla="*/ 0 w 5638537"/>
              <a:gd name="connsiteY16" fmla="*/ 806893 h 1089311"/>
              <a:gd name="connsiteX17" fmla="*/ 0 w 5638537"/>
              <a:gd name="connsiteY17" fmla="*/ 806897 h 1089311"/>
              <a:gd name="connsiteX18" fmla="*/ 0 w 5638537"/>
              <a:gd name="connsiteY18" fmla="*/ 564828 h 1089311"/>
              <a:gd name="connsiteX19" fmla="*/ 0 w 5638537"/>
              <a:gd name="connsiteY19" fmla="*/ 564828 h 1089311"/>
              <a:gd name="connsiteX20" fmla="*/ 0 w 5638537"/>
              <a:gd name="connsiteY20" fmla="*/ 161383 h 108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38537" h="1089311">
                <a:moveTo>
                  <a:pt x="0" y="161383"/>
                </a:moveTo>
                <a:cubicBezTo>
                  <a:pt x="0" y="72254"/>
                  <a:pt x="72254" y="0"/>
                  <a:pt x="161383" y="0"/>
                </a:cubicBezTo>
                <a:lnTo>
                  <a:pt x="939756" y="0"/>
                </a:lnTo>
                <a:lnTo>
                  <a:pt x="939756" y="0"/>
                </a:lnTo>
                <a:lnTo>
                  <a:pt x="2349390" y="0"/>
                </a:lnTo>
                <a:lnTo>
                  <a:pt x="5477154" y="0"/>
                </a:lnTo>
                <a:cubicBezTo>
                  <a:pt x="5566283" y="0"/>
                  <a:pt x="5638537" y="72254"/>
                  <a:pt x="5638537" y="161383"/>
                </a:cubicBezTo>
                <a:lnTo>
                  <a:pt x="5638537" y="564828"/>
                </a:lnTo>
                <a:lnTo>
                  <a:pt x="5638537" y="564828"/>
                </a:lnTo>
                <a:lnTo>
                  <a:pt x="5638537" y="806897"/>
                </a:lnTo>
                <a:lnTo>
                  <a:pt x="5638537" y="806893"/>
                </a:lnTo>
                <a:cubicBezTo>
                  <a:pt x="5638537" y="896022"/>
                  <a:pt x="5566283" y="968276"/>
                  <a:pt x="5477154" y="968276"/>
                </a:cubicBezTo>
                <a:lnTo>
                  <a:pt x="1772920" y="968276"/>
                </a:lnTo>
                <a:lnTo>
                  <a:pt x="1644592" y="1089311"/>
                </a:lnTo>
                <a:lnTo>
                  <a:pt x="939756" y="968276"/>
                </a:lnTo>
                <a:lnTo>
                  <a:pt x="161383" y="968276"/>
                </a:lnTo>
                <a:cubicBezTo>
                  <a:pt x="72254" y="968276"/>
                  <a:pt x="0" y="896022"/>
                  <a:pt x="0" y="806893"/>
                </a:cubicBezTo>
                <a:lnTo>
                  <a:pt x="0" y="806897"/>
                </a:lnTo>
                <a:lnTo>
                  <a:pt x="0" y="564828"/>
                </a:lnTo>
                <a:lnTo>
                  <a:pt x="0" y="564828"/>
                </a:lnTo>
                <a:lnTo>
                  <a:pt x="0" y="161383"/>
                </a:lnTo>
                <a:close/>
              </a:path>
            </a:pathLst>
          </a:custGeom>
          <a:solidFill>
            <a:srgbClr val="CCCC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dirty="0">
                <a:effectLst/>
                <a:ea typeface="Calibri" panose="020F0502020204030204" pitchFamily="34" charset="0"/>
                <a:cs typeface="Calibri" panose="020F0502020204030204" pitchFamily="34" charset="0"/>
              </a:rPr>
              <a:t>CNN model can predict images with the accuracy rate of 95%</a:t>
            </a:r>
            <a:endParaRPr lang="en-US"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1232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D353609C-AFD0-2BF5-05CC-2430B957436F}"/>
              </a:ext>
            </a:extLst>
          </p:cNvPr>
          <p:cNvSpPr>
            <a:spLocks noGrp="1"/>
          </p:cNvSpPr>
          <p:nvPr>
            <p:ph type="title"/>
          </p:nvPr>
        </p:nvSpPr>
        <p:spPr>
          <a:xfrm>
            <a:off x="0" y="5"/>
            <a:ext cx="6106559" cy="1158239"/>
          </a:xfrm>
          <a:solidFill>
            <a:schemeClr val="accent5">
              <a:lumMod val="50000"/>
              <a:alpha val="91765"/>
            </a:schemeClr>
          </a:solidFill>
        </p:spPr>
        <p:txBody>
          <a:bodyPr anchor="ctr">
            <a:normAutofit/>
          </a:bodyPr>
          <a:lstStyle/>
          <a:p>
            <a:pPr>
              <a:spcAft>
                <a:spcPts val="600"/>
              </a:spcAft>
            </a:pPr>
            <a:r>
              <a:rPr lang="en-US" cap="none" dirty="0"/>
              <a:t>3. Forecasting future weather conditions and determining the safest places for people to live </a:t>
            </a:r>
          </a:p>
        </p:txBody>
      </p:sp>
      <p:pic>
        <p:nvPicPr>
          <p:cNvPr id="19" name="Picture Placeholder 14" descr="Close up of a plants">
            <a:extLst>
              <a:ext uri="{FF2B5EF4-FFF2-40B4-BE49-F238E27FC236}">
                <a16:creationId xmlns:a16="http://schemas.microsoft.com/office/drawing/2014/main" id="{D6CFF55D-EA3F-6E9D-3301-8FFC1310C3BE}"/>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r="14471"/>
          <a:stretch/>
        </p:blipFill>
        <p:spPr>
          <a:xfrm>
            <a:off x="6096000" y="11"/>
            <a:ext cx="6095999" cy="1158229"/>
          </a:xfrm>
          <a:noFill/>
        </p:spPr>
      </p:pic>
      <p:sp>
        <p:nvSpPr>
          <p:cNvPr id="2" name="Slide Number Placeholder 1">
            <a:extLst>
              <a:ext uri="{FF2B5EF4-FFF2-40B4-BE49-F238E27FC236}">
                <a16:creationId xmlns:a16="http://schemas.microsoft.com/office/drawing/2014/main" id="{06EA18F1-1CB3-04BA-3FB2-530F2637A3F7}"/>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EA87306C-81BA-4795-A5CA-9392456A8C1E}" type="slidenum">
              <a:rPr lang="en-US" smtClean="0"/>
              <a:pPr>
                <a:spcAft>
                  <a:spcPts val="600"/>
                </a:spcAft>
              </a:pPr>
              <a:t>7</a:t>
            </a:fld>
            <a:endParaRPr lang="en-US"/>
          </a:p>
        </p:txBody>
      </p:sp>
      <p:sp>
        <p:nvSpPr>
          <p:cNvPr id="5" name="TextBox 4">
            <a:extLst>
              <a:ext uri="{FF2B5EF4-FFF2-40B4-BE49-F238E27FC236}">
                <a16:creationId xmlns:a16="http://schemas.microsoft.com/office/drawing/2014/main" id="{79A66A25-FE9C-746E-8D3F-71EACE21ADDF}"/>
              </a:ext>
            </a:extLst>
          </p:cNvPr>
          <p:cNvSpPr txBox="1"/>
          <p:nvPr/>
        </p:nvSpPr>
        <p:spPr>
          <a:xfrm>
            <a:off x="366299" y="1706880"/>
            <a:ext cx="5656217" cy="4001095"/>
          </a:xfrm>
          <a:prstGeom prst="rect">
            <a:avLst/>
          </a:prstGeom>
          <a:noFill/>
          <a:ln w="25400">
            <a:solidFill>
              <a:schemeClr val="bg1">
                <a:lumMod val="85000"/>
              </a:schemeClr>
            </a:solidFill>
          </a:ln>
        </p:spPr>
        <p:txBody>
          <a:bodyPr wrap="square" rtlCol="0">
            <a:spAutoFit/>
          </a:bodyPr>
          <a:lstStyle/>
          <a:p>
            <a:pPr marL="0" marR="0">
              <a:spcBef>
                <a:spcPts val="0"/>
              </a:spcBef>
              <a:spcAft>
                <a:spcPts val="600"/>
              </a:spcAft>
            </a:pPr>
            <a:r>
              <a:rPr lang="en-US" sz="1800" b="1" dirty="0">
                <a:effectLst/>
                <a:ea typeface="Calibri" panose="020F0502020204030204" pitchFamily="34" charset="0"/>
                <a:cs typeface="Calibri" panose="020F0502020204030204" pitchFamily="34" charset="0"/>
              </a:rPr>
              <a:t>Analysis options:</a:t>
            </a:r>
          </a:p>
          <a:p>
            <a:pPr marL="285750" marR="0" indent="-285750">
              <a:spcBef>
                <a:spcPts val="0"/>
              </a:spcBef>
              <a:spcAft>
                <a:spcPts val="600"/>
              </a:spcAft>
              <a:buFont typeface="Wingdings" panose="05000000000000000000" pitchFamily="2" charset="2"/>
              <a:buChar char="§"/>
            </a:pPr>
            <a:r>
              <a:rPr lang="en-US" sz="1800" dirty="0">
                <a:effectLst/>
                <a:ea typeface="Calibri" panose="020F0502020204030204" pitchFamily="34" charset="0"/>
                <a:cs typeface="Arial" panose="020B0604020202020204" pitchFamily="34" charset="0"/>
              </a:rPr>
              <a:t>Assess the risk and hazard indicators, for example, the increase in temperature over 1.5 degrees Celsius, decrease in the level of precipitations; additional indicators: melting and evaporating glacier, deforestation. </a:t>
            </a:r>
          </a:p>
          <a:p>
            <a:pPr marL="285750" marR="0" indent="-285750">
              <a:spcBef>
                <a:spcPts val="0"/>
              </a:spcBef>
              <a:spcAft>
                <a:spcPts val="600"/>
              </a:spcAft>
              <a:buFont typeface="Wingdings" panose="05000000000000000000" pitchFamily="2" charset="2"/>
              <a:buChar char="§"/>
            </a:pPr>
            <a:r>
              <a:rPr lang="en-US" sz="1800" dirty="0">
                <a:effectLst/>
                <a:ea typeface="Calibri" panose="020F0502020204030204" pitchFamily="34" charset="0"/>
                <a:cs typeface="Arial" panose="020B0604020202020204" pitchFamily="34" charset="0"/>
              </a:rPr>
              <a:t>Classify weather changes by ‘high’ and ‘low’ risk.</a:t>
            </a:r>
          </a:p>
          <a:p>
            <a:pPr marL="285750" marR="0" indent="-285750">
              <a:spcBef>
                <a:spcPts val="0"/>
              </a:spcBef>
              <a:spcAft>
                <a:spcPts val="600"/>
              </a:spcAft>
              <a:buFont typeface="Wingdings" panose="05000000000000000000" pitchFamily="2" charset="2"/>
              <a:buChar char="§"/>
            </a:pPr>
            <a:r>
              <a:rPr lang="en-US" sz="1800" dirty="0">
                <a:effectLst/>
                <a:ea typeface="Calibri" panose="020F0502020204030204" pitchFamily="34" charset="0"/>
                <a:cs typeface="Arial" panose="020B0604020202020204" pitchFamily="34" charset="0"/>
              </a:rPr>
              <a:t>Predict the locations where the weather conditions might change significantly assuming that it may have a negative impact on human activity and living conditions.</a:t>
            </a:r>
          </a:p>
          <a:p>
            <a:pPr marL="285750" marR="0" indent="-285750">
              <a:spcBef>
                <a:spcPts val="0"/>
              </a:spcBef>
              <a:spcAft>
                <a:spcPts val="600"/>
              </a:spcAft>
              <a:buFont typeface="Wingdings" panose="05000000000000000000" pitchFamily="2" charset="2"/>
              <a:buChar char="§"/>
            </a:pPr>
            <a:r>
              <a:rPr lang="en-US" sz="1800" dirty="0">
                <a:effectLst/>
                <a:ea typeface="Calibri" panose="020F0502020204030204" pitchFamily="34" charset="0"/>
                <a:cs typeface="Arial" panose="020B0604020202020204" pitchFamily="34" charset="0"/>
              </a:rPr>
              <a:t>Categorize the ‘safe’ and ‘unsafe’ areas and create a spatial visualization.   </a:t>
            </a:r>
            <a:r>
              <a:rPr lang="en-US" sz="1800" b="1" dirty="0">
                <a:effectLst/>
                <a:ea typeface="Calibri" panose="020F0502020204030204" pitchFamily="34" charset="0"/>
                <a:cs typeface="Arial" panose="020B0604020202020204" pitchFamily="34" charset="0"/>
              </a:rPr>
              <a:t>  </a:t>
            </a:r>
            <a:endParaRPr lang="en-US" sz="1800" dirty="0">
              <a:effectLst/>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9A1C606-5103-972D-36B4-D21958E477DC}"/>
              </a:ext>
            </a:extLst>
          </p:cNvPr>
          <p:cNvSpPr txBox="1"/>
          <p:nvPr/>
        </p:nvSpPr>
        <p:spPr>
          <a:xfrm>
            <a:off x="6250038" y="1706880"/>
            <a:ext cx="5575663" cy="3985706"/>
          </a:xfrm>
          <a:prstGeom prst="rect">
            <a:avLst/>
          </a:prstGeom>
          <a:noFill/>
          <a:ln w="25400">
            <a:solidFill>
              <a:schemeClr val="bg1">
                <a:lumMod val="85000"/>
              </a:schemeClr>
            </a:solidFill>
          </a:ln>
        </p:spPr>
        <p:txBody>
          <a:bodyPr wrap="square" rtlCol="0">
            <a:spAutoFit/>
          </a:bodyPr>
          <a:lstStyle/>
          <a:p>
            <a:pPr marL="0" marR="0">
              <a:spcAft>
                <a:spcPts val="600"/>
              </a:spcAft>
            </a:pPr>
            <a:r>
              <a:rPr lang="en-US" sz="1800" b="1" dirty="0">
                <a:effectLst/>
                <a:ea typeface="Calibri" panose="020F0502020204030204" pitchFamily="34" charset="0"/>
                <a:cs typeface="Calibri" panose="020F0502020204030204" pitchFamily="34" charset="0"/>
              </a:rPr>
              <a:t>Data: </a:t>
            </a:r>
          </a:p>
          <a:p>
            <a:pPr marL="0" marR="0"/>
            <a:r>
              <a:rPr lang="en-US" sz="1800" dirty="0">
                <a:effectLst/>
                <a:ea typeface="Calibri" panose="020F0502020204030204" pitchFamily="34" charset="0"/>
                <a:cs typeface="Arial" panose="020B0604020202020204" pitchFamily="34" charset="0"/>
              </a:rPr>
              <a:t>Historical time-series weather data. </a:t>
            </a:r>
          </a:p>
          <a:p>
            <a:pPr marL="0" marR="0"/>
            <a:r>
              <a:rPr lang="en-US" sz="1800" dirty="0">
                <a:effectLst/>
                <a:ea typeface="Calibri" panose="020F0502020204030204" pitchFamily="34" charset="0"/>
                <a:cs typeface="Arial" panose="020B0604020202020204" pitchFamily="34" charset="0"/>
              </a:rPr>
              <a:t>Historical data of yields in agriculture, </a:t>
            </a:r>
          </a:p>
          <a:p>
            <a:pPr marL="0" marR="0"/>
            <a:r>
              <a:rPr lang="en-US" dirty="0">
                <a:ea typeface="Calibri" panose="020F0502020204030204" pitchFamily="34" charset="0"/>
                <a:cs typeface="Arial" panose="020B0604020202020204" pitchFamily="34" charset="0"/>
              </a:rPr>
              <a:t>Historical data of </a:t>
            </a:r>
            <a:r>
              <a:rPr lang="en-US" sz="1800" dirty="0">
                <a:effectLst/>
                <a:ea typeface="Calibri" panose="020F0502020204030204" pitchFamily="34" charset="0"/>
                <a:cs typeface="Arial" panose="020B0604020202020204" pitchFamily="34" charset="0"/>
              </a:rPr>
              <a:t>river basin level.  </a:t>
            </a:r>
          </a:p>
          <a:p>
            <a:pPr marL="0" marR="0"/>
            <a:r>
              <a:rPr lang="en-US" sz="1800" dirty="0">
                <a:effectLst/>
                <a:ea typeface="Calibri" panose="020F0502020204030204" pitchFamily="34" charset="0"/>
                <a:cs typeface="Arial" panose="020B0604020202020204" pitchFamily="34" charset="0"/>
              </a:rPr>
              <a:t>Landscape images.</a:t>
            </a:r>
          </a:p>
          <a:p>
            <a:pPr marL="0" marR="0">
              <a:spcAft>
                <a:spcPts val="600"/>
              </a:spcAft>
            </a:pPr>
            <a:endParaRPr lang="en-US" sz="1800" dirty="0">
              <a:effectLst/>
              <a:ea typeface="Calibri" panose="020F0502020204030204" pitchFamily="34" charset="0"/>
              <a:cs typeface="Calibri" panose="020F0502020204030204" pitchFamily="34" charset="0"/>
            </a:endParaRPr>
          </a:p>
          <a:p>
            <a:pPr>
              <a:spcAft>
                <a:spcPts val="600"/>
              </a:spcAft>
            </a:pPr>
            <a:r>
              <a:rPr lang="en-US" sz="1800" b="1" dirty="0">
                <a:effectLst/>
                <a:ea typeface="Calibri" panose="020F0502020204030204" pitchFamily="34" charset="0"/>
                <a:cs typeface="Calibri" panose="020F0502020204030204" pitchFamily="34" charset="0"/>
              </a:rPr>
              <a:t>Algorithms:</a:t>
            </a:r>
          </a:p>
          <a:p>
            <a:pPr marL="0" marR="0">
              <a:spcAft>
                <a:spcPts val="600"/>
              </a:spcAft>
            </a:pPr>
            <a:r>
              <a:rPr lang="en-US" dirty="0">
                <a:ea typeface="Calibri" panose="020F0502020204030204" pitchFamily="34" charset="0"/>
                <a:cs typeface="Arial" panose="020B0604020202020204" pitchFamily="34" charset="0"/>
              </a:rPr>
              <a:t>KNN, Random Forest to estimate the risk indicators and classify the data. </a:t>
            </a:r>
          </a:p>
          <a:p>
            <a:pPr marL="0" marR="0">
              <a:spcAft>
                <a:spcPts val="600"/>
              </a:spcAft>
            </a:pPr>
            <a:r>
              <a:rPr lang="en-US" dirty="0">
                <a:ea typeface="Calibri" panose="020F0502020204030204" pitchFamily="34" charset="0"/>
                <a:cs typeface="Arial" panose="020B0604020202020204" pitchFamily="34" charset="0"/>
              </a:rPr>
              <a:t>RNN &amp; CNN to predict where the weather changes may hazard human activity. </a:t>
            </a:r>
          </a:p>
          <a:p>
            <a:pPr marL="0" marR="0">
              <a:spcAft>
                <a:spcPts val="600"/>
              </a:spcAft>
            </a:pPr>
            <a:endParaRPr lang="en-US" sz="1100" dirty="0">
              <a:ea typeface="Calibri" panose="020F0502020204030204" pitchFamily="34" charset="0"/>
              <a:cs typeface="Calibri" panose="020F0502020204030204" pitchFamily="34" charset="0"/>
            </a:endParaRPr>
          </a:p>
          <a:p>
            <a:pPr marL="0" marR="0">
              <a:spcAft>
                <a:spcPts val="600"/>
              </a:spcAft>
            </a:pPr>
            <a:endParaRPr lang="en-US" sz="14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0158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BF4AF3-2D87-5D1D-245D-49E6F0B09A40}"/>
              </a:ext>
            </a:extLst>
          </p:cNvPr>
          <p:cNvSpPr>
            <a:spLocks noGrp="1"/>
          </p:cNvSpPr>
          <p:nvPr>
            <p:ph type="title"/>
          </p:nvPr>
        </p:nvSpPr>
        <p:spPr>
          <a:xfrm>
            <a:off x="-10559" y="1"/>
            <a:ext cx="6106559" cy="1166948"/>
          </a:xfrm>
          <a:solidFill>
            <a:schemeClr val="accent5">
              <a:lumMod val="50000"/>
              <a:alpha val="91765"/>
            </a:schemeClr>
          </a:solidFill>
        </p:spPr>
        <p:txBody>
          <a:bodyPr anchor="ctr">
            <a:normAutofit/>
          </a:bodyPr>
          <a:lstStyle/>
          <a:p>
            <a:r>
              <a:rPr lang="en-US" cap="none" dirty="0"/>
              <a:t>How the results could look like</a:t>
            </a:r>
            <a:endParaRPr lang="en-US" dirty="0"/>
          </a:p>
        </p:txBody>
      </p:sp>
      <p:sp>
        <p:nvSpPr>
          <p:cNvPr id="14" name="Slide Number Placeholder 5">
            <a:extLst>
              <a:ext uri="{FF2B5EF4-FFF2-40B4-BE49-F238E27FC236}">
                <a16:creationId xmlns:a16="http://schemas.microsoft.com/office/drawing/2014/main" id="{DFC3B4FB-61A8-31F8-8048-FF13E441FA70}"/>
              </a:ext>
            </a:extLst>
          </p:cNvPr>
          <p:cNvSpPr>
            <a:spLocks noGrp="1"/>
          </p:cNvSpPr>
          <p:nvPr>
            <p:ph type="sldNum" sz="quarter" idx="4"/>
          </p:nvPr>
        </p:nvSpPr>
        <p:spPr>
          <a:xfrm>
            <a:off x="8610600" y="6356350"/>
            <a:ext cx="2743200" cy="365125"/>
          </a:xfrm>
        </p:spPr>
        <p:txBody>
          <a:bodyPr/>
          <a:lstStyle/>
          <a:p>
            <a:pPr>
              <a:spcAft>
                <a:spcPts val="600"/>
              </a:spcAft>
            </a:pPr>
            <a:fld id="{EA87306C-81BA-4795-A5CA-9392456A8C1E}" type="slidenum">
              <a:rPr lang="en-US" smtClean="0"/>
              <a:pPr>
                <a:spcAft>
                  <a:spcPts val="600"/>
                </a:spcAft>
              </a:pPr>
              <a:t>8</a:t>
            </a:fld>
            <a:endParaRPr lang="en-US"/>
          </a:p>
        </p:txBody>
      </p:sp>
      <p:pic>
        <p:nvPicPr>
          <p:cNvPr id="4" name="Picture 3">
            <a:extLst>
              <a:ext uri="{FF2B5EF4-FFF2-40B4-BE49-F238E27FC236}">
                <a16:creationId xmlns:a16="http://schemas.microsoft.com/office/drawing/2014/main" id="{DF52D5B6-BA1C-3A8B-A925-8A6C936B4545}"/>
              </a:ext>
            </a:extLst>
          </p:cNvPr>
          <p:cNvPicPr>
            <a:picLocks noChangeAspect="1"/>
          </p:cNvPicPr>
          <p:nvPr/>
        </p:nvPicPr>
        <p:blipFill>
          <a:blip r:embed="rId2"/>
          <a:stretch>
            <a:fillRect/>
          </a:stretch>
        </p:blipFill>
        <p:spPr>
          <a:xfrm>
            <a:off x="712702" y="2737041"/>
            <a:ext cx="5154568" cy="3256212"/>
          </a:xfrm>
          <a:prstGeom prst="rect">
            <a:avLst/>
          </a:prstGeom>
        </p:spPr>
      </p:pic>
      <p:pic>
        <p:nvPicPr>
          <p:cNvPr id="7" name="Picture 6">
            <a:extLst>
              <a:ext uri="{FF2B5EF4-FFF2-40B4-BE49-F238E27FC236}">
                <a16:creationId xmlns:a16="http://schemas.microsoft.com/office/drawing/2014/main" id="{86D4CF52-E1E4-D529-70DE-2993C519B5F7}"/>
              </a:ext>
            </a:extLst>
          </p:cNvPr>
          <p:cNvPicPr>
            <a:picLocks noChangeAspect="1"/>
          </p:cNvPicPr>
          <p:nvPr/>
        </p:nvPicPr>
        <p:blipFill>
          <a:blip r:embed="rId3"/>
          <a:stretch>
            <a:fillRect/>
          </a:stretch>
        </p:blipFill>
        <p:spPr>
          <a:xfrm>
            <a:off x="7413919" y="2741488"/>
            <a:ext cx="3939881" cy="3017782"/>
          </a:xfrm>
          <a:prstGeom prst="rect">
            <a:avLst/>
          </a:prstGeom>
        </p:spPr>
      </p:pic>
      <p:pic>
        <p:nvPicPr>
          <p:cNvPr id="16" name="Picture 15">
            <a:extLst>
              <a:ext uri="{FF2B5EF4-FFF2-40B4-BE49-F238E27FC236}">
                <a16:creationId xmlns:a16="http://schemas.microsoft.com/office/drawing/2014/main" id="{C3C2CA7B-1CEB-C502-5371-C22F217766E4}"/>
              </a:ext>
            </a:extLst>
          </p:cNvPr>
          <p:cNvPicPr>
            <a:picLocks noChangeAspect="1"/>
          </p:cNvPicPr>
          <p:nvPr/>
        </p:nvPicPr>
        <p:blipFill>
          <a:blip r:embed="rId4"/>
          <a:stretch>
            <a:fillRect/>
          </a:stretch>
        </p:blipFill>
        <p:spPr>
          <a:xfrm>
            <a:off x="6095736" y="-14955"/>
            <a:ext cx="6096528" cy="1181903"/>
          </a:xfrm>
          <a:prstGeom prst="rect">
            <a:avLst/>
          </a:prstGeom>
        </p:spPr>
      </p:pic>
      <p:sp>
        <p:nvSpPr>
          <p:cNvPr id="22" name="Speech Bubble: Rectangle with Corners Rounded 21">
            <a:extLst>
              <a:ext uri="{FF2B5EF4-FFF2-40B4-BE49-F238E27FC236}">
                <a16:creationId xmlns:a16="http://schemas.microsoft.com/office/drawing/2014/main" id="{FC42895F-0BC4-1377-C5A4-02AB17C71AC9}"/>
              </a:ext>
            </a:extLst>
          </p:cNvPr>
          <p:cNvSpPr/>
          <p:nvPr/>
        </p:nvSpPr>
        <p:spPr>
          <a:xfrm>
            <a:off x="324941" y="1403543"/>
            <a:ext cx="5638537" cy="1089311"/>
          </a:xfrm>
          <a:custGeom>
            <a:avLst/>
            <a:gdLst>
              <a:gd name="connsiteX0" fmla="*/ 0 w 5638537"/>
              <a:gd name="connsiteY0" fmla="*/ 161383 h 968276"/>
              <a:gd name="connsiteX1" fmla="*/ 161383 w 5638537"/>
              <a:gd name="connsiteY1" fmla="*/ 0 h 968276"/>
              <a:gd name="connsiteX2" fmla="*/ 939756 w 5638537"/>
              <a:gd name="connsiteY2" fmla="*/ 0 h 968276"/>
              <a:gd name="connsiteX3" fmla="*/ 939756 w 5638537"/>
              <a:gd name="connsiteY3" fmla="*/ 0 h 968276"/>
              <a:gd name="connsiteX4" fmla="*/ 2349390 w 5638537"/>
              <a:gd name="connsiteY4" fmla="*/ 0 h 968276"/>
              <a:gd name="connsiteX5" fmla="*/ 5477154 w 5638537"/>
              <a:gd name="connsiteY5" fmla="*/ 0 h 968276"/>
              <a:gd name="connsiteX6" fmla="*/ 5638537 w 5638537"/>
              <a:gd name="connsiteY6" fmla="*/ 161383 h 968276"/>
              <a:gd name="connsiteX7" fmla="*/ 5638537 w 5638537"/>
              <a:gd name="connsiteY7" fmla="*/ 564828 h 968276"/>
              <a:gd name="connsiteX8" fmla="*/ 5638537 w 5638537"/>
              <a:gd name="connsiteY8" fmla="*/ 564828 h 968276"/>
              <a:gd name="connsiteX9" fmla="*/ 5638537 w 5638537"/>
              <a:gd name="connsiteY9" fmla="*/ 806897 h 968276"/>
              <a:gd name="connsiteX10" fmla="*/ 5638537 w 5638537"/>
              <a:gd name="connsiteY10" fmla="*/ 806893 h 968276"/>
              <a:gd name="connsiteX11" fmla="*/ 5477154 w 5638537"/>
              <a:gd name="connsiteY11" fmla="*/ 968276 h 968276"/>
              <a:gd name="connsiteX12" fmla="*/ 2349390 w 5638537"/>
              <a:gd name="connsiteY12" fmla="*/ 968276 h 968276"/>
              <a:gd name="connsiteX13" fmla="*/ 1644592 w 5638537"/>
              <a:gd name="connsiteY13" fmla="*/ 1089311 h 968276"/>
              <a:gd name="connsiteX14" fmla="*/ 939756 w 5638537"/>
              <a:gd name="connsiteY14" fmla="*/ 968276 h 968276"/>
              <a:gd name="connsiteX15" fmla="*/ 161383 w 5638537"/>
              <a:gd name="connsiteY15" fmla="*/ 968276 h 968276"/>
              <a:gd name="connsiteX16" fmla="*/ 0 w 5638537"/>
              <a:gd name="connsiteY16" fmla="*/ 806893 h 968276"/>
              <a:gd name="connsiteX17" fmla="*/ 0 w 5638537"/>
              <a:gd name="connsiteY17" fmla="*/ 806897 h 968276"/>
              <a:gd name="connsiteX18" fmla="*/ 0 w 5638537"/>
              <a:gd name="connsiteY18" fmla="*/ 564828 h 968276"/>
              <a:gd name="connsiteX19" fmla="*/ 0 w 5638537"/>
              <a:gd name="connsiteY19" fmla="*/ 564828 h 968276"/>
              <a:gd name="connsiteX20" fmla="*/ 0 w 5638537"/>
              <a:gd name="connsiteY20" fmla="*/ 161383 h 968276"/>
              <a:gd name="connsiteX0" fmla="*/ 0 w 5638537"/>
              <a:gd name="connsiteY0" fmla="*/ 161383 h 1089311"/>
              <a:gd name="connsiteX1" fmla="*/ 161383 w 5638537"/>
              <a:gd name="connsiteY1" fmla="*/ 0 h 1089311"/>
              <a:gd name="connsiteX2" fmla="*/ 939756 w 5638537"/>
              <a:gd name="connsiteY2" fmla="*/ 0 h 1089311"/>
              <a:gd name="connsiteX3" fmla="*/ 939756 w 5638537"/>
              <a:gd name="connsiteY3" fmla="*/ 0 h 1089311"/>
              <a:gd name="connsiteX4" fmla="*/ 2349390 w 5638537"/>
              <a:gd name="connsiteY4" fmla="*/ 0 h 1089311"/>
              <a:gd name="connsiteX5" fmla="*/ 5477154 w 5638537"/>
              <a:gd name="connsiteY5" fmla="*/ 0 h 1089311"/>
              <a:gd name="connsiteX6" fmla="*/ 5638537 w 5638537"/>
              <a:gd name="connsiteY6" fmla="*/ 161383 h 1089311"/>
              <a:gd name="connsiteX7" fmla="*/ 5638537 w 5638537"/>
              <a:gd name="connsiteY7" fmla="*/ 564828 h 1089311"/>
              <a:gd name="connsiteX8" fmla="*/ 5638537 w 5638537"/>
              <a:gd name="connsiteY8" fmla="*/ 564828 h 1089311"/>
              <a:gd name="connsiteX9" fmla="*/ 5638537 w 5638537"/>
              <a:gd name="connsiteY9" fmla="*/ 806897 h 1089311"/>
              <a:gd name="connsiteX10" fmla="*/ 5638537 w 5638537"/>
              <a:gd name="connsiteY10" fmla="*/ 806893 h 1089311"/>
              <a:gd name="connsiteX11" fmla="*/ 5477154 w 5638537"/>
              <a:gd name="connsiteY11" fmla="*/ 968276 h 1089311"/>
              <a:gd name="connsiteX12" fmla="*/ 1772920 w 5638537"/>
              <a:gd name="connsiteY12" fmla="*/ 968276 h 1089311"/>
              <a:gd name="connsiteX13" fmla="*/ 1644592 w 5638537"/>
              <a:gd name="connsiteY13" fmla="*/ 1089311 h 1089311"/>
              <a:gd name="connsiteX14" fmla="*/ 939756 w 5638537"/>
              <a:gd name="connsiteY14" fmla="*/ 968276 h 1089311"/>
              <a:gd name="connsiteX15" fmla="*/ 161383 w 5638537"/>
              <a:gd name="connsiteY15" fmla="*/ 968276 h 1089311"/>
              <a:gd name="connsiteX16" fmla="*/ 0 w 5638537"/>
              <a:gd name="connsiteY16" fmla="*/ 806893 h 1089311"/>
              <a:gd name="connsiteX17" fmla="*/ 0 w 5638537"/>
              <a:gd name="connsiteY17" fmla="*/ 806897 h 1089311"/>
              <a:gd name="connsiteX18" fmla="*/ 0 w 5638537"/>
              <a:gd name="connsiteY18" fmla="*/ 564828 h 1089311"/>
              <a:gd name="connsiteX19" fmla="*/ 0 w 5638537"/>
              <a:gd name="connsiteY19" fmla="*/ 564828 h 1089311"/>
              <a:gd name="connsiteX20" fmla="*/ 0 w 5638537"/>
              <a:gd name="connsiteY20" fmla="*/ 161383 h 108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38537" h="1089311">
                <a:moveTo>
                  <a:pt x="0" y="161383"/>
                </a:moveTo>
                <a:cubicBezTo>
                  <a:pt x="0" y="72254"/>
                  <a:pt x="72254" y="0"/>
                  <a:pt x="161383" y="0"/>
                </a:cubicBezTo>
                <a:lnTo>
                  <a:pt x="939756" y="0"/>
                </a:lnTo>
                <a:lnTo>
                  <a:pt x="939756" y="0"/>
                </a:lnTo>
                <a:lnTo>
                  <a:pt x="2349390" y="0"/>
                </a:lnTo>
                <a:lnTo>
                  <a:pt x="5477154" y="0"/>
                </a:lnTo>
                <a:cubicBezTo>
                  <a:pt x="5566283" y="0"/>
                  <a:pt x="5638537" y="72254"/>
                  <a:pt x="5638537" y="161383"/>
                </a:cubicBezTo>
                <a:lnTo>
                  <a:pt x="5638537" y="564828"/>
                </a:lnTo>
                <a:lnTo>
                  <a:pt x="5638537" y="564828"/>
                </a:lnTo>
                <a:lnTo>
                  <a:pt x="5638537" y="806897"/>
                </a:lnTo>
                <a:lnTo>
                  <a:pt x="5638537" y="806893"/>
                </a:lnTo>
                <a:cubicBezTo>
                  <a:pt x="5638537" y="896022"/>
                  <a:pt x="5566283" y="968276"/>
                  <a:pt x="5477154" y="968276"/>
                </a:cubicBezTo>
                <a:lnTo>
                  <a:pt x="1772920" y="968276"/>
                </a:lnTo>
                <a:lnTo>
                  <a:pt x="1644592" y="1089311"/>
                </a:lnTo>
                <a:lnTo>
                  <a:pt x="939756" y="968276"/>
                </a:lnTo>
                <a:lnTo>
                  <a:pt x="161383" y="968276"/>
                </a:lnTo>
                <a:cubicBezTo>
                  <a:pt x="72254" y="968276"/>
                  <a:pt x="0" y="896022"/>
                  <a:pt x="0" y="806893"/>
                </a:cubicBezTo>
                <a:lnTo>
                  <a:pt x="0" y="806897"/>
                </a:lnTo>
                <a:lnTo>
                  <a:pt x="0" y="564828"/>
                </a:lnTo>
                <a:lnTo>
                  <a:pt x="0" y="564828"/>
                </a:lnTo>
                <a:lnTo>
                  <a:pt x="0" y="161383"/>
                </a:lnTo>
                <a:close/>
              </a:path>
            </a:pathLst>
          </a:custGeom>
          <a:solidFill>
            <a:srgbClr val="FF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effectLst/>
                <a:ea typeface="Calibri" panose="020F0502020204030204" pitchFamily="34" charset="0"/>
                <a:cs typeface="Arial" panose="020B0604020202020204" pitchFamily="34" charset="0"/>
              </a:rPr>
              <a:t>Classification of pleasant and unpleasant weather in a specific weather station. The output of Random Forest algorithm</a:t>
            </a:r>
            <a:endParaRPr lang="en-US" dirty="0">
              <a:solidFill>
                <a:schemeClr val="bg1"/>
              </a:solidFill>
            </a:endParaRPr>
          </a:p>
        </p:txBody>
      </p:sp>
      <p:sp>
        <p:nvSpPr>
          <p:cNvPr id="23" name="Speech Bubble: Rectangle with Corners Rounded 21">
            <a:extLst>
              <a:ext uri="{FF2B5EF4-FFF2-40B4-BE49-F238E27FC236}">
                <a16:creationId xmlns:a16="http://schemas.microsoft.com/office/drawing/2014/main" id="{7159CDCA-594A-745E-7584-E59CFD8FE27E}"/>
              </a:ext>
            </a:extLst>
          </p:cNvPr>
          <p:cNvSpPr/>
          <p:nvPr/>
        </p:nvSpPr>
        <p:spPr>
          <a:xfrm>
            <a:off x="6324731" y="1403543"/>
            <a:ext cx="5638537" cy="1089311"/>
          </a:xfrm>
          <a:custGeom>
            <a:avLst/>
            <a:gdLst>
              <a:gd name="connsiteX0" fmla="*/ 0 w 5638537"/>
              <a:gd name="connsiteY0" fmla="*/ 161383 h 968276"/>
              <a:gd name="connsiteX1" fmla="*/ 161383 w 5638537"/>
              <a:gd name="connsiteY1" fmla="*/ 0 h 968276"/>
              <a:gd name="connsiteX2" fmla="*/ 939756 w 5638537"/>
              <a:gd name="connsiteY2" fmla="*/ 0 h 968276"/>
              <a:gd name="connsiteX3" fmla="*/ 939756 w 5638537"/>
              <a:gd name="connsiteY3" fmla="*/ 0 h 968276"/>
              <a:gd name="connsiteX4" fmla="*/ 2349390 w 5638537"/>
              <a:gd name="connsiteY4" fmla="*/ 0 h 968276"/>
              <a:gd name="connsiteX5" fmla="*/ 5477154 w 5638537"/>
              <a:gd name="connsiteY5" fmla="*/ 0 h 968276"/>
              <a:gd name="connsiteX6" fmla="*/ 5638537 w 5638537"/>
              <a:gd name="connsiteY6" fmla="*/ 161383 h 968276"/>
              <a:gd name="connsiteX7" fmla="*/ 5638537 w 5638537"/>
              <a:gd name="connsiteY7" fmla="*/ 564828 h 968276"/>
              <a:gd name="connsiteX8" fmla="*/ 5638537 w 5638537"/>
              <a:gd name="connsiteY8" fmla="*/ 564828 h 968276"/>
              <a:gd name="connsiteX9" fmla="*/ 5638537 w 5638537"/>
              <a:gd name="connsiteY9" fmla="*/ 806897 h 968276"/>
              <a:gd name="connsiteX10" fmla="*/ 5638537 w 5638537"/>
              <a:gd name="connsiteY10" fmla="*/ 806893 h 968276"/>
              <a:gd name="connsiteX11" fmla="*/ 5477154 w 5638537"/>
              <a:gd name="connsiteY11" fmla="*/ 968276 h 968276"/>
              <a:gd name="connsiteX12" fmla="*/ 2349390 w 5638537"/>
              <a:gd name="connsiteY12" fmla="*/ 968276 h 968276"/>
              <a:gd name="connsiteX13" fmla="*/ 1644592 w 5638537"/>
              <a:gd name="connsiteY13" fmla="*/ 1089311 h 968276"/>
              <a:gd name="connsiteX14" fmla="*/ 939756 w 5638537"/>
              <a:gd name="connsiteY14" fmla="*/ 968276 h 968276"/>
              <a:gd name="connsiteX15" fmla="*/ 161383 w 5638537"/>
              <a:gd name="connsiteY15" fmla="*/ 968276 h 968276"/>
              <a:gd name="connsiteX16" fmla="*/ 0 w 5638537"/>
              <a:gd name="connsiteY16" fmla="*/ 806893 h 968276"/>
              <a:gd name="connsiteX17" fmla="*/ 0 w 5638537"/>
              <a:gd name="connsiteY17" fmla="*/ 806897 h 968276"/>
              <a:gd name="connsiteX18" fmla="*/ 0 w 5638537"/>
              <a:gd name="connsiteY18" fmla="*/ 564828 h 968276"/>
              <a:gd name="connsiteX19" fmla="*/ 0 w 5638537"/>
              <a:gd name="connsiteY19" fmla="*/ 564828 h 968276"/>
              <a:gd name="connsiteX20" fmla="*/ 0 w 5638537"/>
              <a:gd name="connsiteY20" fmla="*/ 161383 h 968276"/>
              <a:gd name="connsiteX0" fmla="*/ 0 w 5638537"/>
              <a:gd name="connsiteY0" fmla="*/ 161383 h 1089311"/>
              <a:gd name="connsiteX1" fmla="*/ 161383 w 5638537"/>
              <a:gd name="connsiteY1" fmla="*/ 0 h 1089311"/>
              <a:gd name="connsiteX2" fmla="*/ 939756 w 5638537"/>
              <a:gd name="connsiteY2" fmla="*/ 0 h 1089311"/>
              <a:gd name="connsiteX3" fmla="*/ 939756 w 5638537"/>
              <a:gd name="connsiteY3" fmla="*/ 0 h 1089311"/>
              <a:gd name="connsiteX4" fmla="*/ 2349390 w 5638537"/>
              <a:gd name="connsiteY4" fmla="*/ 0 h 1089311"/>
              <a:gd name="connsiteX5" fmla="*/ 5477154 w 5638537"/>
              <a:gd name="connsiteY5" fmla="*/ 0 h 1089311"/>
              <a:gd name="connsiteX6" fmla="*/ 5638537 w 5638537"/>
              <a:gd name="connsiteY6" fmla="*/ 161383 h 1089311"/>
              <a:gd name="connsiteX7" fmla="*/ 5638537 w 5638537"/>
              <a:gd name="connsiteY7" fmla="*/ 564828 h 1089311"/>
              <a:gd name="connsiteX8" fmla="*/ 5638537 w 5638537"/>
              <a:gd name="connsiteY8" fmla="*/ 564828 h 1089311"/>
              <a:gd name="connsiteX9" fmla="*/ 5638537 w 5638537"/>
              <a:gd name="connsiteY9" fmla="*/ 806897 h 1089311"/>
              <a:gd name="connsiteX10" fmla="*/ 5638537 w 5638537"/>
              <a:gd name="connsiteY10" fmla="*/ 806893 h 1089311"/>
              <a:gd name="connsiteX11" fmla="*/ 5477154 w 5638537"/>
              <a:gd name="connsiteY11" fmla="*/ 968276 h 1089311"/>
              <a:gd name="connsiteX12" fmla="*/ 1772920 w 5638537"/>
              <a:gd name="connsiteY12" fmla="*/ 968276 h 1089311"/>
              <a:gd name="connsiteX13" fmla="*/ 1644592 w 5638537"/>
              <a:gd name="connsiteY13" fmla="*/ 1089311 h 1089311"/>
              <a:gd name="connsiteX14" fmla="*/ 939756 w 5638537"/>
              <a:gd name="connsiteY14" fmla="*/ 968276 h 1089311"/>
              <a:gd name="connsiteX15" fmla="*/ 161383 w 5638537"/>
              <a:gd name="connsiteY15" fmla="*/ 968276 h 1089311"/>
              <a:gd name="connsiteX16" fmla="*/ 0 w 5638537"/>
              <a:gd name="connsiteY16" fmla="*/ 806893 h 1089311"/>
              <a:gd name="connsiteX17" fmla="*/ 0 w 5638537"/>
              <a:gd name="connsiteY17" fmla="*/ 806897 h 1089311"/>
              <a:gd name="connsiteX18" fmla="*/ 0 w 5638537"/>
              <a:gd name="connsiteY18" fmla="*/ 564828 h 1089311"/>
              <a:gd name="connsiteX19" fmla="*/ 0 w 5638537"/>
              <a:gd name="connsiteY19" fmla="*/ 564828 h 1089311"/>
              <a:gd name="connsiteX20" fmla="*/ 0 w 5638537"/>
              <a:gd name="connsiteY20" fmla="*/ 161383 h 108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38537" h="1089311">
                <a:moveTo>
                  <a:pt x="0" y="161383"/>
                </a:moveTo>
                <a:cubicBezTo>
                  <a:pt x="0" y="72254"/>
                  <a:pt x="72254" y="0"/>
                  <a:pt x="161383" y="0"/>
                </a:cubicBezTo>
                <a:lnTo>
                  <a:pt x="939756" y="0"/>
                </a:lnTo>
                <a:lnTo>
                  <a:pt x="939756" y="0"/>
                </a:lnTo>
                <a:lnTo>
                  <a:pt x="2349390" y="0"/>
                </a:lnTo>
                <a:lnTo>
                  <a:pt x="5477154" y="0"/>
                </a:lnTo>
                <a:cubicBezTo>
                  <a:pt x="5566283" y="0"/>
                  <a:pt x="5638537" y="72254"/>
                  <a:pt x="5638537" y="161383"/>
                </a:cubicBezTo>
                <a:lnTo>
                  <a:pt x="5638537" y="564828"/>
                </a:lnTo>
                <a:lnTo>
                  <a:pt x="5638537" y="564828"/>
                </a:lnTo>
                <a:lnTo>
                  <a:pt x="5638537" y="806897"/>
                </a:lnTo>
                <a:lnTo>
                  <a:pt x="5638537" y="806893"/>
                </a:lnTo>
                <a:cubicBezTo>
                  <a:pt x="5638537" y="896022"/>
                  <a:pt x="5566283" y="968276"/>
                  <a:pt x="5477154" y="968276"/>
                </a:cubicBezTo>
                <a:lnTo>
                  <a:pt x="1772920" y="968276"/>
                </a:lnTo>
                <a:lnTo>
                  <a:pt x="1644592" y="1089311"/>
                </a:lnTo>
                <a:lnTo>
                  <a:pt x="939756" y="968276"/>
                </a:lnTo>
                <a:lnTo>
                  <a:pt x="161383" y="968276"/>
                </a:lnTo>
                <a:cubicBezTo>
                  <a:pt x="72254" y="968276"/>
                  <a:pt x="0" y="896022"/>
                  <a:pt x="0" y="806893"/>
                </a:cubicBezTo>
                <a:lnTo>
                  <a:pt x="0" y="806897"/>
                </a:lnTo>
                <a:lnTo>
                  <a:pt x="0" y="564828"/>
                </a:lnTo>
                <a:lnTo>
                  <a:pt x="0" y="564828"/>
                </a:lnTo>
                <a:lnTo>
                  <a:pt x="0" y="161383"/>
                </a:lnTo>
                <a:close/>
              </a:path>
            </a:pathLst>
          </a:custGeom>
          <a:solidFill>
            <a:srgbClr val="CCCC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US" sz="1800" dirty="0">
                <a:solidFill>
                  <a:schemeClr val="bg1"/>
                </a:solidFill>
                <a:effectLst/>
                <a:ea typeface="Calibri" panose="020F0502020204030204" pitchFamily="34" charset="0"/>
                <a:cs typeface="Arial" panose="020B0604020202020204" pitchFamily="34" charset="0"/>
              </a:rPr>
              <a:t>We have trained the model to predict the pleasant and unpleasant weather. Confusion matrix derived from CNN model   </a:t>
            </a:r>
          </a:p>
        </p:txBody>
      </p:sp>
    </p:spTree>
    <p:extLst>
      <p:ext uri="{BB962C8B-B14F-4D97-AF65-F5344CB8AC3E}">
        <p14:creationId xmlns:p14="http://schemas.microsoft.com/office/powerpoint/2010/main" val="171007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AEBF-73B2-2188-6E43-D85E829780A8}"/>
              </a:ext>
            </a:extLst>
          </p:cNvPr>
          <p:cNvSpPr>
            <a:spLocks noGrp="1"/>
          </p:cNvSpPr>
          <p:nvPr>
            <p:ph type="title"/>
          </p:nvPr>
        </p:nvSpPr>
        <p:spPr>
          <a:xfrm>
            <a:off x="-10559" y="1"/>
            <a:ext cx="6106559" cy="1152938"/>
          </a:xfrm>
          <a:solidFill>
            <a:schemeClr val="accent5">
              <a:lumMod val="50000"/>
              <a:alpha val="92000"/>
            </a:schemeClr>
          </a:solidFill>
        </p:spPr>
        <p:txBody>
          <a:bodyPr lIns="731520" rIns="731520" anchor="ctr">
            <a:normAutofit/>
          </a:bodyPr>
          <a:lstStyle/>
          <a:p>
            <a:r>
              <a:rPr lang="en-US" kern="1200" cap="all" spc="100" baseline="0" dirty="0">
                <a:latin typeface="+mj-lt"/>
                <a:ea typeface="+mj-ea"/>
                <a:cs typeface="+mj-cs"/>
              </a:rPr>
              <a:t>Summary</a:t>
            </a:r>
          </a:p>
        </p:txBody>
      </p:sp>
      <p:sp>
        <p:nvSpPr>
          <p:cNvPr id="5" name="Slide Number Placeholder 4">
            <a:extLst>
              <a:ext uri="{FF2B5EF4-FFF2-40B4-BE49-F238E27FC236}">
                <a16:creationId xmlns:a16="http://schemas.microsoft.com/office/drawing/2014/main" id="{B51885A6-2008-15E5-517B-3CBBFE99B11A}"/>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EA87306C-81BA-4795-A5CA-9392456A8C1E}" type="slidenum">
              <a:rPr lang="en-US" smtClean="0"/>
              <a:pPr>
                <a:spcAft>
                  <a:spcPts val="600"/>
                </a:spcAft>
              </a:pPr>
              <a:t>9</a:t>
            </a:fld>
            <a:endParaRPr lang="en-US"/>
          </a:p>
        </p:txBody>
      </p:sp>
      <p:sp>
        <p:nvSpPr>
          <p:cNvPr id="8" name="TextBox 7">
            <a:extLst>
              <a:ext uri="{FF2B5EF4-FFF2-40B4-BE49-F238E27FC236}">
                <a16:creationId xmlns:a16="http://schemas.microsoft.com/office/drawing/2014/main" id="{87A7CAFE-F9CA-9009-A2F7-C4C0D792766B}"/>
              </a:ext>
            </a:extLst>
          </p:cNvPr>
          <p:cNvSpPr txBox="1"/>
          <p:nvPr/>
        </p:nvSpPr>
        <p:spPr>
          <a:xfrm>
            <a:off x="357590" y="1429880"/>
            <a:ext cx="5656217" cy="5078313"/>
          </a:xfrm>
          <a:prstGeom prst="rect">
            <a:avLst/>
          </a:prstGeom>
          <a:noFill/>
          <a:ln w="25400">
            <a:solidFill>
              <a:schemeClr val="bg1">
                <a:lumMod val="85000"/>
              </a:schemeClr>
            </a:solidFill>
          </a:ln>
        </p:spPr>
        <p:txBody>
          <a:bodyPr wrap="square" rtlCol="0">
            <a:spAutoFit/>
          </a:bodyPr>
          <a:lstStyle/>
          <a:p>
            <a:pPr marL="0" marR="0">
              <a:spcBef>
                <a:spcPts val="0"/>
              </a:spcBef>
              <a:spcAft>
                <a:spcPts val="0"/>
              </a:spcAft>
            </a:pPr>
            <a:r>
              <a:rPr lang="en-US" sz="1800" b="1" dirty="0">
                <a:effectLst/>
                <a:ea typeface="Calibri" panose="020F0502020204030204" pitchFamily="34" charset="0"/>
                <a:cs typeface="Calibri" panose="020F0502020204030204" pitchFamily="34" charset="0"/>
              </a:rPr>
              <a:t>Data Classification</a:t>
            </a:r>
          </a:p>
          <a:p>
            <a:pPr marL="0" marR="0">
              <a:spcBef>
                <a:spcPts val="0"/>
              </a:spcBef>
              <a:spcAft>
                <a:spcPts val="0"/>
              </a:spcAft>
            </a:pPr>
            <a:r>
              <a:rPr lang="en-US" sz="1800" dirty="0">
                <a:effectLst/>
                <a:ea typeface="Calibri" panose="020F0502020204030204" pitchFamily="34" charset="0"/>
                <a:cs typeface="Calibri" panose="020F0502020204030204" pitchFamily="34" charset="0"/>
              </a:rPr>
              <a:t> </a:t>
            </a:r>
          </a:p>
          <a:p>
            <a:pPr marL="0" marR="0">
              <a:spcBef>
                <a:spcPts val="0"/>
              </a:spcBef>
              <a:spcAft>
                <a:spcPts val="0"/>
              </a:spcAft>
            </a:pPr>
            <a:r>
              <a:rPr lang="en-US" sz="1800" b="1" dirty="0">
                <a:effectLst/>
                <a:ea typeface="Calibri" panose="020F0502020204030204" pitchFamily="34" charset="0"/>
                <a:cs typeface="Calibri" panose="020F0502020204030204" pitchFamily="34" charset="0"/>
              </a:rPr>
              <a:t>Hierarchical clustering</a:t>
            </a:r>
            <a:r>
              <a:rPr lang="en-US" sz="1800" dirty="0">
                <a:effectLst/>
                <a:ea typeface="Calibri" panose="020F0502020204030204" pitchFamily="34" charset="0"/>
                <a:cs typeface="Calibri" panose="020F0502020204030204" pitchFamily="34" charset="0"/>
              </a:rPr>
              <a:t>, complete method provides more clusters than other methods and gives us more information for further investigation into why weather conditions are similar and why certain parameters are unique which may reveal weather anomalies.</a:t>
            </a:r>
          </a:p>
          <a:p>
            <a:pPr marL="0" marR="0">
              <a:spcBef>
                <a:spcPts val="0"/>
              </a:spcBef>
              <a:spcAft>
                <a:spcPts val="0"/>
              </a:spcAft>
            </a:pPr>
            <a:r>
              <a:rPr lang="en-US" sz="1800" dirty="0">
                <a:effectLst/>
                <a:ea typeface="Calibri" panose="020F0502020204030204" pitchFamily="34" charset="0"/>
                <a:cs typeface="Calibri" panose="020F0502020204030204" pitchFamily="34" charset="0"/>
              </a:rPr>
              <a:t> </a:t>
            </a:r>
          </a:p>
          <a:p>
            <a:pPr marL="0" marR="0">
              <a:spcBef>
                <a:spcPts val="0"/>
              </a:spcBef>
              <a:spcAft>
                <a:spcPts val="0"/>
              </a:spcAft>
            </a:pPr>
            <a:r>
              <a:rPr lang="en-US" sz="1800" b="1" dirty="0">
                <a:effectLst/>
                <a:ea typeface="Calibri" panose="020F0502020204030204" pitchFamily="34" charset="0"/>
                <a:cs typeface="Calibri" panose="020F0502020204030204" pitchFamily="34" charset="0"/>
              </a:rPr>
              <a:t>Random Forest Algorithm </a:t>
            </a:r>
            <a:r>
              <a:rPr lang="en-US" sz="1800" dirty="0">
                <a:effectLst/>
                <a:ea typeface="Calibri" panose="020F0502020204030204" pitchFamily="34" charset="0"/>
                <a:cs typeface="Calibri" panose="020F0502020204030204" pitchFamily="34" charset="0"/>
              </a:rPr>
              <a:t>has a high accuracy rate 94%. It is used for classification and to determine the most important indicators for further analysis. At the same time, by removing these indicators, we may reveal weather anomalies.</a:t>
            </a:r>
          </a:p>
          <a:p>
            <a:pPr marL="0" marR="0">
              <a:spcBef>
                <a:spcPts val="0"/>
              </a:spcBef>
              <a:spcAft>
                <a:spcPts val="0"/>
              </a:spcAft>
            </a:pPr>
            <a:r>
              <a:rPr lang="en-US" sz="1800" dirty="0">
                <a:effectLst/>
                <a:ea typeface="Calibri" panose="020F0502020204030204" pitchFamily="34" charset="0"/>
                <a:cs typeface="Calibri" panose="020F0502020204030204" pitchFamily="34" charset="0"/>
              </a:rPr>
              <a:t> </a:t>
            </a:r>
          </a:p>
          <a:p>
            <a:pPr marL="0" marR="0">
              <a:spcBef>
                <a:spcPts val="0"/>
              </a:spcBef>
              <a:spcAft>
                <a:spcPts val="0"/>
              </a:spcAft>
            </a:pPr>
            <a:r>
              <a:rPr lang="en-US" sz="1800" b="1" dirty="0">
                <a:effectLst/>
                <a:ea typeface="Calibri" panose="020F0502020204030204" pitchFamily="34" charset="0"/>
                <a:cs typeface="Calibri" panose="020F0502020204030204" pitchFamily="34" charset="0"/>
              </a:rPr>
              <a:t>KNN (K-Nearest Neighbors) algorithm</a:t>
            </a:r>
            <a:endParaRPr lang="en-US" sz="1800" dirty="0">
              <a:effectLst/>
              <a:ea typeface="Calibri" panose="020F0502020204030204" pitchFamily="34" charset="0"/>
              <a:cs typeface="Calibri" panose="020F0502020204030204" pitchFamily="34" charset="0"/>
            </a:endParaRPr>
          </a:p>
          <a:p>
            <a:pPr marL="0" marR="0">
              <a:spcBef>
                <a:spcPts val="0"/>
              </a:spcBef>
              <a:spcAft>
                <a:spcPts val="0"/>
              </a:spcAft>
            </a:pPr>
            <a:r>
              <a:rPr lang="en-US" sz="1800" dirty="0">
                <a:effectLst/>
                <a:ea typeface="Calibri" panose="020F0502020204030204" pitchFamily="34" charset="0"/>
                <a:cs typeface="Calibri" panose="020F0502020204030204" pitchFamily="34" charset="0"/>
              </a:rPr>
              <a:t>It shows 90% accuracy rate in classification by predicting the most likely class of pleasant or unpleasant weather. </a:t>
            </a:r>
          </a:p>
        </p:txBody>
      </p:sp>
      <p:sp>
        <p:nvSpPr>
          <p:cNvPr id="9" name="TextBox 8">
            <a:extLst>
              <a:ext uri="{FF2B5EF4-FFF2-40B4-BE49-F238E27FC236}">
                <a16:creationId xmlns:a16="http://schemas.microsoft.com/office/drawing/2014/main" id="{ED1B4358-CB59-2C35-44EB-8D35040FDDC2}"/>
              </a:ext>
            </a:extLst>
          </p:cNvPr>
          <p:cNvSpPr txBox="1"/>
          <p:nvPr/>
        </p:nvSpPr>
        <p:spPr>
          <a:xfrm>
            <a:off x="6243638" y="1429879"/>
            <a:ext cx="5656217" cy="5078313"/>
          </a:xfrm>
          <a:prstGeom prst="rect">
            <a:avLst/>
          </a:prstGeom>
          <a:noFill/>
          <a:ln w="25400">
            <a:solidFill>
              <a:schemeClr val="bg1">
                <a:lumMod val="85000"/>
              </a:schemeClr>
            </a:solidFill>
          </a:ln>
        </p:spPr>
        <p:txBody>
          <a:bodyPr wrap="square" rtlCol="0">
            <a:spAutoFit/>
          </a:bodyPr>
          <a:lstStyle/>
          <a:p>
            <a:pPr marL="0" marR="0">
              <a:spcBef>
                <a:spcPts val="0"/>
              </a:spcBef>
              <a:spcAft>
                <a:spcPts val="0"/>
              </a:spcAft>
            </a:pPr>
            <a:r>
              <a:rPr lang="en-US" sz="1800" b="1" dirty="0">
                <a:effectLst/>
                <a:ea typeface="Calibri" panose="020F0502020204030204" pitchFamily="34" charset="0"/>
                <a:cs typeface="Calibri" panose="020F0502020204030204" pitchFamily="34" charset="0"/>
              </a:rPr>
              <a:t>Weather prediction </a:t>
            </a:r>
          </a:p>
          <a:p>
            <a:pPr marL="0" marR="0">
              <a:spcBef>
                <a:spcPts val="0"/>
              </a:spcBef>
              <a:spcAft>
                <a:spcPts val="0"/>
              </a:spcAft>
            </a:pPr>
            <a:r>
              <a:rPr lang="en-US" sz="1800" dirty="0">
                <a:effectLst/>
                <a:ea typeface="Calibri" panose="020F0502020204030204" pitchFamily="34" charset="0"/>
                <a:cs typeface="Calibri" panose="020F0502020204030204" pitchFamily="34" charset="0"/>
              </a:rPr>
              <a:t> </a:t>
            </a:r>
          </a:p>
          <a:p>
            <a:pPr marL="0" marR="0">
              <a:spcBef>
                <a:spcPts val="0"/>
              </a:spcBef>
              <a:spcAft>
                <a:spcPts val="0"/>
              </a:spcAft>
            </a:pPr>
            <a:r>
              <a:rPr lang="en-US" sz="1800" b="1" dirty="0">
                <a:effectLst/>
                <a:ea typeface="Calibri" panose="020F0502020204030204" pitchFamily="34" charset="0"/>
                <a:cs typeface="Calibri" panose="020F0502020204030204" pitchFamily="34" charset="0"/>
              </a:rPr>
              <a:t>CNN (Convolution Neural Network) </a:t>
            </a:r>
          </a:p>
          <a:p>
            <a:pPr marL="0" marR="0">
              <a:spcBef>
                <a:spcPts val="0"/>
              </a:spcBef>
              <a:spcAft>
                <a:spcPts val="0"/>
              </a:spcAft>
            </a:pPr>
            <a:r>
              <a:rPr lang="en-US" sz="1800" dirty="0">
                <a:effectLst/>
                <a:ea typeface="Calibri" panose="020F0502020204030204" pitchFamily="34" charset="0"/>
                <a:cs typeface="Calibri" panose="020F0502020204030204" pitchFamily="34" charset="0"/>
              </a:rPr>
              <a:t>This model shows 67% accuracy in weather prediction of pleasant and unpleasant weather and has a better accuracy, 95 % in predicting picture mages.</a:t>
            </a:r>
          </a:p>
          <a:p>
            <a:pPr marL="0" marR="0">
              <a:spcBef>
                <a:spcPts val="0"/>
              </a:spcBef>
              <a:spcAft>
                <a:spcPts val="0"/>
              </a:spcAft>
            </a:pPr>
            <a:r>
              <a:rPr lang="en-US" sz="1800" dirty="0">
                <a:effectLst/>
                <a:ea typeface="Calibri" panose="020F0502020204030204" pitchFamily="34" charset="0"/>
                <a:cs typeface="Calibri" panose="020F0502020204030204" pitchFamily="34" charset="0"/>
              </a:rPr>
              <a:t> </a:t>
            </a:r>
          </a:p>
          <a:p>
            <a:pPr marL="0" marR="0">
              <a:spcBef>
                <a:spcPts val="0"/>
              </a:spcBef>
              <a:spcAft>
                <a:spcPts val="0"/>
              </a:spcAft>
            </a:pPr>
            <a:r>
              <a:rPr lang="en-US" sz="1800" b="1" dirty="0">
                <a:effectLst/>
                <a:ea typeface="Calibri" panose="020F0502020204030204" pitchFamily="34" charset="0"/>
                <a:cs typeface="Calibri" panose="020F0502020204030204" pitchFamily="34" charset="0"/>
              </a:rPr>
              <a:t>RNN (Recurrent Neural Network) / LSTM model.</a:t>
            </a:r>
          </a:p>
          <a:p>
            <a:pPr marL="0" marR="0">
              <a:spcBef>
                <a:spcPts val="0"/>
              </a:spcBef>
              <a:spcAft>
                <a:spcPts val="0"/>
              </a:spcAft>
            </a:pPr>
            <a:r>
              <a:rPr lang="en-US" sz="1800" dirty="0">
                <a:effectLst/>
                <a:ea typeface="Calibri" panose="020F0502020204030204" pitchFamily="34" charset="0"/>
                <a:cs typeface="Calibri" panose="020F0502020204030204" pitchFamily="34" charset="0"/>
              </a:rPr>
              <a:t>It gives a low accuracy rate of 12%, similar to CNN before optimization. Optimized hyperparameters may improve significantly the model accuracy.</a:t>
            </a:r>
          </a:p>
          <a:p>
            <a:pPr marL="0" marR="0">
              <a:spcBef>
                <a:spcPts val="0"/>
              </a:spcBef>
              <a:spcAft>
                <a:spcPts val="0"/>
              </a:spcAft>
            </a:pPr>
            <a:r>
              <a:rPr lang="en-US" sz="1800" dirty="0">
                <a:effectLst/>
                <a:ea typeface="Calibri" panose="020F0502020204030204" pitchFamily="34" charset="0"/>
                <a:cs typeface="Calibri" panose="020F0502020204030204" pitchFamily="34" charset="0"/>
              </a:rPr>
              <a:t> </a:t>
            </a:r>
          </a:p>
          <a:p>
            <a:pPr marL="0" marR="0">
              <a:spcBef>
                <a:spcPts val="0"/>
              </a:spcBef>
              <a:spcAft>
                <a:spcPts val="0"/>
              </a:spcAft>
            </a:pPr>
            <a:r>
              <a:rPr lang="en-US" sz="1800" b="1" dirty="0">
                <a:effectLst/>
                <a:ea typeface="Calibri" panose="020F0502020204030204" pitchFamily="34" charset="0"/>
                <a:cs typeface="Calibri" panose="020F0502020204030204" pitchFamily="34" charset="0"/>
              </a:rPr>
              <a:t>GAN (Generative Adversary Network)  </a:t>
            </a:r>
          </a:p>
          <a:p>
            <a:pPr marL="0" marR="0">
              <a:spcBef>
                <a:spcPts val="0"/>
              </a:spcBef>
              <a:spcAft>
                <a:spcPts val="0"/>
              </a:spcAft>
            </a:pPr>
            <a:r>
              <a:rPr lang="en-US" sz="1800" dirty="0">
                <a:effectLst/>
                <a:ea typeface="Calibri" panose="020F0502020204030204" pitchFamily="34" charset="0"/>
                <a:cs typeface="Calibri" panose="020F0502020204030204" pitchFamily="34" charset="0"/>
              </a:rPr>
              <a:t>Although we have not applied GAN in this project, this is a powerful machine learning algorithm for probabilistic forecasts of weather hazards and can be useful in short-term forecasting aimed at immediate public safety.</a:t>
            </a:r>
          </a:p>
        </p:txBody>
      </p:sp>
      <p:pic>
        <p:nvPicPr>
          <p:cNvPr id="13" name="Picture 12">
            <a:extLst>
              <a:ext uri="{FF2B5EF4-FFF2-40B4-BE49-F238E27FC236}">
                <a16:creationId xmlns:a16="http://schemas.microsoft.com/office/drawing/2014/main" id="{E86004A2-17B0-60AC-CD8C-4C59644F1C59}"/>
              </a:ext>
            </a:extLst>
          </p:cNvPr>
          <p:cNvPicPr>
            <a:picLocks noChangeAspect="1"/>
          </p:cNvPicPr>
          <p:nvPr/>
        </p:nvPicPr>
        <p:blipFill>
          <a:blip r:embed="rId2"/>
          <a:stretch>
            <a:fillRect/>
          </a:stretch>
        </p:blipFill>
        <p:spPr>
          <a:xfrm>
            <a:off x="6095471" y="0"/>
            <a:ext cx="6096528" cy="1152939"/>
          </a:xfrm>
          <a:prstGeom prst="rect">
            <a:avLst/>
          </a:prstGeom>
        </p:spPr>
      </p:pic>
    </p:spTree>
    <p:extLst>
      <p:ext uri="{BB962C8B-B14F-4D97-AF65-F5344CB8AC3E}">
        <p14:creationId xmlns:p14="http://schemas.microsoft.com/office/powerpoint/2010/main" val="788226214"/>
      </p:ext>
    </p:extLst>
  </p:cSld>
  <p:clrMapOvr>
    <a:masterClrMapping/>
  </p:clrMapOvr>
</p:sld>
</file>

<file path=ppt/theme/theme1.xml><?xml version="1.0" encoding="utf-8"?>
<a:theme xmlns:a="http://schemas.openxmlformats.org/drawingml/2006/main" name="Custom">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175_Win32_SL_V6" id="{2596AF0E-92BF-4F5A-A2A1-B1C9D33CD0CE}" vid="{0709752F-9199-467A-B305-5274ECB683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19A644-6410-4EC7-894C-877E70305DFF}">
  <ds:schemaRefs>
    <ds:schemaRef ds:uri="16c05727-aa75-4e4a-9b5f-8a80a1165891"/>
    <ds:schemaRef ds:uri="http://schemas.microsoft.com/office/2006/documentManagement/types"/>
    <ds:schemaRef ds:uri="http://purl.org/dc/elements/1.1/"/>
    <ds:schemaRef ds:uri="http://purl.org/dc/terms/"/>
    <ds:schemaRef ds:uri="230e9df3-be65-4c73-a93b-d1236ebd677e"/>
    <ds:schemaRef ds:uri="http://purl.org/dc/dcmitype/"/>
    <ds:schemaRef ds:uri="http://schemas.microsoft.com/office/infopath/2007/PartnerControls"/>
    <ds:schemaRef ds:uri="http://schemas.openxmlformats.org/package/2006/metadata/core-properties"/>
    <ds:schemaRef ds:uri="71af3243-3dd4-4a8d-8c0d-dd76da1f02a5"/>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9424615-5FE5-4F43-AE24-3BC9A0532687}">
  <ds:schemaRefs>
    <ds:schemaRef ds:uri="http://schemas.microsoft.com/sharepoint/v3/contenttype/forms"/>
  </ds:schemaRefs>
</ds:datastoreItem>
</file>

<file path=customXml/itemProps3.xml><?xml version="1.0" encoding="utf-8"?>
<ds:datastoreItem xmlns:ds="http://schemas.openxmlformats.org/officeDocument/2006/customXml" ds:itemID="{15AD180A-D253-4F84-BD24-8EE736E655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{FDE9D86C-1774-40E4-9921-B422F6685DD3}tf16411175_win32</Template>
  <TotalTime>6348</TotalTime>
  <Words>1127</Words>
  <Application>Microsoft Office PowerPoint</Application>
  <PresentationFormat>Widescreen</PresentationFormat>
  <Paragraphs>120</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Tenorite </vt:lpstr>
      <vt:lpstr>Tenorite Bold</vt:lpstr>
      <vt:lpstr>Wingdings</vt:lpstr>
      <vt:lpstr>Custom</vt:lpstr>
      <vt:lpstr>Weather Conditions and Climate Change  with ClimateWins</vt:lpstr>
      <vt:lpstr>Project objectives</vt:lpstr>
      <vt:lpstr>Machine Learning Algorithms</vt:lpstr>
      <vt:lpstr>1. Identify weather patterns outside the regional norm</vt:lpstr>
      <vt:lpstr>2. Determining trends of unusual weather patterns</vt:lpstr>
      <vt:lpstr>How the results may look like</vt:lpstr>
      <vt:lpstr>3. Forecasting future weather conditions and determining the safest places for people to live </vt:lpstr>
      <vt:lpstr>How the results could look like</vt:lpstr>
      <vt:lpstr>Summary</vt:lpstr>
      <vt:lpstr>recommendations</vt:lpstr>
      <vt:lpstr>Oksana stepanova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Oksana Stepanova</dc:creator>
  <cp:lastModifiedBy>Oksana Stepanova</cp:lastModifiedBy>
  <cp:revision>98</cp:revision>
  <dcterms:created xsi:type="dcterms:W3CDTF">2024-09-12T00:24:36Z</dcterms:created>
  <dcterms:modified xsi:type="dcterms:W3CDTF">2024-09-16T21:51:55Z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