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08" r:id="rId7"/>
    <p:sldId id="413" r:id="rId8"/>
    <p:sldId id="404" r:id="rId9"/>
    <p:sldId id="415" r:id="rId10"/>
    <p:sldId id="416" r:id="rId11"/>
    <p:sldId id="391" r:id="rId12"/>
    <p:sldId id="417"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36049B-0B55-432E-A75E-F6034F23D885}">
          <p14:sldIdLst>
            <p14:sldId id="410"/>
            <p14:sldId id="383"/>
            <p14:sldId id="408"/>
            <p14:sldId id="413"/>
            <p14:sldId id="404"/>
            <p14:sldId id="415"/>
            <p14:sldId id="416"/>
            <p14:sldId id="391"/>
            <p14:sldId id="417"/>
            <p14:sldId id="3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8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5726" autoAdjust="0"/>
  </p:normalViewPr>
  <p:slideViewPr>
    <p:cSldViewPr snapToGrid="0">
      <p:cViewPr varScale="1">
        <p:scale>
          <a:sx n="92" d="100"/>
          <a:sy n="92" d="100"/>
        </p:scale>
        <p:origin x="2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2E160-1965-49B9-AF3C-40352192BCC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98B28C9-0BF4-460A-BD80-AAF1B2022D6B}" type="pres">
      <dgm:prSet presAssocID="{E412E160-1965-49B9-AF3C-40352192BCC6}" presName="root" presStyleCnt="0">
        <dgm:presLayoutVars>
          <dgm:dir/>
          <dgm:resizeHandles val="exact"/>
        </dgm:presLayoutVars>
      </dgm:prSet>
      <dgm:spPr/>
    </dgm:pt>
  </dgm:ptLst>
  <dgm:cxnLst>
    <dgm:cxn modelId="{7604D2DF-0AB1-4A50-A175-A8D5DC73B78C}" type="presOf" srcId="{E412E160-1965-49B9-AF3C-40352192BCC6}" destId="{898B28C9-0BF4-460A-BD80-AAF1B2022D6B}"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08981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epanova53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oksana.stepanova/viz/Influenza_Storyboard/PreparingforInfluenzaSeason?publish=yes"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stepanova531/Influenza_Season_Analysi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s://coach-courses-us.s3.amazonaws.com/public/courses/da_program/CDC_Influenza_Deaths_edited.xlsx"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coach-courses-us.s3.amazonaws.com/public/courses/data-immersion/A1-A2_Influenza_Project/Census_Population_transformed_202101.csv" TargetMode="External"/><Relationship Id="rId5" Type="http://schemas.openxmlformats.org/officeDocument/2006/relationships/hyperlink" Target="https://gis.cdc.gov/grasp/fluview/fluportaldashboard.html" TargetMode="External"/><Relationship Id="rId4" Type="http://schemas.openxmlformats.org/officeDocument/2006/relationships/hyperlink" Target="https://coach-courses-us.s3.amazonaws.com/public/courses/data-immersion/A1-A2_Influenza_Project/CDC_Influenza_Visits.xls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1895301"/>
            <a:ext cx="5486400" cy="1808017"/>
          </a:xfrm>
        </p:spPr>
        <p:txBody>
          <a:bodyPr/>
          <a:lstStyle/>
          <a:p>
            <a:r>
              <a:rPr lang="en-US" sz="4000" dirty="0"/>
              <a:t>Oksana Stepanova</a:t>
            </a:r>
          </a:p>
        </p:txBody>
      </p:sp>
      <p:sp>
        <p:nvSpPr>
          <p:cNvPr id="3" name="TextBox 2">
            <a:extLst>
              <a:ext uri="{FF2B5EF4-FFF2-40B4-BE49-F238E27FC236}">
                <a16:creationId xmlns:a16="http://schemas.microsoft.com/office/drawing/2014/main" id="{720C5D10-D187-D802-6295-F96296461DAB}"/>
              </a:ext>
            </a:extLst>
          </p:cNvPr>
          <p:cNvSpPr txBox="1"/>
          <p:nvPr/>
        </p:nvSpPr>
        <p:spPr>
          <a:xfrm>
            <a:off x="6334843" y="4189615"/>
            <a:ext cx="2119491" cy="584775"/>
          </a:xfrm>
          <a:prstGeom prst="rect">
            <a:avLst/>
          </a:prstGeom>
          <a:noFill/>
        </p:spPr>
        <p:txBody>
          <a:bodyPr wrap="none" rtlCol="0">
            <a:spAutoFit/>
          </a:bodyPr>
          <a:lstStyle/>
          <a:p>
            <a:r>
              <a:rPr lang="en-US" sz="3200" b="1" dirty="0">
                <a:solidFill>
                  <a:schemeClr val="accent6">
                    <a:lumMod val="75000"/>
                  </a:schemeClr>
                </a:solidFill>
              </a:rPr>
              <a:t>Case Study</a:t>
            </a:r>
          </a:p>
        </p:txBody>
      </p:sp>
      <p:sp>
        <p:nvSpPr>
          <p:cNvPr id="4" name="TextBox 3">
            <a:extLst>
              <a:ext uri="{FF2B5EF4-FFF2-40B4-BE49-F238E27FC236}">
                <a16:creationId xmlns:a16="http://schemas.microsoft.com/office/drawing/2014/main" id="{F153A2BF-44C7-4E10-6DA1-239C0BF42765}"/>
              </a:ext>
            </a:extLst>
          </p:cNvPr>
          <p:cNvSpPr txBox="1"/>
          <p:nvPr/>
        </p:nvSpPr>
        <p:spPr>
          <a:xfrm>
            <a:off x="6309904" y="4929448"/>
            <a:ext cx="5645007" cy="461665"/>
          </a:xfrm>
          <a:prstGeom prst="rect">
            <a:avLst/>
          </a:prstGeom>
          <a:noFill/>
        </p:spPr>
        <p:txBody>
          <a:bodyPr wrap="none" rtlCol="0">
            <a:spAutoFit/>
          </a:bodyPr>
          <a:lstStyle/>
          <a:p>
            <a:r>
              <a:rPr lang="en-US" sz="2400" dirty="0">
                <a:solidFill>
                  <a:srgbClr val="008080"/>
                </a:solidFill>
              </a:rPr>
              <a:t>Influenza Season – Data Research Project</a:t>
            </a:r>
          </a:p>
        </p:txBody>
      </p:sp>
      <p:sp>
        <p:nvSpPr>
          <p:cNvPr id="5" name="TextBox 4">
            <a:extLst>
              <a:ext uri="{FF2B5EF4-FFF2-40B4-BE49-F238E27FC236}">
                <a16:creationId xmlns:a16="http://schemas.microsoft.com/office/drawing/2014/main" id="{C1046E1E-90D7-6AEB-0268-EDBEAAC29D17}"/>
              </a:ext>
            </a:extLst>
          </p:cNvPr>
          <p:cNvSpPr txBox="1"/>
          <p:nvPr/>
        </p:nvSpPr>
        <p:spPr>
          <a:xfrm>
            <a:off x="6334843" y="5760720"/>
            <a:ext cx="848309" cy="369332"/>
          </a:xfrm>
          <a:prstGeom prst="rect">
            <a:avLst/>
          </a:prstGeom>
          <a:noFill/>
        </p:spPr>
        <p:txBody>
          <a:bodyPr wrap="none" rtlCol="0">
            <a:spAutoFit/>
          </a:bodyPr>
          <a:lstStyle/>
          <a:p>
            <a:r>
              <a:rPr lang="en-US" u="sng" dirty="0">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GitHub</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sz="4400"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609600" y="4217043"/>
            <a:ext cx="5486400" cy="168231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Oksana Stepanova</a:t>
            </a:r>
          </a:p>
          <a:p>
            <a:pPr>
              <a:lnSpc>
                <a:spcPct val="100000"/>
              </a:lnSpc>
              <a:spcBef>
                <a:spcPts val="0"/>
              </a:spcBef>
              <a:spcAft>
                <a:spcPts val="600"/>
              </a:spcAft>
            </a:pPr>
            <a:endPar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600"/>
              </a:spcAft>
            </a:pPr>
            <a:r>
              <a:rPr lang="en-US" sz="2000" b="0" dirty="0">
                <a:solidFill>
                  <a:schemeClr val="bg1"/>
                </a:solidFill>
                <a:latin typeface="Calibri" panose="020F0502020204030204" pitchFamily="34" charset="0"/>
                <a:ea typeface="Calibri" panose="020F0502020204030204" pitchFamily="34" charset="0"/>
                <a:cs typeface="Calibri" panose="020F0502020204030204" pitchFamily="34" charset="0"/>
              </a:rPr>
              <a:t>Links to more deliverables</a:t>
            </a: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Tableau Storyboard</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GitHub Repo</a:t>
            </a:r>
            <a:endParaRPr lang="en-US" sz="2000" dirty="0">
              <a:solidFill>
                <a:srgbClr val="4D4D4D"/>
              </a:solidFill>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C56A842-8AC9-1A62-C5C3-0A267C84E545}"/>
              </a:ext>
            </a:extLst>
          </p:cNvPr>
          <p:cNvPicPr>
            <a:picLocks noChangeAspect="1"/>
          </p:cNvPicPr>
          <p:nvPr/>
        </p:nvPicPr>
        <p:blipFill rotWithShape="1">
          <a:blip r:embed="rId5">
            <a:clrChange>
              <a:clrFrom>
                <a:srgbClr val="FFFFFF"/>
              </a:clrFrom>
              <a:clrTo>
                <a:srgbClr val="FFFFFF">
                  <a:alpha val="0"/>
                </a:srgbClr>
              </a:clrTo>
            </a:clrChange>
          </a:blip>
          <a:srcRect l="20619" r="19188" b="-1641"/>
          <a:stretch/>
        </p:blipFill>
        <p:spPr>
          <a:xfrm>
            <a:off x="472866" y="5217779"/>
            <a:ext cx="503305" cy="503305"/>
          </a:xfrm>
          <a:prstGeom prst="rect">
            <a:avLst/>
          </a:prstGeom>
        </p:spPr>
      </p:pic>
      <p:pic>
        <p:nvPicPr>
          <p:cNvPr id="5" name="Picture 4">
            <a:extLst>
              <a:ext uri="{FF2B5EF4-FFF2-40B4-BE49-F238E27FC236}">
                <a16:creationId xmlns:a16="http://schemas.microsoft.com/office/drawing/2014/main" id="{4F783A0D-CAEB-BB61-E2E7-3C818C9ACE18}"/>
              </a:ext>
            </a:extLst>
          </p:cNvPr>
          <p:cNvPicPr>
            <a:picLocks noChangeAspect="1"/>
          </p:cNvPicPr>
          <p:nvPr/>
        </p:nvPicPr>
        <p:blipFill>
          <a:blip r:embed="rId6">
            <a:clrChange>
              <a:clrFrom>
                <a:srgbClr val="FFFFFF"/>
              </a:clrFrom>
              <a:clrTo>
                <a:srgbClr val="FFFFFF">
                  <a:alpha val="0"/>
                </a:srgbClr>
              </a:clrTo>
            </a:clrChange>
            <a:duotone>
              <a:prstClr val="black"/>
              <a:srgbClr val="6CF3CE">
                <a:tint val="45000"/>
                <a:satMod val="400000"/>
              </a:srgbClr>
            </a:duotone>
          </a:blip>
          <a:stretch>
            <a:fillRect/>
          </a:stretch>
        </p:blipFill>
        <p:spPr>
          <a:xfrm>
            <a:off x="3352800" y="5258026"/>
            <a:ext cx="422810" cy="422810"/>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Project Overview</a:t>
            </a:r>
          </a:p>
        </p:txBody>
      </p:sp>
      <p:graphicFrame>
        <p:nvGraphicFramePr>
          <p:cNvPr id="5" name="Text Placeholder 2">
            <a:extLst>
              <a:ext uri="{FF2B5EF4-FFF2-40B4-BE49-F238E27FC236}">
                <a16:creationId xmlns:a16="http://schemas.microsoft.com/office/drawing/2014/main" id="{144A0C63-A668-564C-3BF7-A7B2293D208D}"/>
              </a:ext>
            </a:extLst>
          </p:cNvPr>
          <p:cNvGraphicFramePr>
            <a:graphicFrameLocks noGrp="1"/>
          </p:cNvGraphicFramePr>
          <p:nvPr>
            <p:ph sz="quarter" idx="13"/>
            <p:extLst>
              <p:ext uri="{D42A27DB-BD31-4B8C-83A1-F6EECF244321}">
                <p14:modId xmlns:p14="http://schemas.microsoft.com/office/powerpoint/2010/main" val="4093239309"/>
              </p:ext>
            </p:extLst>
          </p:nvPr>
        </p:nvGraphicFramePr>
        <p:xfrm>
          <a:off x="2876204" y="1943100"/>
          <a:ext cx="8934796"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DBD5A5E-D2D9-8529-5441-DA45650E1FDB}"/>
              </a:ext>
            </a:extLst>
          </p:cNvPr>
          <p:cNvSpPr txBox="1"/>
          <p:nvPr/>
        </p:nvSpPr>
        <p:spPr>
          <a:xfrm>
            <a:off x="5453149" y="640080"/>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99CA416-65A6-133B-0745-A2A1CE65AD01}"/>
              </a:ext>
            </a:extLst>
          </p:cNvPr>
          <p:cNvSpPr txBox="1"/>
          <p:nvPr/>
        </p:nvSpPr>
        <p:spPr>
          <a:xfrm>
            <a:off x="2778488" y="3429000"/>
            <a:ext cx="4290101" cy="2708434"/>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US" sz="1600" dirty="0">
                <a:solidFill>
                  <a:srgbClr val="008080"/>
                </a:solidFill>
                <a:effectLst/>
                <a:latin typeface="Calibri" panose="020F0502020204030204" pitchFamily="34" charset="0"/>
                <a:ea typeface="Calibri" panose="020F0502020204030204" pitchFamily="34" charset="0"/>
                <a:cs typeface="Arial" panose="020B0604020202020204" pitchFamily="34" charset="0"/>
              </a:rPr>
              <a:t>The United States has an influenza season where more people than usual suffer from the flu. </a:t>
            </a:r>
          </a:p>
          <a:p>
            <a:pPr marL="285750" indent="-285750">
              <a:spcAft>
                <a:spcPts val="600"/>
              </a:spcAft>
              <a:buFont typeface="Wingdings" panose="05000000000000000000" pitchFamily="2" charset="2"/>
              <a:buChar char="v"/>
            </a:pPr>
            <a:r>
              <a:rPr lang="en-US" sz="1600" dirty="0">
                <a:solidFill>
                  <a:srgbClr val="008080"/>
                </a:solidFill>
                <a:effectLst/>
                <a:latin typeface="Calibri" panose="020F0502020204030204" pitchFamily="34" charset="0"/>
                <a:ea typeface="Calibri" panose="020F0502020204030204" pitchFamily="34" charset="0"/>
                <a:cs typeface="Arial" panose="020B0604020202020204" pitchFamily="34" charset="0"/>
              </a:rPr>
              <a:t>Some people, particularly those in vulnerable populations, develop serious complications and end up in the hospital. </a:t>
            </a:r>
          </a:p>
          <a:p>
            <a:pPr marL="285750" indent="-285750">
              <a:spcAft>
                <a:spcPts val="600"/>
              </a:spcAft>
              <a:buFont typeface="Wingdings" panose="05000000000000000000" pitchFamily="2" charset="2"/>
              <a:buChar char="v"/>
            </a:pPr>
            <a:r>
              <a:rPr lang="en-US" sz="1600" dirty="0">
                <a:solidFill>
                  <a:srgbClr val="008080"/>
                </a:solidFill>
                <a:effectLst/>
                <a:latin typeface="Calibri" panose="020F0502020204030204" pitchFamily="34" charset="0"/>
                <a:ea typeface="Calibri" panose="020F0502020204030204" pitchFamily="34" charset="0"/>
                <a:cs typeface="Arial" panose="020B0604020202020204" pitchFamily="34" charset="0"/>
              </a:rPr>
              <a:t>Hospitals and clinics need additional staff to adequately treat these extra patients. The medical staffing agency provides this temporary staff.</a:t>
            </a:r>
            <a:endParaRPr lang="en-US" dirty="0">
              <a:solidFill>
                <a:srgbClr val="008080"/>
              </a:solidFill>
            </a:endParaRPr>
          </a:p>
        </p:txBody>
      </p:sp>
      <p:pic>
        <p:nvPicPr>
          <p:cNvPr id="9" name="Picture 8">
            <a:extLst>
              <a:ext uri="{FF2B5EF4-FFF2-40B4-BE49-F238E27FC236}">
                <a16:creationId xmlns:a16="http://schemas.microsoft.com/office/drawing/2014/main" id="{0E43A7D1-1E60-C9B7-1A25-E4F7748FB5DE}"/>
              </a:ext>
            </a:extLst>
          </p:cNvPr>
          <p:cNvPicPr>
            <a:picLocks noChangeAspect="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colorTemperature colorTemp="11500"/>
                    </a14:imgEffect>
                    <a14:imgEffect>
                      <a14:saturation sat="0"/>
                    </a14:imgEffect>
                  </a14:imgLayer>
                </a14:imgProps>
              </a:ext>
            </a:extLst>
          </a:blip>
          <a:stretch>
            <a:fillRect/>
          </a:stretch>
        </p:blipFill>
        <p:spPr>
          <a:xfrm>
            <a:off x="4145933" y="2227811"/>
            <a:ext cx="1201189" cy="1201189"/>
          </a:xfrm>
          <a:prstGeom prst="rect">
            <a:avLst/>
          </a:prstGeom>
        </p:spPr>
      </p:pic>
      <p:pic>
        <p:nvPicPr>
          <p:cNvPr id="10" name="Picture 9">
            <a:extLst>
              <a:ext uri="{FF2B5EF4-FFF2-40B4-BE49-F238E27FC236}">
                <a16:creationId xmlns:a16="http://schemas.microsoft.com/office/drawing/2014/main" id="{55343CA8-940D-2ACF-C3AB-22F2AA26D19E}"/>
              </a:ext>
            </a:extLst>
          </p:cNvPr>
          <p:cNvPicPr>
            <a:picLocks noChangeAspect="1"/>
          </p:cNvPicPr>
          <p:nvPr/>
        </p:nvPicPr>
        <p:blipFill>
          <a:blip r:embed="rId10">
            <a:duotone>
              <a:prstClr val="black"/>
              <a:schemeClr val="tx2">
                <a:tint val="45000"/>
                <a:satMod val="400000"/>
              </a:schemeClr>
            </a:duotone>
            <a:extLst>
              <a:ext uri="{BEBA8EAE-BF5A-486C-A8C5-ECC9F3942E4B}">
                <a14:imgProps xmlns:a14="http://schemas.microsoft.com/office/drawing/2010/main">
                  <a14:imgLayer r:embed="rId11">
                    <a14:imgEffect>
                      <a14:colorTemperature colorTemp="11500"/>
                    </a14:imgEffect>
                    <a14:imgEffect>
                      <a14:saturation sat="0"/>
                    </a14:imgEffect>
                  </a14:imgLayer>
                </a14:imgProps>
              </a:ext>
            </a:extLst>
          </a:blip>
          <a:stretch>
            <a:fillRect/>
          </a:stretch>
        </p:blipFill>
        <p:spPr>
          <a:xfrm>
            <a:off x="8657705" y="2269213"/>
            <a:ext cx="1201189" cy="1201189"/>
          </a:xfrm>
          <a:prstGeom prst="rect">
            <a:avLst/>
          </a:prstGeom>
        </p:spPr>
      </p:pic>
      <p:sp>
        <p:nvSpPr>
          <p:cNvPr id="11" name="TextBox 10">
            <a:extLst>
              <a:ext uri="{FF2B5EF4-FFF2-40B4-BE49-F238E27FC236}">
                <a16:creationId xmlns:a16="http://schemas.microsoft.com/office/drawing/2014/main" id="{D3780C30-8E95-D0D6-573D-C8A8D16B9B25}"/>
              </a:ext>
            </a:extLst>
          </p:cNvPr>
          <p:cNvSpPr txBox="1"/>
          <p:nvPr/>
        </p:nvSpPr>
        <p:spPr>
          <a:xfrm>
            <a:off x="7212833" y="3470402"/>
            <a:ext cx="4369567" cy="2646878"/>
          </a:xfrm>
          <a:prstGeom prst="rect">
            <a:avLst/>
          </a:prstGeom>
          <a:noFill/>
        </p:spPr>
        <p:txBody>
          <a:bodyPr wrap="square" rtlCol="0">
            <a:spAutoFit/>
          </a:bodyPr>
          <a:lstStyle/>
          <a:p>
            <a:pPr marL="285750" lvl="0" indent="-285750">
              <a:lnSpc>
                <a:spcPct val="100000"/>
              </a:lnSpc>
              <a:spcAft>
                <a:spcPts val="600"/>
              </a:spcAft>
              <a:buFont typeface="Wingdings" panose="05000000000000000000" pitchFamily="2" charset="2"/>
              <a:buChar char="Ø"/>
            </a:pPr>
            <a:r>
              <a:rPr lang="en-US" sz="1600" dirty="0">
                <a:solidFill>
                  <a:srgbClr val="008080"/>
                </a:solidFill>
                <a:effectLst/>
                <a:latin typeface="Calibri" panose="020F0502020204030204" pitchFamily="34" charset="0"/>
                <a:ea typeface="Calibri" panose="020F0502020204030204" pitchFamily="34" charset="0"/>
                <a:cs typeface="Calibri" panose="020F0502020204030204" pitchFamily="34" charset="0"/>
              </a:rPr>
              <a:t>The objective of the project is to assist the medical staffing agencies with the preparation plan for the upcoming influenza season. </a:t>
            </a:r>
          </a:p>
          <a:p>
            <a:pPr marL="285750" lvl="0" indent="-285750">
              <a:lnSpc>
                <a:spcPct val="100000"/>
              </a:lnSpc>
              <a:spcAft>
                <a:spcPts val="600"/>
              </a:spcAft>
              <a:buFont typeface="Wingdings" panose="05000000000000000000" pitchFamily="2" charset="2"/>
              <a:buChar char="Ø"/>
            </a:pPr>
            <a:r>
              <a:rPr lang="en-US" sz="1600" dirty="0">
                <a:solidFill>
                  <a:srgbClr val="008080"/>
                </a:solidFill>
                <a:effectLst/>
                <a:latin typeface="Calibri" panose="020F0502020204030204" pitchFamily="34" charset="0"/>
                <a:ea typeface="Calibri" panose="020F0502020204030204" pitchFamily="34" charset="0"/>
                <a:cs typeface="Calibri" panose="020F0502020204030204" pitchFamily="34" charset="0"/>
              </a:rPr>
              <a:t>The agency covers all hospitals in each of the 50 states of the United States.</a:t>
            </a:r>
          </a:p>
          <a:p>
            <a:pPr marL="285750" lvl="0" indent="-285750">
              <a:lnSpc>
                <a:spcPct val="100000"/>
              </a:lnSpc>
              <a:buFont typeface="Wingdings" panose="05000000000000000000" pitchFamily="2" charset="2"/>
              <a:buChar char="Ø"/>
            </a:pPr>
            <a:endParaRPr lang="en-US" sz="1600" dirty="0">
              <a:solidFill>
                <a:srgbClr val="008080"/>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0000"/>
              </a:lnSpc>
              <a:spcAft>
                <a:spcPts val="600"/>
              </a:spcAft>
              <a:buFont typeface="Wingdings" panose="05000000000000000000" pitchFamily="2" charset="2"/>
              <a:buChar char="Ø"/>
            </a:pPr>
            <a:r>
              <a:rPr lang="en-US" sz="1600" dirty="0">
                <a:solidFill>
                  <a:srgbClr val="008080"/>
                </a:solidFill>
                <a:effectLst/>
                <a:latin typeface="Calibri" panose="020F0502020204030204" pitchFamily="34" charset="0"/>
                <a:ea typeface="Calibri" panose="020F0502020204030204" pitchFamily="34" charset="0"/>
                <a:cs typeface="Calibri" panose="020F0502020204030204" pitchFamily="34" charset="0"/>
              </a:rPr>
              <a:t>Our task is to determine when to send staff, and how many, to each state.</a:t>
            </a:r>
            <a:endParaRPr lang="en-US"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12" name="Slide Number Placeholder 11">
            <a:extLst>
              <a:ext uri="{FF2B5EF4-FFF2-40B4-BE49-F238E27FC236}">
                <a16:creationId xmlns:a16="http://schemas.microsoft.com/office/drawing/2014/main" id="{D3F6D6FA-2B0D-8040-EAA0-230A20D805DE}"/>
              </a:ext>
            </a:extLst>
          </p:cNvPr>
          <p:cNvSpPr>
            <a:spLocks noGrp="1"/>
          </p:cNvSpPr>
          <p:nvPr>
            <p:ph type="sldNum" sz="quarter" idx="22"/>
          </p:nvPr>
        </p:nvSpPr>
        <p:spPr>
          <a:xfrm>
            <a:off x="6675716" y="6588226"/>
            <a:ext cx="523240" cy="247651"/>
          </a:xfrm>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 – Tools - Skills</a:t>
            </a:r>
          </a:p>
        </p:txBody>
      </p:sp>
      <p:sp>
        <p:nvSpPr>
          <p:cNvPr id="6" name="TextBox 5">
            <a:extLst>
              <a:ext uri="{FF2B5EF4-FFF2-40B4-BE49-F238E27FC236}">
                <a16:creationId xmlns:a16="http://schemas.microsoft.com/office/drawing/2014/main" id="{CF3E3248-CBCC-D6F0-5F96-28945E1C2F45}"/>
              </a:ext>
            </a:extLst>
          </p:cNvPr>
          <p:cNvSpPr txBox="1"/>
          <p:nvPr/>
        </p:nvSpPr>
        <p:spPr>
          <a:xfrm>
            <a:off x="594359" y="2285318"/>
            <a:ext cx="4027517"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Data</a:t>
            </a:r>
          </a:p>
          <a:p>
            <a:pPr defTabSz="914400"/>
            <a:r>
              <a:rPr lang="en-US" sz="1600" dirty="0">
                <a:solidFill>
                  <a:srgbClr val="00808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Influenza deaths by geography, time, age, and gender</a:t>
            </a:r>
            <a:endParaRPr lang="en-US"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pPr defTabSz="914400"/>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defTabSz="914400"/>
            <a:r>
              <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Influenza lab test results by state</a:t>
            </a:r>
            <a:endPar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pPr defTabSz="914400"/>
            <a:r>
              <a:rPr lang="en-CA" sz="1600" dirty="0">
                <a:solidFill>
                  <a:schemeClr val="bg1"/>
                </a:solidFill>
                <a:latin typeface="Calibri" panose="020F0502020204030204" pitchFamily="34" charset="0"/>
                <a:ea typeface="Calibri" panose="020F0502020204030204" pitchFamily="34" charset="0"/>
                <a:cs typeface="Calibri" panose="020F0502020204030204" pitchFamily="34" charset="0"/>
              </a:rPr>
              <a:t>Source: </a:t>
            </a:r>
            <a:r>
              <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CDC</a:t>
            </a:r>
            <a:endPar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pPr defTabSz="914400"/>
            <a:endParaRPr lang="en-CA" sz="100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endParaRPr>
          </a:p>
          <a:p>
            <a:pPr defTabSz="914400"/>
            <a:r>
              <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Population data by geography</a:t>
            </a:r>
            <a:endParaRPr lang="en-CA" sz="1600"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pPr defTabSz="914400"/>
            <a:r>
              <a:rPr lang="en-CA" sz="1600" dirty="0">
                <a:solidFill>
                  <a:schemeClr val="bg1"/>
                </a:solidFill>
                <a:latin typeface="Calibri" panose="020F0502020204030204" pitchFamily="34" charset="0"/>
                <a:ea typeface="Calibri" panose="020F0502020204030204" pitchFamily="34" charset="0"/>
                <a:cs typeface="Calibri" panose="020F0502020204030204" pitchFamily="34" charset="0"/>
              </a:rPr>
              <a:t>Source: US Census Bureau</a:t>
            </a:r>
          </a:p>
          <a:p>
            <a:pPr defTabSz="914400"/>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defTabSz="914400"/>
            <a:endParaRPr kumimoji="0" lang="en-US" sz="1600" i="0" u="none" strike="noStrike" kern="1200" cap="none" spc="0" normalizeH="0" baseline="0" noProof="0" dirty="0">
              <a:ln>
                <a:noFill/>
              </a:ln>
              <a:solidFill>
                <a:schemeClr val="accent2">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8150951-6304-F144-4E80-4FAD986663E3}"/>
              </a:ext>
            </a:extLst>
          </p:cNvPr>
          <p:cNvSpPr txBox="1"/>
          <p:nvPr/>
        </p:nvSpPr>
        <p:spPr>
          <a:xfrm>
            <a:off x="594360" y="4913832"/>
            <a:ext cx="1602278"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Excel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rPr>
              <a:t>Tableau</a:t>
            </a:r>
          </a:p>
        </p:txBody>
      </p:sp>
      <p:graphicFrame>
        <p:nvGraphicFramePr>
          <p:cNvPr id="11" name="Table 10">
            <a:extLst>
              <a:ext uri="{FF2B5EF4-FFF2-40B4-BE49-F238E27FC236}">
                <a16:creationId xmlns:a16="http://schemas.microsoft.com/office/drawing/2014/main" id="{15720820-D6F6-EECE-7B75-BB9ED35154BA}"/>
              </a:ext>
            </a:extLst>
          </p:cNvPr>
          <p:cNvGraphicFramePr>
            <a:graphicFrameLocks noGrp="1"/>
          </p:cNvGraphicFramePr>
          <p:nvPr>
            <p:extLst>
              <p:ext uri="{D42A27DB-BD31-4B8C-83A1-F6EECF244321}">
                <p14:modId xmlns:p14="http://schemas.microsoft.com/office/powerpoint/2010/main" val="2237574965"/>
              </p:ext>
            </p:extLst>
          </p:nvPr>
        </p:nvGraphicFramePr>
        <p:xfrm>
          <a:off x="5483542" y="2609910"/>
          <a:ext cx="5755958" cy="3291840"/>
        </p:xfrm>
        <a:graphic>
          <a:graphicData uri="http://schemas.openxmlformats.org/drawingml/2006/table">
            <a:tbl>
              <a:tblPr firstRow="1" bandRow="1">
                <a:tableStyleId>{5DA37D80-6434-44D0-A028-1B22A696006F}</a:tableStyleId>
              </a:tblPr>
              <a:tblGrid>
                <a:gridCol w="1943163">
                  <a:extLst>
                    <a:ext uri="{9D8B030D-6E8A-4147-A177-3AD203B41FA5}">
                      <a16:colId xmlns:a16="http://schemas.microsoft.com/office/drawing/2014/main" val="811572366"/>
                    </a:ext>
                  </a:extLst>
                </a:gridCol>
                <a:gridCol w="3812795">
                  <a:extLst>
                    <a:ext uri="{9D8B030D-6E8A-4147-A177-3AD203B41FA5}">
                      <a16:colId xmlns:a16="http://schemas.microsoft.com/office/drawing/2014/main" val="844486022"/>
                    </a:ext>
                  </a:extLst>
                </a:gridCol>
              </a:tblGrid>
              <a:tr h="370840">
                <a:tc>
                  <a:txBody>
                    <a:bodyPr/>
                    <a:lstStyle/>
                    <a:p>
                      <a:r>
                        <a:rPr lang="en-US" sz="15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management</a:t>
                      </a:r>
                    </a:p>
                  </a:txBody>
                  <a:tcPr/>
                </a:tc>
                <a:tc>
                  <a:txBody>
                    <a:bodyPr/>
                    <a:lstStyle/>
                    <a:p>
                      <a:r>
                        <a:rPr lang="en-US" sz="1400" b="0"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Understanding Business Requirements Document (BRD), formulating research hypothesis, creating project management plan.</a:t>
                      </a:r>
                      <a:endPar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0895584"/>
                  </a:ext>
                </a:extLst>
              </a:tr>
              <a:tr h="370840">
                <a:tc>
                  <a:txBody>
                    <a:bodyPr/>
                    <a:lstStyle/>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Data quality</a:t>
                      </a:r>
                    </a:p>
                  </a:txBody>
                  <a:tcPr/>
                </a:tc>
                <a:tc>
                  <a:txBody>
                    <a:bodyPr/>
                    <a:lstStyle/>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Creating a data profile, explaining a data set and data limitations</a:t>
                      </a:r>
                    </a:p>
                  </a:txBody>
                  <a:tcPr/>
                </a:tc>
                <a:extLst>
                  <a:ext uri="{0D108BD9-81ED-4DB2-BD59-A6C34878D82A}">
                    <a16:rowId xmlns:a16="http://schemas.microsoft.com/office/drawing/2014/main" val="3423385925"/>
                  </a:ext>
                </a:extLst>
              </a:tr>
              <a:tr h="370840">
                <a:tc>
                  <a:txBody>
                    <a:bodyPr/>
                    <a:lstStyle/>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Statistical Analysis</a:t>
                      </a:r>
                    </a:p>
                  </a:txBody>
                  <a:tcPr/>
                </a:tc>
                <a:tc>
                  <a:txBody>
                    <a:bodyPr/>
                    <a:lstStyle/>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Calculating variance and standard deviation, testing a correlation.</a:t>
                      </a:r>
                    </a:p>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Formulating and testing statistical hypothesis.</a:t>
                      </a:r>
                    </a:p>
                  </a:txBody>
                  <a:tcPr/>
                </a:tc>
                <a:extLst>
                  <a:ext uri="{0D108BD9-81ED-4DB2-BD59-A6C34878D82A}">
                    <a16:rowId xmlns:a16="http://schemas.microsoft.com/office/drawing/2014/main" val="1033860070"/>
                  </a:ext>
                </a:extLst>
              </a:tr>
              <a:tr h="370840">
                <a:tc>
                  <a:txBody>
                    <a:bodyPr/>
                    <a:lstStyle/>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Data visualization</a:t>
                      </a:r>
                    </a:p>
                  </a:txBody>
                  <a:tcPr/>
                </a:tc>
                <a:tc>
                  <a:txBody>
                    <a:bodyPr/>
                    <a:lstStyle/>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Displaying in Tableau: time forecast, histograms &amp; boxplots, scatter plots &amp; bubble charts, maps, word cloud.</a:t>
                      </a:r>
                    </a:p>
                  </a:txBody>
                  <a:tcPr/>
                </a:tc>
                <a:extLst>
                  <a:ext uri="{0D108BD9-81ED-4DB2-BD59-A6C34878D82A}">
                    <a16:rowId xmlns:a16="http://schemas.microsoft.com/office/drawing/2014/main" val="3891797098"/>
                  </a:ext>
                </a:extLst>
              </a:tr>
              <a:tr h="370840">
                <a:tc>
                  <a:txBody>
                    <a:bodyPr/>
                    <a:lstStyle/>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Storytelling &amp; Data Presentation </a:t>
                      </a:r>
                    </a:p>
                  </a:txBody>
                  <a:tcPr/>
                </a:tc>
                <a:tc>
                  <a:txBody>
                    <a:bodyPr/>
                    <a:lstStyle/>
                    <a:p>
                      <a:r>
                        <a:rPr lang="en-US" sz="1400" b="0" dirty="0">
                          <a:solidFill>
                            <a:schemeClr val="bg1"/>
                          </a:solidFill>
                          <a:latin typeface="Calibri" panose="020F0502020204030204" pitchFamily="34" charset="0"/>
                          <a:ea typeface="Calibri" panose="020F0502020204030204" pitchFamily="34" charset="0"/>
                          <a:cs typeface="Calibri" panose="020F0502020204030204" pitchFamily="34" charset="0"/>
                        </a:rPr>
                        <a:t>Dashboard in Tableau</a:t>
                      </a:r>
                    </a:p>
                  </a:txBody>
                  <a:tcPr/>
                </a:tc>
                <a:extLst>
                  <a:ext uri="{0D108BD9-81ED-4DB2-BD59-A6C34878D82A}">
                    <a16:rowId xmlns:a16="http://schemas.microsoft.com/office/drawing/2014/main" val="641732471"/>
                  </a:ext>
                </a:extLst>
              </a:tr>
            </a:tbl>
          </a:graphicData>
        </a:graphic>
      </p:graphicFrame>
      <p:sp>
        <p:nvSpPr>
          <p:cNvPr id="12" name="TextBox 11">
            <a:extLst>
              <a:ext uri="{FF2B5EF4-FFF2-40B4-BE49-F238E27FC236}">
                <a16:creationId xmlns:a16="http://schemas.microsoft.com/office/drawing/2014/main" id="{541885FE-9296-E503-86F5-3B3FF1EFB028}"/>
              </a:ext>
            </a:extLst>
          </p:cNvPr>
          <p:cNvSpPr txBox="1"/>
          <p:nvPr/>
        </p:nvSpPr>
        <p:spPr>
          <a:xfrm>
            <a:off x="5483542" y="2209800"/>
            <a:ext cx="160227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B6DADD">
                    <a:lumMod val="50000"/>
                  </a:srgbClr>
                </a:solidFill>
                <a:effectLst/>
                <a:uLnTx/>
                <a:uFillTx/>
                <a:latin typeface="Calibri" panose="020F0502020204030204" pitchFamily="34" charset="0"/>
                <a:ea typeface="Calibri" panose="020F0502020204030204" pitchFamily="34" charset="0"/>
                <a:cs typeface="Calibri" panose="020F0502020204030204" pitchFamily="34" charset="0"/>
              </a:rPr>
              <a:t>Skills</a:t>
            </a:r>
            <a:endParaRPr kumimoji="0" lang="en-US" sz="1600" b="0" i="0" u="none" strike="noStrike" kern="1200" cap="none" spc="0" normalizeH="0" baseline="0" noProof="0" dirty="0">
              <a:ln>
                <a:noFill/>
              </a:ln>
              <a:solidFill>
                <a:srgbClr val="231B23"/>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Slide Number Placeholder 12">
            <a:extLst>
              <a:ext uri="{FF2B5EF4-FFF2-40B4-BE49-F238E27FC236}">
                <a16:creationId xmlns:a16="http://schemas.microsoft.com/office/drawing/2014/main" id="{1C5E4E15-3768-82A6-8BEA-964B83F95C2E}"/>
              </a:ext>
            </a:extLst>
          </p:cNvPr>
          <p:cNvSpPr>
            <a:spLocks noGrp="1"/>
          </p:cNvSpPr>
          <p:nvPr>
            <p:ph type="sldNum" sz="quarter" idx="12"/>
          </p:nvPr>
        </p:nvSpPr>
        <p:spPr>
          <a:xfrm>
            <a:off x="6562580" y="6610349"/>
            <a:ext cx="523240" cy="247651"/>
          </a:xfrm>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157316" y="430529"/>
            <a:ext cx="11628919" cy="769006"/>
          </a:xfrm>
        </p:spPr>
        <p:txBody>
          <a:bodyPr/>
          <a:lstStyle/>
          <a:p>
            <a:r>
              <a:rPr lang="en-US" sz="4400" dirty="0"/>
              <a:t>Conducting Statistical Analysis</a:t>
            </a:r>
          </a:p>
        </p:txBody>
      </p:sp>
      <p:pic>
        <p:nvPicPr>
          <p:cNvPr id="5" name="Picture 4">
            <a:extLst>
              <a:ext uri="{FF2B5EF4-FFF2-40B4-BE49-F238E27FC236}">
                <a16:creationId xmlns:a16="http://schemas.microsoft.com/office/drawing/2014/main" id="{CB60770C-89A5-B18A-DF6A-6500836C5BDF}"/>
              </a:ext>
            </a:extLst>
          </p:cNvPr>
          <p:cNvPicPr>
            <a:picLocks noChangeAspect="1"/>
          </p:cNvPicPr>
          <p:nvPr/>
        </p:nvPicPr>
        <p:blipFill>
          <a:blip r:embed="rId2"/>
          <a:stretch>
            <a:fillRect/>
          </a:stretch>
        </p:blipFill>
        <p:spPr>
          <a:xfrm>
            <a:off x="2111044" y="1512782"/>
            <a:ext cx="9675191" cy="4737003"/>
          </a:xfrm>
          <a:prstGeom prst="rect">
            <a:avLst/>
          </a:prstGeom>
        </p:spPr>
      </p:pic>
      <p:grpSp>
        <p:nvGrpSpPr>
          <p:cNvPr id="7" name="Group 6">
            <a:extLst>
              <a:ext uri="{FF2B5EF4-FFF2-40B4-BE49-F238E27FC236}">
                <a16:creationId xmlns:a16="http://schemas.microsoft.com/office/drawing/2014/main" id="{D0847E03-6235-51C7-7831-7B26A8DA2691}"/>
              </a:ext>
            </a:extLst>
          </p:cNvPr>
          <p:cNvGrpSpPr/>
          <p:nvPr/>
        </p:nvGrpSpPr>
        <p:grpSpPr>
          <a:xfrm>
            <a:off x="381000" y="1564562"/>
            <a:ext cx="1548182" cy="619272"/>
            <a:chOff x="1394330" y="58463"/>
            <a:chExt cx="1548182" cy="619272"/>
          </a:xfrm>
          <a:solidFill>
            <a:srgbClr val="B2B2B2"/>
          </a:solidFill>
        </p:grpSpPr>
        <p:sp>
          <p:nvSpPr>
            <p:cNvPr id="8" name="Arrow: Chevron 7">
              <a:extLst>
                <a:ext uri="{FF2B5EF4-FFF2-40B4-BE49-F238E27FC236}">
                  <a16:creationId xmlns:a16="http://schemas.microsoft.com/office/drawing/2014/main" id="{4C31794F-57DE-A7CD-5DE8-0F07F11739DF}"/>
                </a:ext>
              </a:extLst>
            </p:cNvPr>
            <p:cNvSpPr/>
            <p:nvPr/>
          </p:nvSpPr>
          <p:spPr>
            <a:xfrm>
              <a:off x="1394330" y="58463"/>
              <a:ext cx="1548182" cy="61927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9" name="Arrow: Chevron 4">
              <a:extLst>
                <a:ext uri="{FF2B5EF4-FFF2-40B4-BE49-F238E27FC236}">
                  <a16:creationId xmlns:a16="http://schemas.microsoft.com/office/drawing/2014/main" id="{21762E27-FDAC-C107-8048-79DF564E88FB}"/>
                </a:ext>
              </a:extLst>
            </p:cNvPr>
            <p:cNvSpPr txBox="1"/>
            <p:nvPr/>
          </p:nvSpPr>
          <p:spPr>
            <a:xfrm>
              <a:off x="1703966" y="58463"/>
              <a:ext cx="928910" cy="6192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Data Profiling &amp; Integrity</a:t>
              </a:r>
            </a:p>
          </p:txBody>
        </p:sp>
      </p:grpSp>
      <p:grpSp>
        <p:nvGrpSpPr>
          <p:cNvPr id="10" name="Group 9">
            <a:extLst>
              <a:ext uri="{FF2B5EF4-FFF2-40B4-BE49-F238E27FC236}">
                <a16:creationId xmlns:a16="http://schemas.microsoft.com/office/drawing/2014/main" id="{DE1ECBCD-0D3D-61C4-E81C-A6F6F208E894}"/>
              </a:ext>
            </a:extLst>
          </p:cNvPr>
          <p:cNvGrpSpPr/>
          <p:nvPr/>
        </p:nvGrpSpPr>
        <p:grpSpPr>
          <a:xfrm>
            <a:off x="381000" y="3122740"/>
            <a:ext cx="1548182" cy="619272"/>
            <a:chOff x="2787694" y="58463"/>
            <a:chExt cx="1548182" cy="619272"/>
          </a:xfrm>
        </p:grpSpPr>
        <p:sp>
          <p:nvSpPr>
            <p:cNvPr id="11" name="Arrow: Chevron 10">
              <a:extLst>
                <a:ext uri="{FF2B5EF4-FFF2-40B4-BE49-F238E27FC236}">
                  <a16:creationId xmlns:a16="http://schemas.microsoft.com/office/drawing/2014/main" id="{BBF04879-37B8-465D-A860-EAD68305D8B0}"/>
                </a:ext>
              </a:extLst>
            </p:cNvPr>
            <p:cNvSpPr/>
            <p:nvPr/>
          </p:nvSpPr>
          <p:spPr>
            <a:xfrm>
              <a:off x="2787694" y="58463"/>
              <a:ext cx="1548182" cy="619272"/>
            </a:xfrm>
            <a:prstGeom prst="chevron">
              <a:avLst/>
            </a:prstGeom>
            <a:solidFill>
              <a:srgbClr val="B2B2B2"/>
            </a:solidFill>
            <a:ln>
              <a:solidFill>
                <a:srgbClr val="B2B2B2"/>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12" name="Arrow: Chevron 4">
              <a:extLst>
                <a:ext uri="{FF2B5EF4-FFF2-40B4-BE49-F238E27FC236}">
                  <a16:creationId xmlns:a16="http://schemas.microsoft.com/office/drawing/2014/main" id="{1DBE3C1B-3E99-CF5B-9310-F0A3888FDCCF}"/>
                </a:ext>
              </a:extLst>
            </p:cNvPr>
            <p:cNvSpPr txBox="1"/>
            <p:nvPr/>
          </p:nvSpPr>
          <p:spPr>
            <a:xfrm>
              <a:off x="3097330" y="58463"/>
              <a:ext cx="928910" cy="619272"/>
            </a:xfrm>
            <a:prstGeom prst="rect">
              <a:avLst/>
            </a:prstGeom>
            <a:ln>
              <a:solidFill>
                <a:srgbClr val="B2B2B2"/>
              </a:solidFill>
            </a:ln>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Data transformation &amp; Integration </a:t>
              </a:r>
            </a:p>
          </p:txBody>
        </p:sp>
      </p:grpSp>
      <p:grpSp>
        <p:nvGrpSpPr>
          <p:cNvPr id="13" name="Group 12">
            <a:extLst>
              <a:ext uri="{FF2B5EF4-FFF2-40B4-BE49-F238E27FC236}">
                <a16:creationId xmlns:a16="http://schemas.microsoft.com/office/drawing/2014/main" id="{A3259D52-1315-5413-55BD-D474DAD494BE}"/>
              </a:ext>
            </a:extLst>
          </p:cNvPr>
          <p:cNvGrpSpPr/>
          <p:nvPr/>
        </p:nvGrpSpPr>
        <p:grpSpPr>
          <a:xfrm>
            <a:off x="381000" y="5293438"/>
            <a:ext cx="1548182" cy="619272"/>
            <a:chOff x="4181058" y="58463"/>
            <a:chExt cx="1548182" cy="619272"/>
          </a:xfrm>
        </p:grpSpPr>
        <p:sp>
          <p:nvSpPr>
            <p:cNvPr id="14" name="Arrow: Chevron 13">
              <a:extLst>
                <a:ext uri="{FF2B5EF4-FFF2-40B4-BE49-F238E27FC236}">
                  <a16:creationId xmlns:a16="http://schemas.microsoft.com/office/drawing/2014/main" id="{95E13382-8278-E01E-35EF-2E223E1EF3A8}"/>
                </a:ext>
              </a:extLst>
            </p:cNvPr>
            <p:cNvSpPr/>
            <p:nvPr/>
          </p:nvSpPr>
          <p:spPr>
            <a:xfrm>
              <a:off x="4181058" y="58463"/>
              <a:ext cx="1548182" cy="619272"/>
            </a:xfrm>
            <a:prstGeom prst="chevron">
              <a:avLst/>
            </a:prstGeom>
            <a:solidFill>
              <a:srgbClr val="B2B2B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15" name="Arrow: Chevron 4">
              <a:extLst>
                <a:ext uri="{FF2B5EF4-FFF2-40B4-BE49-F238E27FC236}">
                  <a16:creationId xmlns:a16="http://schemas.microsoft.com/office/drawing/2014/main" id="{AC755D29-5A5A-A95F-0CF8-D0D892A53056}"/>
                </a:ext>
              </a:extLst>
            </p:cNvPr>
            <p:cNvSpPr txBox="1"/>
            <p:nvPr/>
          </p:nvSpPr>
          <p:spPr>
            <a:xfrm>
              <a:off x="4490694" y="58463"/>
              <a:ext cx="928910" cy="6192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Hypothesis Testing</a:t>
              </a:r>
            </a:p>
          </p:txBody>
        </p:sp>
      </p:grpSp>
      <p:grpSp>
        <p:nvGrpSpPr>
          <p:cNvPr id="16" name="Group 15">
            <a:extLst>
              <a:ext uri="{FF2B5EF4-FFF2-40B4-BE49-F238E27FC236}">
                <a16:creationId xmlns:a16="http://schemas.microsoft.com/office/drawing/2014/main" id="{82A5AE5B-644C-67E9-4458-C3B769F6AB19}"/>
              </a:ext>
            </a:extLst>
          </p:cNvPr>
          <p:cNvGrpSpPr/>
          <p:nvPr/>
        </p:nvGrpSpPr>
        <p:grpSpPr>
          <a:xfrm>
            <a:off x="381000" y="2343651"/>
            <a:ext cx="1548182" cy="619272"/>
            <a:chOff x="2787694" y="58463"/>
            <a:chExt cx="1548182" cy="619272"/>
          </a:xfrm>
          <a:solidFill>
            <a:srgbClr val="B2B2B2"/>
          </a:solidFill>
        </p:grpSpPr>
        <p:sp>
          <p:nvSpPr>
            <p:cNvPr id="17" name="Arrow: Chevron 16">
              <a:extLst>
                <a:ext uri="{FF2B5EF4-FFF2-40B4-BE49-F238E27FC236}">
                  <a16:creationId xmlns:a16="http://schemas.microsoft.com/office/drawing/2014/main" id="{F8E7FD09-0A5B-828D-2D8B-94A3160E63FB}"/>
                </a:ext>
              </a:extLst>
            </p:cNvPr>
            <p:cNvSpPr/>
            <p:nvPr/>
          </p:nvSpPr>
          <p:spPr>
            <a:xfrm>
              <a:off x="2787694" y="58463"/>
              <a:ext cx="1548182" cy="61927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18" name="Arrow: Chevron 4">
              <a:extLst>
                <a:ext uri="{FF2B5EF4-FFF2-40B4-BE49-F238E27FC236}">
                  <a16:creationId xmlns:a16="http://schemas.microsoft.com/office/drawing/2014/main" id="{F33336FC-AC8A-DFC5-328A-0A0259EA3199}"/>
                </a:ext>
              </a:extLst>
            </p:cNvPr>
            <p:cNvSpPr txBox="1"/>
            <p:nvPr/>
          </p:nvSpPr>
          <p:spPr>
            <a:xfrm>
              <a:off x="3097330" y="58463"/>
              <a:ext cx="928910" cy="6192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Data quality measures</a:t>
              </a:r>
            </a:p>
          </p:txBody>
        </p:sp>
      </p:grpSp>
      <p:grpSp>
        <p:nvGrpSpPr>
          <p:cNvPr id="19" name="Group 18">
            <a:extLst>
              <a:ext uri="{FF2B5EF4-FFF2-40B4-BE49-F238E27FC236}">
                <a16:creationId xmlns:a16="http://schemas.microsoft.com/office/drawing/2014/main" id="{30C16D02-E4D0-3893-F8A3-3FEC3E2E6839}"/>
              </a:ext>
            </a:extLst>
          </p:cNvPr>
          <p:cNvGrpSpPr/>
          <p:nvPr/>
        </p:nvGrpSpPr>
        <p:grpSpPr>
          <a:xfrm>
            <a:off x="381000" y="4248007"/>
            <a:ext cx="1548182" cy="619272"/>
            <a:chOff x="4181058" y="58463"/>
            <a:chExt cx="1548182" cy="619272"/>
          </a:xfrm>
          <a:solidFill>
            <a:srgbClr val="B2B2B2"/>
          </a:solidFill>
        </p:grpSpPr>
        <p:sp>
          <p:nvSpPr>
            <p:cNvPr id="20" name="Arrow: Chevron 19">
              <a:extLst>
                <a:ext uri="{FF2B5EF4-FFF2-40B4-BE49-F238E27FC236}">
                  <a16:creationId xmlns:a16="http://schemas.microsoft.com/office/drawing/2014/main" id="{6791F11E-697E-AC3F-5B34-B41E65FEA4E7}"/>
                </a:ext>
              </a:extLst>
            </p:cNvPr>
            <p:cNvSpPr/>
            <p:nvPr/>
          </p:nvSpPr>
          <p:spPr>
            <a:xfrm>
              <a:off x="4181058" y="58463"/>
              <a:ext cx="1548182" cy="61927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6DADD"/>
                </a:solidFill>
                <a:effectLst/>
                <a:uLnTx/>
                <a:uFillTx/>
                <a:latin typeface="Meiryo UI"/>
                <a:ea typeface="+mn-ea"/>
                <a:cs typeface="+mn-cs"/>
              </a:endParaRPr>
            </a:p>
          </p:txBody>
        </p:sp>
        <p:sp>
          <p:nvSpPr>
            <p:cNvPr id="21" name="Arrow: Chevron 4">
              <a:extLst>
                <a:ext uri="{FF2B5EF4-FFF2-40B4-BE49-F238E27FC236}">
                  <a16:creationId xmlns:a16="http://schemas.microsoft.com/office/drawing/2014/main" id="{2479D3CB-6B3B-EB4B-785A-79A88224229B}"/>
                </a:ext>
              </a:extLst>
            </p:cNvPr>
            <p:cNvSpPr txBox="1"/>
            <p:nvPr/>
          </p:nvSpPr>
          <p:spPr>
            <a:xfrm>
              <a:off x="4490694" y="58463"/>
              <a:ext cx="928910" cy="6192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006" tIns="14669" rIns="14669" bIns="1466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Statistical Analysis</a:t>
              </a:r>
            </a:p>
          </p:txBody>
        </p:sp>
      </p:grpSp>
      <p:sp>
        <p:nvSpPr>
          <p:cNvPr id="22" name="Slide Number Placeholder 5">
            <a:extLst>
              <a:ext uri="{FF2B5EF4-FFF2-40B4-BE49-F238E27FC236}">
                <a16:creationId xmlns:a16="http://schemas.microsoft.com/office/drawing/2014/main" id="{36B5589A-BE7D-D934-B4D3-DFAE539CEEF8}"/>
              </a:ext>
            </a:extLst>
          </p:cNvPr>
          <p:cNvSpPr txBox="1">
            <a:spLocks/>
          </p:cNvSpPr>
          <p:nvPr/>
        </p:nvSpPr>
        <p:spPr>
          <a:xfrm>
            <a:off x="6464218" y="6610349"/>
            <a:ext cx="523240" cy="2476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4</a:t>
            </a:fld>
            <a:endParaRPr lang="en-US" sz="1100" b="1" dirty="0"/>
          </a:p>
        </p:txBody>
      </p:sp>
    </p:spTree>
    <p:extLst>
      <p:ext uri="{BB962C8B-B14F-4D97-AF65-F5344CB8AC3E}">
        <p14:creationId xmlns:p14="http://schemas.microsoft.com/office/powerpoint/2010/main" val="185917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278129"/>
            <a:ext cx="9778365" cy="1494596"/>
          </a:xfrm>
        </p:spPr>
        <p:txBody>
          <a:bodyPr anchor="b">
            <a:normAutofit/>
          </a:bodyPr>
          <a:lstStyle/>
          <a:p>
            <a:r>
              <a:rPr lang="en-US" dirty="0"/>
              <a:t>Challenges &amp; Solutions</a:t>
            </a:r>
            <a:br>
              <a:rPr lang="en-US" dirty="0"/>
            </a:br>
            <a:r>
              <a:rPr lang="en-US" sz="3200" dirty="0">
                <a:solidFill>
                  <a:schemeClr val="accent6">
                    <a:lumMod val="75000"/>
                  </a:schemeClr>
                </a:solidFill>
              </a:rPr>
              <a:t>Handling missing values</a:t>
            </a:r>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5"/>
          </p:nvPr>
        </p:nvSpPr>
        <p:spPr>
          <a:xfrm>
            <a:off x="594360" y="2294140"/>
            <a:ext cx="5147679" cy="4037834"/>
          </a:xfrm>
        </p:spPr>
        <p:txBody>
          <a:bodyPr>
            <a:normAutofit/>
          </a:bodyPr>
          <a:lstStyle/>
          <a:p>
            <a:pPr>
              <a:lnSpc>
                <a:spcPct val="100000"/>
              </a:lnSpc>
              <a:spcBef>
                <a:spcPts val="0"/>
              </a:spcBef>
              <a:spcAft>
                <a:spcPts val="600"/>
              </a:spcAft>
            </a:pPr>
            <a:r>
              <a:rPr lang="en-US" b="1" dirty="0">
                <a:solidFill>
                  <a:srgbClr val="008080"/>
                </a:solidFill>
                <a:latin typeface="Calibri" panose="020F0502020204030204" pitchFamily="34" charset="0"/>
                <a:ea typeface="Calibri" panose="020F0502020204030204" pitchFamily="34" charset="0"/>
                <a:cs typeface="Calibri" panose="020F0502020204030204" pitchFamily="34" charset="0"/>
              </a:rPr>
              <a:t>Influenza mortality data</a:t>
            </a:r>
          </a:p>
          <a:p>
            <a:pPr marL="285750" indent="-285750">
              <a:lnSpc>
                <a:spcPct val="100000"/>
              </a:lnSpc>
              <a:spcBef>
                <a:spcPts val="0"/>
              </a:spcBef>
              <a:spcAft>
                <a:spcPts val="60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There are 54013 'Suppressed' values which accounts 82% of all values for influenza deaths count. </a:t>
            </a:r>
          </a:p>
          <a:p>
            <a:pPr marL="285750" indent="-285750">
              <a:lnSpc>
                <a:spcPct val="100000"/>
              </a:lnSpc>
              <a:spcBef>
                <a:spcPts val="0"/>
              </a:spcBef>
              <a:spcAft>
                <a:spcPts val="60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As per data source CDC, Death counts are suppressed for statistics representing zero to nine (0-9) deaths.</a:t>
            </a:r>
          </a:p>
          <a:p>
            <a:pPr>
              <a:lnSpc>
                <a:spcPct val="100000"/>
              </a:lnSpc>
              <a:spcBef>
                <a:spcPts val="0"/>
              </a:spcBef>
              <a:spcAft>
                <a:spcPts val="600"/>
              </a:spcAft>
            </a:pPr>
            <a:r>
              <a:rPr lang="en-US" dirty="0">
                <a:solidFill>
                  <a:srgbClr val="008080"/>
                </a:solidFill>
                <a:latin typeface="Calibri" panose="020F0502020204030204" pitchFamily="34" charset="0"/>
                <a:ea typeface="Calibri" panose="020F0502020204030204" pitchFamily="34" charset="0"/>
                <a:cs typeface="Calibri" panose="020F0502020204030204" pitchFamily="34" charset="0"/>
              </a:rPr>
              <a:t>Solution:</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#1: Using a supplementary date source.</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#2: Imputing values (average value). For the range from 0 to 9 the range value would be 4.5. For death count, we should use only discrete values. That means, the average would be 5 after rounding off. </a:t>
            </a:r>
          </a:p>
          <a:p>
            <a:pPr>
              <a:lnSpc>
                <a:spcPct val="100000"/>
              </a:lnSpc>
              <a:spcBef>
                <a:spcPts val="0"/>
              </a:spcBef>
              <a:spcAft>
                <a:spcPts val="600"/>
              </a:spcAft>
            </a:pPr>
            <a:r>
              <a:rPr lang="en-US" dirty="0">
                <a:solidFill>
                  <a:srgbClr val="008080"/>
                </a:solidFill>
                <a:latin typeface="Calibri" panose="020F0502020204030204" pitchFamily="34" charset="0"/>
                <a:ea typeface="Calibri" panose="020F0502020204030204" pitchFamily="34" charset="0"/>
                <a:cs typeface="Calibri" panose="020F0502020204030204" pitchFamily="34" charset="0"/>
              </a:rPr>
              <a:t>Chosen method:  </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I replaced 'Suppressed' by random values. I used RANDBETWEEN function to impute the missing values. </a:t>
            </a:r>
          </a:p>
          <a:p>
            <a:pPr>
              <a:lnSpc>
                <a:spcPct val="100000"/>
              </a:lnSpc>
              <a:spcBef>
                <a:spcPts val="0"/>
              </a:spcBef>
              <a:spcAft>
                <a:spcPts val="60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p:txBody>
      </p:sp>
      <p:sp>
        <p:nvSpPr>
          <p:cNvPr id="8" name="Content Placeholder 3">
            <a:extLst>
              <a:ext uri="{FF2B5EF4-FFF2-40B4-BE49-F238E27FC236}">
                <a16:creationId xmlns:a16="http://schemas.microsoft.com/office/drawing/2014/main" id="{87CDA6FB-E407-3E39-2FBC-63954AA9C841}"/>
              </a:ext>
            </a:extLst>
          </p:cNvPr>
          <p:cNvSpPr txBox="1">
            <a:spLocks/>
          </p:cNvSpPr>
          <p:nvPr/>
        </p:nvSpPr>
        <p:spPr>
          <a:xfrm>
            <a:off x="5974304" y="2294140"/>
            <a:ext cx="4821515" cy="3474893"/>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b="1" dirty="0">
                <a:solidFill>
                  <a:srgbClr val="008080"/>
                </a:solidFill>
                <a:latin typeface="Calibri" panose="020F0502020204030204" pitchFamily="34" charset="0"/>
                <a:ea typeface="Calibri" panose="020F0502020204030204" pitchFamily="34" charset="0"/>
                <a:cs typeface="Calibri" panose="020F0502020204030204" pitchFamily="34" charset="0"/>
              </a:rPr>
              <a:t>State name column</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There are 144 #N/A values under the state name for 2011.</a:t>
            </a:r>
          </a:p>
          <a:p>
            <a:pPr>
              <a:lnSpc>
                <a:spcPct val="100000"/>
              </a:lnSpc>
              <a:spcBef>
                <a:spcPts val="0"/>
              </a:spcBef>
              <a:spcAft>
                <a:spcPts val="600"/>
              </a:spcAft>
            </a:pPr>
            <a:r>
              <a:rPr lang="en-US" dirty="0">
                <a:solidFill>
                  <a:srgbClr val="008080"/>
                </a:solidFill>
                <a:latin typeface="Calibri" panose="020F0502020204030204" pitchFamily="34" charset="0"/>
                <a:ea typeface="Calibri" panose="020F0502020204030204" pitchFamily="34" charset="0"/>
                <a:cs typeface="Calibri" panose="020F0502020204030204" pitchFamily="34" charset="0"/>
              </a:rPr>
              <a:t>Solution:</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#1: removing these 144 rows which account 0.2% of data. It could be acceptable as it is less than 5%. </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#2: imputing the missing state name. </a:t>
            </a:r>
          </a:p>
          <a:p>
            <a:pPr>
              <a:lnSpc>
                <a:spcPct val="100000"/>
              </a:lnSpc>
              <a:spcBef>
                <a:spcPts val="0"/>
              </a:spcBef>
              <a:spcAft>
                <a:spcPts val="600"/>
              </a:spcAft>
            </a:pPr>
            <a:r>
              <a:rPr lang="en-US" dirty="0">
                <a:solidFill>
                  <a:srgbClr val="008080"/>
                </a:solidFill>
                <a:latin typeface="Calibri" panose="020F0502020204030204" pitchFamily="34" charset="0"/>
                <a:ea typeface="Calibri" panose="020F0502020204030204" pitchFamily="34" charset="0"/>
                <a:cs typeface="Calibri" panose="020F0502020204030204" pitchFamily="34" charset="0"/>
              </a:rPr>
              <a:t>Chosen method:</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The missing state name corresponds to state code 11. </a:t>
            </a:r>
          </a:p>
          <a:p>
            <a:pPr>
              <a:lnSpc>
                <a:spcPct val="100000"/>
              </a:lnSpc>
              <a:spcBef>
                <a:spcPts val="0"/>
              </a:spcBef>
              <a:spcAft>
                <a:spcPts val="600"/>
              </a:spcAft>
            </a:pPr>
            <a:r>
              <a:rPr lang="en-US" sz="1400" dirty="0">
                <a:latin typeface="Calibri" panose="020F0502020204030204" pitchFamily="34" charset="0"/>
                <a:ea typeface="Calibri" panose="020F0502020204030204" pitchFamily="34" charset="0"/>
                <a:cs typeface="Calibri" panose="020F0502020204030204" pitchFamily="34" charset="0"/>
              </a:rPr>
              <a:t>I filtered the rows using code 11 and replaced the N/A for the state name 'District of Columbia' corresponding to the code 11 in other 1152 rows.</a:t>
            </a:r>
          </a:p>
          <a:p>
            <a:pPr>
              <a:lnSpc>
                <a:spcPct val="100000"/>
              </a:lnSpc>
              <a:spcBef>
                <a:spcPts val="0"/>
              </a:spcBef>
              <a:spcAft>
                <a:spcPts val="60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60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60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p:txBody>
      </p:sp>
      <p:sp>
        <p:nvSpPr>
          <p:cNvPr id="9" name="Slide Number Placeholder 8">
            <a:extLst>
              <a:ext uri="{FF2B5EF4-FFF2-40B4-BE49-F238E27FC236}">
                <a16:creationId xmlns:a16="http://schemas.microsoft.com/office/drawing/2014/main" id="{FC51D3D3-AF49-5961-9839-06A18D129B19}"/>
              </a:ext>
            </a:extLst>
          </p:cNvPr>
          <p:cNvSpPr>
            <a:spLocks noGrp="1"/>
          </p:cNvSpPr>
          <p:nvPr>
            <p:ph type="sldNum" sz="quarter" idx="12"/>
          </p:nvPr>
        </p:nvSpPr>
        <p:spPr>
          <a:xfrm>
            <a:off x="6523212" y="6579871"/>
            <a:ext cx="523240" cy="247651"/>
          </a:xfrm>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185076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75310" y="278129"/>
            <a:ext cx="5063490" cy="2354026"/>
          </a:xfrm>
        </p:spPr>
        <p:txBody>
          <a:bodyPr vert="horz" lIns="0" tIns="0" rIns="0" bIns="0" rtlCol="0" anchor="b" anchorCtr="0">
            <a:normAutofit/>
          </a:bodyPr>
          <a:lstStyle/>
          <a:p>
            <a:r>
              <a:rPr lang="en-US" b="1" i="0" kern="1200" spc="100" baseline="0" dirty="0">
                <a:latin typeface="+mj-lt"/>
                <a:ea typeface="+mj-ea"/>
                <a:cs typeface="+mj-cs"/>
              </a:rPr>
              <a:t>Challenges &amp; Solutions</a:t>
            </a:r>
            <a:br>
              <a:rPr lang="en-US" sz="4100" b="1" i="0" kern="1200" spc="100" baseline="0" dirty="0">
                <a:latin typeface="+mj-lt"/>
                <a:ea typeface="+mj-ea"/>
                <a:cs typeface="+mj-cs"/>
              </a:rPr>
            </a:br>
            <a:r>
              <a:rPr lang="en-US" sz="3200" b="1" i="0" kern="1200" spc="100" baseline="0" dirty="0">
                <a:solidFill>
                  <a:schemeClr val="accent6">
                    <a:lumMod val="75000"/>
                  </a:schemeClr>
                </a:solidFill>
                <a:latin typeface="+mj-lt"/>
                <a:ea typeface="+mj-ea"/>
                <a:cs typeface="+mj-cs"/>
              </a:rPr>
              <a:t>Data Transformation &amp; Integration</a:t>
            </a:r>
          </a:p>
        </p:txBody>
      </p:sp>
      <p:graphicFrame>
        <p:nvGraphicFramePr>
          <p:cNvPr id="11" name="Table 10">
            <a:extLst>
              <a:ext uri="{FF2B5EF4-FFF2-40B4-BE49-F238E27FC236}">
                <a16:creationId xmlns:a16="http://schemas.microsoft.com/office/drawing/2014/main" id="{95FE1614-B26C-F517-64F9-4E5A924E5FB7}"/>
              </a:ext>
            </a:extLst>
          </p:cNvPr>
          <p:cNvGraphicFramePr>
            <a:graphicFrameLocks noGrp="1"/>
          </p:cNvGraphicFramePr>
          <p:nvPr>
            <p:extLst>
              <p:ext uri="{D42A27DB-BD31-4B8C-83A1-F6EECF244321}">
                <p14:modId xmlns:p14="http://schemas.microsoft.com/office/powerpoint/2010/main" val="1713069612"/>
              </p:ext>
            </p:extLst>
          </p:nvPr>
        </p:nvGraphicFramePr>
        <p:xfrm>
          <a:off x="5987934" y="599657"/>
          <a:ext cx="5984702" cy="5817769"/>
        </p:xfrm>
        <a:graphic>
          <a:graphicData uri="http://schemas.openxmlformats.org/drawingml/2006/table">
            <a:tbl>
              <a:tblPr/>
              <a:tblGrid>
                <a:gridCol w="161437">
                  <a:extLst>
                    <a:ext uri="{9D8B030D-6E8A-4147-A177-3AD203B41FA5}">
                      <a16:colId xmlns:a16="http://schemas.microsoft.com/office/drawing/2014/main" val="4097566900"/>
                    </a:ext>
                  </a:extLst>
                </a:gridCol>
                <a:gridCol w="772591">
                  <a:extLst>
                    <a:ext uri="{9D8B030D-6E8A-4147-A177-3AD203B41FA5}">
                      <a16:colId xmlns:a16="http://schemas.microsoft.com/office/drawing/2014/main" val="1002270700"/>
                    </a:ext>
                  </a:extLst>
                </a:gridCol>
                <a:gridCol w="420889">
                  <a:extLst>
                    <a:ext uri="{9D8B030D-6E8A-4147-A177-3AD203B41FA5}">
                      <a16:colId xmlns:a16="http://schemas.microsoft.com/office/drawing/2014/main" val="34141401"/>
                    </a:ext>
                  </a:extLst>
                </a:gridCol>
                <a:gridCol w="1303028">
                  <a:extLst>
                    <a:ext uri="{9D8B030D-6E8A-4147-A177-3AD203B41FA5}">
                      <a16:colId xmlns:a16="http://schemas.microsoft.com/office/drawing/2014/main" val="3250533592"/>
                    </a:ext>
                  </a:extLst>
                </a:gridCol>
                <a:gridCol w="219093">
                  <a:extLst>
                    <a:ext uri="{9D8B030D-6E8A-4147-A177-3AD203B41FA5}">
                      <a16:colId xmlns:a16="http://schemas.microsoft.com/office/drawing/2014/main" val="3588922261"/>
                    </a:ext>
                  </a:extLst>
                </a:gridCol>
                <a:gridCol w="161437">
                  <a:extLst>
                    <a:ext uri="{9D8B030D-6E8A-4147-A177-3AD203B41FA5}">
                      <a16:colId xmlns:a16="http://schemas.microsoft.com/office/drawing/2014/main" val="3970941631"/>
                    </a:ext>
                  </a:extLst>
                </a:gridCol>
                <a:gridCol w="714936">
                  <a:extLst>
                    <a:ext uri="{9D8B030D-6E8A-4147-A177-3AD203B41FA5}">
                      <a16:colId xmlns:a16="http://schemas.microsoft.com/office/drawing/2014/main" val="4125109477"/>
                    </a:ext>
                  </a:extLst>
                </a:gridCol>
                <a:gridCol w="772591">
                  <a:extLst>
                    <a:ext uri="{9D8B030D-6E8A-4147-A177-3AD203B41FA5}">
                      <a16:colId xmlns:a16="http://schemas.microsoft.com/office/drawing/2014/main" val="122166195"/>
                    </a:ext>
                  </a:extLst>
                </a:gridCol>
                <a:gridCol w="1458700">
                  <a:extLst>
                    <a:ext uri="{9D8B030D-6E8A-4147-A177-3AD203B41FA5}">
                      <a16:colId xmlns:a16="http://schemas.microsoft.com/office/drawing/2014/main" val="2954599632"/>
                    </a:ext>
                  </a:extLst>
                </a:gridCol>
              </a:tblGrid>
              <a:tr h="112073">
                <a:tc>
                  <a:txBody>
                    <a:bodyPr/>
                    <a:lstStyle/>
                    <a:p>
                      <a:pPr algn="ctr" fontAlgn="b"/>
                      <a:r>
                        <a:rPr lang="en-US" sz="600" b="1"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Data Set: Influenza</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Exemple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Notes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en-US" sz="600" b="1"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ctr" fontAlgn="b"/>
                      <a:r>
                        <a:rPr lang="en-US" sz="600" b="1"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Data Set: Census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Exemple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600" b="1" i="0" u="none" strike="noStrike">
                          <a:solidFill>
                            <a:srgbClr val="000000"/>
                          </a:solidFill>
                          <a:effectLst/>
                          <a:latin typeface="Calibri" panose="020F0502020204030204" pitchFamily="34" charset="0"/>
                        </a:rPr>
                        <a:t>Notes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582459806"/>
                  </a:ext>
                </a:extLst>
              </a:tr>
              <a:tr h="233890">
                <a:tc>
                  <a:txBody>
                    <a:bodyPr/>
                    <a:lstStyle/>
                    <a:p>
                      <a:pPr algn="r" fontAlgn="b"/>
                      <a:r>
                        <a:rPr lang="en-US" sz="700" b="0" i="0" u="none" strike="noStrike">
                          <a:solidFill>
                            <a:srgbClr val="000000"/>
                          </a:solidFill>
                          <a:effectLst/>
                          <a:latin typeface="Calibri" panose="020F0502020204030204" pitchFamily="34" charset="0"/>
                        </a:rPr>
                        <a:t>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State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Alabama</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50 states and  District of Columbia</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County</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Autauga County, Alabama</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State in Influenza data set County in Census data set are partially overlapped. We will extract the State title.</a:t>
                      </a:r>
                    </a:p>
                  </a:txBody>
                  <a:tcPr marL="4873" marR="4873" marT="4873" marB="0" anchor="b">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a:noFill/>
                    </a:lnB>
                    <a:noFill/>
                  </a:tcPr>
                </a:tc>
                <a:extLst>
                  <a:ext uri="{0D108BD9-81ED-4DB2-BD59-A6C34878D82A}">
                    <a16:rowId xmlns:a16="http://schemas.microsoft.com/office/drawing/2014/main" val="1596434818"/>
                  </a:ext>
                </a:extLst>
              </a:tr>
              <a:tr h="701671">
                <a:tc>
                  <a:txBody>
                    <a:bodyPr/>
                    <a:lstStyle/>
                    <a:p>
                      <a:pPr algn="r" fontAlgn="b"/>
                      <a:r>
                        <a:rPr lang="en-US" sz="700" b="0" i="0" u="none" strike="noStrike">
                          <a:solidFill>
                            <a:srgbClr val="000000"/>
                          </a:solidFill>
                          <a:effectLst/>
                          <a:latin typeface="Calibri" panose="020F0502020204030204" pitchFamily="34" charset="0"/>
                        </a:rPr>
                        <a:t>2</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State Code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dirty="0">
                          <a:solidFill>
                            <a:srgbClr val="000000"/>
                          </a:solidFill>
                          <a:effectLst/>
                          <a:latin typeface="Calibri" panose="020F0502020204030204" pitchFamily="34" charset="0"/>
                        </a:rPr>
                        <a:t>1-56, we will not use it</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State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Alabama</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50 states, District of Columbian and Puerto Rico (unincorporated U.S territory). Puerto Rico is excluded from Influenza Mortality data set according to CDC data description. We will use VLOOKUP function and extra rows with Puerto Rico observations will not be integrated into final dataset. </a:t>
                      </a:r>
                    </a:p>
                  </a:txBody>
                  <a:tcPr marL="4873" marR="4873" marT="4873" marB="0" anchor="b">
                    <a:lnL w="6350" cap="flat" cmpd="sng" algn="ctr">
                      <a:solidFill>
                        <a:srgbClr val="000000"/>
                      </a:solidFill>
                      <a:prstDash val="dot"/>
                      <a:round/>
                      <a:headEnd type="none" w="med" len="med"/>
                      <a:tailEnd type="none" w="med" len="med"/>
                    </a:lnL>
                    <a:lnR>
                      <a:noFill/>
                    </a:lnR>
                    <a:lnT>
                      <a:noFill/>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84852364"/>
                  </a:ext>
                </a:extLst>
              </a:tr>
              <a:tr h="233890">
                <a:tc>
                  <a:txBody>
                    <a:bodyPr/>
                    <a:lstStyle/>
                    <a:p>
                      <a:pPr algn="r" fontAlgn="b"/>
                      <a:r>
                        <a:rPr lang="en-US" sz="700" b="0" i="0" u="none" strike="noStrike">
                          <a:solidFill>
                            <a:srgbClr val="000000"/>
                          </a:solidFill>
                          <a:effectLst/>
                          <a:latin typeface="Calibri" panose="020F0502020204030204" pitchFamily="34" charset="0"/>
                        </a:rPr>
                        <a:t>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Year</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2009</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2009-2017. Data is totally overlapped in both data sets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Year</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2009</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2009-2017. Data is totally overlapped in both data sets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529440663"/>
                  </a:ext>
                </a:extLst>
              </a:tr>
              <a:tr h="116945">
                <a:tc>
                  <a:txBody>
                    <a:bodyPr/>
                    <a:lstStyle/>
                    <a:p>
                      <a:pPr algn="r" fontAlgn="b"/>
                      <a:r>
                        <a:rPr lang="en-US" sz="700" b="0" i="0" u="none" strike="noStrike">
                          <a:solidFill>
                            <a:srgbClr val="000000"/>
                          </a:solidFill>
                          <a:effectLst/>
                          <a:latin typeface="Calibri" panose="020F0502020204030204" pitchFamily="34" charset="0"/>
                        </a:rPr>
                        <a:t>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Month</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Apr., 2009</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We won't use it</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Total population</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49584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849689878"/>
                  </a:ext>
                </a:extLst>
              </a:tr>
              <a:tr h="116945">
                <a:tc>
                  <a:txBody>
                    <a:bodyPr/>
                    <a:lstStyle/>
                    <a:p>
                      <a:pPr algn="r" fontAlgn="b"/>
                      <a:r>
                        <a:rPr lang="en-US" sz="700" b="0" i="0" u="none" strike="noStrike">
                          <a:solidFill>
                            <a:srgbClr val="000000"/>
                          </a:solidFill>
                          <a:effectLst/>
                          <a:latin typeface="Calibri" panose="020F0502020204030204" pitchFamily="34" charset="0"/>
                        </a:rPr>
                        <a:t>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Month Code</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2009/04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We won't use it</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Male Total population</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24057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28049189"/>
                  </a:ext>
                </a:extLst>
              </a:tr>
              <a:tr h="116945">
                <a:tc>
                  <a:txBody>
                    <a:bodyPr/>
                    <a:lstStyle/>
                    <a:p>
                      <a:pPr algn="r" fontAlgn="b"/>
                      <a:r>
                        <a:rPr lang="en-US" sz="700" b="0" i="0" u="none" strike="noStrike">
                          <a:solidFill>
                            <a:srgbClr val="000000"/>
                          </a:solidFill>
                          <a:effectLst/>
                          <a:latin typeface="Calibri" panose="020F0502020204030204" pitchFamily="34" charset="0"/>
                        </a:rPr>
                        <a:t>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Ten-Year Age Groups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&lt; 1 year</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rowSpan="2">
                  <a:txBody>
                    <a:bodyPr/>
                    <a:lstStyle/>
                    <a:p>
                      <a:pPr algn="l" fontAlgn="b"/>
                      <a:r>
                        <a:rPr lang="en-US" sz="700" b="0" i="0" u="none" strike="noStrike">
                          <a:solidFill>
                            <a:srgbClr val="000000"/>
                          </a:solidFill>
                          <a:effectLst/>
                          <a:latin typeface="Calibri" panose="020F0502020204030204" pitchFamily="34" charset="0"/>
                        </a:rPr>
                        <a:t>Influenza death count of two groups (&lt;1 year and 1-4 years) to be grouped to overlap Census data.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Female Total population</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25527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056025713"/>
                  </a:ext>
                </a:extLst>
              </a:tr>
              <a:tr h="233890">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Under 5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a:txBody>
                    <a:bodyPr/>
                    <a:lstStyle/>
                    <a:p>
                      <a:pPr algn="l" fontAlgn="b"/>
                      <a:r>
                        <a:rPr lang="en-US" sz="700" b="0" i="0" u="none" strike="noStrike">
                          <a:solidFill>
                            <a:srgbClr val="000000"/>
                          </a:solidFill>
                          <a:effectLst/>
                          <a:latin typeface="Calibri" panose="020F0502020204030204" pitchFamily="34" charset="0"/>
                        </a:rPr>
                        <a:t>3421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The population count overlap the Influenza data from 2 groups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16151529"/>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15-24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5 to 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3570</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12">
                  <a:txBody>
                    <a:bodyPr/>
                    <a:lstStyle/>
                    <a:p>
                      <a:pPr algn="l" fontAlgn="ctr"/>
                      <a:r>
                        <a:rPr lang="en-US" sz="700" b="0" i="0" u="none" strike="noStrike">
                          <a:solidFill>
                            <a:srgbClr val="000000"/>
                          </a:solidFill>
                          <a:effectLst/>
                          <a:latin typeface="Calibri" panose="020F0502020204030204" pitchFamily="34" charset="0"/>
                        </a:rPr>
                        <a:t>The census data in this 2 columns will be grouped to overlap the data in Influenza Death data set.</a:t>
                      </a:r>
                    </a:p>
                  </a:txBody>
                  <a:tcPr marL="4873" marR="4873" marT="48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655646156"/>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25-34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8</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10 to 14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4413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228695313"/>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35-44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6E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9</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15 to 19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4016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165287251"/>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45-54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10</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20 to 24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2727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78207321"/>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5-14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25 to 29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b"/>
                      <a:r>
                        <a:rPr lang="en-US" sz="700" b="0" i="0" u="none" strike="noStrike">
                          <a:solidFill>
                            <a:srgbClr val="000000"/>
                          </a:solidFill>
                          <a:effectLst/>
                          <a:latin typeface="Calibri" panose="020F0502020204030204" pitchFamily="34" charset="0"/>
                        </a:rPr>
                        <a:t>2876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59167175"/>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55-64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000"/>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12</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30 to 34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b"/>
                      <a:r>
                        <a:rPr lang="en-US" sz="700" b="0" i="0" u="none" strike="noStrike">
                          <a:solidFill>
                            <a:srgbClr val="000000"/>
                          </a:solidFill>
                          <a:effectLst/>
                          <a:latin typeface="Calibri" panose="020F0502020204030204" pitchFamily="34" charset="0"/>
                        </a:rPr>
                        <a:t>3025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137532321"/>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65-74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rowSpan="3">
                  <a:txBody>
                    <a:bodyPr/>
                    <a:lstStyle/>
                    <a:p>
                      <a:pPr algn="l" fontAlgn="t"/>
                      <a:r>
                        <a:rPr lang="en-US" sz="700" b="0" i="0" u="none" strike="noStrike">
                          <a:solidFill>
                            <a:srgbClr val="000000"/>
                          </a:solidFill>
                          <a:effectLst/>
                          <a:latin typeface="Calibri" panose="020F0502020204030204" pitchFamily="34" charset="0"/>
                        </a:rPr>
                        <a:t>We will combine the data of these three groups into 'over 65 years' group because BRDdefines  vulnerable population as adults over 65 years old.</a:t>
                      </a:r>
                    </a:p>
                  </a:txBody>
                  <a:tcPr marL="4873" marR="4873" marT="4873"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35 to 39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6E7"/>
                    </a:solidFill>
                  </a:tcPr>
                </a:tc>
                <a:tc>
                  <a:txBody>
                    <a:bodyPr/>
                    <a:lstStyle/>
                    <a:p>
                      <a:pPr algn="l" fontAlgn="b"/>
                      <a:r>
                        <a:rPr lang="en-US" sz="700" b="0" i="0" u="none" strike="noStrike">
                          <a:solidFill>
                            <a:srgbClr val="000000"/>
                          </a:solidFill>
                          <a:effectLst/>
                          <a:latin typeface="Calibri" panose="020F0502020204030204" pitchFamily="34" charset="0"/>
                        </a:rPr>
                        <a:t>3520</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98640819"/>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75-84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40 to 44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6E7"/>
                    </a:solidFill>
                  </a:tcPr>
                </a:tc>
                <a:tc>
                  <a:txBody>
                    <a:bodyPr/>
                    <a:lstStyle/>
                    <a:p>
                      <a:pPr algn="l" fontAlgn="b"/>
                      <a:r>
                        <a:rPr lang="en-US" sz="700" b="0" i="0" u="none" strike="noStrike">
                          <a:solidFill>
                            <a:srgbClr val="000000"/>
                          </a:solidFill>
                          <a:effectLst/>
                          <a:latin typeface="Calibri" panose="020F0502020204030204" pitchFamily="34" charset="0"/>
                        </a:rPr>
                        <a:t>4363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468606195"/>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85+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45 to 49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en-US" sz="700" b="0" i="0" u="none" strike="noStrike">
                          <a:solidFill>
                            <a:srgbClr val="000000"/>
                          </a:solidFill>
                          <a:effectLst/>
                          <a:latin typeface="Calibri" panose="020F0502020204030204" pitchFamily="34" charset="0"/>
                        </a:rPr>
                        <a:t>3967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293562286"/>
                  </a:ext>
                </a:extLst>
              </a:tr>
              <a:tr h="116945">
                <a:tc>
                  <a:txBody>
                    <a:bodyPr/>
                    <a:lstStyle/>
                    <a:p>
                      <a:pPr algn="r" fontAlgn="b"/>
                      <a:r>
                        <a:rPr lang="en-US" sz="700" b="0" i="0" u="none" strike="noStrike">
                          <a:solidFill>
                            <a:srgbClr val="000000"/>
                          </a:solidFill>
                          <a:effectLst/>
                          <a:latin typeface="Calibri" panose="020F0502020204030204" pitchFamily="34" charset="0"/>
                        </a:rPr>
                        <a:t>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Ten-Year Age Groups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rowSpan="2">
                  <a:txBody>
                    <a:bodyPr/>
                    <a:lstStyle/>
                    <a:p>
                      <a:pPr algn="l" fontAlgn="b"/>
                      <a:r>
                        <a:rPr lang="en-US" sz="700" b="0" i="0" u="none" strike="noStrike">
                          <a:solidFill>
                            <a:srgbClr val="000000"/>
                          </a:solidFill>
                          <a:effectLst/>
                          <a:latin typeface="Calibri" panose="020F0502020204030204" pitchFamily="34" charset="0"/>
                        </a:rPr>
                        <a:t>Influenza death count of two groups (&lt;1 year and 1-4 years) to be grouped to overlap Census data.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50 to 54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en-US" sz="700" b="0" i="0" u="none" strike="noStrike">
                          <a:solidFill>
                            <a:srgbClr val="000000"/>
                          </a:solidFill>
                          <a:effectLst/>
                          <a:latin typeface="Calibri" panose="020F0502020204030204" pitchFamily="34" charset="0"/>
                        </a:rPr>
                        <a:t>3223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75216214"/>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2CC"/>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17</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55 to 59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000"/>
                    </a:solidFill>
                  </a:tcPr>
                </a:tc>
                <a:tc>
                  <a:txBody>
                    <a:bodyPr/>
                    <a:lstStyle/>
                    <a:p>
                      <a:pPr algn="l" fontAlgn="b"/>
                      <a:r>
                        <a:rPr lang="en-US" sz="700" b="0" i="0" u="none" strike="noStrike" dirty="0">
                          <a:solidFill>
                            <a:srgbClr val="000000"/>
                          </a:solidFill>
                          <a:effectLst/>
                          <a:latin typeface="Calibri" panose="020F0502020204030204" pitchFamily="34" charset="0"/>
                        </a:rPr>
                        <a:t>2628</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420617050"/>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15-24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18</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60 to 64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000"/>
                    </a:solidFill>
                  </a:tcPr>
                </a:tc>
                <a:tc>
                  <a:txBody>
                    <a:bodyPr/>
                    <a:lstStyle/>
                    <a:p>
                      <a:pPr algn="l" fontAlgn="b"/>
                      <a:r>
                        <a:rPr lang="en-US" sz="700" b="0" i="0" u="none" strike="noStrike">
                          <a:solidFill>
                            <a:srgbClr val="000000"/>
                          </a:solidFill>
                          <a:effectLst/>
                          <a:latin typeface="Calibri" panose="020F0502020204030204" pitchFamily="34" charset="0"/>
                        </a:rPr>
                        <a:t>2430</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45105922"/>
                  </a:ext>
                </a:extLst>
              </a:tr>
              <a:tr h="116945">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25-34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19</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65 to 69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l" fontAlgn="b"/>
                      <a:r>
                        <a:rPr lang="en-US" sz="700" b="0" i="0" u="none" strike="noStrike">
                          <a:solidFill>
                            <a:srgbClr val="000000"/>
                          </a:solidFill>
                          <a:effectLst/>
                          <a:latin typeface="Calibri" panose="020F0502020204030204" pitchFamily="34" charset="0"/>
                        </a:rPr>
                        <a:t>1983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5">
                  <a:txBody>
                    <a:bodyPr/>
                    <a:lstStyle/>
                    <a:p>
                      <a:pPr algn="l" fontAlgn="ctr"/>
                      <a:r>
                        <a:rPr lang="en-US" sz="700" b="0" i="0" u="none" strike="noStrike">
                          <a:solidFill>
                            <a:srgbClr val="000000"/>
                          </a:solidFill>
                          <a:effectLst/>
                          <a:latin typeface="Calibri" panose="020F0502020204030204" pitchFamily="34" charset="0"/>
                        </a:rPr>
                        <a:t>We will combine the data of these three groups into 'over 65 years' group because BRD defines  vulnerable population as adults over 65 years old.</a:t>
                      </a:r>
                    </a:p>
                  </a:txBody>
                  <a:tcPr marL="4873" marR="4873" marT="4873"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421118950"/>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35-44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6E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20</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70 to 74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a:txBody>
                    <a:bodyPr/>
                    <a:lstStyle/>
                    <a:p>
                      <a:pPr algn="l" fontAlgn="b"/>
                      <a:r>
                        <a:rPr lang="en-US" sz="700" b="0" i="0" u="none" strike="noStrike">
                          <a:solidFill>
                            <a:srgbClr val="000000"/>
                          </a:solidFill>
                          <a:effectLst/>
                          <a:latin typeface="Calibri" panose="020F0502020204030204" pitchFamily="34" charset="0"/>
                        </a:rPr>
                        <a:t>1438</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37514152"/>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45-54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A9D08E"/>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21</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75 to 79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l" fontAlgn="b"/>
                      <a:r>
                        <a:rPr lang="en-US" sz="700" b="0" i="0" u="none" strike="noStrike">
                          <a:solidFill>
                            <a:srgbClr val="000000"/>
                          </a:solidFill>
                          <a:effectLst/>
                          <a:latin typeface="Calibri" panose="020F0502020204030204" pitchFamily="34" charset="0"/>
                        </a:rPr>
                        <a:t>893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984261734"/>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5-14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22</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80 to 84 years</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a:txBody>
                    <a:bodyPr/>
                    <a:lstStyle/>
                    <a:p>
                      <a:pPr algn="l" fontAlgn="b"/>
                      <a:r>
                        <a:rPr lang="en-US" sz="700" b="0" i="0" u="none" strike="noStrike">
                          <a:solidFill>
                            <a:srgbClr val="000000"/>
                          </a:solidFill>
                          <a:effectLst/>
                          <a:latin typeface="Calibri" panose="020F0502020204030204" pitchFamily="34" charset="0"/>
                        </a:rPr>
                        <a:t>645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00941689"/>
                  </a:ext>
                </a:extLst>
              </a:tr>
              <a:tr h="126691">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55-64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000"/>
                    </a:solid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r" fontAlgn="b"/>
                      <a:r>
                        <a:rPr lang="en-US" sz="700" b="0" i="0" u="none" strike="noStrike">
                          <a:solidFill>
                            <a:srgbClr val="000000"/>
                          </a:solidFill>
                          <a:effectLst/>
                          <a:latin typeface="Calibri" panose="020F0502020204030204" pitchFamily="34" charset="0"/>
                        </a:rPr>
                        <a:t>23</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FF"/>
                          </a:solidFill>
                          <a:effectLst/>
                          <a:latin typeface="Calibri" panose="020F0502020204030204" pitchFamily="34" charset="0"/>
                        </a:rPr>
                        <a:t>85 years and over</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Calibri" panose="020F0502020204030204" pitchFamily="34" charset="0"/>
                        </a:rPr>
                        <a:t>496</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414941304"/>
                  </a:ext>
                </a:extLst>
              </a:tr>
              <a:tr h="116945">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65-74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B0F0"/>
                    </a:solidFill>
                  </a:tcPr>
                </a:tc>
                <a:tc rowSpan="3">
                  <a:txBody>
                    <a:bodyPr/>
                    <a:lstStyle/>
                    <a:p>
                      <a:pPr algn="l" fontAlgn="t"/>
                      <a:r>
                        <a:rPr lang="en-US" sz="700" b="0" i="0" u="none" strike="noStrike">
                          <a:solidFill>
                            <a:srgbClr val="000000"/>
                          </a:solidFill>
                          <a:effectLst/>
                          <a:latin typeface="Calibri" panose="020F0502020204030204" pitchFamily="34" charset="0"/>
                        </a:rPr>
                        <a:t>We will combine the data of these three groups into 'over 65 years' group because BRD defines  vulnerable population as adults over 65 years old.</a:t>
                      </a:r>
                    </a:p>
                  </a:txBody>
                  <a:tcPr marL="4873" marR="4873" marT="4873" marB="0">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w="6350" cap="flat" cmpd="sng" algn="ctr">
                      <a:solidFill>
                        <a:srgbClr val="000000"/>
                      </a:solidFill>
                      <a:prstDash val="dot"/>
                      <a:round/>
                      <a:headEnd type="none" w="med" len="med"/>
                      <a:tailEnd type="none" w="med" len="med"/>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w="6350" cap="flat" cmpd="sng" algn="ctr">
                      <a:solidFill>
                        <a:srgbClr val="000000"/>
                      </a:solidFill>
                      <a:prstDash val="dot"/>
                      <a:round/>
                      <a:headEnd type="none" w="med" len="med"/>
                      <a:tailEnd type="none" w="med" len="med"/>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w="6350" cap="flat" cmpd="sng" algn="ctr">
                      <a:solidFill>
                        <a:srgbClr val="000000"/>
                      </a:solidFill>
                      <a:prstDash val="dot"/>
                      <a:round/>
                      <a:headEnd type="none" w="med" len="med"/>
                      <a:tailEnd type="none" w="med" len="med"/>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w="6350" cap="flat" cmpd="sng" algn="ctr">
                      <a:solidFill>
                        <a:srgbClr val="000000"/>
                      </a:solidFill>
                      <a:prstDash val="dot"/>
                      <a:round/>
                      <a:headEnd type="none" w="med" len="med"/>
                      <a:tailEnd type="none" w="med" len="med"/>
                    </a:lnT>
                    <a:lnB>
                      <a:noFill/>
                    </a:lnB>
                    <a:noFill/>
                  </a:tcPr>
                </a:tc>
                <a:extLst>
                  <a:ext uri="{0D108BD9-81ED-4DB2-BD59-A6C34878D82A}">
                    <a16:rowId xmlns:a16="http://schemas.microsoft.com/office/drawing/2014/main" val="55164435"/>
                  </a:ext>
                </a:extLst>
              </a:tr>
              <a:tr h="116945">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75-84</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65911"/>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extLst>
                  <a:ext uri="{0D108BD9-81ED-4DB2-BD59-A6C34878D82A}">
                    <a16:rowId xmlns:a16="http://schemas.microsoft.com/office/drawing/2014/main" val="2246416000"/>
                  </a:ext>
                </a:extLst>
              </a:tr>
              <a:tr h="116945">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 </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85+</a:t>
                      </a:r>
                    </a:p>
                  </a:txBody>
                  <a:tcPr marL="4873" marR="4873" marT="4873"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00"/>
                    </a:solidFill>
                  </a:tcPr>
                </a:tc>
                <a:tc vMerge="1">
                  <a:txBody>
                    <a:bodyPr/>
                    <a:lstStyle/>
                    <a:p>
                      <a:endParaRPr lang="en-US"/>
                    </a:p>
                  </a:txBody>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w="6350" cap="flat" cmpd="sng" algn="ctr">
                      <a:solidFill>
                        <a:srgbClr val="000000"/>
                      </a:solidFill>
                      <a:prstDash val="dot"/>
                      <a:round/>
                      <a:headEnd type="none" w="med" len="med"/>
                      <a:tailEnd type="none" w="med" len="med"/>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4873" marR="4873" marT="4873" marB="0" anchor="b">
                    <a:lnL>
                      <a:noFill/>
                    </a:lnL>
                    <a:lnR>
                      <a:noFill/>
                    </a:lnR>
                    <a:lnT>
                      <a:noFill/>
                    </a:lnT>
                    <a:lnB>
                      <a:noFill/>
                    </a:lnB>
                    <a:noFill/>
                  </a:tcPr>
                </a:tc>
                <a:extLst>
                  <a:ext uri="{0D108BD9-81ED-4DB2-BD59-A6C34878D82A}">
                    <a16:rowId xmlns:a16="http://schemas.microsoft.com/office/drawing/2014/main" val="3046609330"/>
                  </a:ext>
                </a:extLst>
              </a:tr>
            </a:tbl>
          </a:graphicData>
        </a:graphic>
      </p:graphicFrame>
      <p:sp>
        <p:nvSpPr>
          <p:cNvPr id="14" name="TextBox 13">
            <a:extLst>
              <a:ext uri="{FF2B5EF4-FFF2-40B4-BE49-F238E27FC236}">
                <a16:creationId xmlns:a16="http://schemas.microsoft.com/office/drawing/2014/main" id="{DE7BB884-47D9-F120-54B3-A231C14BD91A}"/>
              </a:ext>
            </a:extLst>
          </p:cNvPr>
          <p:cNvSpPr txBox="1"/>
          <p:nvPr/>
        </p:nvSpPr>
        <p:spPr>
          <a:xfrm>
            <a:off x="575311" y="3156322"/>
            <a:ext cx="5274884" cy="3216265"/>
          </a:xfrm>
          <a:prstGeom prst="rect">
            <a:avLst/>
          </a:prstGeom>
          <a:noFill/>
        </p:spPr>
        <p:txBody>
          <a:bodyPr wrap="square" rtlCol="0">
            <a:spAutoFit/>
          </a:bodyPr>
          <a:lstStyle/>
          <a:p>
            <a:pPr>
              <a:lnSpc>
                <a:spcPct val="100000"/>
              </a:lnSpc>
              <a:spcBef>
                <a:spcPts val="0"/>
              </a:spcBef>
              <a:spcAft>
                <a:spcPts val="600"/>
              </a:spcAft>
            </a:pPr>
            <a:r>
              <a:rPr lang="en-US" sz="2000" b="1" kern="0" dirty="0">
                <a:solidFill>
                  <a:srgbClr val="008080"/>
                </a:solidFill>
                <a:effectLst/>
                <a:latin typeface="Calibri" panose="020F0502020204030204" pitchFamily="34" charset="0"/>
                <a:ea typeface="Times New Roman" panose="02020603050405020304" pitchFamily="18" charset="0"/>
              </a:rPr>
              <a:t>Integrating two data sets to create one data set.</a:t>
            </a:r>
          </a:p>
          <a:p>
            <a:pPr marL="342900" indent="-342900">
              <a:lnSpc>
                <a:spcPct val="100000"/>
              </a:lnSpc>
              <a:spcBef>
                <a:spcPts val="0"/>
              </a:spcBef>
              <a:spcAft>
                <a:spcPts val="600"/>
              </a:spcAft>
              <a:buFont typeface="+mj-lt"/>
              <a:buAutoNum type="arabicPeriod"/>
            </a:pPr>
            <a:r>
              <a:rPr lang="en-US" sz="1600" kern="0" dirty="0">
                <a:solidFill>
                  <a:srgbClr val="0E1633"/>
                </a:solidFill>
                <a:latin typeface="Calibri" panose="020F0502020204030204" pitchFamily="34" charset="0"/>
                <a:ea typeface="Times New Roman" panose="02020603050405020304" pitchFamily="18" charset="0"/>
              </a:rPr>
              <a:t>I used Data mapping technique as in the table on the right.</a:t>
            </a:r>
          </a:p>
          <a:p>
            <a:pPr marL="342900" indent="-342900">
              <a:lnSpc>
                <a:spcPct val="100000"/>
              </a:lnSpc>
              <a:spcBef>
                <a:spcPts val="0"/>
              </a:spcBef>
              <a:spcAft>
                <a:spcPts val="600"/>
              </a:spcAft>
              <a:buFont typeface="+mj-lt"/>
              <a:buAutoNum type="arabicPeriod"/>
            </a:pPr>
            <a:r>
              <a:rPr lang="en-US" sz="1600" kern="0" dirty="0">
                <a:solidFill>
                  <a:srgbClr val="0E1633"/>
                </a:solidFill>
                <a:effectLst/>
                <a:latin typeface="Calibri" panose="020F0502020204030204" pitchFamily="34" charset="0"/>
                <a:ea typeface="Times New Roman" panose="02020603050405020304" pitchFamily="18" charset="0"/>
              </a:rPr>
              <a:t>I selected the Influenza Mortality data as a primary data set.</a:t>
            </a:r>
          </a:p>
          <a:p>
            <a:pPr marL="342900" indent="-342900">
              <a:lnSpc>
                <a:spcPct val="100000"/>
              </a:lnSpc>
              <a:spcBef>
                <a:spcPts val="0"/>
              </a:spcBef>
              <a:spcAft>
                <a:spcPts val="600"/>
              </a:spcAft>
              <a:buFont typeface="+mj-lt"/>
              <a:buAutoNum type="arabicPeriod"/>
            </a:pPr>
            <a:r>
              <a:rPr lang="en-US" sz="1600" kern="0" dirty="0">
                <a:solidFill>
                  <a:srgbClr val="0E1633"/>
                </a:solidFill>
                <a:effectLst/>
                <a:latin typeface="Calibri" panose="020F0502020204030204" pitchFamily="34" charset="0"/>
                <a:ea typeface="Times New Roman" panose="02020603050405020304" pitchFamily="18" charset="0"/>
              </a:rPr>
              <a:t>I pasted the Influenza data from Influenza table (totally based on the Pivot table)</a:t>
            </a:r>
          </a:p>
          <a:p>
            <a:pPr marL="342900" indent="-342900">
              <a:lnSpc>
                <a:spcPct val="100000"/>
              </a:lnSpc>
              <a:spcBef>
                <a:spcPts val="0"/>
              </a:spcBef>
              <a:spcAft>
                <a:spcPts val="600"/>
              </a:spcAft>
              <a:buFont typeface="+mj-lt"/>
              <a:buAutoNum type="arabicPeriod"/>
            </a:pPr>
            <a:r>
              <a:rPr lang="en-US" sz="1600" kern="0" dirty="0">
                <a:solidFill>
                  <a:srgbClr val="0E1633"/>
                </a:solidFill>
                <a:effectLst/>
                <a:latin typeface="Calibri" panose="020F0502020204030204" pitchFamily="34" charset="0"/>
                <a:ea typeface="Times New Roman" panose="02020603050405020304" pitchFamily="18" charset="0"/>
              </a:rPr>
              <a:t>I copied the census variables using VLOOKUP formula from Census table aggregated in pivot table.</a:t>
            </a:r>
          </a:p>
          <a:p>
            <a:pPr marL="342900" indent="-342900">
              <a:lnSpc>
                <a:spcPct val="100000"/>
              </a:lnSpc>
              <a:spcBef>
                <a:spcPts val="0"/>
              </a:spcBef>
              <a:spcAft>
                <a:spcPts val="600"/>
              </a:spcAft>
              <a:buFont typeface="+mj-lt"/>
              <a:buAutoNum type="arabicPeriod"/>
            </a:pPr>
            <a:r>
              <a:rPr lang="en-US" sz="1600" kern="0" dirty="0">
                <a:solidFill>
                  <a:srgbClr val="0E1633"/>
                </a:solidFill>
                <a:effectLst/>
                <a:latin typeface="Calibri" panose="020F0502020204030204" pitchFamily="34" charset="0"/>
                <a:ea typeface="Times New Roman" panose="02020603050405020304" pitchFamily="18" charset="0"/>
              </a:rPr>
              <a:t>Influenza death percentage is calculated using an arithmetic formula.</a:t>
            </a:r>
            <a:endParaRPr lang="en-US" sz="1600" dirty="0"/>
          </a:p>
        </p:txBody>
      </p:sp>
      <p:sp>
        <p:nvSpPr>
          <p:cNvPr id="15" name="Slide Number Placeholder 14">
            <a:extLst>
              <a:ext uri="{FF2B5EF4-FFF2-40B4-BE49-F238E27FC236}">
                <a16:creationId xmlns:a16="http://schemas.microsoft.com/office/drawing/2014/main" id="{49A64019-E3CC-9435-AE51-47D74582F5E9}"/>
              </a:ext>
            </a:extLst>
          </p:cNvPr>
          <p:cNvSpPr>
            <a:spLocks noGrp="1"/>
          </p:cNvSpPr>
          <p:nvPr>
            <p:ph type="sldNum" sz="quarter" idx="12"/>
          </p:nvPr>
        </p:nvSpPr>
        <p:spPr>
          <a:xfrm>
            <a:off x="6454386" y="6610349"/>
            <a:ext cx="523240" cy="247651"/>
          </a:xfrm>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228988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1848-7380-ED45-B81B-899B6383CB3C}"/>
              </a:ext>
            </a:extLst>
          </p:cNvPr>
          <p:cNvSpPr>
            <a:spLocks noGrp="1"/>
          </p:cNvSpPr>
          <p:nvPr>
            <p:ph type="ctrTitle"/>
          </p:nvPr>
        </p:nvSpPr>
        <p:spPr>
          <a:xfrm>
            <a:off x="176981" y="340732"/>
            <a:ext cx="11628919" cy="652326"/>
          </a:xfrm>
        </p:spPr>
        <p:txBody>
          <a:bodyPr/>
          <a:lstStyle/>
          <a:p>
            <a:r>
              <a:rPr lang="en-US" sz="4400" dirty="0"/>
              <a:t>Data Visualization</a:t>
            </a:r>
          </a:p>
        </p:txBody>
      </p:sp>
      <p:pic>
        <p:nvPicPr>
          <p:cNvPr id="3" name="Picture 2">
            <a:extLst>
              <a:ext uri="{FF2B5EF4-FFF2-40B4-BE49-F238E27FC236}">
                <a16:creationId xmlns:a16="http://schemas.microsoft.com/office/drawing/2014/main" id="{5B4CDA00-7794-CE71-E1F0-960094AD393C}"/>
              </a:ext>
            </a:extLst>
          </p:cNvPr>
          <p:cNvPicPr>
            <a:picLocks noChangeAspect="1"/>
          </p:cNvPicPr>
          <p:nvPr/>
        </p:nvPicPr>
        <p:blipFill>
          <a:blip r:embed="rId2"/>
          <a:stretch>
            <a:fillRect/>
          </a:stretch>
        </p:blipFill>
        <p:spPr>
          <a:xfrm>
            <a:off x="3758960" y="3474546"/>
            <a:ext cx="3373360" cy="2897552"/>
          </a:xfrm>
          <a:prstGeom prst="rect">
            <a:avLst/>
          </a:prstGeom>
        </p:spPr>
      </p:pic>
      <p:pic>
        <p:nvPicPr>
          <p:cNvPr id="4" name="Picture 3">
            <a:extLst>
              <a:ext uri="{FF2B5EF4-FFF2-40B4-BE49-F238E27FC236}">
                <a16:creationId xmlns:a16="http://schemas.microsoft.com/office/drawing/2014/main" id="{6FDA49FA-D262-1BB3-E21E-8415698E1923}"/>
              </a:ext>
            </a:extLst>
          </p:cNvPr>
          <p:cNvPicPr>
            <a:picLocks noChangeAspect="1"/>
          </p:cNvPicPr>
          <p:nvPr/>
        </p:nvPicPr>
        <p:blipFill>
          <a:blip r:embed="rId3"/>
          <a:stretch>
            <a:fillRect/>
          </a:stretch>
        </p:blipFill>
        <p:spPr>
          <a:xfrm>
            <a:off x="7251731" y="3474546"/>
            <a:ext cx="4826661" cy="2840258"/>
          </a:xfrm>
          <a:prstGeom prst="rect">
            <a:avLst/>
          </a:prstGeom>
        </p:spPr>
      </p:pic>
      <p:pic>
        <p:nvPicPr>
          <p:cNvPr id="22" name="Picture 21">
            <a:extLst>
              <a:ext uri="{FF2B5EF4-FFF2-40B4-BE49-F238E27FC236}">
                <a16:creationId xmlns:a16="http://schemas.microsoft.com/office/drawing/2014/main" id="{84C1254C-E950-E44A-0F6A-4FFB94BF6E9A}"/>
              </a:ext>
            </a:extLst>
          </p:cNvPr>
          <p:cNvPicPr>
            <a:picLocks noChangeAspect="1"/>
          </p:cNvPicPr>
          <p:nvPr/>
        </p:nvPicPr>
        <p:blipFill>
          <a:blip r:embed="rId4"/>
          <a:stretch>
            <a:fillRect/>
          </a:stretch>
        </p:blipFill>
        <p:spPr>
          <a:xfrm>
            <a:off x="340574" y="3474546"/>
            <a:ext cx="3298975" cy="2897551"/>
          </a:xfrm>
          <a:prstGeom prst="rect">
            <a:avLst/>
          </a:prstGeom>
        </p:spPr>
      </p:pic>
      <p:sp>
        <p:nvSpPr>
          <p:cNvPr id="23" name="TextBox 22">
            <a:extLst>
              <a:ext uri="{FF2B5EF4-FFF2-40B4-BE49-F238E27FC236}">
                <a16:creationId xmlns:a16="http://schemas.microsoft.com/office/drawing/2014/main" id="{3CD17C4A-5D03-B8A2-0A15-BABB9C187F85}"/>
              </a:ext>
            </a:extLst>
          </p:cNvPr>
          <p:cNvSpPr txBox="1"/>
          <p:nvPr/>
        </p:nvSpPr>
        <p:spPr>
          <a:xfrm>
            <a:off x="265760" y="1199535"/>
            <a:ext cx="3233899" cy="2185214"/>
          </a:xfrm>
          <a:prstGeom prst="rect">
            <a:avLst/>
          </a:prstGeom>
          <a:noFill/>
        </p:spPr>
        <p:txBody>
          <a:bodyPr wrap="square" rtlCol="0">
            <a:spAutoFit/>
          </a:bodyPr>
          <a:lstStyle/>
          <a:p>
            <a:r>
              <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rPr>
              <a:t>Who suffers most from flu complications?</a:t>
            </a: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Influenza kills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127 out of 100 </a:t>
            </a: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ths</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adults over 65</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28 out of 100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children under 5 years, while among the rest of the population there are 8 deaths registered out of 100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people. </a:t>
            </a:r>
            <a:r>
              <a:rPr lang="en-US" sz="1600" dirty="0">
                <a:latin typeface="Calibri" panose="020F0502020204030204" pitchFamily="34" charset="0"/>
                <a:ea typeface="Calibri" panose="020F0502020204030204" pitchFamily="34" charset="0"/>
                <a:cs typeface="Calibri" panose="020F0502020204030204" pitchFamily="34" charset="0"/>
              </a:rPr>
              <a:t> </a:t>
            </a:r>
          </a:p>
        </p:txBody>
      </p:sp>
      <p:sp>
        <p:nvSpPr>
          <p:cNvPr id="24" name="TextBox 23">
            <a:extLst>
              <a:ext uri="{FF2B5EF4-FFF2-40B4-BE49-F238E27FC236}">
                <a16:creationId xmlns:a16="http://schemas.microsoft.com/office/drawing/2014/main" id="{D23EFDCA-4B30-D2A0-2146-3F9F92FC03C1}"/>
              </a:ext>
            </a:extLst>
          </p:cNvPr>
          <p:cNvSpPr txBox="1"/>
          <p:nvPr/>
        </p:nvSpPr>
        <p:spPr>
          <a:xfrm>
            <a:off x="3758745" y="1199535"/>
            <a:ext cx="3373360" cy="1938992"/>
          </a:xfrm>
          <a:prstGeom prst="rect">
            <a:avLst/>
          </a:prstGeom>
          <a:noFill/>
        </p:spPr>
        <p:txBody>
          <a:bodyPr wrap="square" rtlCol="0">
            <a:spAutoFit/>
          </a:bodyPr>
          <a:lstStyle/>
          <a:p>
            <a:r>
              <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rPr>
              <a:t>When is the peak of flu season?</a:t>
            </a:r>
          </a:p>
          <a:p>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Influenza occurs seasonally</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historically, the lowest death rate among vulnerable population is recorded in July - September, and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peak occurs in January – March.</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2D5A0D7-CAA4-96FC-4F9C-043E524C40CC}"/>
              </a:ext>
            </a:extLst>
          </p:cNvPr>
          <p:cNvSpPr txBox="1"/>
          <p:nvPr/>
        </p:nvSpPr>
        <p:spPr>
          <a:xfrm>
            <a:off x="7391191" y="1199535"/>
            <a:ext cx="4503488" cy="1692771"/>
          </a:xfrm>
          <a:prstGeom prst="rect">
            <a:avLst/>
          </a:prstGeom>
          <a:noFill/>
        </p:spPr>
        <p:txBody>
          <a:bodyPr wrap="square" rtlCol="0">
            <a:spAutoFit/>
          </a:bodyPr>
          <a:lstStyle/>
          <a:p>
            <a:r>
              <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rPr>
              <a:t>Where are the most flu patient?</a:t>
            </a:r>
          </a:p>
          <a:p>
            <a:endParaRPr lang="en-US" sz="2000" b="1" dirty="0">
              <a:solidFill>
                <a:srgbClr val="008080"/>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forecast for the next flu season matches best the 2017 trend. Based on 2017 trend, the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 5</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states with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 flu death rates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are </a:t>
            </a:r>
            <a:r>
              <a:rPr lang="en-US" sz="16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California, New York, Florida, Pennsylvania and Texas.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26" name="Slide Number Placeholder 5">
            <a:extLst>
              <a:ext uri="{FF2B5EF4-FFF2-40B4-BE49-F238E27FC236}">
                <a16:creationId xmlns:a16="http://schemas.microsoft.com/office/drawing/2014/main" id="{C0EAD050-4E3F-902F-5C41-9A60C032AB77}"/>
              </a:ext>
            </a:extLst>
          </p:cNvPr>
          <p:cNvSpPr txBox="1">
            <a:spLocks/>
          </p:cNvSpPr>
          <p:nvPr/>
        </p:nvSpPr>
        <p:spPr>
          <a:xfrm>
            <a:off x="6438056" y="6610349"/>
            <a:ext cx="575564" cy="2476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z="1100" b="1" smtClean="0"/>
              <a:pPr/>
              <a:t>7</a:t>
            </a:fld>
            <a:endParaRPr lang="en-US" sz="1100" b="1" dirty="0"/>
          </a:p>
        </p:txBody>
      </p:sp>
    </p:spTree>
    <p:extLst>
      <p:ext uri="{BB962C8B-B14F-4D97-AF65-F5344CB8AC3E}">
        <p14:creationId xmlns:p14="http://schemas.microsoft.com/office/powerpoint/2010/main" val="284033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468630" y="1036320"/>
            <a:ext cx="10873740" cy="906780"/>
          </a:xfrm>
        </p:spPr>
        <p:txBody>
          <a:bodyPr/>
          <a:lstStyle/>
          <a:p>
            <a:r>
              <a:rPr lang="en-US" dirty="0"/>
              <a:t>Visual design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marR="0" indent="0">
              <a:lnSpc>
                <a:spcPct val="100000"/>
              </a:lnSpc>
              <a:spcBef>
                <a:spcPts val="0"/>
              </a:spcBef>
              <a:spcAft>
                <a:spcPts val="600"/>
              </a:spcAft>
              <a:buNone/>
            </a:pPr>
            <a:r>
              <a:rPr lang="en-US" b="1" dirty="0">
                <a:solidFill>
                  <a:srgbClr val="008080"/>
                </a:solidFill>
                <a:effectLst/>
                <a:latin typeface="Calibri" panose="020F0502020204030204" pitchFamily="34" charset="0"/>
                <a:ea typeface="Calibri" panose="020F0502020204030204" pitchFamily="34" charset="0"/>
                <a:cs typeface="Arial" panose="020B0604020202020204" pitchFamily="34" charset="0"/>
              </a:rPr>
              <a:t>Color is another way of communicating information and in my Tableau dashboard I followed the basic principals of data visualization.</a:t>
            </a:r>
          </a:p>
          <a:p>
            <a:pPr marR="0">
              <a:lnSpc>
                <a:spcPct val="100000"/>
              </a:lnSpc>
              <a:spcBef>
                <a:spcPts val="0"/>
              </a:spcBef>
              <a:spcAft>
                <a:spcPts val="600"/>
              </a:spcAft>
            </a:pPr>
            <a:r>
              <a:rPr lang="en-US" dirty="0">
                <a:latin typeface="Calibri" panose="020F0502020204030204" pitchFamily="34" charset="0"/>
                <a:ea typeface="Calibri" panose="020F0502020204030204" pitchFamily="34" charset="0"/>
                <a:cs typeface="Arial" panose="020B0604020202020204" pitchFamily="34" charset="0"/>
              </a:rPr>
              <a:t>I used monochromic blue scale with variations of shades, tones and tint to depict the mortality rate by month. This scale is color-blind-friendly.</a:t>
            </a:r>
          </a:p>
          <a:p>
            <a:pPr marR="0">
              <a:lnSpc>
                <a:spcPct val="100000"/>
              </a:lnSpc>
              <a:spcBef>
                <a:spcPts val="0"/>
              </a:spcBef>
              <a:spcAft>
                <a:spcPts val="600"/>
              </a:spcAft>
            </a:pPr>
            <a:r>
              <a:rPr lang="en-US" dirty="0">
                <a:latin typeface="Calibri" panose="020F0502020204030204" pitchFamily="34" charset="0"/>
                <a:ea typeface="Calibri" panose="020F0502020204030204" pitchFamily="34" charset="0"/>
                <a:cs typeface="Arial" panose="020B0604020202020204" pitchFamily="34" charset="0"/>
              </a:rPr>
              <a:t>I used the darkest color to highlight the most important information, for instance, the month with the highest mortality rate or the U.S. states on the map with the highest average flue death.</a:t>
            </a:r>
          </a:p>
          <a:p>
            <a:pPr marR="0">
              <a:lnSpc>
                <a:spcPct val="100000"/>
              </a:lnSpc>
              <a:spcBef>
                <a:spcPts val="0"/>
              </a:spcBef>
              <a:spcAft>
                <a:spcPts val="600"/>
              </a:spcAft>
            </a:pPr>
            <a:r>
              <a:rPr lang="en-US" dirty="0">
                <a:latin typeface="Calibri" panose="020F0502020204030204" pitchFamily="34" charset="0"/>
                <a:ea typeface="Calibri" panose="020F0502020204030204" pitchFamily="34" charset="0"/>
                <a:cs typeface="Arial" panose="020B0604020202020204" pitchFamily="34" charset="0"/>
              </a:rPr>
              <a:t>I used not more than five colors even on the map presenting more than fifty U.S. states to adhere the principal of simplicity. </a:t>
            </a:r>
            <a:r>
              <a:rPr lang="en-US" dirty="0">
                <a:effectLst/>
                <a:latin typeface="Calibri" panose="020F0502020204030204" pitchFamily="34" charset="0"/>
                <a:ea typeface="Calibri" panose="020F0502020204030204" pitchFamily="34" charset="0"/>
                <a:cs typeface="Arial" panose="020B0604020202020204" pitchFamily="34" charset="0"/>
              </a:rPr>
              <a:t> </a:t>
            </a:r>
            <a:endPar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Slide Number Placeholder 1">
            <a:extLst>
              <a:ext uri="{FF2B5EF4-FFF2-40B4-BE49-F238E27FC236}">
                <a16:creationId xmlns:a16="http://schemas.microsoft.com/office/drawing/2014/main" id="{04A2008D-2746-3E44-B903-8AC87DB71327}"/>
              </a:ext>
            </a:extLst>
          </p:cNvPr>
          <p:cNvSpPr>
            <a:spLocks noGrp="1"/>
          </p:cNvSpPr>
          <p:nvPr>
            <p:ph type="sldNum" sz="quarter" idx="22"/>
          </p:nvPr>
        </p:nvSpPr>
        <p:spPr>
          <a:xfrm>
            <a:off x="6503547" y="6610349"/>
            <a:ext cx="523240" cy="247651"/>
          </a:xfrm>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320031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166A-0E1B-9B6C-F7BA-9C6C862789BC}"/>
              </a:ext>
            </a:extLst>
          </p:cNvPr>
          <p:cNvSpPr>
            <a:spLocks noGrp="1"/>
          </p:cNvSpPr>
          <p:nvPr>
            <p:ph type="title"/>
          </p:nvPr>
        </p:nvSpPr>
        <p:spPr/>
        <p:txBody>
          <a:bodyPr/>
          <a:lstStyle/>
          <a:p>
            <a:r>
              <a:rPr lang="en-US" dirty="0"/>
              <a:t>Recommendations &amp; </a:t>
            </a:r>
            <a:br>
              <a:rPr lang="en-US" dirty="0"/>
            </a:br>
            <a:r>
              <a:rPr lang="en-US" dirty="0"/>
              <a:t>My learning insights</a:t>
            </a:r>
          </a:p>
        </p:txBody>
      </p:sp>
      <p:sp>
        <p:nvSpPr>
          <p:cNvPr id="3" name="Content Placeholder 2">
            <a:extLst>
              <a:ext uri="{FF2B5EF4-FFF2-40B4-BE49-F238E27FC236}">
                <a16:creationId xmlns:a16="http://schemas.microsoft.com/office/drawing/2014/main" id="{E3585428-E7AE-8070-5045-E6071FDA8348}"/>
              </a:ext>
            </a:extLst>
          </p:cNvPr>
          <p:cNvSpPr>
            <a:spLocks noGrp="1"/>
          </p:cNvSpPr>
          <p:nvPr>
            <p:ph sz="quarter" idx="15"/>
          </p:nvPr>
        </p:nvSpPr>
        <p:spPr>
          <a:xfrm>
            <a:off x="594360" y="2322563"/>
            <a:ext cx="5580298" cy="4257308"/>
          </a:xfrm>
        </p:spPr>
        <p:txBody>
          <a:bodyPr/>
          <a:lstStyle/>
          <a:p>
            <a:pPr marL="285750" marR="0" indent="-285750">
              <a:lnSpc>
                <a:spcPct val="107000"/>
              </a:lnSpc>
              <a:spcBef>
                <a:spcPts val="0"/>
              </a:spcBef>
              <a:spcAft>
                <a:spcPts val="6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Arial" panose="020B0604020202020204" pitchFamily="34" charset="0"/>
              </a:rPr>
              <a:t>People over 65 years are at higher risk of developing flu complications. As a result, the state with the high rate of aging population will need additional medical staff.   </a:t>
            </a:r>
          </a:p>
          <a:p>
            <a:pPr marL="285750" marR="0" indent="-285750">
              <a:lnSpc>
                <a:spcPct val="107000"/>
              </a:lnSpc>
              <a:spcBef>
                <a:spcPts val="0"/>
              </a:spcBef>
              <a:spcAft>
                <a:spcPts val="6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Arial" panose="020B0604020202020204" pitchFamily="34" charset="0"/>
              </a:rPr>
              <a:t>The next flu season will highly likely begin in December with the highest flu rates in January. The level of flu cases will probably remain high in February and March. I anticipate that hospitals will have a critical need for additional medical personnel from December to March.  </a:t>
            </a:r>
          </a:p>
          <a:p>
            <a:pPr marL="285750" marR="0" indent="-285750">
              <a:lnSpc>
                <a:spcPct val="107000"/>
              </a:lnSpc>
              <a:spcBef>
                <a:spcPts val="0"/>
              </a:spcBef>
              <a:spcAft>
                <a:spcPts val="6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Arial" panose="020B0604020202020204" pitchFamily="34" charset="0"/>
              </a:rPr>
              <a:t>Using influenza mortality rates as an indicator of influenza severity, U.S. states are classified as having high, medium, and low health care needs. </a:t>
            </a:r>
          </a:p>
          <a:p>
            <a:pPr marL="285750" marR="0" indent="-285750">
              <a:lnSpc>
                <a:spcPct val="107000"/>
              </a:lnSpc>
              <a:spcBef>
                <a:spcPts val="0"/>
              </a:spcBef>
              <a:spcAft>
                <a:spcPts val="600"/>
              </a:spcAft>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Arial" panose="020B0604020202020204" pitchFamily="34" charset="0"/>
              </a:rPr>
              <a:t>I recommend developing a staffing plan that prioritizes the allocation of additional health care personnel to states with higher potential influenza mortality rates and high rates of population aging. </a:t>
            </a:r>
          </a:p>
          <a:p>
            <a:endParaRPr lang="en-US" dirty="0"/>
          </a:p>
        </p:txBody>
      </p:sp>
      <p:sp>
        <p:nvSpPr>
          <p:cNvPr id="4" name="Content Placeholder 3">
            <a:extLst>
              <a:ext uri="{FF2B5EF4-FFF2-40B4-BE49-F238E27FC236}">
                <a16:creationId xmlns:a16="http://schemas.microsoft.com/office/drawing/2014/main" id="{A5573C8E-F902-AB0C-CA26-1330D8BC456F}"/>
              </a:ext>
            </a:extLst>
          </p:cNvPr>
          <p:cNvSpPr>
            <a:spLocks noGrp="1"/>
          </p:cNvSpPr>
          <p:nvPr>
            <p:ph sz="quarter" idx="16"/>
          </p:nvPr>
        </p:nvSpPr>
        <p:spPr>
          <a:xfrm>
            <a:off x="6310104" y="2430718"/>
            <a:ext cx="5073434" cy="3597470"/>
          </a:xfrm>
        </p:spPr>
        <p:txBody>
          <a:bodyPr/>
          <a:lstStyle/>
          <a:p>
            <a:pPr marL="285750" marR="0" indent="-285750">
              <a:lnSpc>
                <a:spcPct val="107000"/>
              </a:lnSpc>
              <a:spcBef>
                <a:spcPts val="0"/>
              </a:spcBef>
              <a:spcAft>
                <a:spcPts val="600"/>
              </a:spcAft>
              <a:buFont typeface="Wingdings" panose="05000000000000000000" pitchFamily="2" charset="2"/>
              <a:buChar char="ü"/>
            </a:pPr>
            <a:r>
              <a:rPr lang="en-US" sz="1600" dirty="0">
                <a:effectLst/>
                <a:latin typeface="Calibri" panose="020F0502020204030204" pitchFamily="34" charset="0"/>
                <a:ea typeface="Calibri" panose="020F0502020204030204" pitchFamily="34" charset="0"/>
                <a:cs typeface="Arial" panose="020B0604020202020204" pitchFamily="34" charset="0"/>
              </a:rPr>
              <a:t>It is important to consider data limitations to understand the data incompleteness or data inaccuracy and then to determine if the data is relevant for the purpose of analysis and how we can handle the issue with data accuracy.</a:t>
            </a:r>
          </a:p>
          <a:p>
            <a:pPr marL="285750" marR="0" indent="-285750">
              <a:lnSpc>
                <a:spcPct val="107000"/>
              </a:lnSpc>
              <a:spcBef>
                <a:spcPts val="0"/>
              </a:spcBef>
              <a:spcAft>
                <a:spcPts val="600"/>
              </a:spcAft>
              <a:buFont typeface="Wingdings" panose="05000000000000000000" pitchFamily="2" charset="2"/>
              <a:buChar char="ü"/>
            </a:pPr>
            <a:r>
              <a:rPr lang="en-US" sz="1600" dirty="0">
                <a:effectLst/>
                <a:latin typeface="Calibri" panose="020F0502020204030204" pitchFamily="34" charset="0"/>
                <a:ea typeface="Calibri" panose="020F0502020204030204" pitchFamily="34" charset="0"/>
                <a:cs typeface="Arial" panose="020B0604020202020204" pitchFamily="34" charset="0"/>
              </a:rPr>
              <a:t>Data mapping helps to match the variable and to understand how to transform them to integrate two data sets into one. </a:t>
            </a:r>
          </a:p>
          <a:p>
            <a:pPr marL="285750" marR="0" indent="-285750">
              <a:lnSpc>
                <a:spcPct val="107000"/>
              </a:lnSpc>
              <a:spcBef>
                <a:spcPts val="0"/>
              </a:spcBef>
              <a:spcAft>
                <a:spcPts val="600"/>
              </a:spcAft>
              <a:buFont typeface="Wingdings" panose="05000000000000000000" pitchFamily="2" charset="2"/>
              <a:buChar char="ü"/>
            </a:pPr>
            <a:r>
              <a:rPr lang="en-US" sz="1600" dirty="0">
                <a:effectLst/>
                <a:latin typeface="Calibri" panose="020F0502020204030204" pitchFamily="34" charset="0"/>
                <a:ea typeface="Calibri" panose="020F0502020204030204" pitchFamily="34" charset="0"/>
                <a:cs typeface="Arial" panose="020B0604020202020204" pitchFamily="34" charset="0"/>
              </a:rPr>
              <a:t>Excel formulas and Tableau visualization allow us to conduct descriptive and statistical analysis. The important step of the analysis is the interpretation of statistical coefficients.  </a:t>
            </a:r>
          </a:p>
          <a:p>
            <a:pPr marL="285750" marR="0" indent="-285750">
              <a:lnSpc>
                <a:spcPct val="107000"/>
              </a:lnSpc>
              <a:spcBef>
                <a:spcPts val="0"/>
              </a:spcBef>
              <a:spcAft>
                <a:spcPts val="600"/>
              </a:spcAft>
              <a:buFont typeface="Wingdings" panose="05000000000000000000" pitchFamily="2" charset="2"/>
              <a:buChar char="ü"/>
            </a:pPr>
            <a:r>
              <a:rPr lang="en-US" sz="1600" dirty="0">
                <a:effectLst/>
                <a:latin typeface="Calibri" panose="020F0502020204030204" pitchFamily="34" charset="0"/>
                <a:ea typeface="Calibri" panose="020F0502020204030204" pitchFamily="34" charset="0"/>
                <a:cs typeface="Arial" panose="020B0604020202020204" pitchFamily="34" charset="0"/>
              </a:rPr>
              <a:t>Tableau is a powerful tool that we can use for analysis and to create a story board for project presentation.</a:t>
            </a:r>
          </a:p>
          <a:p>
            <a:endParaRPr lang="en-US" dirty="0"/>
          </a:p>
        </p:txBody>
      </p:sp>
      <p:sp>
        <p:nvSpPr>
          <p:cNvPr id="6" name="Slide Number Placeholder 5">
            <a:extLst>
              <a:ext uri="{FF2B5EF4-FFF2-40B4-BE49-F238E27FC236}">
                <a16:creationId xmlns:a16="http://schemas.microsoft.com/office/drawing/2014/main" id="{BDFDA882-E688-7AB5-E797-8551A96D40A7}"/>
              </a:ext>
            </a:extLst>
          </p:cNvPr>
          <p:cNvSpPr>
            <a:spLocks noGrp="1"/>
          </p:cNvSpPr>
          <p:nvPr>
            <p:ph type="sldNum" sz="quarter" idx="12"/>
          </p:nvPr>
        </p:nvSpPr>
        <p:spPr>
          <a:xfrm>
            <a:off x="6464218" y="6610349"/>
            <a:ext cx="523240" cy="247651"/>
          </a:xfrm>
        </p:spPr>
        <p:txBody>
          <a:bodyPr/>
          <a:lstStyle/>
          <a:p>
            <a:fld id="{294A09A9-5501-47C1-A89A-A340965A2BE2}" type="slidenum">
              <a:rPr lang="en-US" smtClean="0"/>
              <a:pPr/>
              <a:t>9</a:t>
            </a:fld>
            <a:endParaRPr lang="en-US" dirty="0">
              <a:latin typeface="+mn-lt"/>
            </a:endParaRPr>
          </a:p>
        </p:txBody>
      </p:sp>
    </p:spTree>
    <p:extLst>
      <p:ext uri="{BB962C8B-B14F-4D97-AF65-F5344CB8AC3E}">
        <p14:creationId xmlns:p14="http://schemas.microsoft.com/office/powerpoint/2010/main" val="203026962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{A59B2AD6-95D6-49AE-A6DD-7005C21B35C8}tf78853419_win32</Template>
  <TotalTime>1407</TotalTime>
  <Words>1638</Words>
  <Application>Microsoft Office PowerPoint</Application>
  <PresentationFormat>Widescreen</PresentationFormat>
  <Paragraphs>305</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Meiryo UI</vt:lpstr>
      <vt:lpstr>Arial</vt:lpstr>
      <vt:lpstr>Calibri</vt:lpstr>
      <vt:lpstr>Franklin Gothic Book</vt:lpstr>
      <vt:lpstr>Franklin Gothic Demi</vt:lpstr>
      <vt:lpstr>Wingdings</vt:lpstr>
      <vt:lpstr>Custom</vt:lpstr>
      <vt:lpstr>Oksana Stepanova</vt:lpstr>
      <vt:lpstr>Project Overview</vt:lpstr>
      <vt:lpstr>Data – Tools - Skills</vt:lpstr>
      <vt:lpstr>Conducting Statistical Analysis</vt:lpstr>
      <vt:lpstr>Challenges &amp; Solutions Handling missing values</vt:lpstr>
      <vt:lpstr>Challenges &amp; Solutions Data Transformation &amp; Integration</vt:lpstr>
      <vt:lpstr>Data Visualization</vt:lpstr>
      <vt:lpstr>Visual design</vt:lpstr>
      <vt:lpstr>Recommendations &amp;  My learning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Oksana Stepanova</dc:creator>
  <cp:lastModifiedBy>Oksana Stepanova</cp:lastModifiedBy>
  <cp:revision>48</cp:revision>
  <dcterms:created xsi:type="dcterms:W3CDTF">2024-09-26T02:59:57Z</dcterms:created>
  <dcterms:modified xsi:type="dcterms:W3CDTF">2024-11-05T03:19:01Z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