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410" r:id="rId5"/>
    <p:sldId id="383" r:id="rId6"/>
    <p:sldId id="408" r:id="rId7"/>
    <p:sldId id="418" r:id="rId8"/>
    <p:sldId id="415" r:id="rId9"/>
    <p:sldId id="404" r:id="rId10"/>
    <p:sldId id="416" r:id="rId11"/>
    <p:sldId id="417" r:id="rId12"/>
    <p:sldId id="3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36049B-0B55-432E-A75E-F6034F23D885}">
          <p14:sldIdLst>
            <p14:sldId id="410"/>
            <p14:sldId id="383"/>
            <p14:sldId id="408"/>
            <p14:sldId id="418"/>
            <p14:sldId id="415"/>
            <p14:sldId id="404"/>
            <p14:sldId id="416"/>
            <p14:sldId id="417"/>
            <p14:sldId id="3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EBFFFF"/>
    <a:srgbClr val="009999"/>
    <a:srgbClr val="94B874"/>
    <a:srgbClr val="6699FF"/>
    <a:srgbClr val="00808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5726" autoAdjust="0"/>
  </p:normalViewPr>
  <p:slideViewPr>
    <p:cSldViewPr snapToGrid="0">
      <p:cViewPr varScale="1">
        <p:scale>
          <a:sx n="78" d="100"/>
          <a:sy n="78" d="100"/>
        </p:scale>
        <p:origin x="8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12E160-1965-49B9-AF3C-40352192BCC6}"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898B28C9-0BF4-460A-BD80-AAF1B2022D6B}" type="pres">
      <dgm:prSet presAssocID="{E412E160-1965-49B9-AF3C-40352192BCC6}" presName="root" presStyleCnt="0">
        <dgm:presLayoutVars>
          <dgm:dir/>
          <dgm:resizeHandles val="exact"/>
        </dgm:presLayoutVars>
      </dgm:prSet>
      <dgm:spPr/>
    </dgm:pt>
  </dgm:ptLst>
  <dgm:cxnLst>
    <dgm:cxn modelId="{7604D2DF-0AB1-4A50-A175-A8D5DC73B78C}" type="presOf" srcId="{E412E160-1965-49B9-AF3C-40352192BCC6}" destId="{898B28C9-0BF4-460A-BD80-AAF1B2022D6B}"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11/21/2024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08981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tepanova531/Rockbuster_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hyperlink" Target="http://www.postgresqltutorial.com/wp-content/uploads/2019/05/dvdrental.zip"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enterprisedb.com/downloads/postgres-postgresql-download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tepanova531/Rockbuster_Project/blob/main/SQL_querie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app/profile/oksana.stepanova/viz/Rockbuster_17080071102360/Rockbuster?publish=yes"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github.com/stepanova531/Rockbuster_Project/tree/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1895301"/>
            <a:ext cx="5486400" cy="1808017"/>
          </a:xfrm>
        </p:spPr>
        <p:txBody>
          <a:bodyPr/>
          <a:lstStyle/>
          <a:p>
            <a:r>
              <a:rPr lang="en-US" sz="4000" dirty="0"/>
              <a:t>Oksana Stepanova</a:t>
            </a:r>
          </a:p>
        </p:txBody>
      </p:sp>
      <p:sp>
        <p:nvSpPr>
          <p:cNvPr id="3" name="TextBox 2">
            <a:extLst>
              <a:ext uri="{FF2B5EF4-FFF2-40B4-BE49-F238E27FC236}">
                <a16:creationId xmlns:a16="http://schemas.microsoft.com/office/drawing/2014/main" id="{720C5D10-D187-D802-6295-F96296461DAB}"/>
              </a:ext>
            </a:extLst>
          </p:cNvPr>
          <p:cNvSpPr txBox="1"/>
          <p:nvPr/>
        </p:nvSpPr>
        <p:spPr>
          <a:xfrm>
            <a:off x="6334843" y="4189615"/>
            <a:ext cx="2119491" cy="584775"/>
          </a:xfrm>
          <a:prstGeom prst="rect">
            <a:avLst/>
          </a:prstGeom>
          <a:noFill/>
        </p:spPr>
        <p:txBody>
          <a:bodyPr wrap="none" rtlCol="0">
            <a:spAutoFit/>
          </a:bodyPr>
          <a:lstStyle/>
          <a:p>
            <a:r>
              <a:rPr lang="en-US" sz="3200" b="1" dirty="0">
                <a:solidFill>
                  <a:schemeClr val="accent6">
                    <a:lumMod val="75000"/>
                  </a:schemeClr>
                </a:solidFill>
              </a:rPr>
              <a:t>Case Study</a:t>
            </a:r>
          </a:p>
        </p:txBody>
      </p:sp>
      <p:sp>
        <p:nvSpPr>
          <p:cNvPr id="4" name="TextBox 3">
            <a:extLst>
              <a:ext uri="{FF2B5EF4-FFF2-40B4-BE49-F238E27FC236}">
                <a16:creationId xmlns:a16="http://schemas.microsoft.com/office/drawing/2014/main" id="{F153A2BF-44C7-4E10-6DA1-239C0BF42765}"/>
              </a:ext>
            </a:extLst>
          </p:cNvPr>
          <p:cNvSpPr txBox="1"/>
          <p:nvPr/>
        </p:nvSpPr>
        <p:spPr>
          <a:xfrm>
            <a:off x="6309904" y="4929448"/>
            <a:ext cx="5286351" cy="830997"/>
          </a:xfrm>
          <a:prstGeom prst="rect">
            <a:avLst/>
          </a:prstGeom>
          <a:noFill/>
        </p:spPr>
        <p:txBody>
          <a:bodyPr wrap="square" rtlCol="0">
            <a:spAutoFit/>
          </a:bodyPr>
          <a:lstStyle/>
          <a:p>
            <a:r>
              <a:rPr lang="en-US" sz="2400" dirty="0" err="1">
                <a:solidFill>
                  <a:srgbClr val="008080"/>
                </a:solidFill>
              </a:rPr>
              <a:t>Rockbuster</a:t>
            </a:r>
            <a:r>
              <a:rPr lang="en-US" sz="2400" dirty="0">
                <a:solidFill>
                  <a:srgbClr val="008080"/>
                </a:solidFill>
              </a:rPr>
              <a:t> – Sales trends and customer behavior analysis</a:t>
            </a:r>
          </a:p>
        </p:txBody>
      </p:sp>
      <p:sp>
        <p:nvSpPr>
          <p:cNvPr id="5" name="TextBox 4">
            <a:extLst>
              <a:ext uri="{FF2B5EF4-FFF2-40B4-BE49-F238E27FC236}">
                <a16:creationId xmlns:a16="http://schemas.microsoft.com/office/drawing/2014/main" id="{C1046E1E-90D7-6AEB-0268-EDBEAAC29D17}"/>
              </a:ext>
            </a:extLst>
          </p:cNvPr>
          <p:cNvSpPr txBox="1"/>
          <p:nvPr/>
        </p:nvSpPr>
        <p:spPr>
          <a:xfrm>
            <a:off x="6334843" y="5760720"/>
            <a:ext cx="854721" cy="369332"/>
          </a:xfrm>
          <a:prstGeom prst="rect">
            <a:avLst/>
          </a:prstGeom>
          <a:noFill/>
        </p:spPr>
        <p:txBody>
          <a:bodyPr wrap="non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GitHub</a:t>
            </a:r>
            <a:endParaRPr lang="en-US" dirty="0">
              <a:solidFill>
                <a:schemeClr val="bg1"/>
              </a:solidFill>
            </a:endParaRP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Project Overview</a:t>
            </a:r>
          </a:p>
        </p:txBody>
      </p:sp>
      <p:graphicFrame>
        <p:nvGraphicFramePr>
          <p:cNvPr id="5" name="Text Placeholder 2">
            <a:extLst>
              <a:ext uri="{FF2B5EF4-FFF2-40B4-BE49-F238E27FC236}">
                <a16:creationId xmlns:a16="http://schemas.microsoft.com/office/drawing/2014/main" id="{144A0C63-A668-564C-3BF7-A7B2293D208D}"/>
              </a:ext>
            </a:extLst>
          </p:cNvPr>
          <p:cNvGraphicFramePr>
            <a:graphicFrameLocks noGrp="1"/>
          </p:cNvGraphicFramePr>
          <p:nvPr>
            <p:ph sz="quarter" idx="13"/>
            <p:extLst>
              <p:ext uri="{D42A27DB-BD31-4B8C-83A1-F6EECF244321}">
                <p14:modId xmlns:p14="http://schemas.microsoft.com/office/powerpoint/2010/main" val="4093239309"/>
              </p:ext>
            </p:extLst>
          </p:nvPr>
        </p:nvGraphicFramePr>
        <p:xfrm>
          <a:off x="2876204" y="1943100"/>
          <a:ext cx="8934796" cy="453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ADBD5A5E-D2D9-8529-5441-DA45650E1FDB}"/>
              </a:ext>
            </a:extLst>
          </p:cNvPr>
          <p:cNvSpPr txBox="1"/>
          <p:nvPr/>
        </p:nvSpPr>
        <p:spPr>
          <a:xfrm>
            <a:off x="5453149" y="640080"/>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F99CA416-65A6-133B-0745-A2A1CE65AD01}"/>
              </a:ext>
            </a:extLst>
          </p:cNvPr>
          <p:cNvSpPr txBox="1"/>
          <p:nvPr/>
        </p:nvSpPr>
        <p:spPr>
          <a:xfrm>
            <a:off x="2778488" y="3429000"/>
            <a:ext cx="4290101" cy="1815882"/>
          </a:xfrm>
          <a:prstGeom prst="rect">
            <a:avLst/>
          </a:prstGeom>
          <a:noFill/>
        </p:spPr>
        <p:txBody>
          <a:bodyPr wrap="square" rtlCol="0">
            <a:spAutoFit/>
          </a:bodyPr>
          <a:lstStyle/>
          <a:p>
            <a:pPr>
              <a:spcAft>
                <a:spcPts val="600"/>
              </a:spcAft>
            </a:pPr>
            <a:r>
              <a:rPr lang="en-US" sz="16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Rockbuster</a:t>
            </a: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Stealth LLC is a movie rental company that used to have stores around the world. Facing stiff competition from streaming services such as Netflix and Amazon Prime, the </a:t>
            </a:r>
            <a:r>
              <a:rPr lang="en-US" sz="16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Rockbuster</a:t>
            </a: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Stealth management team is planning to use its existing movie licenses to launch an online video rental service in order to stay competitive.</a:t>
            </a:r>
            <a:r>
              <a:rPr lang="en-US" sz="1600" dirty="0">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8080"/>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3780C30-8E95-D0D6-573D-C8A8D16B9B25}"/>
              </a:ext>
            </a:extLst>
          </p:cNvPr>
          <p:cNvSpPr txBox="1"/>
          <p:nvPr/>
        </p:nvSpPr>
        <p:spPr>
          <a:xfrm>
            <a:off x="7212833" y="3470402"/>
            <a:ext cx="4369567" cy="2246769"/>
          </a:xfrm>
          <a:prstGeom prst="rect">
            <a:avLst/>
          </a:prstGeom>
          <a:noFill/>
        </p:spPr>
        <p:txBody>
          <a:bodyPr wrap="square" rtlCol="0">
            <a:spAutoFit/>
          </a:bodyPr>
          <a:lstStyle/>
          <a:p>
            <a:pPr marL="285750" indent="-285750">
              <a:lnSpc>
                <a:spcPct val="100000"/>
              </a:lnSpc>
              <a:spcBef>
                <a:spcPts val="0"/>
              </a:spcBef>
              <a:spcAft>
                <a:spcPts val="600"/>
              </a:spcAft>
              <a:buFont typeface="Wingdings" panose="05000000000000000000" pitchFamily="2" charset="2"/>
              <a:buChar char="Ø"/>
            </a:pP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objective of the project is to perform data analysis to help with launching a strategy for the new online video service using the existing movie licenses.</a:t>
            </a:r>
          </a:p>
          <a:p>
            <a:pPr marL="285750" indent="-285750">
              <a:lnSpc>
                <a:spcPct val="100000"/>
              </a:lnSpc>
              <a:spcBef>
                <a:spcPts val="0"/>
              </a:spcBef>
              <a:spcAft>
                <a:spcPts val="600"/>
              </a:spcAft>
              <a:buFont typeface="Wingdings" panose="05000000000000000000" pitchFamily="2" charset="2"/>
              <a:buChar char="Ø"/>
            </a:pP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Use historical data to identify the sales trends, customers’ behavior and to make a spatial analysis of customers’ distribution.</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12" name="Slide Number Placeholder 11">
            <a:extLst>
              <a:ext uri="{FF2B5EF4-FFF2-40B4-BE49-F238E27FC236}">
                <a16:creationId xmlns:a16="http://schemas.microsoft.com/office/drawing/2014/main" id="{D3F6D6FA-2B0D-8040-EAA0-230A20D805DE}"/>
              </a:ext>
            </a:extLst>
          </p:cNvPr>
          <p:cNvSpPr>
            <a:spLocks noGrp="1"/>
          </p:cNvSpPr>
          <p:nvPr>
            <p:ph type="sldNum" sz="quarter" idx="22"/>
          </p:nvPr>
        </p:nvSpPr>
        <p:spPr>
          <a:xfrm>
            <a:off x="6675716" y="6588226"/>
            <a:ext cx="523240" cy="247651"/>
          </a:xfrm>
        </p:spPr>
        <p:txBody>
          <a:bodyPr/>
          <a:lstStyle/>
          <a:p>
            <a:fld id="{294A09A9-5501-47C1-A89A-A340965A2BE2}" type="slidenum">
              <a:rPr lang="en-US" smtClean="0"/>
              <a:pPr/>
              <a:t>2</a:t>
            </a:fld>
            <a:endParaRPr lang="en-US" dirty="0">
              <a:latin typeface="+mn-lt"/>
            </a:endParaRPr>
          </a:p>
        </p:txBody>
      </p:sp>
      <p:pic>
        <p:nvPicPr>
          <p:cNvPr id="13" name="Graphic 12" descr="Video camera with solid fill">
            <a:extLst>
              <a:ext uri="{FF2B5EF4-FFF2-40B4-BE49-F238E27FC236}">
                <a16:creationId xmlns:a16="http://schemas.microsoft.com/office/drawing/2014/main" id="{CFE4E8BD-ADB5-3467-4496-A37101558E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05027" y="2181506"/>
            <a:ext cx="1230194" cy="1230194"/>
          </a:xfrm>
          <a:prstGeom prst="rect">
            <a:avLst/>
          </a:prstGeom>
        </p:spPr>
      </p:pic>
      <p:pic>
        <p:nvPicPr>
          <p:cNvPr id="15" name="Graphic 14" descr="Branching diagram with solid fill">
            <a:extLst>
              <a:ext uri="{FF2B5EF4-FFF2-40B4-BE49-F238E27FC236}">
                <a16:creationId xmlns:a16="http://schemas.microsoft.com/office/drawing/2014/main" id="{26F6CCBF-3114-B9BD-1D32-C54D827134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0800000">
            <a:off x="9045677" y="2286684"/>
            <a:ext cx="1142316" cy="1142316"/>
          </a:xfrm>
          <a:prstGeom prst="rect">
            <a:avLst/>
          </a:prstGeom>
        </p:spPr>
      </p:pic>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 – Tools - Skills</a:t>
            </a:r>
          </a:p>
        </p:txBody>
      </p:sp>
      <p:sp>
        <p:nvSpPr>
          <p:cNvPr id="6" name="TextBox 5">
            <a:extLst>
              <a:ext uri="{FF2B5EF4-FFF2-40B4-BE49-F238E27FC236}">
                <a16:creationId xmlns:a16="http://schemas.microsoft.com/office/drawing/2014/main" id="{CF3E3248-CBCC-D6F0-5F96-28945E1C2F45}"/>
              </a:ext>
            </a:extLst>
          </p:cNvPr>
          <p:cNvSpPr txBox="1"/>
          <p:nvPr/>
        </p:nvSpPr>
        <p:spPr>
          <a:xfrm>
            <a:off x="594359" y="2285318"/>
            <a:ext cx="4027517" cy="11387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6DADD">
                    <a:lumMod val="50000"/>
                  </a:srgbClr>
                </a:solidFill>
                <a:effectLst/>
                <a:uLnTx/>
                <a:uFillTx/>
                <a:latin typeface="Calibri" panose="020F0502020204030204" pitchFamily="34" charset="0"/>
                <a:ea typeface="Calibri" panose="020F0502020204030204" pitchFamily="34" charset="0"/>
                <a:cs typeface="Calibri" panose="020F0502020204030204" pitchFamily="34" charset="0"/>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9999"/>
                </a:solidFill>
                <a:effectLst/>
                <a:uLnTx/>
                <a:uFillTx/>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Rockbuster</a:t>
            </a:r>
            <a:r>
              <a:rPr kumimoji="0" lang="en-US" sz="1600" b="0" i="0" u="none" strike="noStrike" kern="1200" cap="none" spc="0" normalizeH="0" baseline="0" noProof="0" dirty="0">
                <a:ln>
                  <a:noFill/>
                </a:ln>
                <a:solidFill>
                  <a:srgbClr val="009999"/>
                </a:solidFill>
                <a:effectLst/>
                <a:uLnTx/>
                <a:uFillTx/>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 dataset</a:t>
            </a:r>
            <a:endParaRPr kumimoji="0" lang="en-US" sz="1600" b="0" i="0" u="none" strike="noStrike" kern="1200" cap="none" spc="0" normalizeH="0" baseline="0" noProof="0" dirty="0">
              <a:ln>
                <a:noFill/>
              </a:ln>
              <a:solidFill>
                <a:srgbClr val="009999"/>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9999"/>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PostgreSQL Database</a:t>
            </a:r>
            <a:endParaRPr kumimoji="0" lang="en-US" sz="1600" b="0" i="0" u="none" strike="noStrike" kern="1200" cap="none" spc="0" normalizeH="0" baseline="0" noProof="0" dirty="0">
              <a:ln>
                <a:noFill/>
              </a:ln>
              <a:solidFill>
                <a:srgbClr val="009999"/>
              </a:solidFill>
              <a:effectLst/>
              <a:uLnTx/>
              <a:uFillTx/>
              <a:latin typeface="Calibri" panose="020F0502020204030204" pitchFamily="34" charset="0"/>
              <a:ea typeface="Calibri" panose="020F0502020204030204" pitchFamily="34" charset="0"/>
              <a:cs typeface="Calibri" panose="020F0502020204030204" pitchFamily="34" charset="0"/>
            </a:endParaRPr>
          </a:p>
          <a:p>
            <a:pPr defTabSz="914400"/>
            <a:endParaRPr kumimoji="0" lang="en-US" sz="1600" i="0" u="none" strike="noStrike" kern="1200" cap="none" spc="0" normalizeH="0" baseline="0" noProof="0" dirty="0">
              <a:ln>
                <a:noFill/>
              </a:ln>
              <a:solidFill>
                <a:schemeClr val="accent2">
                  <a:lumMod val="75000"/>
                </a:scheme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8150951-6304-F144-4E80-4FAD986663E3}"/>
              </a:ext>
            </a:extLst>
          </p:cNvPr>
          <p:cNvSpPr txBox="1"/>
          <p:nvPr/>
        </p:nvSpPr>
        <p:spPr>
          <a:xfrm>
            <a:off x="594359" y="3363278"/>
            <a:ext cx="1602278"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6DADD">
                    <a:lumMod val="50000"/>
                  </a:srgbClr>
                </a:solidFill>
                <a:effectLst/>
                <a:uLnTx/>
                <a:uFillTx/>
                <a:latin typeface="Calibri" panose="020F0502020204030204" pitchFamily="34" charset="0"/>
                <a:ea typeface="Calibri" panose="020F0502020204030204" pitchFamily="34" charset="0"/>
                <a:cs typeface="Calibri" panose="020F0502020204030204" pitchFamily="34" charset="0"/>
              </a:rPr>
              <a:t>Tools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PostgreSQL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DbVisualizer</a:t>
            </a:r>
            <a:endPar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Tableau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Excel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Power Point</a:t>
            </a:r>
          </a:p>
        </p:txBody>
      </p:sp>
      <p:sp>
        <p:nvSpPr>
          <p:cNvPr id="12" name="TextBox 11">
            <a:extLst>
              <a:ext uri="{FF2B5EF4-FFF2-40B4-BE49-F238E27FC236}">
                <a16:creationId xmlns:a16="http://schemas.microsoft.com/office/drawing/2014/main" id="{541885FE-9296-E503-86F5-3B3FF1EFB028}"/>
              </a:ext>
            </a:extLst>
          </p:cNvPr>
          <p:cNvSpPr txBox="1"/>
          <p:nvPr/>
        </p:nvSpPr>
        <p:spPr>
          <a:xfrm>
            <a:off x="5483542" y="2209800"/>
            <a:ext cx="160227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6DADD">
                    <a:lumMod val="50000"/>
                  </a:srgbClr>
                </a:solidFill>
                <a:effectLst/>
                <a:uLnTx/>
                <a:uFillTx/>
                <a:latin typeface="Calibri" panose="020F0502020204030204" pitchFamily="34" charset="0"/>
                <a:ea typeface="Calibri" panose="020F0502020204030204" pitchFamily="34" charset="0"/>
                <a:cs typeface="Calibri" panose="020F0502020204030204" pitchFamily="34" charset="0"/>
              </a:rPr>
              <a:t>Skills</a:t>
            </a:r>
            <a:endPar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 name="Slide Number Placeholder 12">
            <a:extLst>
              <a:ext uri="{FF2B5EF4-FFF2-40B4-BE49-F238E27FC236}">
                <a16:creationId xmlns:a16="http://schemas.microsoft.com/office/drawing/2014/main" id="{1C5E4E15-3768-82A6-8BEA-964B83F95C2E}"/>
              </a:ext>
            </a:extLst>
          </p:cNvPr>
          <p:cNvSpPr>
            <a:spLocks noGrp="1"/>
          </p:cNvSpPr>
          <p:nvPr>
            <p:ph type="sldNum" sz="quarter" idx="12"/>
          </p:nvPr>
        </p:nvSpPr>
        <p:spPr>
          <a:xfrm>
            <a:off x="6562580" y="6610349"/>
            <a:ext cx="523240" cy="247651"/>
          </a:xfrm>
        </p:spPr>
        <p:txBody>
          <a:bodyPr/>
          <a:lstStyle/>
          <a:p>
            <a:fld id="{294A09A9-5501-47C1-A89A-A340965A2BE2}" type="slidenum">
              <a:rPr lang="en-US" smtClean="0"/>
              <a:pPr/>
              <a:t>3</a:t>
            </a:fld>
            <a:endParaRPr lang="en-US" dirty="0">
              <a:latin typeface="+mn-lt"/>
            </a:endParaRPr>
          </a:p>
        </p:txBody>
      </p:sp>
      <p:graphicFrame>
        <p:nvGraphicFramePr>
          <p:cNvPr id="4" name="Table 3">
            <a:extLst>
              <a:ext uri="{FF2B5EF4-FFF2-40B4-BE49-F238E27FC236}">
                <a16:creationId xmlns:a16="http://schemas.microsoft.com/office/drawing/2014/main" id="{27766BB2-B79D-7CC3-6681-4B762D880BCF}"/>
              </a:ext>
            </a:extLst>
          </p:cNvPr>
          <p:cNvGraphicFramePr>
            <a:graphicFrameLocks noGrp="1"/>
          </p:cNvGraphicFramePr>
          <p:nvPr>
            <p:extLst>
              <p:ext uri="{D42A27DB-BD31-4B8C-83A1-F6EECF244321}">
                <p14:modId xmlns:p14="http://schemas.microsoft.com/office/powerpoint/2010/main" val="1583928243"/>
              </p:ext>
            </p:extLst>
          </p:nvPr>
        </p:nvGraphicFramePr>
        <p:xfrm>
          <a:off x="5558764" y="2688368"/>
          <a:ext cx="4218484" cy="2748280"/>
        </p:xfrm>
        <a:graphic>
          <a:graphicData uri="http://schemas.openxmlformats.org/drawingml/2006/table">
            <a:tbl>
              <a:tblPr firstRow="1" bandRow="1">
                <a:tableStyleId>{8A107856-5554-42FB-B03E-39F5DBC370BA}</a:tableStyleId>
              </a:tblPr>
              <a:tblGrid>
                <a:gridCol w="1275743">
                  <a:extLst>
                    <a:ext uri="{9D8B030D-6E8A-4147-A177-3AD203B41FA5}">
                      <a16:colId xmlns:a16="http://schemas.microsoft.com/office/drawing/2014/main" val="811572366"/>
                    </a:ext>
                  </a:extLst>
                </a:gridCol>
                <a:gridCol w="2942741">
                  <a:extLst>
                    <a:ext uri="{9D8B030D-6E8A-4147-A177-3AD203B41FA5}">
                      <a16:colId xmlns:a16="http://schemas.microsoft.com/office/drawing/2014/main" val="844486022"/>
                    </a:ext>
                  </a:extLst>
                </a:gridCol>
              </a:tblGrid>
              <a:tr h="370840">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Data structure</a:t>
                      </a:r>
                    </a:p>
                  </a:txBody>
                  <a:tcPr>
                    <a:solidFill>
                      <a:srgbClr val="EBFFFF"/>
                    </a:solidFill>
                  </a:tcPr>
                </a:tc>
                <a:tc>
                  <a:txBody>
                    <a:bodyPr/>
                    <a:lstStyle/>
                    <a:p>
                      <a:r>
                        <a:rPr lang="en-US" sz="1200" b="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Extracting ERD, creating a Data Dictionary</a:t>
                      </a:r>
                      <a:endParaRPr lang="en-US" sz="1200" b="0" dirty="0">
                        <a:latin typeface="Calibri" panose="020F0502020204030204" pitchFamily="34" charset="0"/>
                        <a:ea typeface="Calibri" panose="020F0502020204030204" pitchFamily="34" charset="0"/>
                        <a:cs typeface="Calibri" panose="020F0502020204030204" pitchFamily="34" charset="0"/>
                      </a:endParaRPr>
                    </a:p>
                  </a:txBody>
                  <a:tcPr>
                    <a:solidFill>
                      <a:srgbClr val="EBFFFF"/>
                    </a:solidFill>
                  </a:tcPr>
                </a:tc>
                <a:extLst>
                  <a:ext uri="{0D108BD9-81ED-4DB2-BD59-A6C34878D82A}">
                    <a16:rowId xmlns:a16="http://schemas.microsoft.com/office/drawing/2014/main" val="1850895584"/>
                  </a:ext>
                </a:extLst>
              </a:tr>
              <a:tr h="370840">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Data Analysis</a:t>
                      </a:r>
                    </a:p>
                  </a:txBody>
                  <a:tcPr>
                    <a:solidFill>
                      <a:srgbClr val="CCECFF"/>
                    </a:solidFill>
                  </a:tcPr>
                </a:tc>
                <a:tc>
                  <a:txBody>
                    <a:bodyPr/>
                    <a:lstStyle/>
                    <a:p>
                      <a:r>
                        <a:rPr lang="en-US" sz="1200" b="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Querying and filtering data </a:t>
                      </a:r>
                      <a:endParaRPr lang="en-US" sz="1200" b="0" dirty="0">
                        <a:latin typeface="Calibri" panose="020F0502020204030204" pitchFamily="34" charset="0"/>
                        <a:ea typeface="Calibri" panose="020F0502020204030204" pitchFamily="34" charset="0"/>
                        <a:cs typeface="Calibri" panose="020F0502020204030204" pitchFamily="34" charset="0"/>
                      </a:endParaRPr>
                    </a:p>
                  </a:txBody>
                  <a:tcPr>
                    <a:solidFill>
                      <a:srgbClr val="CCECFF"/>
                    </a:solidFill>
                  </a:tcPr>
                </a:tc>
                <a:extLst>
                  <a:ext uri="{0D108BD9-81ED-4DB2-BD59-A6C34878D82A}">
                    <a16:rowId xmlns:a16="http://schemas.microsoft.com/office/drawing/2014/main" val="3423385925"/>
                  </a:ext>
                </a:extLst>
              </a:tr>
              <a:tr h="370840">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Cleaning &amp; summarizing</a:t>
                      </a:r>
                    </a:p>
                  </a:txBody>
                  <a:tcPr>
                    <a:solidFill>
                      <a:srgbClr val="EBFFFF"/>
                    </a:solidFill>
                  </a:tcPr>
                </a:tc>
                <a:tc>
                  <a:txBody>
                    <a:bodyPr/>
                    <a:lstStyle/>
                    <a:p>
                      <a:r>
                        <a:rPr lang="en-US" sz="1200" b="0" dirty="0">
                          <a:latin typeface="Calibri" panose="020F0502020204030204" pitchFamily="34" charset="0"/>
                          <a:ea typeface="Calibri" panose="020F0502020204030204" pitchFamily="34" charset="0"/>
                          <a:cs typeface="Calibri" panose="020F0502020204030204" pitchFamily="34" charset="0"/>
                        </a:rPr>
                        <a:t>Handling duplicates and missing values, checking for inconsistences and non-uniformed data</a:t>
                      </a:r>
                    </a:p>
                  </a:txBody>
                  <a:tcPr>
                    <a:solidFill>
                      <a:srgbClr val="EBFFFF"/>
                    </a:solidFill>
                  </a:tcPr>
                </a:tc>
                <a:extLst>
                  <a:ext uri="{0D108BD9-81ED-4DB2-BD59-A6C34878D82A}">
                    <a16:rowId xmlns:a16="http://schemas.microsoft.com/office/drawing/2014/main" val="1033860070"/>
                  </a:ext>
                </a:extLst>
              </a:tr>
              <a:tr h="370840">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Joint tables</a:t>
                      </a:r>
                    </a:p>
                  </a:txBody>
                  <a:tcPr>
                    <a:solidFill>
                      <a:srgbClr val="CCECFF"/>
                    </a:solidFill>
                  </a:tcPr>
                </a:tc>
                <a:tc>
                  <a:txBody>
                    <a:bodyPr/>
                    <a:lstStyle/>
                    <a:p>
                      <a:r>
                        <a:rPr lang="en-US" sz="1200" b="0" dirty="0">
                          <a:latin typeface="Calibri" panose="020F0502020204030204" pitchFamily="34" charset="0"/>
                          <a:ea typeface="Calibri" panose="020F0502020204030204" pitchFamily="34" charset="0"/>
                          <a:cs typeface="Calibri" panose="020F0502020204030204" pitchFamily="34" charset="0"/>
                        </a:rPr>
                        <a:t>Inner, left, right, full and multiple joins </a:t>
                      </a:r>
                    </a:p>
                  </a:txBody>
                  <a:tcPr>
                    <a:solidFill>
                      <a:srgbClr val="CCECFF"/>
                    </a:solidFill>
                  </a:tcPr>
                </a:tc>
                <a:extLst>
                  <a:ext uri="{0D108BD9-81ED-4DB2-BD59-A6C34878D82A}">
                    <a16:rowId xmlns:a16="http://schemas.microsoft.com/office/drawing/2014/main" val="3891797098"/>
                  </a:ext>
                </a:extLst>
              </a:tr>
              <a:tr h="370840">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Subqueries &amp; CTE</a:t>
                      </a:r>
                    </a:p>
                  </a:txBody>
                  <a:tcPr>
                    <a:solidFill>
                      <a:srgbClr val="EBFFFF"/>
                    </a:solidFill>
                  </a:tcPr>
                </a:tc>
                <a:tc>
                  <a:txBody>
                    <a:bodyPr/>
                    <a:lstStyle/>
                    <a:p>
                      <a:r>
                        <a:rPr lang="en-US" sz="1200" b="0" dirty="0">
                          <a:latin typeface="Calibri" panose="020F0502020204030204" pitchFamily="34" charset="0"/>
                          <a:ea typeface="Calibri" panose="020F0502020204030204" pitchFamily="34" charset="0"/>
                          <a:cs typeface="Calibri" panose="020F0502020204030204" pitchFamily="34" charset="0"/>
                        </a:rPr>
                        <a:t>Performing temporary tables as subqueries and CTE</a:t>
                      </a:r>
                    </a:p>
                  </a:txBody>
                  <a:tcPr>
                    <a:solidFill>
                      <a:srgbClr val="EBFFFF"/>
                    </a:solidFill>
                  </a:tcPr>
                </a:tc>
                <a:extLst>
                  <a:ext uri="{0D108BD9-81ED-4DB2-BD59-A6C34878D82A}">
                    <a16:rowId xmlns:a16="http://schemas.microsoft.com/office/drawing/2014/main" val="641732471"/>
                  </a:ext>
                </a:extLst>
              </a:tr>
            </a:tbl>
          </a:graphicData>
        </a:graphic>
      </p:graphicFrame>
    </p:spTree>
    <p:extLst>
      <p:ext uri="{BB962C8B-B14F-4D97-AF65-F5344CB8AC3E}">
        <p14:creationId xmlns:p14="http://schemas.microsoft.com/office/powerpoint/2010/main" val="88848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1848-7380-ED45-B81B-899B6383CB3C}"/>
              </a:ext>
            </a:extLst>
          </p:cNvPr>
          <p:cNvSpPr>
            <a:spLocks noGrp="1"/>
          </p:cNvSpPr>
          <p:nvPr>
            <p:ph type="ctrTitle"/>
          </p:nvPr>
        </p:nvSpPr>
        <p:spPr>
          <a:xfrm>
            <a:off x="157316" y="430529"/>
            <a:ext cx="11628919" cy="769006"/>
          </a:xfrm>
        </p:spPr>
        <p:txBody>
          <a:bodyPr/>
          <a:lstStyle/>
          <a:p>
            <a:r>
              <a:rPr lang="en-US" sz="4400" dirty="0"/>
              <a:t>Data Dictionary</a:t>
            </a:r>
          </a:p>
        </p:txBody>
      </p:sp>
      <p:grpSp>
        <p:nvGrpSpPr>
          <p:cNvPr id="7" name="Group 6">
            <a:extLst>
              <a:ext uri="{FF2B5EF4-FFF2-40B4-BE49-F238E27FC236}">
                <a16:creationId xmlns:a16="http://schemas.microsoft.com/office/drawing/2014/main" id="{D0847E03-6235-51C7-7831-7B26A8DA2691}"/>
              </a:ext>
            </a:extLst>
          </p:cNvPr>
          <p:cNvGrpSpPr/>
          <p:nvPr/>
        </p:nvGrpSpPr>
        <p:grpSpPr>
          <a:xfrm>
            <a:off x="381000" y="1564562"/>
            <a:ext cx="1548182" cy="619272"/>
            <a:chOff x="1394330" y="58463"/>
            <a:chExt cx="1548182" cy="619272"/>
          </a:xfrm>
          <a:solidFill>
            <a:srgbClr val="B2B2B2"/>
          </a:solidFill>
        </p:grpSpPr>
        <p:sp>
          <p:nvSpPr>
            <p:cNvPr id="8" name="Arrow: Chevron 7">
              <a:extLst>
                <a:ext uri="{FF2B5EF4-FFF2-40B4-BE49-F238E27FC236}">
                  <a16:creationId xmlns:a16="http://schemas.microsoft.com/office/drawing/2014/main" id="{4C31794F-57DE-A7CD-5DE8-0F07F11739DF}"/>
                </a:ext>
              </a:extLst>
            </p:cNvPr>
            <p:cNvSpPr/>
            <p:nvPr/>
          </p:nvSpPr>
          <p:spPr>
            <a:xfrm>
              <a:off x="1394330" y="58463"/>
              <a:ext cx="1548182" cy="61927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6DADD"/>
                </a:solidFill>
                <a:effectLst/>
                <a:uLnTx/>
                <a:uFillTx/>
                <a:latin typeface="Meiryo UI"/>
                <a:ea typeface="+mn-ea"/>
                <a:cs typeface="+mn-cs"/>
              </a:endParaRPr>
            </a:p>
          </p:txBody>
        </p:sp>
        <p:sp>
          <p:nvSpPr>
            <p:cNvPr id="9" name="Arrow: Chevron 4">
              <a:extLst>
                <a:ext uri="{FF2B5EF4-FFF2-40B4-BE49-F238E27FC236}">
                  <a16:creationId xmlns:a16="http://schemas.microsoft.com/office/drawing/2014/main" id="{21762E27-FDAC-C107-8048-79DF564E88FB}"/>
                </a:ext>
              </a:extLst>
            </p:cNvPr>
            <p:cNvSpPr txBox="1"/>
            <p:nvPr/>
          </p:nvSpPr>
          <p:spPr>
            <a:xfrm>
              <a:off x="1703966" y="58463"/>
              <a:ext cx="928910" cy="61927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4006" tIns="14669" rIns="14669" bIns="1466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Data storage structure</a:t>
              </a:r>
            </a:p>
          </p:txBody>
        </p:sp>
      </p:grpSp>
      <p:grpSp>
        <p:nvGrpSpPr>
          <p:cNvPr id="10" name="Group 9">
            <a:extLst>
              <a:ext uri="{FF2B5EF4-FFF2-40B4-BE49-F238E27FC236}">
                <a16:creationId xmlns:a16="http://schemas.microsoft.com/office/drawing/2014/main" id="{DE1ECBCD-0D3D-61C4-E81C-A6F6F208E894}"/>
              </a:ext>
            </a:extLst>
          </p:cNvPr>
          <p:cNvGrpSpPr/>
          <p:nvPr/>
        </p:nvGrpSpPr>
        <p:grpSpPr>
          <a:xfrm>
            <a:off x="381000" y="3119364"/>
            <a:ext cx="1548182" cy="619272"/>
            <a:chOff x="2787694" y="58463"/>
            <a:chExt cx="1548182" cy="619272"/>
          </a:xfrm>
        </p:grpSpPr>
        <p:sp>
          <p:nvSpPr>
            <p:cNvPr id="11" name="Arrow: Chevron 10">
              <a:extLst>
                <a:ext uri="{FF2B5EF4-FFF2-40B4-BE49-F238E27FC236}">
                  <a16:creationId xmlns:a16="http://schemas.microsoft.com/office/drawing/2014/main" id="{BBF04879-37B8-465D-A860-EAD68305D8B0}"/>
                </a:ext>
              </a:extLst>
            </p:cNvPr>
            <p:cNvSpPr/>
            <p:nvPr/>
          </p:nvSpPr>
          <p:spPr>
            <a:xfrm>
              <a:off x="2787694" y="58463"/>
              <a:ext cx="1548182" cy="619272"/>
            </a:xfrm>
            <a:prstGeom prst="chevron">
              <a:avLst/>
            </a:prstGeom>
            <a:solidFill>
              <a:srgbClr val="B2B2B2"/>
            </a:solidFill>
            <a:ln>
              <a:solidFill>
                <a:srgbClr val="B2B2B2"/>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6DADD"/>
                </a:solidFill>
                <a:effectLst/>
                <a:uLnTx/>
                <a:uFillTx/>
                <a:latin typeface="Meiryo UI"/>
                <a:ea typeface="+mn-ea"/>
                <a:cs typeface="+mn-cs"/>
              </a:endParaRPr>
            </a:p>
          </p:txBody>
        </p:sp>
        <p:sp>
          <p:nvSpPr>
            <p:cNvPr id="12" name="Arrow: Chevron 4">
              <a:extLst>
                <a:ext uri="{FF2B5EF4-FFF2-40B4-BE49-F238E27FC236}">
                  <a16:creationId xmlns:a16="http://schemas.microsoft.com/office/drawing/2014/main" id="{1DBE3C1B-3E99-CF5B-9310-F0A3888FDCCF}"/>
                </a:ext>
              </a:extLst>
            </p:cNvPr>
            <p:cNvSpPr txBox="1"/>
            <p:nvPr/>
          </p:nvSpPr>
          <p:spPr>
            <a:xfrm>
              <a:off x="3097330" y="58463"/>
              <a:ext cx="928910" cy="619272"/>
            </a:xfrm>
            <a:prstGeom prst="rect">
              <a:avLst/>
            </a:prstGeom>
            <a:ln>
              <a:solidFill>
                <a:srgbClr val="B2B2B2"/>
              </a:solidFill>
            </a:ln>
          </p:spPr>
          <p:style>
            <a:lnRef idx="0">
              <a:scrgbClr r="0" g="0" b="0"/>
            </a:lnRef>
            <a:fillRef idx="0">
              <a:scrgbClr r="0" g="0" b="0"/>
            </a:fillRef>
            <a:effectRef idx="0">
              <a:scrgbClr r="0" g="0" b="0"/>
            </a:effectRef>
            <a:fontRef idx="minor">
              <a:schemeClr val="lt1"/>
            </a:fontRef>
          </p:style>
          <p:txBody>
            <a:bodyPr spcFirstLastPara="0" vert="horz" wrap="square" lIns="44006" tIns="14669" rIns="14669" bIns="1466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Entity Relationship Diagram</a:t>
              </a:r>
            </a:p>
          </p:txBody>
        </p:sp>
      </p:grpSp>
      <p:grpSp>
        <p:nvGrpSpPr>
          <p:cNvPr id="16" name="Group 15">
            <a:extLst>
              <a:ext uri="{FF2B5EF4-FFF2-40B4-BE49-F238E27FC236}">
                <a16:creationId xmlns:a16="http://schemas.microsoft.com/office/drawing/2014/main" id="{82A5AE5B-644C-67E9-4458-C3B769F6AB19}"/>
              </a:ext>
            </a:extLst>
          </p:cNvPr>
          <p:cNvGrpSpPr/>
          <p:nvPr/>
        </p:nvGrpSpPr>
        <p:grpSpPr>
          <a:xfrm>
            <a:off x="381000" y="2343651"/>
            <a:ext cx="1548182" cy="619272"/>
            <a:chOff x="2787694" y="58463"/>
            <a:chExt cx="1548182" cy="619272"/>
          </a:xfrm>
          <a:solidFill>
            <a:srgbClr val="B2B2B2"/>
          </a:solidFill>
        </p:grpSpPr>
        <p:sp>
          <p:nvSpPr>
            <p:cNvPr id="17" name="Arrow: Chevron 16">
              <a:extLst>
                <a:ext uri="{FF2B5EF4-FFF2-40B4-BE49-F238E27FC236}">
                  <a16:creationId xmlns:a16="http://schemas.microsoft.com/office/drawing/2014/main" id="{F8E7FD09-0A5B-828D-2D8B-94A3160E63FB}"/>
                </a:ext>
              </a:extLst>
            </p:cNvPr>
            <p:cNvSpPr/>
            <p:nvPr/>
          </p:nvSpPr>
          <p:spPr>
            <a:xfrm>
              <a:off x="2787694" y="58463"/>
              <a:ext cx="1548182" cy="61927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6DADD"/>
                </a:solidFill>
                <a:effectLst/>
                <a:uLnTx/>
                <a:uFillTx/>
                <a:latin typeface="Meiryo UI"/>
                <a:ea typeface="+mn-ea"/>
                <a:cs typeface="+mn-cs"/>
              </a:endParaRPr>
            </a:p>
          </p:txBody>
        </p:sp>
        <p:sp>
          <p:nvSpPr>
            <p:cNvPr id="18" name="Arrow: Chevron 4">
              <a:extLst>
                <a:ext uri="{FF2B5EF4-FFF2-40B4-BE49-F238E27FC236}">
                  <a16:creationId xmlns:a16="http://schemas.microsoft.com/office/drawing/2014/main" id="{F33336FC-AC8A-DFC5-328A-0A0259EA3199}"/>
                </a:ext>
              </a:extLst>
            </p:cNvPr>
            <p:cNvSpPr txBox="1"/>
            <p:nvPr/>
          </p:nvSpPr>
          <p:spPr>
            <a:xfrm>
              <a:off x="3097330" y="58463"/>
              <a:ext cx="928910" cy="61927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4006" tIns="14669" rIns="14669" bIns="1466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Creating a data dictionary</a:t>
              </a:r>
            </a:p>
          </p:txBody>
        </p:sp>
      </p:grpSp>
      <p:sp>
        <p:nvSpPr>
          <p:cNvPr id="22" name="Slide Number Placeholder 5">
            <a:extLst>
              <a:ext uri="{FF2B5EF4-FFF2-40B4-BE49-F238E27FC236}">
                <a16:creationId xmlns:a16="http://schemas.microsoft.com/office/drawing/2014/main" id="{36B5589A-BE7D-D934-B4D3-DFAE539CEEF8}"/>
              </a:ext>
            </a:extLst>
          </p:cNvPr>
          <p:cNvSpPr txBox="1">
            <a:spLocks/>
          </p:cNvSpPr>
          <p:nvPr/>
        </p:nvSpPr>
        <p:spPr>
          <a:xfrm>
            <a:off x="6464218" y="6610349"/>
            <a:ext cx="523240" cy="2476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294A09A9-5501-47C1-A89A-A340965A2BE2}" type="slidenum">
              <a:rPr lang="en-US" sz="1100" b="1" smtClean="0"/>
              <a:pPr/>
              <a:t>4</a:t>
            </a:fld>
            <a:endParaRPr lang="en-US" sz="1100" b="1" dirty="0"/>
          </a:p>
        </p:txBody>
      </p:sp>
      <p:graphicFrame>
        <p:nvGraphicFramePr>
          <p:cNvPr id="3" name="Table 2">
            <a:extLst>
              <a:ext uri="{FF2B5EF4-FFF2-40B4-BE49-F238E27FC236}">
                <a16:creationId xmlns:a16="http://schemas.microsoft.com/office/drawing/2014/main" id="{00515FBF-B13B-0DF2-F7F1-6539CC41A3E8}"/>
              </a:ext>
            </a:extLst>
          </p:cNvPr>
          <p:cNvGraphicFramePr>
            <a:graphicFrameLocks noGrp="1"/>
          </p:cNvGraphicFramePr>
          <p:nvPr>
            <p:extLst>
              <p:ext uri="{D42A27DB-BD31-4B8C-83A1-F6EECF244321}">
                <p14:modId xmlns:p14="http://schemas.microsoft.com/office/powerpoint/2010/main" val="2739904705"/>
              </p:ext>
            </p:extLst>
          </p:nvPr>
        </p:nvGraphicFramePr>
        <p:xfrm>
          <a:off x="2159000" y="1498600"/>
          <a:ext cx="9652000" cy="2591261"/>
        </p:xfrm>
        <a:graphic>
          <a:graphicData uri="http://schemas.openxmlformats.org/drawingml/2006/table">
            <a:tbl>
              <a:tblPr firstRow="1" bandRow="1">
                <a:tableStyleId>{8A107856-5554-42FB-B03E-39F5DBC370BA}</a:tableStyleId>
              </a:tblPr>
              <a:tblGrid>
                <a:gridCol w="9652000">
                  <a:extLst>
                    <a:ext uri="{9D8B030D-6E8A-4147-A177-3AD203B41FA5}">
                      <a16:colId xmlns:a16="http://schemas.microsoft.com/office/drawing/2014/main" val="1365020520"/>
                    </a:ext>
                  </a:extLst>
                </a:gridCol>
              </a:tblGrid>
              <a:tr h="669146">
                <a:tc>
                  <a:txBody>
                    <a:bodyPr/>
                    <a:lstStyle/>
                    <a:p>
                      <a:pPr marL="171450" indent="-171450">
                        <a:buFont typeface="Arial" panose="020B0604020202020204" pitchFamily="34" charset="0"/>
                        <a:buChar char="•"/>
                      </a:pPr>
                      <a:r>
                        <a:rPr lang="en-US" sz="1200" b="0" dirty="0">
                          <a:latin typeface="Calibri" panose="020F0502020204030204" pitchFamily="34" charset="0"/>
                          <a:ea typeface="Calibri" panose="020F0502020204030204" pitchFamily="34" charset="0"/>
                          <a:cs typeface="Calibri" panose="020F0502020204030204" pitchFamily="34" charset="0"/>
                        </a:rPr>
                        <a:t>Two </a:t>
                      </a:r>
                      <a:r>
                        <a:rPr lang="en-US" sz="1200" b="1" dirty="0">
                          <a:latin typeface="Calibri" panose="020F0502020204030204" pitchFamily="34" charset="0"/>
                          <a:ea typeface="Calibri" panose="020F0502020204030204" pitchFamily="34" charset="0"/>
                          <a:cs typeface="Calibri" panose="020F0502020204030204" pitchFamily="34" charset="0"/>
                        </a:rPr>
                        <a:t>Fact tables </a:t>
                      </a:r>
                      <a:r>
                        <a:rPr lang="en-US" sz="1200" b="0" dirty="0">
                          <a:latin typeface="Calibri" panose="020F0502020204030204" pitchFamily="34" charset="0"/>
                          <a:ea typeface="Calibri" panose="020F0502020204030204" pitchFamily="34" charset="0"/>
                          <a:cs typeface="Calibri" panose="020F0502020204030204" pitchFamily="34" charset="0"/>
                        </a:rPr>
                        <a:t>and thirteen Demotion </a:t>
                      </a:r>
                      <a:r>
                        <a:rPr lang="en-US" sz="1200" b="1" dirty="0">
                          <a:latin typeface="Calibri" panose="020F0502020204030204" pitchFamily="34" charset="0"/>
                          <a:ea typeface="Calibri" panose="020F0502020204030204" pitchFamily="34" charset="0"/>
                          <a:cs typeface="Calibri" panose="020F0502020204030204" pitchFamily="34" charset="0"/>
                        </a:rPr>
                        <a:t>tables</a:t>
                      </a:r>
                      <a:r>
                        <a:rPr lang="en-US" sz="1200" b="0" dirty="0">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1200" b="0" dirty="0">
                          <a:latin typeface="Calibri" panose="020F0502020204030204" pitchFamily="34" charset="0"/>
                          <a:ea typeface="Calibri" panose="020F0502020204030204" pitchFamily="34" charset="0"/>
                          <a:cs typeface="Calibri" panose="020F0502020204030204" pitchFamily="34" charset="0"/>
                        </a:rPr>
                        <a:t>Identify </a:t>
                      </a:r>
                      <a:r>
                        <a:rPr lang="en-US" sz="1200" b="1" dirty="0">
                          <a:latin typeface="Calibri" panose="020F0502020204030204" pitchFamily="34" charset="0"/>
                          <a:ea typeface="Calibri" panose="020F0502020204030204" pitchFamily="34" charset="0"/>
                          <a:cs typeface="Calibri" panose="020F0502020204030204" pitchFamily="34" charset="0"/>
                        </a:rPr>
                        <a:t>primary</a:t>
                      </a:r>
                      <a:r>
                        <a:rPr lang="en-US" sz="1200" b="0" dirty="0">
                          <a:latin typeface="Calibri" panose="020F0502020204030204" pitchFamily="34" charset="0"/>
                          <a:ea typeface="Calibri" panose="020F0502020204030204" pitchFamily="34" charset="0"/>
                          <a:cs typeface="Calibri" panose="020F0502020204030204" pitchFamily="34" charset="0"/>
                        </a:rPr>
                        <a:t> and </a:t>
                      </a:r>
                      <a:r>
                        <a:rPr lang="en-US" sz="1200" b="1" dirty="0">
                          <a:latin typeface="Calibri" panose="020F0502020204030204" pitchFamily="34" charset="0"/>
                          <a:ea typeface="Calibri" panose="020F0502020204030204" pitchFamily="34" charset="0"/>
                          <a:cs typeface="Calibri" panose="020F0502020204030204" pitchFamily="34" charset="0"/>
                        </a:rPr>
                        <a:t>foreign key </a:t>
                      </a:r>
                      <a:r>
                        <a:rPr lang="en-US" sz="1200" b="0" dirty="0">
                          <a:latin typeface="Calibri" panose="020F0502020204030204" pitchFamily="34" charset="0"/>
                          <a:ea typeface="Calibri" panose="020F0502020204030204" pitchFamily="34" charset="0"/>
                          <a:cs typeface="Calibri" panose="020F0502020204030204" pitchFamily="34" charset="0"/>
                        </a:rPr>
                        <a:t>for each table.</a:t>
                      </a:r>
                    </a:p>
                    <a:p>
                      <a:pPr marL="171450" indent="-171450">
                        <a:buFont typeface="Arial" panose="020B0604020202020204" pitchFamily="34" charset="0"/>
                        <a:buChar char="•"/>
                      </a:pPr>
                      <a:r>
                        <a:rPr lang="en-US" sz="1200" b="0" kern="1200" dirty="0">
                          <a:solidFill>
                            <a:schemeClr val="dk1"/>
                          </a:solidFill>
                          <a:latin typeface="Calibri" panose="020F0502020204030204" pitchFamily="34" charset="0"/>
                          <a:ea typeface="Calibri" panose="020F0502020204030204" pitchFamily="34" charset="0"/>
                          <a:cs typeface="Calibri" panose="020F0502020204030204" pitchFamily="34" charset="0"/>
                        </a:rPr>
                        <a:t>Identify common data types in relational database.</a:t>
                      </a:r>
                      <a:endParaRPr lang="en-US" sz="1200" b="0" dirty="0">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85000"/>
                      </a:schemeClr>
                    </a:solidFill>
                  </a:tcPr>
                </a:tc>
                <a:extLst>
                  <a:ext uri="{0D108BD9-81ED-4DB2-BD59-A6C34878D82A}">
                    <a16:rowId xmlns:a16="http://schemas.microsoft.com/office/drawing/2014/main" val="1018923968"/>
                  </a:ext>
                </a:extLst>
              </a:tr>
              <a:tr h="1051516">
                <a:tc>
                  <a:txBody>
                    <a:bodyPr/>
                    <a:lstStyle/>
                    <a:p>
                      <a:pPr marL="171450" indent="-171450">
                        <a:buFont typeface="Arial" panose="020B0604020202020204" pitchFamily="34" charset="0"/>
                        <a:buChar char="•"/>
                      </a:pPr>
                      <a:r>
                        <a:rPr lang="en-US" sz="1200" b="0" kern="1200" dirty="0">
                          <a:solidFill>
                            <a:schemeClr val="dk1"/>
                          </a:solidFill>
                          <a:latin typeface="Calibri" panose="020F0502020204030204" pitchFamily="34" charset="0"/>
                          <a:ea typeface="Calibri" panose="020F0502020204030204" pitchFamily="34" charset="0"/>
                          <a:cs typeface="Calibri" panose="020F0502020204030204" pitchFamily="34" charset="0"/>
                        </a:rPr>
                        <a:t>Create a data dictionary as a separate document to present consolidated structure and organization of database and details about each table.</a:t>
                      </a:r>
                    </a:p>
                    <a:p>
                      <a:pPr marL="171450" indent="-171450">
                        <a:buFont typeface="Arial" panose="020B0604020202020204" pitchFamily="34" charset="0"/>
                        <a:buChar char="•"/>
                      </a:pPr>
                      <a:r>
                        <a:rPr lang="en-US" sz="1200" b="0" kern="1200" dirty="0">
                          <a:solidFill>
                            <a:schemeClr val="dk1"/>
                          </a:solidFill>
                          <a:latin typeface="Calibri" panose="020F0502020204030204" pitchFamily="34" charset="0"/>
                          <a:ea typeface="Calibri" panose="020F0502020204030204" pitchFamily="34" charset="0"/>
                          <a:cs typeface="Calibri" panose="020F0502020204030204" pitchFamily="34" charset="0"/>
                        </a:rPr>
                        <a:t>Each table is presented the name of the columns, data type and data description.</a:t>
                      </a:r>
                    </a:p>
                    <a:p>
                      <a:pPr marL="171450" indent="-171450">
                        <a:buFont typeface="Arial" panose="020B0604020202020204" pitchFamily="34" charset="0"/>
                        <a:buChar char="•"/>
                      </a:pPr>
                      <a:r>
                        <a:rPr lang="en-US" sz="1200" b="0" kern="1200" dirty="0">
                          <a:solidFill>
                            <a:schemeClr val="dk1"/>
                          </a:solidFill>
                          <a:latin typeface="Calibri" panose="020F0502020204030204" pitchFamily="34" charset="0"/>
                          <a:ea typeface="Calibri" panose="020F0502020204030204" pitchFamily="34" charset="0"/>
                          <a:cs typeface="Calibri" panose="020F0502020204030204" pitchFamily="34" charset="0"/>
                        </a:rPr>
                        <a:t>Primary and foreign key columns are clearly marked.</a:t>
                      </a:r>
                    </a:p>
                    <a:p>
                      <a:pPr marL="171450" indent="-171450">
                        <a:buFont typeface="Arial" panose="020B0604020202020204" pitchFamily="34" charset="0"/>
                        <a:buChar char="•"/>
                      </a:pPr>
                      <a:r>
                        <a:rPr lang="en-US" sz="1200" b="0" kern="1200" dirty="0">
                          <a:solidFill>
                            <a:schemeClr val="dk1"/>
                          </a:solidFill>
                          <a:latin typeface="Calibri" panose="020F0502020204030204" pitchFamily="34" charset="0"/>
                          <a:ea typeface="Calibri" panose="020F0502020204030204" pitchFamily="34" charset="0"/>
                          <a:cs typeface="Calibri" panose="020F0502020204030204" pitchFamily="34" charset="0"/>
                        </a:rPr>
                        <a:t>The relationship between tables are presented as tables ‘linked to’ or ‘linked from’</a:t>
                      </a:r>
                    </a:p>
                    <a:p>
                      <a:pPr marL="171450" indent="-171450">
                        <a:buFont typeface="Arial" panose="020B0604020202020204" pitchFamily="34" charset="0"/>
                        <a:buChar char="•"/>
                      </a:pPr>
                      <a:endParaRPr lang="en-US" sz="1200" b="0" dirty="0">
                        <a:latin typeface="Calibri" panose="020F0502020204030204" pitchFamily="34" charset="0"/>
                        <a:ea typeface="Calibri" panose="020F0502020204030204" pitchFamily="34" charset="0"/>
                        <a:cs typeface="Calibri" panose="020F0502020204030204" pitchFamily="34" charset="0"/>
                      </a:endParaRPr>
                    </a:p>
                  </a:txBody>
                  <a:tcPr>
                    <a:solidFill>
                      <a:srgbClr val="FFFFFF"/>
                    </a:solidFill>
                  </a:tcPr>
                </a:tc>
                <a:extLst>
                  <a:ext uri="{0D108BD9-81ED-4DB2-BD59-A6C34878D82A}">
                    <a16:rowId xmlns:a16="http://schemas.microsoft.com/office/drawing/2014/main" val="1024515960"/>
                  </a:ext>
                </a:extLst>
              </a:tr>
              <a:tr h="870599">
                <a:tc>
                  <a:txBody>
                    <a:bodyPr/>
                    <a:lstStyle/>
                    <a:p>
                      <a:pPr marL="171450" indent="-171450">
                        <a:buFont typeface="Arial" panose="020B0604020202020204" pitchFamily="34" charset="0"/>
                        <a:buChar char="•"/>
                      </a:pPr>
                      <a:r>
                        <a:rPr lang="en-US" sz="1200" b="0" dirty="0">
                          <a:latin typeface="Calibri" panose="020F0502020204030204" pitchFamily="34" charset="0"/>
                          <a:ea typeface="Calibri" panose="020F0502020204030204" pitchFamily="34" charset="0"/>
                          <a:cs typeface="Calibri" panose="020F0502020204030204" pitchFamily="34" charset="0"/>
                        </a:rPr>
                        <a:t>Extract </a:t>
                      </a:r>
                      <a:r>
                        <a:rPr lang="en-US" sz="1200" b="1" dirty="0">
                          <a:latin typeface="Calibri" panose="020F0502020204030204" pitchFamily="34" charset="0"/>
                          <a:ea typeface="Calibri" panose="020F0502020204030204" pitchFamily="34" charset="0"/>
                          <a:cs typeface="Calibri" panose="020F0502020204030204" pitchFamily="34" charset="0"/>
                        </a:rPr>
                        <a:t>Entity relationship diagram </a:t>
                      </a:r>
                      <a:r>
                        <a:rPr lang="en-US" sz="1200" b="0" dirty="0">
                          <a:latin typeface="Calibri" panose="020F0502020204030204" pitchFamily="34" charset="0"/>
                          <a:ea typeface="Calibri" panose="020F0502020204030204" pitchFamily="34" charset="0"/>
                          <a:cs typeface="Calibri" panose="020F0502020204030204" pitchFamily="34" charset="0"/>
                        </a:rPr>
                        <a:t>(ERD) using </a:t>
                      </a:r>
                      <a:r>
                        <a:rPr lang="en-US" sz="1200" b="1" dirty="0" err="1">
                          <a:latin typeface="Calibri" panose="020F0502020204030204" pitchFamily="34" charset="0"/>
                          <a:ea typeface="Calibri" panose="020F0502020204030204" pitchFamily="34" charset="0"/>
                          <a:cs typeface="Calibri" panose="020F0502020204030204" pitchFamily="34" charset="0"/>
                        </a:rPr>
                        <a:t>DbVizualizer</a:t>
                      </a:r>
                      <a:r>
                        <a:rPr lang="en-US" sz="1200" b="1" dirty="0">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1200" b="0" dirty="0">
                          <a:latin typeface="Calibri" panose="020F0502020204030204" pitchFamily="34" charset="0"/>
                          <a:ea typeface="Calibri" panose="020F0502020204030204" pitchFamily="34" charset="0"/>
                          <a:cs typeface="Calibri" panose="020F0502020204030204" pitchFamily="34" charset="0"/>
                        </a:rPr>
                        <a:t>Include ERD into data dictionary document.</a:t>
                      </a:r>
                    </a:p>
                    <a:p>
                      <a:pPr marL="171450" indent="-171450">
                        <a:buFont typeface="Arial" panose="020B0604020202020204" pitchFamily="34" charset="0"/>
                        <a:buChar char="•"/>
                      </a:pPr>
                      <a:r>
                        <a:rPr lang="en-US" sz="1200" b="0" dirty="0">
                          <a:latin typeface="Calibri" panose="020F0502020204030204" pitchFamily="34" charset="0"/>
                          <a:ea typeface="Calibri" panose="020F0502020204030204" pitchFamily="34" charset="0"/>
                          <a:cs typeface="Calibri" panose="020F0502020204030204" pitchFamily="34" charset="0"/>
                        </a:rPr>
                        <a:t>Use ERD for analysis and write queries.</a:t>
                      </a:r>
                    </a:p>
                  </a:txBody>
                  <a:tcPr>
                    <a:solidFill>
                      <a:schemeClr val="tx1">
                        <a:lumMod val="85000"/>
                      </a:schemeClr>
                    </a:solidFill>
                  </a:tcPr>
                </a:tc>
                <a:extLst>
                  <a:ext uri="{0D108BD9-81ED-4DB2-BD59-A6C34878D82A}">
                    <a16:rowId xmlns:a16="http://schemas.microsoft.com/office/drawing/2014/main" val="2826530239"/>
                  </a:ext>
                </a:extLst>
              </a:tr>
            </a:tbl>
          </a:graphicData>
        </a:graphic>
      </p:graphicFrame>
      <p:pic>
        <p:nvPicPr>
          <p:cNvPr id="40" name="Picture 39">
            <a:extLst>
              <a:ext uri="{FF2B5EF4-FFF2-40B4-BE49-F238E27FC236}">
                <a16:creationId xmlns:a16="http://schemas.microsoft.com/office/drawing/2014/main" id="{78ACD766-DFE9-D7FA-C8A5-68C5BE86F5D4}"/>
              </a:ext>
            </a:extLst>
          </p:cNvPr>
          <p:cNvPicPr>
            <a:picLocks noChangeAspect="1"/>
          </p:cNvPicPr>
          <p:nvPr/>
        </p:nvPicPr>
        <p:blipFill>
          <a:blip r:embed="rId2"/>
          <a:stretch>
            <a:fillRect/>
          </a:stretch>
        </p:blipFill>
        <p:spPr>
          <a:xfrm>
            <a:off x="4591050" y="4354512"/>
            <a:ext cx="7219950" cy="2009775"/>
          </a:xfrm>
          <a:prstGeom prst="rect">
            <a:avLst/>
          </a:prstGeom>
        </p:spPr>
      </p:pic>
      <p:sp>
        <p:nvSpPr>
          <p:cNvPr id="41" name="TextBox 40">
            <a:extLst>
              <a:ext uri="{FF2B5EF4-FFF2-40B4-BE49-F238E27FC236}">
                <a16:creationId xmlns:a16="http://schemas.microsoft.com/office/drawing/2014/main" id="{0B210C48-CC50-5548-6CEA-7265E03C0A37}"/>
              </a:ext>
            </a:extLst>
          </p:cNvPr>
          <p:cNvSpPr txBox="1"/>
          <p:nvPr/>
        </p:nvSpPr>
        <p:spPr>
          <a:xfrm>
            <a:off x="381000" y="4699819"/>
            <a:ext cx="3689555" cy="830997"/>
          </a:xfrm>
          <a:prstGeom prst="rect">
            <a:avLst/>
          </a:prstGeom>
          <a:noFill/>
        </p:spPr>
        <p:txBody>
          <a:bodyPr wrap="square" rtlCol="0">
            <a:spAutoFit/>
          </a:bodyPr>
          <a:lstStyle/>
          <a:p>
            <a:r>
              <a:rPr lang="en-US" sz="16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Table Inventory:</a:t>
            </a:r>
          </a:p>
          <a:p>
            <a:r>
              <a:rPr lang="en-US" sz="16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Example of a dimension table </a:t>
            </a:r>
          </a:p>
          <a:p>
            <a:r>
              <a:rPr lang="en-US" sz="16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from Data Dictionary </a:t>
            </a:r>
          </a:p>
        </p:txBody>
      </p:sp>
    </p:spTree>
    <p:extLst>
      <p:ext uri="{BB962C8B-B14F-4D97-AF65-F5344CB8AC3E}">
        <p14:creationId xmlns:p14="http://schemas.microsoft.com/office/powerpoint/2010/main" val="798345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319671" y="206477"/>
            <a:ext cx="11311890" cy="1078658"/>
          </a:xfrm>
        </p:spPr>
        <p:txBody>
          <a:bodyPr vert="horz" lIns="0" tIns="0" rIns="0" bIns="0" rtlCol="0" anchor="b" anchorCtr="0">
            <a:normAutofit/>
          </a:bodyPr>
          <a:lstStyle/>
          <a:p>
            <a:r>
              <a:rPr lang="en-US" b="1" i="0" kern="1200" spc="100" baseline="0" dirty="0">
                <a:latin typeface="+mj-lt"/>
                <a:ea typeface="+mj-ea"/>
                <a:cs typeface="+mj-cs"/>
              </a:rPr>
              <a:t>Challenges &amp; Solutions</a:t>
            </a:r>
            <a:br>
              <a:rPr lang="en-US" sz="4100" b="1" i="0" kern="1200" spc="100" baseline="0" dirty="0">
                <a:latin typeface="+mj-lt"/>
                <a:ea typeface="+mj-ea"/>
                <a:cs typeface="+mj-cs"/>
              </a:rPr>
            </a:br>
            <a:r>
              <a:rPr lang="en-US" sz="3200" b="1" i="0" kern="1200" spc="100" baseline="0" dirty="0">
                <a:solidFill>
                  <a:schemeClr val="accent6">
                    <a:lumMod val="75000"/>
                  </a:schemeClr>
                </a:solidFill>
                <a:latin typeface="+mj-lt"/>
                <a:ea typeface="+mj-ea"/>
                <a:cs typeface="+mj-cs"/>
              </a:rPr>
              <a:t>Cleaning data in SQL</a:t>
            </a:r>
          </a:p>
        </p:txBody>
      </p:sp>
      <p:sp>
        <p:nvSpPr>
          <p:cNvPr id="14" name="TextBox 13">
            <a:extLst>
              <a:ext uri="{FF2B5EF4-FFF2-40B4-BE49-F238E27FC236}">
                <a16:creationId xmlns:a16="http://schemas.microsoft.com/office/drawing/2014/main" id="{DE7BB884-47D9-F120-54B3-A231C14BD91A}"/>
              </a:ext>
            </a:extLst>
          </p:cNvPr>
          <p:cNvSpPr txBox="1"/>
          <p:nvPr/>
        </p:nvSpPr>
        <p:spPr>
          <a:xfrm>
            <a:off x="5306341" y="1157171"/>
            <a:ext cx="6485165" cy="2600712"/>
          </a:xfrm>
          <a:prstGeom prst="rect">
            <a:avLst/>
          </a:prstGeom>
          <a:noFill/>
        </p:spPr>
        <p:txBody>
          <a:bodyPr wrap="square" rtlCol="0">
            <a:spAutoFit/>
          </a:bodyPr>
          <a:lstStyle/>
          <a:p>
            <a:pPr>
              <a:lnSpc>
                <a:spcPct val="100000"/>
              </a:lnSpc>
              <a:spcBef>
                <a:spcPts val="0"/>
              </a:spcBef>
              <a:spcAft>
                <a:spcPts val="600"/>
              </a:spcAft>
            </a:pPr>
            <a:r>
              <a:rPr lang="en-US" sz="2000" b="1" kern="0" dirty="0">
                <a:solidFill>
                  <a:srgbClr val="008080"/>
                </a:solidFill>
                <a:effectLst/>
                <a:latin typeface="Calibri" panose="020F0502020204030204" pitchFamily="34" charset="0"/>
                <a:ea typeface="Times New Roman" panose="02020603050405020304" pitchFamily="18" charset="0"/>
              </a:rPr>
              <a:t>Handling Duplicate data</a:t>
            </a:r>
          </a:p>
          <a:p>
            <a:pPr marL="342900" marR="0" lvl="0" indent="-342900" algn="just">
              <a:spcAft>
                <a:spcPts val="600"/>
              </a:spcAft>
              <a:buFont typeface="+mj-lt"/>
              <a:buAutoNum type="arabicPeriod"/>
            </a:pPr>
            <a:r>
              <a:rPr lang="en-US" sz="16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 determined the data grain and checked for duplicates using the variables that could form the lowest level of detail in both tables. For instance, in Film table, the grain data is the combination of three variables: title, </a:t>
            </a:r>
            <a:r>
              <a:rPr lang="en-US" sz="1600" kern="100" dirty="0" err="1">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release_year</a:t>
            </a:r>
            <a:r>
              <a:rPr lang="en-US" sz="16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language_id</a:t>
            </a:r>
            <a:r>
              <a:rPr lang="en-US" sz="16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spcAft>
                <a:spcPts val="600"/>
              </a:spcAft>
              <a:buFont typeface="+mj-lt"/>
              <a:buAutoNum type="arabicPeriod"/>
            </a:pPr>
            <a:r>
              <a:rPr lang="en-US" sz="16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As the result, no duplicate data is identified. </a:t>
            </a:r>
          </a:p>
          <a:p>
            <a:pPr marL="342900" indent="-342900">
              <a:spcAft>
                <a:spcPts val="600"/>
              </a:spcAft>
              <a:buFont typeface="+mj-lt"/>
              <a:buAutoNum type="arabicPeriod"/>
            </a:pPr>
            <a:r>
              <a:rPr lang="en-US" sz="16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If any duplicates were found, I would create a view table and select only unique rows and by using GROUP BY function. Another option is using DELETE function and filtering using WHERE … NOT IN.</a:t>
            </a:r>
            <a:endParaRPr lang="en-US" sz="1600" b="1" kern="0" dirty="0">
              <a:solidFill>
                <a:schemeClr val="bg1">
                  <a:lumMod val="95000"/>
                  <a:lumOff val="5000"/>
                </a:schemeClr>
              </a:solidFill>
              <a:effectLst/>
              <a:latin typeface="Calibri" panose="020F0502020204030204" pitchFamily="34"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49A64019-E3CC-9435-AE51-47D74582F5E9}"/>
              </a:ext>
            </a:extLst>
          </p:cNvPr>
          <p:cNvSpPr>
            <a:spLocks noGrp="1"/>
          </p:cNvSpPr>
          <p:nvPr>
            <p:ph type="sldNum" sz="quarter" idx="12"/>
          </p:nvPr>
        </p:nvSpPr>
        <p:spPr>
          <a:xfrm>
            <a:off x="6454386" y="6610349"/>
            <a:ext cx="523240" cy="247651"/>
          </a:xfrm>
        </p:spPr>
        <p:txBody>
          <a:bodyPr/>
          <a:lstStyle/>
          <a:p>
            <a:fld id="{294A09A9-5501-47C1-A89A-A340965A2BE2}" type="slidenum">
              <a:rPr lang="en-US" smtClean="0"/>
              <a:pPr/>
              <a:t>5</a:t>
            </a:fld>
            <a:endParaRPr lang="en-US" dirty="0">
              <a:latin typeface="+mn-lt"/>
            </a:endParaRPr>
          </a:p>
        </p:txBody>
      </p:sp>
      <p:pic>
        <p:nvPicPr>
          <p:cNvPr id="4" name="Picture 3">
            <a:extLst>
              <a:ext uri="{FF2B5EF4-FFF2-40B4-BE49-F238E27FC236}">
                <a16:creationId xmlns:a16="http://schemas.microsoft.com/office/drawing/2014/main" id="{ACA3388A-305A-A615-352C-CEE99162AE60}"/>
              </a:ext>
            </a:extLst>
          </p:cNvPr>
          <p:cNvPicPr>
            <a:picLocks noChangeAspect="1"/>
          </p:cNvPicPr>
          <p:nvPr/>
        </p:nvPicPr>
        <p:blipFill>
          <a:blip r:embed="rId3"/>
          <a:stretch>
            <a:fillRect/>
          </a:stretch>
        </p:blipFill>
        <p:spPr>
          <a:xfrm>
            <a:off x="226828" y="1501873"/>
            <a:ext cx="4781440" cy="2197637"/>
          </a:xfrm>
          <a:prstGeom prst="rect">
            <a:avLst/>
          </a:prstGeom>
        </p:spPr>
      </p:pic>
      <p:pic>
        <p:nvPicPr>
          <p:cNvPr id="6" name="Picture 5">
            <a:extLst>
              <a:ext uri="{FF2B5EF4-FFF2-40B4-BE49-F238E27FC236}">
                <a16:creationId xmlns:a16="http://schemas.microsoft.com/office/drawing/2014/main" id="{FB30A4B8-2AFD-6AD1-3903-24479C7293F2}"/>
              </a:ext>
            </a:extLst>
          </p:cNvPr>
          <p:cNvPicPr>
            <a:picLocks noChangeAspect="1"/>
          </p:cNvPicPr>
          <p:nvPr/>
        </p:nvPicPr>
        <p:blipFill>
          <a:blip r:embed="rId4"/>
          <a:stretch>
            <a:fillRect/>
          </a:stretch>
        </p:blipFill>
        <p:spPr>
          <a:xfrm>
            <a:off x="226828" y="3916248"/>
            <a:ext cx="4806522" cy="2624291"/>
          </a:xfrm>
          <a:prstGeom prst="rect">
            <a:avLst/>
          </a:prstGeom>
        </p:spPr>
      </p:pic>
      <p:sp>
        <p:nvSpPr>
          <p:cNvPr id="7" name="TextBox 6">
            <a:extLst>
              <a:ext uri="{FF2B5EF4-FFF2-40B4-BE49-F238E27FC236}">
                <a16:creationId xmlns:a16="http://schemas.microsoft.com/office/drawing/2014/main" id="{B2C61EC1-2084-623A-1441-372AE95F22AB}"/>
              </a:ext>
            </a:extLst>
          </p:cNvPr>
          <p:cNvSpPr txBox="1"/>
          <p:nvPr/>
        </p:nvSpPr>
        <p:spPr>
          <a:xfrm>
            <a:off x="5306340" y="3916248"/>
            <a:ext cx="6485165" cy="1969770"/>
          </a:xfrm>
          <a:prstGeom prst="rect">
            <a:avLst/>
          </a:prstGeom>
          <a:noFill/>
        </p:spPr>
        <p:txBody>
          <a:bodyPr wrap="square" rtlCol="0">
            <a:spAutoFit/>
          </a:bodyPr>
          <a:lstStyle/>
          <a:p>
            <a:pPr>
              <a:lnSpc>
                <a:spcPct val="100000"/>
              </a:lnSpc>
              <a:spcBef>
                <a:spcPts val="0"/>
              </a:spcBef>
              <a:spcAft>
                <a:spcPts val="600"/>
              </a:spcAft>
            </a:pPr>
            <a:r>
              <a:rPr lang="en-US" sz="2000" b="1" kern="0" dirty="0">
                <a:solidFill>
                  <a:srgbClr val="008080"/>
                </a:solidFill>
                <a:effectLst/>
                <a:latin typeface="Calibri" panose="020F0502020204030204" pitchFamily="34" charset="0"/>
                <a:ea typeface="Times New Roman" panose="02020603050405020304" pitchFamily="18" charset="0"/>
              </a:rPr>
              <a:t>Handling Non-uniform data</a:t>
            </a:r>
          </a:p>
          <a:p>
            <a:pPr marL="342900" marR="0" indent="-342900" algn="just">
              <a:spcAft>
                <a:spcPts val="600"/>
              </a:spcAft>
              <a:buFont typeface="+mj-lt"/>
              <a:buAutoNum type="arabicPeriod"/>
            </a:pPr>
            <a:r>
              <a:rPr lang="en-US" sz="16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 checked for inconsistencies using GROUP BY. </a:t>
            </a:r>
          </a:p>
          <a:p>
            <a:pPr marL="342900" indent="-342900" algn="just">
              <a:spcAft>
                <a:spcPts val="600"/>
              </a:spcAft>
              <a:buFont typeface="+mj-lt"/>
              <a:buAutoNum type="arabicPeriod"/>
            </a:pPr>
            <a:r>
              <a:rPr lang="en-US" sz="16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 have not identified any non-uniform data. </a:t>
            </a:r>
          </a:p>
          <a:p>
            <a:pPr marL="342900" indent="-342900" algn="just">
              <a:spcAft>
                <a:spcPts val="600"/>
              </a:spcAft>
              <a:buFont typeface="+mj-lt"/>
              <a:buAutoNum type="arabicPeriod"/>
            </a:pPr>
            <a:r>
              <a:rPr lang="en-US" sz="16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If any, we can fix it by updating the table and replacing non-regular values. </a:t>
            </a:r>
          </a:p>
          <a:p>
            <a:pPr marL="0" marR="0" algn="just">
              <a:spcAft>
                <a:spcPts val="6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988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278129"/>
            <a:ext cx="9778365" cy="1494596"/>
          </a:xfrm>
        </p:spPr>
        <p:txBody>
          <a:bodyPr anchor="b">
            <a:normAutofit/>
          </a:bodyPr>
          <a:lstStyle/>
          <a:p>
            <a:r>
              <a:rPr lang="en-US" dirty="0"/>
              <a:t>Challenges &amp; Solutions</a:t>
            </a:r>
            <a:br>
              <a:rPr lang="en-US" dirty="0"/>
            </a:br>
            <a:r>
              <a:rPr lang="en-US" sz="3200" dirty="0">
                <a:solidFill>
                  <a:schemeClr val="accent6">
                    <a:lumMod val="75000"/>
                  </a:schemeClr>
                </a:solidFill>
              </a:rPr>
              <a:t>Common Table Expressions (CTE) vs </a:t>
            </a:r>
            <a:r>
              <a:rPr lang="en-US" sz="3200" dirty="0" err="1">
                <a:solidFill>
                  <a:schemeClr val="accent6">
                    <a:lumMod val="75000"/>
                  </a:schemeClr>
                </a:solidFill>
              </a:rPr>
              <a:t>Subquiries</a:t>
            </a:r>
            <a:endParaRPr lang="en-US" sz="3200" dirty="0">
              <a:solidFill>
                <a:schemeClr val="accent6">
                  <a:lumMod val="75000"/>
                </a:schemeClr>
              </a:solidFill>
            </a:endParaRPr>
          </a:p>
        </p:txBody>
      </p:sp>
      <p:sp>
        <p:nvSpPr>
          <p:cNvPr id="9" name="Slide Number Placeholder 8">
            <a:extLst>
              <a:ext uri="{FF2B5EF4-FFF2-40B4-BE49-F238E27FC236}">
                <a16:creationId xmlns:a16="http://schemas.microsoft.com/office/drawing/2014/main" id="{FC51D3D3-AF49-5961-9839-06A18D129B19}"/>
              </a:ext>
            </a:extLst>
          </p:cNvPr>
          <p:cNvSpPr>
            <a:spLocks noGrp="1"/>
          </p:cNvSpPr>
          <p:nvPr>
            <p:ph type="sldNum" sz="quarter" idx="12"/>
          </p:nvPr>
        </p:nvSpPr>
        <p:spPr>
          <a:xfrm>
            <a:off x="6523212" y="6579871"/>
            <a:ext cx="523240" cy="247651"/>
          </a:xfrm>
        </p:spPr>
        <p:txBody>
          <a:bodyPr/>
          <a:lstStyle/>
          <a:p>
            <a:fld id="{294A09A9-5501-47C1-A89A-A340965A2BE2}" type="slidenum">
              <a:rPr lang="en-US" smtClean="0"/>
              <a:pPr/>
              <a:t>6</a:t>
            </a:fld>
            <a:endParaRPr lang="en-US" dirty="0">
              <a:latin typeface="+mn-lt"/>
            </a:endParaRPr>
          </a:p>
        </p:txBody>
      </p:sp>
      <p:sp>
        <p:nvSpPr>
          <p:cNvPr id="6" name="Flowchart: Alternate Process 5">
            <a:extLst>
              <a:ext uri="{FF2B5EF4-FFF2-40B4-BE49-F238E27FC236}">
                <a16:creationId xmlns:a16="http://schemas.microsoft.com/office/drawing/2014/main" id="{8BD2B4DA-6D17-C241-9050-FBD79B986361}"/>
              </a:ext>
            </a:extLst>
          </p:cNvPr>
          <p:cNvSpPr/>
          <p:nvPr/>
        </p:nvSpPr>
        <p:spPr>
          <a:xfrm>
            <a:off x="540775" y="3375983"/>
            <a:ext cx="5388077" cy="242304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buFont typeface="Arial" panose="020B0604020202020204" pitchFamily="34" charset="0"/>
              <a:buChar char="•"/>
            </a:pPr>
            <a:r>
              <a:rPr lang="en-US" sz="14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Created three inner tables (top-10 countries, top 10-cities, top-5 customers);</a:t>
            </a:r>
          </a:p>
          <a:p>
            <a:pPr marL="342900" marR="0" lvl="0" indent="-342900">
              <a:buFont typeface="Arial" panose="020B0604020202020204" pitchFamily="34" charset="0"/>
              <a:buChar char="•"/>
            </a:pPr>
            <a:r>
              <a:rPr lang="en-US" sz="14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Used the same functions or operators (WHERE, GROUP BY, ORDER BY) at each stage;</a:t>
            </a:r>
          </a:p>
          <a:p>
            <a:pPr marL="342900" marR="0" lvl="0" indent="-342900">
              <a:buFont typeface="Arial" panose="020B0604020202020204" pitchFamily="34" charset="0"/>
              <a:buChar char="•"/>
            </a:pPr>
            <a:r>
              <a:rPr lang="en-US" sz="14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The queries can be simplified by using WHERE city / country IN + list pre-selected cities or countries. However, this option is not advisable if we are using constantly changing data.</a:t>
            </a:r>
          </a:p>
          <a:p>
            <a:pPr marR="0" lvl="0"/>
            <a:r>
              <a:rPr lang="en-US"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Costs: </a:t>
            </a:r>
          </a:p>
          <a:p>
            <a:pPr marR="0" lvl="0"/>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payment </a:t>
            </a: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subquery method –   </a:t>
            </a:r>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65 msec</a:t>
            </a: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R="0" lvl="0"/>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Top-customers list </a:t>
            </a: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subquery method – </a:t>
            </a:r>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154 msec.</a:t>
            </a:r>
            <a:endParaRPr lang="en-US" b="1" dirty="0">
              <a:solidFill>
                <a:schemeClr val="bg1">
                  <a:lumMod val="95000"/>
                  <a:lumOff val="5000"/>
                </a:schemeClr>
              </a:solidFill>
            </a:endParaRPr>
          </a:p>
        </p:txBody>
      </p:sp>
      <p:sp>
        <p:nvSpPr>
          <p:cNvPr id="7" name="TextBox 6">
            <a:extLst>
              <a:ext uri="{FF2B5EF4-FFF2-40B4-BE49-F238E27FC236}">
                <a16:creationId xmlns:a16="http://schemas.microsoft.com/office/drawing/2014/main" id="{3EAE945B-3B71-8015-71B7-CF7F09181C4B}"/>
              </a:ext>
            </a:extLst>
          </p:cNvPr>
          <p:cNvSpPr txBox="1"/>
          <p:nvPr/>
        </p:nvSpPr>
        <p:spPr>
          <a:xfrm>
            <a:off x="501446" y="2237210"/>
            <a:ext cx="10314039" cy="830997"/>
          </a:xfrm>
          <a:prstGeom prst="rect">
            <a:avLst/>
          </a:prstGeom>
          <a:noFill/>
        </p:spPr>
        <p:txBody>
          <a:bodyPr wrap="square" rtlCol="0">
            <a:spAutoFit/>
          </a:bodyPr>
          <a:lstStyle/>
          <a:p>
            <a:pPr marL="0" marR="0"/>
            <a:r>
              <a:rPr lang="en-US" sz="16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 compared using Subqueries and Common Table Expressions (CTE) aiming at optimizing SQL queries.</a:t>
            </a:r>
          </a:p>
          <a:p>
            <a:pPr marL="0" marR="0"/>
            <a:r>
              <a:rPr lang="en-US" sz="16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 wrote SQL statements to answer two business questions: what is the average amount paid by top-5 customers? (ii) What are the top-10 countries by customers count? The SQL queries are available in my depository </a:t>
            </a:r>
            <a:r>
              <a:rPr lang="en-US" sz="16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SQL queries</a:t>
            </a:r>
            <a:endParaRPr lang="en-US" sz="1600" dirty="0">
              <a:solidFill>
                <a:schemeClr val="accent1">
                  <a:lumMod val="75000"/>
                </a:schemeClr>
              </a:solidFill>
            </a:endParaRPr>
          </a:p>
        </p:txBody>
      </p:sp>
      <p:sp>
        <p:nvSpPr>
          <p:cNvPr id="10" name="Flowchart: Alternate Process 9">
            <a:extLst>
              <a:ext uri="{FF2B5EF4-FFF2-40B4-BE49-F238E27FC236}">
                <a16:creationId xmlns:a16="http://schemas.microsoft.com/office/drawing/2014/main" id="{633B7677-CB6B-2643-ACFC-DAADA1115037}"/>
              </a:ext>
            </a:extLst>
          </p:cNvPr>
          <p:cNvSpPr/>
          <p:nvPr/>
        </p:nvSpPr>
        <p:spPr>
          <a:xfrm>
            <a:off x="6356556" y="3344118"/>
            <a:ext cx="5388076" cy="245491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buFont typeface="Arial" panose="020B0604020202020204" pitchFamily="34" charset="0"/>
              <a:buChar char="•"/>
            </a:pPr>
            <a:r>
              <a:rPr lang="en-US" sz="14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Created an inner CTE table, to calculate the amount paid by the top-5 customers;</a:t>
            </a:r>
          </a:p>
          <a:p>
            <a:pPr marL="342900" marR="0" lvl="0" indent="-342900">
              <a:buFont typeface="Arial" panose="020B0604020202020204" pitchFamily="34" charset="0"/>
              <a:buChar char="•"/>
            </a:pPr>
            <a:r>
              <a:rPr lang="en-US" sz="14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Used a WITH clause, gave the title to CTE-table for reference in the following clause;</a:t>
            </a:r>
          </a:p>
          <a:p>
            <a:pPr marL="342900" marR="0" lvl="0" indent="-342900">
              <a:buFont typeface="Arial" panose="020B0604020202020204" pitchFamily="34" charset="0"/>
              <a:buChar char="•"/>
            </a:pPr>
            <a:r>
              <a:rPr lang="en-US" sz="14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Added the clauses to calculate the average payment;  </a:t>
            </a:r>
          </a:p>
          <a:p>
            <a:pPr marL="342900" marR="0" lvl="0" indent="-342900">
              <a:buFont typeface="Arial" panose="020B0604020202020204" pitchFamily="34" charset="0"/>
              <a:buChar char="•"/>
            </a:pPr>
            <a:r>
              <a:rPr lang="en-US" sz="14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Creating CTE to select top-5 customers by using WITH clause;</a:t>
            </a:r>
          </a:p>
          <a:p>
            <a:pPr marL="342900" marR="0" lvl="0" indent="-342900">
              <a:buFont typeface="Arial" panose="020B0604020202020204" pitchFamily="34" charset="0"/>
              <a:buChar char="•"/>
            </a:pPr>
            <a:r>
              <a:rPr lang="en-US" sz="1400"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Used LEFT JOIN to show the 5 customers by the total payment in the top-10 counties.</a:t>
            </a:r>
          </a:p>
          <a:p>
            <a:pPr marR="0" lvl="0"/>
            <a:r>
              <a:rPr lang="en-US"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Costs: </a:t>
            </a:r>
          </a:p>
          <a:p>
            <a:pPr marR="0" lvl="0"/>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payment </a:t>
            </a: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CTE –   </a:t>
            </a:r>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43 msec</a:t>
            </a: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R="0" lvl="0"/>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Top-customers list </a:t>
            </a: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CTE –  </a:t>
            </a:r>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95 msec.</a:t>
            </a:r>
            <a:endParaRPr lang="en-US" sz="1400" b="1" dirty="0">
              <a:solidFill>
                <a:schemeClr val="bg1">
                  <a:lumMod val="95000"/>
                  <a:lumOff val="5000"/>
                </a:schemeClr>
              </a:solidFill>
            </a:endParaRPr>
          </a:p>
        </p:txBody>
      </p:sp>
      <p:sp>
        <p:nvSpPr>
          <p:cNvPr id="11" name="TextBox 10">
            <a:extLst>
              <a:ext uri="{FF2B5EF4-FFF2-40B4-BE49-F238E27FC236}">
                <a16:creationId xmlns:a16="http://schemas.microsoft.com/office/drawing/2014/main" id="{E8C4A820-B3B1-A22F-6DF5-B72FF63E43A4}"/>
              </a:ext>
            </a:extLst>
          </p:cNvPr>
          <p:cNvSpPr txBox="1"/>
          <p:nvPr/>
        </p:nvSpPr>
        <p:spPr>
          <a:xfrm>
            <a:off x="2556387" y="2975874"/>
            <a:ext cx="1284326" cy="400110"/>
          </a:xfrm>
          <a:prstGeom prst="rect">
            <a:avLst/>
          </a:prstGeom>
          <a:noFill/>
        </p:spPr>
        <p:txBody>
          <a:bodyPr wrap="none" rtlCol="0">
            <a:spAutoFit/>
          </a:bodyPr>
          <a:lstStyle/>
          <a:p>
            <a:r>
              <a:rPr lang="en-US" sz="2000" b="1" i="1" dirty="0"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Subquiries</a:t>
            </a:r>
            <a:endParaRPr lang="en-US" sz="2000" b="1" i="1"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57ED108C-FACE-C046-6FD3-7688C83A6DF7}"/>
              </a:ext>
            </a:extLst>
          </p:cNvPr>
          <p:cNvSpPr txBox="1"/>
          <p:nvPr/>
        </p:nvSpPr>
        <p:spPr>
          <a:xfrm>
            <a:off x="7527549" y="2959941"/>
            <a:ext cx="3046090" cy="400110"/>
          </a:xfrm>
          <a:prstGeom prst="rect">
            <a:avLst/>
          </a:prstGeom>
          <a:noFill/>
        </p:spPr>
        <p:txBody>
          <a:bodyPr wrap="none" rtlCol="0">
            <a:spAutoFit/>
          </a:bodyPr>
          <a:lstStyle/>
          <a:p>
            <a:r>
              <a:rPr lang="en-US" sz="2000" b="1" i="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Common Table Expressions</a:t>
            </a:r>
            <a:endParaRPr lang="en-US" sz="2000" b="1" i="1"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93666418-9356-4F7C-B033-B46D96974ED9}"/>
              </a:ext>
            </a:extLst>
          </p:cNvPr>
          <p:cNvSpPr txBox="1"/>
          <p:nvPr/>
        </p:nvSpPr>
        <p:spPr>
          <a:xfrm>
            <a:off x="5928854" y="4363509"/>
            <a:ext cx="405111" cy="400110"/>
          </a:xfrm>
          <a:prstGeom prst="rect">
            <a:avLst/>
          </a:prstGeom>
          <a:noFill/>
        </p:spPr>
        <p:txBody>
          <a:bodyPr wrap="none" rtlCol="0">
            <a:spAutoFit/>
          </a:bodyPr>
          <a:lstStyle/>
          <a:p>
            <a:r>
              <a:rPr lang="en-US" sz="2000" b="1" i="1" dirty="0">
                <a:solidFill>
                  <a:srgbClr val="FFC000"/>
                </a:solidFill>
                <a:latin typeface="Calibri" panose="020F0502020204030204" pitchFamily="34" charset="0"/>
                <a:ea typeface="Calibri" panose="020F0502020204030204" pitchFamily="34" charset="0"/>
                <a:cs typeface="Calibri" panose="020F0502020204030204" pitchFamily="34" charset="0"/>
              </a:rPr>
              <a:t>vs</a:t>
            </a:r>
          </a:p>
        </p:txBody>
      </p:sp>
      <p:sp>
        <p:nvSpPr>
          <p:cNvPr id="14" name="TextBox 13">
            <a:extLst>
              <a:ext uri="{FF2B5EF4-FFF2-40B4-BE49-F238E27FC236}">
                <a16:creationId xmlns:a16="http://schemas.microsoft.com/office/drawing/2014/main" id="{85C778CE-49CB-8315-9903-6253E600C4AD}"/>
              </a:ext>
            </a:extLst>
          </p:cNvPr>
          <p:cNvSpPr txBox="1"/>
          <p:nvPr/>
        </p:nvSpPr>
        <p:spPr>
          <a:xfrm>
            <a:off x="629989" y="5935558"/>
            <a:ext cx="7834452" cy="400110"/>
          </a:xfrm>
          <a:prstGeom prst="rect">
            <a:avLst/>
          </a:prstGeom>
          <a:noFill/>
        </p:spPr>
        <p:txBody>
          <a:bodyPr wrap="none" rtlCol="0">
            <a:spAutoFit/>
          </a:bodyPr>
          <a:lstStyle/>
          <a:p>
            <a:r>
              <a:rPr lang="en-US" sz="2000" b="1"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rPr>
              <a:t>Using CTE query we can save about 30% of time for running the queries.</a:t>
            </a:r>
            <a:endParaRPr lang="en-US" sz="2000" b="1" dirty="0">
              <a:solidFill>
                <a:schemeClr val="accent3">
                  <a:lumMod val="75000"/>
                </a:schemeClr>
              </a:solidFill>
            </a:endParaRPr>
          </a:p>
        </p:txBody>
      </p:sp>
    </p:spTree>
    <p:extLst>
      <p:ext uri="{BB962C8B-B14F-4D97-AF65-F5344CB8AC3E}">
        <p14:creationId xmlns:p14="http://schemas.microsoft.com/office/powerpoint/2010/main" val="185076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1848-7380-ED45-B81B-899B6383CB3C}"/>
              </a:ext>
            </a:extLst>
          </p:cNvPr>
          <p:cNvSpPr>
            <a:spLocks noGrp="1"/>
          </p:cNvSpPr>
          <p:nvPr>
            <p:ph type="ctrTitle"/>
          </p:nvPr>
        </p:nvSpPr>
        <p:spPr>
          <a:xfrm>
            <a:off x="176981" y="340732"/>
            <a:ext cx="11628919" cy="652326"/>
          </a:xfrm>
        </p:spPr>
        <p:txBody>
          <a:bodyPr/>
          <a:lstStyle/>
          <a:p>
            <a:r>
              <a:rPr lang="en-US" sz="4400" dirty="0"/>
              <a:t>Data Visualization</a:t>
            </a:r>
          </a:p>
        </p:txBody>
      </p:sp>
      <p:sp>
        <p:nvSpPr>
          <p:cNvPr id="23" name="TextBox 22">
            <a:extLst>
              <a:ext uri="{FF2B5EF4-FFF2-40B4-BE49-F238E27FC236}">
                <a16:creationId xmlns:a16="http://schemas.microsoft.com/office/drawing/2014/main" id="{3CD17C4A-5D03-B8A2-0A15-BABB9C187F85}"/>
              </a:ext>
            </a:extLst>
          </p:cNvPr>
          <p:cNvSpPr txBox="1"/>
          <p:nvPr/>
        </p:nvSpPr>
        <p:spPr>
          <a:xfrm>
            <a:off x="265760" y="1199535"/>
            <a:ext cx="6074750" cy="1877437"/>
          </a:xfrm>
          <a:prstGeom prst="rect">
            <a:avLst/>
          </a:prstGeom>
          <a:noFill/>
        </p:spPr>
        <p:txBody>
          <a:bodyPr wrap="square" rtlCol="0">
            <a:spAutoFit/>
          </a:bodyPr>
          <a:lstStyle/>
          <a:p>
            <a:r>
              <a:rPr lang="en-US" sz="2000" b="1" dirty="0">
                <a:solidFill>
                  <a:srgbClr val="008080"/>
                </a:solidFill>
                <a:latin typeface="Calibri" panose="020F0502020204030204" pitchFamily="34" charset="0"/>
                <a:ea typeface="Calibri" panose="020F0502020204030204" pitchFamily="34" charset="0"/>
                <a:cs typeface="Calibri" panose="020F0502020204030204" pitchFamily="34" charset="0"/>
              </a:rPr>
              <a:t>Who are our customers?</a:t>
            </a:r>
          </a:p>
          <a:p>
            <a:pPr marL="342900" marR="0" lvl="0" indent="-342900">
              <a:buFont typeface="Arial" panose="020B0604020202020204" pitchFamily="34" charset="0"/>
              <a:buChar char="•"/>
              <a:tabLst>
                <a:tab pos="457200" algn="l"/>
              </a:tabLs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Our customers reside in 108 countries across the world. </a:t>
            </a:r>
          </a:p>
          <a:p>
            <a:pPr marL="342900" marR="0" lvl="0" indent="-342900">
              <a:buFont typeface="Arial" panose="020B0604020202020204" pitchFamily="34" charset="0"/>
              <a:buChar char="•"/>
              <a:tabLst>
                <a:tab pos="457200" algn="l"/>
              </a:tabLs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Top-5 countries are India, China, Japan, USA, Mexico. </a:t>
            </a:r>
          </a:p>
          <a:p>
            <a:pPr marL="342900" marR="0" lvl="0" indent="-342900">
              <a:buFont typeface="Arial" panose="020B0604020202020204" pitchFamily="34" charset="0"/>
              <a:buChar char="•"/>
              <a:tabLst>
                <a:tab pos="457200" algn="l"/>
              </a:tabLs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More than 50 % of customers are based in the Top-10 countries.</a:t>
            </a:r>
          </a:p>
          <a:p>
            <a:pPr marL="342900" marR="0" lvl="0" indent="-342900">
              <a:buFont typeface="Arial" panose="020B0604020202020204" pitchFamily="34" charset="0"/>
              <a:buChar char="•"/>
              <a:tabLst>
                <a:tab pos="457200" algn="l"/>
              </a:tabLs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Top-10 countries have generated 52% of revenue.</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marL="342900" indent="-342900">
              <a:buFont typeface="Arial" panose="020B0604020202020204" pitchFamily="34" charset="0"/>
              <a:buChar char="•"/>
              <a:tabLst>
                <a:tab pos="457200" algn="l"/>
              </a:tabLs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89% of customers from the top-10 countries are based in non-English speaking countries.</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D23EFDCA-4B30-D2A0-2146-3F9F92FC03C1}"/>
              </a:ext>
            </a:extLst>
          </p:cNvPr>
          <p:cNvSpPr txBox="1"/>
          <p:nvPr/>
        </p:nvSpPr>
        <p:spPr>
          <a:xfrm>
            <a:off x="6602427" y="1030579"/>
            <a:ext cx="5033563" cy="2123658"/>
          </a:xfrm>
          <a:prstGeom prst="rect">
            <a:avLst/>
          </a:prstGeom>
          <a:noFill/>
        </p:spPr>
        <p:txBody>
          <a:bodyPr wrap="square" rtlCol="0">
            <a:spAutoFit/>
          </a:bodyPr>
          <a:lstStyle/>
          <a:p>
            <a:r>
              <a:rPr lang="en-US" sz="2000" b="1"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rPr>
              <a:t>What are their movie preferences?</a:t>
            </a:r>
            <a:endParaRPr lang="en-US" sz="20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buFont typeface="Arial" panose="020B0604020202020204" pitchFamily="34" charset="0"/>
              <a:buChar char="•"/>
              <a:tabLst>
                <a:tab pos="457200" algn="l"/>
              </a:tabLs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movies at the lowest rate of $0.99 are rented most frequently. These transactions account for 35% of sales, however, generated 20% of revenue. </a:t>
            </a:r>
          </a:p>
          <a:p>
            <a:pPr marL="342900" marR="0" lvl="0" indent="-342900">
              <a:buFont typeface="Arial" panose="020B0604020202020204" pitchFamily="34" charset="0"/>
              <a:buChar char="•"/>
              <a:tabLst>
                <a:tab pos="457200" algn="l"/>
              </a:tabLst>
            </a:pP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49% of revenue is generated from sales of the movies rented at the highest rental rate $4.99. </a:t>
            </a:r>
          </a:p>
          <a:p>
            <a:pPr marL="342900" indent="-342900">
              <a:buFont typeface="Arial" panose="020B0604020202020204" pitchFamily="34" charset="0"/>
              <a:buChar char="•"/>
              <a:tabLst>
                <a:tab pos="457200" algn="l"/>
              </a:tabLst>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Arial" panose="020B0604020202020204" pitchFamily="34" charset="0"/>
              </a:rPr>
              <a:t>The most popular genres across all countries are Sports, Sci-Fi, Animation, Drama and Comedy.</a:t>
            </a:r>
            <a:endParaRPr kumimoji="0" lang="en-US" sz="1600" b="1"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6" name="Slide Number Placeholder 5">
            <a:extLst>
              <a:ext uri="{FF2B5EF4-FFF2-40B4-BE49-F238E27FC236}">
                <a16:creationId xmlns:a16="http://schemas.microsoft.com/office/drawing/2014/main" id="{C0EAD050-4E3F-902F-5C41-9A60C032AB77}"/>
              </a:ext>
            </a:extLst>
          </p:cNvPr>
          <p:cNvSpPr txBox="1">
            <a:spLocks/>
          </p:cNvSpPr>
          <p:nvPr/>
        </p:nvSpPr>
        <p:spPr>
          <a:xfrm>
            <a:off x="6438056" y="6610349"/>
            <a:ext cx="575564" cy="2476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294A09A9-5501-47C1-A89A-A340965A2BE2}" type="slidenum">
              <a:rPr lang="en-US" sz="1100" b="1" smtClean="0"/>
              <a:pPr/>
              <a:t>7</a:t>
            </a:fld>
            <a:endParaRPr lang="en-US" sz="1100" b="1" dirty="0"/>
          </a:p>
        </p:txBody>
      </p:sp>
      <p:pic>
        <p:nvPicPr>
          <p:cNvPr id="5" name="Picture 4">
            <a:extLst>
              <a:ext uri="{FF2B5EF4-FFF2-40B4-BE49-F238E27FC236}">
                <a16:creationId xmlns:a16="http://schemas.microsoft.com/office/drawing/2014/main" id="{EC0DAADB-6AA1-6098-B372-BB25ADF5DD27}"/>
              </a:ext>
            </a:extLst>
          </p:cNvPr>
          <p:cNvPicPr>
            <a:picLocks noChangeAspect="1"/>
          </p:cNvPicPr>
          <p:nvPr/>
        </p:nvPicPr>
        <p:blipFill>
          <a:blip r:embed="rId2"/>
          <a:stretch>
            <a:fillRect/>
          </a:stretch>
        </p:blipFill>
        <p:spPr>
          <a:xfrm>
            <a:off x="265760" y="3508481"/>
            <a:ext cx="4724418" cy="2583009"/>
          </a:xfrm>
          <a:prstGeom prst="rect">
            <a:avLst/>
          </a:prstGeom>
        </p:spPr>
      </p:pic>
      <p:pic>
        <p:nvPicPr>
          <p:cNvPr id="6" name="Picture 5">
            <a:extLst>
              <a:ext uri="{FF2B5EF4-FFF2-40B4-BE49-F238E27FC236}">
                <a16:creationId xmlns:a16="http://schemas.microsoft.com/office/drawing/2014/main" id="{78049793-B871-B0AB-A788-7D3FF0C5D6D1}"/>
              </a:ext>
            </a:extLst>
          </p:cNvPr>
          <p:cNvPicPr>
            <a:picLocks noChangeAspect="1"/>
          </p:cNvPicPr>
          <p:nvPr/>
        </p:nvPicPr>
        <p:blipFill>
          <a:blip r:embed="rId3"/>
          <a:stretch>
            <a:fillRect/>
          </a:stretch>
        </p:blipFill>
        <p:spPr>
          <a:xfrm>
            <a:off x="8921544" y="3508481"/>
            <a:ext cx="2974485" cy="2583008"/>
          </a:xfrm>
          <a:prstGeom prst="rect">
            <a:avLst/>
          </a:prstGeom>
        </p:spPr>
      </p:pic>
      <p:pic>
        <p:nvPicPr>
          <p:cNvPr id="7" name="Picture 6">
            <a:extLst>
              <a:ext uri="{FF2B5EF4-FFF2-40B4-BE49-F238E27FC236}">
                <a16:creationId xmlns:a16="http://schemas.microsoft.com/office/drawing/2014/main" id="{D58C9000-35BD-AE86-AA49-6587557B2F06}"/>
              </a:ext>
            </a:extLst>
          </p:cNvPr>
          <p:cNvPicPr>
            <a:picLocks noChangeAspect="1"/>
          </p:cNvPicPr>
          <p:nvPr/>
        </p:nvPicPr>
        <p:blipFill>
          <a:blip r:embed="rId4"/>
          <a:stretch>
            <a:fillRect/>
          </a:stretch>
        </p:blipFill>
        <p:spPr>
          <a:xfrm>
            <a:off x="5269181" y="3508481"/>
            <a:ext cx="3373360" cy="2583008"/>
          </a:xfrm>
          <a:prstGeom prst="rect">
            <a:avLst/>
          </a:prstGeom>
        </p:spPr>
      </p:pic>
    </p:spTree>
    <p:extLst>
      <p:ext uri="{BB962C8B-B14F-4D97-AF65-F5344CB8AC3E}">
        <p14:creationId xmlns:p14="http://schemas.microsoft.com/office/powerpoint/2010/main" val="284033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166A-0E1B-9B6C-F7BA-9C6C862789BC}"/>
              </a:ext>
            </a:extLst>
          </p:cNvPr>
          <p:cNvSpPr>
            <a:spLocks noGrp="1"/>
          </p:cNvSpPr>
          <p:nvPr>
            <p:ph type="title"/>
          </p:nvPr>
        </p:nvSpPr>
        <p:spPr/>
        <p:txBody>
          <a:bodyPr/>
          <a:lstStyle/>
          <a:p>
            <a:r>
              <a:rPr lang="en-US" dirty="0"/>
              <a:t>Recommendations &amp; </a:t>
            </a:r>
            <a:br>
              <a:rPr lang="en-US" dirty="0"/>
            </a:br>
            <a:r>
              <a:rPr lang="en-US" dirty="0"/>
              <a:t>My learning insights</a:t>
            </a:r>
          </a:p>
        </p:txBody>
      </p:sp>
      <p:sp>
        <p:nvSpPr>
          <p:cNvPr id="3" name="Content Placeholder 2">
            <a:extLst>
              <a:ext uri="{FF2B5EF4-FFF2-40B4-BE49-F238E27FC236}">
                <a16:creationId xmlns:a16="http://schemas.microsoft.com/office/drawing/2014/main" id="{E3585428-E7AE-8070-5045-E6071FDA8348}"/>
              </a:ext>
            </a:extLst>
          </p:cNvPr>
          <p:cNvSpPr>
            <a:spLocks noGrp="1"/>
          </p:cNvSpPr>
          <p:nvPr>
            <p:ph sz="quarter" idx="15"/>
          </p:nvPr>
        </p:nvSpPr>
        <p:spPr>
          <a:xfrm>
            <a:off x="594360" y="2322563"/>
            <a:ext cx="5580298" cy="3705625"/>
          </a:xfrm>
        </p:spPr>
        <p:txBody>
          <a:bodyPr/>
          <a:lstStyle/>
          <a:p>
            <a:pPr marL="285750" marR="0" lvl="0" indent="-285750" algn="l" defTabSz="914400" rtl="0" eaLnBrk="1" fontAlgn="auto" latinLnBrk="0" hangingPunct="1">
              <a:lnSpc>
                <a:spcPct val="107000"/>
              </a:lnSpc>
              <a:spcBef>
                <a:spcPts val="0"/>
              </a:spcBef>
              <a:spcAft>
                <a:spcPts val="8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Arial" panose="020B0604020202020204" pitchFamily="34" charset="0"/>
              </a:rPr>
              <a:t>Start streaming online by piloting in the top-5 countries. </a:t>
            </a:r>
          </a:p>
          <a:p>
            <a:pPr marL="285750" marR="0" lvl="0" indent="-285750" algn="l" defTabSz="914400" rtl="0" eaLnBrk="1" fontAlgn="auto" latinLnBrk="0" hangingPunct="1">
              <a:lnSpc>
                <a:spcPct val="107000"/>
              </a:lnSpc>
              <a:spcBef>
                <a:spcPts val="0"/>
              </a:spcBef>
              <a:spcAft>
                <a:spcPts val="8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Arial" panose="020B0604020202020204" pitchFamily="34" charset="0"/>
              </a:rPr>
              <a:t>Develop a system for ranking films by genre and film rating. Make decisions about purchasing new licenses based on the rating system, target audiences and their movie preferences.</a:t>
            </a:r>
          </a:p>
          <a:p>
            <a:pPr marL="285750" marR="0" lvl="0" indent="-285750" algn="l" defTabSz="914400" rtl="0" eaLnBrk="1" fontAlgn="auto" latinLnBrk="0" hangingPunct="1">
              <a:lnSpc>
                <a:spcPct val="107000"/>
              </a:lnSpc>
              <a:spcBef>
                <a:spcPts val="0"/>
              </a:spcBef>
              <a:spcAft>
                <a:spcPts val="80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Arial" panose="020B0604020202020204" pitchFamily="34" charset="0"/>
              </a:rPr>
              <a:t>Review the maturity of license on a regular basis and discontinue those which have not been rented in the last 12 months (43 items on the current list) or the movies that have been purchased less than 10 times in the last 12 months (166 films)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Arial" panose="020B0604020202020204" pitchFamily="34" charset="0"/>
              </a:rPr>
              <a:t>Invent a pricing strategy based on the films’ popularity and move the movies to a lower rental rate category once the number of sales shows a decreasing trend. </a:t>
            </a:r>
            <a:endParaRPr kumimoji="0" lang="en-US" sz="1600" b="1" i="0" u="none" strike="noStrike" kern="1200" cap="none" spc="0" normalizeH="0" baseline="0" noProof="0" dirty="0">
              <a:ln>
                <a:noFill/>
              </a:ln>
              <a:solidFill>
                <a:srgbClr val="CCCC00">
                  <a:lumMod val="50000"/>
                </a:srgbClr>
              </a:solidFill>
              <a:effectLst/>
              <a:uLnTx/>
              <a:uFillTx/>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4" name="Content Placeholder 3">
            <a:extLst>
              <a:ext uri="{FF2B5EF4-FFF2-40B4-BE49-F238E27FC236}">
                <a16:creationId xmlns:a16="http://schemas.microsoft.com/office/drawing/2014/main" id="{A5573C8E-F902-AB0C-CA26-1330D8BC456F}"/>
              </a:ext>
            </a:extLst>
          </p:cNvPr>
          <p:cNvSpPr>
            <a:spLocks noGrp="1"/>
          </p:cNvSpPr>
          <p:nvPr>
            <p:ph sz="quarter" idx="16"/>
          </p:nvPr>
        </p:nvSpPr>
        <p:spPr>
          <a:xfrm>
            <a:off x="6310104" y="2322563"/>
            <a:ext cx="5073434" cy="3705625"/>
          </a:xfrm>
        </p:spPr>
        <p:txBody>
          <a:bodyPr/>
          <a:lstStyle/>
          <a:p>
            <a:pPr marL="285750" marR="0" lvl="0" indent="-285750" algn="l"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Arial" panose="020B0604020202020204" pitchFamily="34" charset="0"/>
              </a:rPr>
              <a:t>Common Table Expressions (CTE) can be used for the same purposes as subqueries. However, CTE has a more readable structure, and can be referenced multiple times from a calling query. It also allows saving time for running queries.</a:t>
            </a:r>
          </a:p>
          <a:p>
            <a:pPr marL="285750" marR="0" lvl="0" indent="-285750" algn="l"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Arial" panose="020B0604020202020204" pitchFamily="34" charset="0"/>
              </a:rPr>
              <a:t>When data is stored in multiple tables, we may need to create several joint tables, and this makes our statements long and hard readable. We can simplify the queries if we use WHERE / IN. However, this option is not advisable if we are using constantly changing data.</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Arial" panose="020B0604020202020204" pitchFamily="34" charset="0"/>
              </a:rPr>
              <a:t>Comparing Excel and SQL for data analysis, the latter is a better option for a relational database with multiple tables. </a:t>
            </a:r>
            <a:endParaRPr lang="en-US" dirty="0"/>
          </a:p>
        </p:txBody>
      </p:sp>
      <p:sp>
        <p:nvSpPr>
          <p:cNvPr id="6" name="Slide Number Placeholder 5">
            <a:extLst>
              <a:ext uri="{FF2B5EF4-FFF2-40B4-BE49-F238E27FC236}">
                <a16:creationId xmlns:a16="http://schemas.microsoft.com/office/drawing/2014/main" id="{BDFDA882-E688-7AB5-E797-8551A96D40A7}"/>
              </a:ext>
            </a:extLst>
          </p:cNvPr>
          <p:cNvSpPr>
            <a:spLocks noGrp="1"/>
          </p:cNvSpPr>
          <p:nvPr>
            <p:ph type="sldNum" sz="quarter" idx="12"/>
          </p:nvPr>
        </p:nvSpPr>
        <p:spPr>
          <a:xfrm>
            <a:off x="6464218" y="6610349"/>
            <a:ext cx="523240" cy="247651"/>
          </a:xfrm>
        </p:spPr>
        <p:txBody>
          <a:bodyPr/>
          <a:lstStyle/>
          <a:p>
            <a:fld id="{294A09A9-5501-47C1-A89A-A340965A2BE2}" type="slidenum">
              <a:rPr lang="en-US" smtClean="0"/>
              <a:pPr/>
              <a:t>8</a:t>
            </a:fld>
            <a:endParaRPr lang="en-US" dirty="0">
              <a:latin typeface="+mn-lt"/>
            </a:endParaRPr>
          </a:p>
        </p:txBody>
      </p:sp>
    </p:spTree>
    <p:extLst>
      <p:ext uri="{BB962C8B-B14F-4D97-AF65-F5344CB8AC3E}">
        <p14:creationId xmlns:p14="http://schemas.microsoft.com/office/powerpoint/2010/main" val="203026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sz="4400"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609599" y="4217043"/>
            <a:ext cx="5761703" cy="168231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Oksana Stepanova</a:t>
            </a:r>
          </a:p>
          <a:p>
            <a:pPr>
              <a:lnSpc>
                <a:spcPct val="100000"/>
              </a:lnSpc>
              <a:spcBef>
                <a:spcPts val="0"/>
              </a:spcBef>
              <a:spcAft>
                <a:spcPts val="600"/>
              </a:spcAft>
            </a:pPr>
            <a:endParaRPr lang="en-US" sz="20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spcAft>
                <a:spcPts val="600"/>
              </a:spcAft>
            </a:pPr>
            <a:r>
              <a:rPr lang="en-US" sz="2000" b="0" dirty="0">
                <a:solidFill>
                  <a:schemeClr val="bg1"/>
                </a:solidFill>
                <a:latin typeface="Calibri" panose="020F0502020204030204" pitchFamily="34" charset="0"/>
                <a:ea typeface="Calibri" panose="020F0502020204030204" pitchFamily="34" charset="0"/>
                <a:cs typeface="Calibri" panose="020F0502020204030204" pitchFamily="34" charset="0"/>
              </a:rPr>
              <a:t>Links to more deliverables</a:t>
            </a: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Tableau visualization</a:t>
            </a:r>
            <a:r>
              <a:rPr lang="en-US" sz="2000" dirty="0">
                <a:solidFill>
                  <a:srgbClr val="4D4D4D"/>
                </a:solidFill>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4"/>
              </a:rPr>
              <a:t>GitHub Repo</a:t>
            </a:r>
            <a:endParaRPr lang="en-US" sz="2000" dirty="0">
              <a:solidFill>
                <a:srgbClr val="4D4D4D"/>
              </a:solidFill>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FC56A842-8AC9-1A62-C5C3-0A267C84E545}"/>
              </a:ext>
            </a:extLst>
          </p:cNvPr>
          <p:cNvPicPr>
            <a:picLocks noChangeAspect="1"/>
          </p:cNvPicPr>
          <p:nvPr/>
        </p:nvPicPr>
        <p:blipFill rotWithShape="1">
          <a:blip r:embed="rId5">
            <a:clrChange>
              <a:clrFrom>
                <a:srgbClr val="FFFFFF"/>
              </a:clrFrom>
              <a:clrTo>
                <a:srgbClr val="FFFFFF">
                  <a:alpha val="0"/>
                </a:srgbClr>
              </a:clrTo>
            </a:clrChange>
          </a:blip>
          <a:srcRect l="20619" r="19188" b="-1641"/>
          <a:stretch/>
        </p:blipFill>
        <p:spPr>
          <a:xfrm>
            <a:off x="472866" y="5217779"/>
            <a:ext cx="503305" cy="503305"/>
          </a:xfrm>
          <a:prstGeom prst="rect">
            <a:avLst/>
          </a:prstGeom>
        </p:spPr>
      </p:pic>
      <p:pic>
        <p:nvPicPr>
          <p:cNvPr id="5" name="Picture 4">
            <a:extLst>
              <a:ext uri="{FF2B5EF4-FFF2-40B4-BE49-F238E27FC236}">
                <a16:creationId xmlns:a16="http://schemas.microsoft.com/office/drawing/2014/main" id="{4F783A0D-CAEB-BB61-E2E7-3C818C9ACE18}"/>
              </a:ext>
            </a:extLst>
          </p:cNvPr>
          <p:cNvPicPr>
            <a:picLocks noChangeAspect="1"/>
          </p:cNvPicPr>
          <p:nvPr/>
        </p:nvPicPr>
        <p:blipFill>
          <a:blip r:embed="rId6">
            <a:clrChange>
              <a:clrFrom>
                <a:srgbClr val="FFFFFF"/>
              </a:clrFrom>
              <a:clrTo>
                <a:srgbClr val="FFFFFF">
                  <a:alpha val="0"/>
                </a:srgbClr>
              </a:clrTo>
            </a:clrChange>
            <a:duotone>
              <a:prstClr val="black"/>
              <a:srgbClr val="6CF3CE">
                <a:tint val="45000"/>
                <a:satMod val="400000"/>
              </a:srgbClr>
            </a:duotone>
          </a:blip>
          <a:stretch>
            <a:fillRect/>
          </a:stretch>
        </p:blipFill>
        <p:spPr>
          <a:xfrm>
            <a:off x="3352800" y="5258026"/>
            <a:ext cx="422810" cy="422810"/>
          </a:xfrm>
          <a:prstGeom prst="rect">
            <a:avLst/>
          </a:prstGeom>
        </p:spPr>
      </p:pic>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{A59B2AD6-95D6-49AE-A6DD-7005C21B35C8}tf78853419_win32</Template>
  <TotalTime>9538</TotalTime>
  <Words>1160</Words>
  <Application>Microsoft Office PowerPoint</Application>
  <PresentationFormat>Widescreen</PresentationFormat>
  <Paragraphs>115</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Meiryo UI</vt:lpstr>
      <vt:lpstr>Arial</vt:lpstr>
      <vt:lpstr>Calibri</vt:lpstr>
      <vt:lpstr>Franklin Gothic Book</vt:lpstr>
      <vt:lpstr>Franklin Gothic Demi</vt:lpstr>
      <vt:lpstr>Wingdings</vt:lpstr>
      <vt:lpstr>Custom</vt:lpstr>
      <vt:lpstr>Oksana Stepanova</vt:lpstr>
      <vt:lpstr>Project Overview</vt:lpstr>
      <vt:lpstr>Data – Tools - Skills</vt:lpstr>
      <vt:lpstr>Data Dictionary</vt:lpstr>
      <vt:lpstr>Challenges &amp; Solutions Cleaning data in SQL</vt:lpstr>
      <vt:lpstr>Challenges &amp; Solutions Common Table Expressions (CTE) vs Subquiries</vt:lpstr>
      <vt:lpstr>Data Visualization</vt:lpstr>
      <vt:lpstr>Recommendations &amp;  My learning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Oksana Stepanova</dc:creator>
  <cp:lastModifiedBy>Oksana Stepanova</cp:lastModifiedBy>
  <cp:revision>73</cp:revision>
  <dcterms:created xsi:type="dcterms:W3CDTF">2024-09-26T02:59:57Z</dcterms:created>
  <dcterms:modified xsi:type="dcterms:W3CDTF">2024-11-27T04:57:23Z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