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410" r:id="rId5"/>
    <p:sldId id="383" r:id="rId6"/>
    <p:sldId id="408" r:id="rId7"/>
    <p:sldId id="418" r:id="rId8"/>
    <p:sldId id="415" r:id="rId9"/>
    <p:sldId id="419" r:id="rId10"/>
    <p:sldId id="416" r:id="rId11"/>
    <p:sldId id="417" r:id="rId12"/>
    <p:sldId id="3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36049B-0B55-432E-A75E-F6034F23D885}">
          <p14:sldIdLst>
            <p14:sldId id="410"/>
            <p14:sldId id="383"/>
            <p14:sldId id="408"/>
            <p14:sldId id="418"/>
            <p14:sldId id="415"/>
            <p14:sldId id="419"/>
            <p14:sldId id="416"/>
            <p14:sldId id="417"/>
            <p14:sldId id="3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874"/>
    <a:srgbClr val="CCECFF"/>
    <a:srgbClr val="EAF1F2"/>
    <a:srgbClr val="DCE6E8"/>
    <a:srgbClr val="CFDDE0"/>
    <a:srgbClr val="BACDD0"/>
    <a:srgbClr val="009999"/>
    <a:srgbClr val="EBFFFF"/>
    <a:srgbClr val="6699F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510" autoAdjust="0"/>
  </p:normalViewPr>
  <p:slideViewPr>
    <p:cSldViewPr snapToGrid="0">
      <p:cViewPr varScale="1">
        <p:scale>
          <a:sx n="78" d="100"/>
          <a:sy n="78" d="100"/>
        </p:scale>
        <p:origin x="797"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12E160-1965-49B9-AF3C-40352192BCC6}"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898B28C9-0BF4-460A-BD80-AAF1B2022D6B}" type="pres">
      <dgm:prSet presAssocID="{E412E160-1965-49B9-AF3C-40352192BCC6}" presName="root" presStyleCnt="0">
        <dgm:presLayoutVars>
          <dgm:dir/>
          <dgm:resizeHandles val="exact"/>
        </dgm:presLayoutVars>
      </dgm:prSet>
      <dgm:spPr/>
    </dgm:pt>
  </dgm:ptLst>
  <dgm:cxnLst>
    <dgm:cxn modelId="{7604D2DF-0AB1-4A50-A175-A8D5DC73B78C}" type="presOf" srcId="{E412E160-1965-49B9-AF3C-40352192BCC6}" destId="{898B28C9-0BF4-460A-BD80-AAF1B2022D6B}"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F14ED1-14DC-4261-B30B-2E50B9BC2006}" type="doc">
      <dgm:prSet loTypeId="urn:microsoft.com/office/officeart/2005/8/layout/chevron1" loCatId="process" qsTypeId="urn:microsoft.com/office/officeart/2005/8/quickstyle/simple1" qsCatId="simple" csTypeId="urn:microsoft.com/office/officeart/2005/8/colors/accent1_2" csCatId="accent1" phldr="1"/>
      <dgm:spPr/>
    </dgm:pt>
    <dgm:pt modelId="{567F3288-16AB-4409-9DB0-903836B23596}">
      <dgm:prSet phldrT="[Text]" custT="1"/>
      <dgm:spPr>
        <a:solidFill>
          <a:schemeClr val="accent3">
            <a:lumMod val="60000"/>
            <a:lumOff val="40000"/>
          </a:schemeClr>
        </a:solidFill>
      </dgm:spPr>
      <dgm:t>
        <a:bodyPr/>
        <a:lstStyle/>
        <a:p>
          <a:r>
            <a:rPr lang="en-US" sz="1400" i="0" dirty="0">
              <a:solidFill>
                <a:schemeClr val="bg1"/>
              </a:solidFill>
              <a:latin typeface="Calibri" panose="020F0502020204030204" pitchFamily="34" charset="0"/>
              <a:ea typeface="Calibri" panose="020F0502020204030204" pitchFamily="34" charset="0"/>
              <a:cs typeface="Calibri" panose="020F0502020204030204" pitchFamily="34" charset="0"/>
            </a:rPr>
            <a:t>Reshaping  variables into NumPy arrays </a:t>
          </a:r>
        </a:p>
      </dgm:t>
    </dgm:pt>
    <dgm:pt modelId="{842927FF-0DD9-49B2-9C1D-C20B1ACE41BD}" type="parTrans" cxnId="{3B50187C-D93E-4CD4-8953-F290086B3105}">
      <dgm:prSet/>
      <dgm:spPr/>
      <dgm:t>
        <a:bodyPr/>
        <a:lstStyle/>
        <a:p>
          <a:endParaRPr lang="en-US"/>
        </a:p>
      </dgm:t>
    </dgm:pt>
    <dgm:pt modelId="{C22702D1-24EF-4155-8E68-391685D052DA}" type="sibTrans" cxnId="{3B50187C-D93E-4CD4-8953-F290086B3105}">
      <dgm:prSet/>
      <dgm:spPr/>
      <dgm:t>
        <a:bodyPr/>
        <a:lstStyle/>
        <a:p>
          <a:endParaRPr lang="en-US"/>
        </a:p>
      </dgm:t>
    </dgm:pt>
    <dgm:pt modelId="{A011EA2C-EEBC-4CB7-B9A9-FB4CD36323DB}">
      <dgm:prSet phldrT="[Text]" custT="1"/>
      <dgm:spPr>
        <a:solidFill>
          <a:schemeClr val="accent3">
            <a:lumMod val="40000"/>
            <a:lumOff val="60000"/>
          </a:schemeClr>
        </a:solidFill>
      </dgm:spPr>
      <dgm:t>
        <a:bodyPr/>
        <a:lstStyle/>
        <a:p>
          <a:r>
            <a:rPr lang="en-US" sz="14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Comparing the real and predicted values</a:t>
          </a:r>
        </a:p>
      </dgm:t>
    </dgm:pt>
    <dgm:pt modelId="{8422FD87-F172-49BB-9FC2-5FBF0EE218C0}" type="parTrans" cxnId="{CCB17F8E-6509-4990-8B39-0ED482D56E3E}">
      <dgm:prSet/>
      <dgm:spPr/>
      <dgm:t>
        <a:bodyPr/>
        <a:lstStyle/>
        <a:p>
          <a:endParaRPr lang="en-US"/>
        </a:p>
      </dgm:t>
    </dgm:pt>
    <dgm:pt modelId="{E9FA11A9-5A10-4593-9E63-59E31603E106}" type="sibTrans" cxnId="{CCB17F8E-6509-4990-8B39-0ED482D56E3E}">
      <dgm:prSet/>
      <dgm:spPr/>
      <dgm:t>
        <a:bodyPr/>
        <a:lstStyle/>
        <a:p>
          <a:endParaRPr lang="en-US"/>
        </a:p>
      </dgm:t>
    </dgm:pt>
    <dgm:pt modelId="{E919E8AD-08C4-4650-B0FF-E8025BF2B6C3}">
      <dgm:prSet phldrT="[Text]" custT="1"/>
      <dgm:spPr>
        <a:solidFill>
          <a:schemeClr val="accent3">
            <a:lumMod val="20000"/>
            <a:lumOff val="80000"/>
          </a:schemeClr>
        </a:solidFill>
      </dgm:spPr>
      <dgm:t>
        <a:bodyPr/>
        <a:lstStyle/>
        <a:p>
          <a:r>
            <a:rPr lang="en-US" sz="14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Improving model performance by removing outliers </a:t>
          </a:r>
        </a:p>
      </dgm:t>
    </dgm:pt>
    <dgm:pt modelId="{E8B3255E-A973-43F9-B943-283377DCB66D}" type="parTrans" cxnId="{30A680DB-CD4F-4529-A66A-86F5855AAE9D}">
      <dgm:prSet/>
      <dgm:spPr/>
      <dgm:t>
        <a:bodyPr/>
        <a:lstStyle/>
        <a:p>
          <a:endParaRPr lang="en-US"/>
        </a:p>
      </dgm:t>
    </dgm:pt>
    <dgm:pt modelId="{8F216513-EA2D-4D1E-91B4-45BF129A9A72}" type="sibTrans" cxnId="{30A680DB-CD4F-4529-A66A-86F5855AAE9D}">
      <dgm:prSet/>
      <dgm:spPr/>
      <dgm:t>
        <a:bodyPr/>
        <a:lstStyle/>
        <a:p>
          <a:endParaRPr lang="en-US"/>
        </a:p>
      </dgm:t>
    </dgm:pt>
    <dgm:pt modelId="{BB065385-818F-462C-AB1E-EB7CEA6BB727}">
      <dgm:prSet custT="1"/>
      <dgm:spPr>
        <a:solidFill>
          <a:schemeClr val="accent3">
            <a:lumMod val="60000"/>
            <a:lumOff val="40000"/>
          </a:schemeClr>
        </a:solidFill>
      </dgm:spPr>
      <dgm:t>
        <a:bodyPr/>
        <a:lstStyle/>
        <a:p>
          <a:r>
            <a:rPr lang="en-US" sz="14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Model summary statistics: Slop, MSE, R2 score </a:t>
          </a:r>
        </a:p>
      </dgm:t>
    </dgm:pt>
    <dgm:pt modelId="{ADD78744-52A2-4BB6-8912-34F9AEF6978A}" type="parTrans" cxnId="{9E73452B-DD03-42F3-B15F-D2AD157D067B}">
      <dgm:prSet/>
      <dgm:spPr/>
      <dgm:t>
        <a:bodyPr/>
        <a:lstStyle/>
        <a:p>
          <a:endParaRPr lang="en-US"/>
        </a:p>
      </dgm:t>
    </dgm:pt>
    <dgm:pt modelId="{20584C54-072E-4BD7-B8F5-E4020C4A9DD5}" type="sibTrans" cxnId="{9E73452B-DD03-42F3-B15F-D2AD157D067B}">
      <dgm:prSet/>
      <dgm:spPr/>
      <dgm:t>
        <a:bodyPr/>
        <a:lstStyle/>
        <a:p>
          <a:endParaRPr lang="en-US"/>
        </a:p>
      </dgm:t>
    </dgm:pt>
    <dgm:pt modelId="{A207A7B8-E560-4931-B5B2-BFCF5FF70332}">
      <dgm:prSet custT="1"/>
      <dgm:spPr>
        <a:solidFill>
          <a:schemeClr val="accent3">
            <a:lumMod val="20000"/>
            <a:lumOff val="80000"/>
          </a:schemeClr>
        </a:solidFill>
      </dgm:spPr>
      <dgm:t>
        <a:bodyPr/>
        <a:lstStyle/>
        <a:p>
          <a:r>
            <a:rPr lang="en-US" sz="14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Plotting regression line on a test set</a:t>
          </a:r>
        </a:p>
      </dgm:t>
    </dgm:pt>
    <dgm:pt modelId="{EDC3EF6D-F21B-4DC9-8A02-632554F67B38}" type="parTrans" cxnId="{59B14481-18B2-4096-8B74-5A6D0C012B2F}">
      <dgm:prSet/>
      <dgm:spPr/>
      <dgm:t>
        <a:bodyPr/>
        <a:lstStyle/>
        <a:p>
          <a:endParaRPr lang="en-US"/>
        </a:p>
      </dgm:t>
    </dgm:pt>
    <dgm:pt modelId="{0E7A396A-0E5C-4209-8BAE-B9F83B77498B}" type="sibTrans" cxnId="{59B14481-18B2-4096-8B74-5A6D0C012B2F}">
      <dgm:prSet/>
      <dgm:spPr/>
      <dgm:t>
        <a:bodyPr/>
        <a:lstStyle/>
        <a:p>
          <a:endParaRPr lang="en-US"/>
        </a:p>
      </dgm:t>
    </dgm:pt>
    <dgm:pt modelId="{FDF8CE60-5A7A-45B6-8083-AF1DA3C70390}">
      <dgm:prSet custT="1"/>
      <dgm:spPr>
        <a:solidFill>
          <a:schemeClr val="accent3">
            <a:lumMod val="40000"/>
            <a:lumOff val="60000"/>
          </a:schemeClr>
        </a:solidFill>
      </dgm:spPr>
      <dgm:t>
        <a:bodyPr/>
        <a:lstStyle/>
        <a:p>
          <a:r>
            <a:rPr lang="en-US" sz="14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Splitting the data into training and test sets</a:t>
          </a:r>
        </a:p>
      </dgm:t>
    </dgm:pt>
    <dgm:pt modelId="{17A7B731-DD06-46F2-94F1-3B9436FCA4E1}" type="parTrans" cxnId="{67998E0B-2CC4-467B-9C32-B97E0AFCE129}">
      <dgm:prSet/>
      <dgm:spPr/>
      <dgm:t>
        <a:bodyPr/>
        <a:lstStyle/>
        <a:p>
          <a:endParaRPr lang="en-US"/>
        </a:p>
      </dgm:t>
    </dgm:pt>
    <dgm:pt modelId="{7CB9FE9E-C3BF-46C2-822E-4243DFC90179}" type="sibTrans" cxnId="{67998E0B-2CC4-467B-9C32-B97E0AFCE129}">
      <dgm:prSet/>
      <dgm:spPr/>
      <dgm:t>
        <a:bodyPr/>
        <a:lstStyle/>
        <a:p>
          <a:endParaRPr lang="en-US"/>
        </a:p>
      </dgm:t>
    </dgm:pt>
    <dgm:pt modelId="{BE041AB2-9561-4069-876C-9EA3F73389A9}" type="pres">
      <dgm:prSet presAssocID="{7AF14ED1-14DC-4261-B30B-2E50B9BC2006}" presName="Name0" presStyleCnt="0">
        <dgm:presLayoutVars>
          <dgm:dir/>
          <dgm:animLvl val="lvl"/>
          <dgm:resizeHandles val="exact"/>
        </dgm:presLayoutVars>
      </dgm:prSet>
      <dgm:spPr/>
    </dgm:pt>
    <dgm:pt modelId="{245B50D0-17C9-43C2-AFC9-CC6D9A5C5A4D}" type="pres">
      <dgm:prSet presAssocID="{567F3288-16AB-4409-9DB0-903836B23596}" presName="parTxOnly" presStyleLbl="node1" presStyleIdx="0" presStyleCnt="6">
        <dgm:presLayoutVars>
          <dgm:chMax val="0"/>
          <dgm:chPref val="0"/>
          <dgm:bulletEnabled val="1"/>
        </dgm:presLayoutVars>
      </dgm:prSet>
      <dgm:spPr/>
    </dgm:pt>
    <dgm:pt modelId="{5F9D047B-797E-477F-860E-CB2287BC6DC6}" type="pres">
      <dgm:prSet presAssocID="{C22702D1-24EF-4155-8E68-391685D052DA}" presName="parTxOnlySpace" presStyleCnt="0"/>
      <dgm:spPr/>
    </dgm:pt>
    <dgm:pt modelId="{C09134E1-8444-4F76-97E7-B8FE4100DC1A}" type="pres">
      <dgm:prSet presAssocID="{FDF8CE60-5A7A-45B6-8083-AF1DA3C70390}" presName="parTxOnly" presStyleLbl="node1" presStyleIdx="1" presStyleCnt="6">
        <dgm:presLayoutVars>
          <dgm:chMax val="0"/>
          <dgm:chPref val="0"/>
          <dgm:bulletEnabled val="1"/>
        </dgm:presLayoutVars>
      </dgm:prSet>
      <dgm:spPr/>
    </dgm:pt>
    <dgm:pt modelId="{C468C42B-31C7-42C1-B657-4A0E44DA3612}" type="pres">
      <dgm:prSet presAssocID="{7CB9FE9E-C3BF-46C2-822E-4243DFC90179}" presName="parTxOnlySpace" presStyleCnt="0"/>
      <dgm:spPr/>
    </dgm:pt>
    <dgm:pt modelId="{7D641D51-A465-4B29-85FF-D0F04A044C9F}" type="pres">
      <dgm:prSet presAssocID="{A207A7B8-E560-4931-B5B2-BFCF5FF70332}" presName="parTxOnly" presStyleLbl="node1" presStyleIdx="2" presStyleCnt="6">
        <dgm:presLayoutVars>
          <dgm:chMax val="0"/>
          <dgm:chPref val="0"/>
          <dgm:bulletEnabled val="1"/>
        </dgm:presLayoutVars>
      </dgm:prSet>
      <dgm:spPr/>
    </dgm:pt>
    <dgm:pt modelId="{8654EFDA-C8F3-4DA0-A26E-B9B4E65751D9}" type="pres">
      <dgm:prSet presAssocID="{0E7A396A-0E5C-4209-8BAE-B9F83B77498B}" presName="parTxOnlySpace" presStyleCnt="0"/>
      <dgm:spPr/>
    </dgm:pt>
    <dgm:pt modelId="{07FFAB9D-8047-427B-A05F-871969C32AB3}" type="pres">
      <dgm:prSet presAssocID="{BB065385-818F-462C-AB1E-EB7CEA6BB727}" presName="parTxOnly" presStyleLbl="node1" presStyleIdx="3" presStyleCnt="6">
        <dgm:presLayoutVars>
          <dgm:chMax val="0"/>
          <dgm:chPref val="0"/>
          <dgm:bulletEnabled val="1"/>
        </dgm:presLayoutVars>
      </dgm:prSet>
      <dgm:spPr/>
    </dgm:pt>
    <dgm:pt modelId="{55F0411A-6374-4F37-B2BC-609473845063}" type="pres">
      <dgm:prSet presAssocID="{20584C54-072E-4BD7-B8F5-E4020C4A9DD5}" presName="parTxOnlySpace" presStyleCnt="0"/>
      <dgm:spPr/>
    </dgm:pt>
    <dgm:pt modelId="{0F721FB0-1BB0-44A1-BC08-EBF8441DFB81}" type="pres">
      <dgm:prSet presAssocID="{A011EA2C-EEBC-4CB7-B9A9-FB4CD36323DB}" presName="parTxOnly" presStyleLbl="node1" presStyleIdx="4" presStyleCnt="6">
        <dgm:presLayoutVars>
          <dgm:chMax val="0"/>
          <dgm:chPref val="0"/>
          <dgm:bulletEnabled val="1"/>
        </dgm:presLayoutVars>
      </dgm:prSet>
      <dgm:spPr/>
    </dgm:pt>
    <dgm:pt modelId="{B056DCD3-CCE3-4077-88FE-E5A034696D33}" type="pres">
      <dgm:prSet presAssocID="{E9FA11A9-5A10-4593-9E63-59E31603E106}" presName="parTxOnlySpace" presStyleCnt="0"/>
      <dgm:spPr/>
    </dgm:pt>
    <dgm:pt modelId="{72D9515D-223A-4A5A-AFFB-1088D351787A}" type="pres">
      <dgm:prSet presAssocID="{E919E8AD-08C4-4650-B0FF-E8025BF2B6C3}" presName="parTxOnly" presStyleLbl="node1" presStyleIdx="5" presStyleCnt="6">
        <dgm:presLayoutVars>
          <dgm:chMax val="0"/>
          <dgm:chPref val="0"/>
          <dgm:bulletEnabled val="1"/>
        </dgm:presLayoutVars>
      </dgm:prSet>
      <dgm:spPr/>
    </dgm:pt>
  </dgm:ptLst>
  <dgm:cxnLst>
    <dgm:cxn modelId="{67998E0B-2CC4-467B-9C32-B97E0AFCE129}" srcId="{7AF14ED1-14DC-4261-B30B-2E50B9BC2006}" destId="{FDF8CE60-5A7A-45B6-8083-AF1DA3C70390}" srcOrd="1" destOrd="0" parTransId="{17A7B731-DD06-46F2-94F1-3B9436FCA4E1}" sibTransId="{7CB9FE9E-C3BF-46C2-822E-4243DFC90179}"/>
    <dgm:cxn modelId="{9E73452B-DD03-42F3-B15F-D2AD157D067B}" srcId="{7AF14ED1-14DC-4261-B30B-2E50B9BC2006}" destId="{BB065385-818F-462C-AB1E-EB7CEA6BB727}" srcOrd="3" destOrd="0" parTransId="{ADD78744-52A2-4BB6-8912-34F9AEF6978A}" sibTransId="{20584C54-072E-4BD7-B8F5-E4020C4A9DD5}"/>
    <dgm:cxn modelId="{EEEFC431-AD5C-4D70-913D-B6C605D6457B}" type="presOf" srcId="{A011EA2C-EEBC-4CB7-B9A9-FB4CD36323DB}" destId="{0F721FB0-1BB0-44A1-BC08-EBF8441DFB81}" srcOrd="0" destOrd="0" presId="urn:microsoft.com/office/officeart/2005/8/layout/chevron1"/>
    <dgm:cxn modelId="{6CB79736-FC0A-420A-B5B0-B5426029BFE4}" type="presOf" srcId="{E919E8AD-08C4-4650-B0FF-E8025BF2B6C3}" destId="{72D9515D-223A-4A5A-AFFB-1088D351787A}" srcOrd="0" destOrd="0" presId="urn:microsoft.com/office/officeart/2005/8/layout/chevron1"/>
    <dgm:cxn modelId="{04E4C34C-EDA5-42BE-A9BF-72A77D2E95F4}" type="presOf" srcId="{567F3288-16AB-4409-9DB0-903836B23596}" destId="{245B50D0-17C9-43C2-AFC9-CC6D9A5C5A4D}" srcOrd="0" destOrd="0" presId="urn:microsoft.com/office/officeart/2005/8/layout/chevron1"/>
    <dgm:cxn modelId="{3B50187C-D93E-4CD4-8953-F290086B3105}" srcId="{7AF14ED1-14DC-4261-B30B-2E50B9BC2006}" destId="{567F3288-16AB-4409-9DB0-903836B23596}" srcOrd="0" destOrd="0" parTransId="{842927FF-0DD9-49B2-9C1D-C20B1ACE41BD}" sibTransId="{C22702D1-24EF-4155-8E68-391685D052DA}"/>
    <dgm:cxn modelId="{59B14481-18B2-4096-8B74-5A6D0C012B2F}" srcId="{7AF14ED1-14DC-4261-B30B-2E50B9BC2006}" destId="{A207A7B8-E560-4931-B5B2-BFCF5FF70332}" srcOrd="2" destOrd="0" parTransId="{EDC3EF6D-F21B-4DC9-8A02-632554F67B38}" sibTransId="{0E7A396A-0E5C-4209-8BAE-B9F83B77498B}"/>
    <dgm:cxn modelId="{CCB17F8E-6509-4990-8B39-0ED482D56E3E}" srcId="{7AF14ED1-14DC-4261-B30B-2E50B9BC2006}" destId="{A011EA2C-EEBC-4CB7-B9A9-FB4CD36323DB}" srcOrd="4" destOrd="0" parTransId="{8422FD87-F172-49BB-9FC2-5FBF0EE218C0}" sibTransId="{E9FA11A9-5A10-4593-9E63-59E31603E106}"/>
    <dgm:cxn modelId="{E3900BAE-5047-4540-A80D-C793908AC31E}" type="presOf" srcId="{BB065385-818F-462C-AB1E-EB7CEA6BB727}" destId="{07FFAB9D-8047-427B-A05F-871969C32AB3}" srcOrd="0" destOrd="0" presId="urn:microsoft.com/office/officeart/2005/8/layout/chevron1"/>
    <dgm:cxn modelId="{BA2C7CC8-2415-43C8-A7EC-2460EFA07BB4}" type="presOf" srcId="{FDF8CE60-5A7A-45B6-8083-AF1DA3C70390}" destId="{C09134E1-8444-4F76-97E7-B8FE4100DC1A}" srcOrd="0" destOrd="0" presId="urn:microsoft.com/office/officeart/2005/8/layout/chevron1"/>
    <dgm:cxn modelId="{22700FCA-7863-4D9F-B99E-3CFDED2F58DA}" type="presOf" srcId="{A207A7B8-E560-4931-B5B2-BFCF5FF70332}" destId="{7D641D51-A465-4B29-85FF-D0F04A044C9F}" srcOrd="0" destOrd="0" presId="urn:microsoft.com/office/officeart/2005/8/layout/chevron1"/>
    <dgm:cxn modelId="{A63C5EDA-2FAA-4F27-98CF-DDA7445B4D91}" type="presOf" srcId="{7AF14ED1-14DC-4261-B30B-2E50B9BC2006}" destId="{BE041AB2-9561-4069-876C-9EA3F73389A9}" srcOrd="0" destOrd="0" presId="urn:microsoft.com/office/officeart/2005/8/layout/chevron1"/>
    <dgm:cxn modelId="{30A680DB-CD4F-4529-A66A-86F5855AAE9D}" srcId="{7AF14ED1-14DC-4261-B30B-2E50B9BC2006}" destId="{E919E8AD-08C4-4650-B0FF-E8025BF2B6C3}" srcOrd="5" destOrd="0" parTransId="{E8B3255E-A973-43F9-B943-283377DCB66D}" sibTransId="{8F216513-EA2D-4D1E-91B4-45BF129A9A72}"/>
    <dgm:cxn modelId="{651C9DF9-EE5C-45CA-9282-D49217F7698B}" type="presParOf" srcId="{BE041AB2-9561-4069-876C-9EA3F73389A9}" destId="{245B50D0-17C9-43C2-AFC9-CC6D9A5C5A4D}" srcOrd="0" destOrd="0" presId="urn:microsoft.com/office/officeart/2005/8/layout/chevron1"/>
    <dgm:cxn modelId="{557A01F7-9F07-435B-A83B-5CDDFC370EC4}" type="presParOf" srcId="{BE041AB2-9561-4069-876C-9EA3F73389A9}" destId="{5F9D047B-797E-477F-860E-CB2287BC6DC6}" srcOrd="1" destOrd="0" presId="urn:microsoft.com/office/officeart/2005/8/layout/chevron1"/>
    <dgm:cxn modelId="{B3E93EE5-5BB4-4986-8653-BD50C57693B2}" type="presParOf" srcId="{BE041AB2-9561-4069-876C-9EA3F73389A9}" destId="{C09134E1-8444-4F76-97E7-B8FE4100DC1A}" srcOrd="2" destOrd="0" presId="urn:microsoft.com/office/officeart/2005/8/layout/chevron1"/>
    <dgm:cxn modelId="{231B5FA8-788E-4EAA-B750-102546CEF48A}" type="presParOf" srcId="{BE041AB2-9561-4069-876C-9EA3F73389A9}" destId="{C468C42B-31C7-42C1-B657-4A0E44DA3612}" srcOrd="3" destOrd="0" presId="urn:microsoft.com/office/officeart/2005/8/layout/chevron1"/>
    <dgm:cxn modelId="{678BE9DC-84A1-444D-B848-A010D8883FC4}" type="presParOf" srcId="{BE041AB2-9561-4069-876C-9EA3F73389A9}" destId="{7D641D51-A465-4B29-85FF-D0F04A044C9F}" srcOrd="4" destOrd="0" presId="urn:microsoft.com/office/officeart/2005/8/layout/chevron1"/>
    <dgm:cxn modelId="{4E8878DF-9E2E-425B-AA94-02A563F28CB2}" type="presParOf" srcId="{BE041AB2-9561-4069-876C-9EA3F73389A9}" destId="{8654EFDA-C8F3-4DA0-A26E-B9B4E65751D9}" srcOrd="5" destOrd="0" presId="urn:microsoft.com/office/officeart/2005/8/layout/chevron1"/>
    <dgm:cxn modelId="{2D8D376C-AD0A-4981-9A9E-3755CD05EF83}" type="presParOf" srcId="{BE041AB2-9561-4069-876C-9EA3F73389A9}" destId="{07FFAB9D-8047-427B-A05F-871969C32AB3}" srcOrd="6" destOrd="0" presId="urn:microsoft.com/office/officeart/2005/8/layout/chevron1"/>
    <dgm:cxn modelId="{82FC7645-0720-4930-AF45-9D07D24C827D}" type="presParOf" srcId="{BE041AB2-9561-4069-876C-9EA3F73389A9}" destId="{55F0411A-6374-4F37-B2BC-609473845063}" srcOrd="7" destOrd="0" presId="urn:microsoft.com/office/officeart/2005/8/layout/chevron1"/>
    <dgm:cxn modelId="{D8B209A0-9DD2-4B17-8CE7-6B5117068427}" type="presParOf" srcId="{BE041AB2-9561-4069-876C-9EA3F73389A9}" destId="{0F721FB0-1BB0-44A1-BC08-EBF8441DFB81}" srcOrd="8" destOrd="0" presId="urn:microsoft.com/office/officeart/2005/8/layout/chevron1"/>
    <dgm:cxn modelId="{CC952319-7D0E-4006-B28D-6DA943EAE0FC}" type="presParOf" srcId="{BE041AB2-9561-4069-876C-9EA3F73389A9}" destId="{B056DCD3-CCE3-4077-88FE-E5A034696D33}" srcOrd="9" destOrd="0" presId="urn:microsoft.com/office/officeart/2005/8/layout/chevron1"/>
    <dgm:cxn modelId="{49698614-BE98-47EC-B479-548D57A0AF9B}" type="presParOf" srcId="{BE041AB2-9561-4069-876C-9EA3F73389A9}" destId="{72D9515D-223A-4A5A-AFFB-1088D351787A}" srcOrd="10" destOrd="0" presId="urn:microsoft.com/office/officeart/2005/8/layout/chevron1"/>
  </dgm:cxnLst>
  <dgm:bg>
    <a:solidFill>
      <a:schemeClr val="tx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F14ED1-14DC-4261-B30B-2E50B9BC2006}" type="doc">
      <dgm:prSet loTypeId="urn:microsoft.com/office/officeart/2005/8/layout/chevron1" loCatId="process" qsTypeId="urn:microsoft.com/office/officeart/2005/8/quickstyle/simple1" qsCatId="simple" csTypeId="urn:microsoft.com/office/officeart/2005/8/colors/accent1_2" csCatId="accent1" phldr="1"/>
      <dgm:spPr/>
    </dgm:pt>
    <dgm:pt modelId="{567F3288-16AB-4409-9DB0-903836B23596}">
      <dgm:prSet phldrT="[Text]" custT="1"/>
      <dgm:spPr>
        <a:solidFill>
          <a:schemeClr val="tx2">
            <a:lumMod val="60000"/>
            <a:lumOff val="40000"/>
          </a:schemeClr>
        </a:solidFill>
      </dgm:spPr>
      <dgm:t>
        <a:bodyPr/>
        <a:lstStyle/>
        <a:p>
          <a:r>
            <a:rPr lang="en-US" sz="1400" b="0" i="0" dirty="0">
              <a:solidFill>
                <a:schemeClr val="bg1"/>
              </a:solidFill>
              <a:latin typeface="Calibri" panose="020F0502020204030204" pitchFamily="34" charset="0"/>
              <a:ea typeface="Calibri" panose="020F0502020204030204" pitchFamily="34" charset="0"/>
              <a:cs typeface="Calibri" panose="020F0502020204030204" pitchFamily="34" charset="0"/>
            </a:rPr>
            <a:t>Standardizing data</a:t>
          </a:r>
        </a:p>
      </dgm:t>
    </dgm:pt>
    <dgm:pt modelId="{842927FF-0DD9-49B2-9C1D-C20B1ACE41BD}" type="parTrans" cxnId="{3B50187C-D93E-4CD4-8953-F290086B3105}">
      <dgm:prSet/>
      <dgm:spPr/>
      <dgm:t>
        <a:bodyPr/>
        <a:lstStyle/>
        <a:p>
          <a:endParaRPr lang="en-US"/>
        </a:p>
      </dgm:t>
    </dgm:pt>
    <dgm:pt modelId="{C22702D1-24EF-4155-8E68-391685D052DA}" type="sibTrans" cxnId="{3B50187C-D93E-4CD4-8953-F290086B3105}">
      <dgm:prSet/>
      <dgm:spPr/>
      <dgm:t>
        <a:bodyPr/>
        <a:lstStyle/>
        <a:p>
          <a:endParaRPr lang="en-US"/>
        </a:p>
      </dgm:t>
    </dgm:pt>
    <dgm:pt modelId="{A011EA2C-EEBC-4CB7-B9A9-FB4CD36323DB}">
      <dgm:prSet phldrT="[Text]" custT="1"/>
      <dgm:spPr>
        <a:solidFill>
          <a:schemeClr val="tx2">
            <a:lumMod val="60000"/>
            <a:lumOff val="40000"/>
          </a:schemeClr>
        </a:solidFill>
      </dgm:spPr>
      <dgm:t>
        <a:bodyPr/>
        <a:lstStyle/>
        <a:p>
          <a:r>
            <a:rPr lang="en-US" sz="14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Checking the individual statistics of each cluster</a:t>
          </a:r>
        </a:p>
      </dgm:t>
    </dgm:pt>
    <dgm:pt modelId="{8422FD87-F172-49BB-9FC2-5FBF0EE218C0}" type="parTrans" cxnId="{CCB17F8E-6509-4990-8B39-0ED482D56E3E}">
      <dgm:prSet/>
      <dgm:spPr/>
      <dgm:t>
        <a:bodyPr/>
        <a:lstStyle/>
        <a:p>
          <a:endParaRPr lang="en-US"/>
        </a:p>
      </dgm:t>
    </dgm:pt>
    <dgm:pt modelId="{E9FA11A9-5A10-4593-9E63-59E31603E106}" type="sibTrans" cxnId="{CCB17F8E-6509-4990-8B39-0ED482D56E3E}">
      <dgm:prSet/>
      <dgm:spPr/>
      <dgm:t>
        <a:bodyPr/>
        <a:lstStyle/>
        <a:p>
          <a:endParaRPr lang="en-US"/>
        </a:p>
      </dgm:t>
    </dgm:pt>
    <dgm:pt modelId="{BB065385-818F-462C-AB1E-EB7CEA6BB727}">
      <dgm:prSet custT="1"/>
      <dgm:spPr>
        <a:solidFill>
          <a:schemeClr val="tx2">
            <a:lumMod val="40000"/>
            <a:lumOff val="60000"/>
          </a:schemeClr>
        </a:solidFill>
      </dgm:spPr>
      <dgm:t>
        <a:bodyPr/>
        <a:lstStyle/>
        <a:p>
          <a:r>
            <a:rPr lang="en-US" sz="14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Plotting the clusters</a:t>
          </a:r>
        </a:p>
      </dgm:t>
    </dgm:pt>
    <dgm:pt modelId="{ADD78744-52A2-4BB6-8912-34F9AEF6978A}" type="parTrans" cxnId="{9E73452B-DD03-42F3-B15F-D2AD157D067B}">
      <dgm:prSet/>
      <dgm:spPr/>
      <dgm:t>
        <a:bodyPr/>
        <a:lstStyle/>
        <a:p>
          <a:endParaRPr lang="en-US"/>
        </a:p>
      </dgm:t>
    </dgm:pt>
    <dgm:pt modelId="{20584C54-072E-4BD7-B8F5-E4020C4A9DD5}" type="sibTrans" cxnId="{9E73452B-DD03-42F3-B15F-D2AD157D067B}">
      <dgm:prSet/>
      <dgm:spPr/>
      <dgm:t>
        <a:bodyPr/>
        <a:lstStyle/>
        <a:p>
          <a:endParaRPr lang="en-US"/>
        </a:p>
      </dgm:t>
    </dgm:pt>
    <dgm:pt modelId="{A207A7B8-E560-4931-B5B2-BFCF5FF70332}">
      <dgm:prSet custT="1"/>
      <dgm:spPr>
        <a:solidFill>
          <a:schemeClr val="tx2">
            <a:lumMod val="20000"/>
            <a:lumOff val="80000"/>
          </a:schemeClr>
        </a:solidFill>
      </dgm:spPr>
      <dgm:t>
        <a:bodyPr/>
        <a:lstStyle/>
        <a:p>
          <a:r>
            <a:rPr lang="en-US" sz="14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Applying k-means algorithm</a:t>
          </a:r>
        </a:p>
      </dgm:t>
    </dgm:pt>
    <dgm:pt modelId="{EDC3EF6D-F21B-4DC9-8A02-632554F67B38}" type="parTrans" cxnId="{59B14481-18B2-4096-8B74-5A6D0C012B2F}">
      <dgm:prSet/>
      <dgm:spPr/>
      <dgm:t>
        <a:bodyPr/>
        <a:lstStyle/>
        <a:p>
          <a:endParaRPr lang="en-US"/>
        </a:p>
      </dgm:t>
    </dgm:pt>
    <dgm:pt modelId="{0E7A396A-0E5C-4209-8BAE-B9F83B77498B}" type="sibTrans" cxnId="{59B14481-18B2-4096-8B74-5A6D0C012B2F}">
      <dgm:prSet/>
      <dgm:spPr/>
      <dgm:t>
        <a:bodyPr/>
        <a:lstStyle/>
        <a:p>
          <a:endParaRPr lang="en-US"/>
        </a:p>
      </dgm:t>
    </dgm:pt>
    <dgm:pt modelId="{FDF8CE60-5A7A-45B6-8083-AF1DA3C70390}">
      <dgm:prSet custT="1"/>
      <dgm:spPr>
        <a:solidFill>
          <a:schemeClr val="tx2">
            <a:lumMod val="40000"/>
            <a:lumOff val="60000"/>
          </a:schemeClr>
        </a:solidFill>
      </dgm:spPr>
      <dgm:t>
        <a:bodyPr/>
        <a:lstStyle/>
        <a:p>
          <a:r>
            <a:rPr lang="en-US" sz="14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Employing the Elbow technique</a:t>
          </a:r>
        </a:p>
      </dgm:t>
    </dgm:pt>
    <dgm:pt modelId="{17A7B731-DD06-46F2-94F1-3B9436FCA4E1}" type="parTrans" cxnId="{67998E0B-2CC4-467B-9C32-B97E0AFCE129}">
      <dgm:prSet/>
      <dgm:spPr/>
      <dgm:t>
        <a:bodyPr/>
        <a:lstStyle/>
        <a:p>
          <a:endParaRPr lang="en-US"/>
        </a:p>
      </dgm:t>
    </dgm:pt>
    <dgm:pt modelId="{7CB9FE9E-C3BF-46C2-822E-4243DFC90179}" type="sibTrans" cxnId="{67998E0B-2CC4-467B-9C32-B97E0AFCE129}">
      <dgm:prSet/>
      <dgm:spPr/>
      <dgm:t>
        <a:bodyPr/>
        <a:lstStyle/>
        <a:p>
          <a:endParaRPr lang="en-US"/>
        </a:p>
      </dgm:t>
    </dgm:pt>
    <dgm:pt modelId="{BE041AB2-9561-4069-876C-9EA3F73389A9}" type="pres">
      <dgm:prSet presAssocID="{7AF14ED1-14DC-4261-B30B-2E50B9BC2006}" presName="Name0" presStyleCnt="0">
        <dgm:presLayoutVars>
          <dgm:dir/>
          <dgm:animLvl val="lvl"/>
          <dgm:resizeHandles val="exact"/>
        </dgm:presLayoutVars>
      </dgm:prSet>
      <dgm:spPr/>
    </dgm:pt>
    <dgm:pt modelId="{245B50D0-17C9-43C2-AFC9-CC6D9A5C5A4D}" type="pres">
      <dgm:prSet presAssocID="{567F3288-16AB-4409-9DB0-903836B23596}" presName="parTxOnly" presStyleLbl="node1" presStyleIdx="0" presStyleCnt="5">
        <dgm:presLayoutVars>
          <dgm:chMax val="0"/>
          <dgm:chPref val="0"/>
          <dgm:bulletEnabled val="1"/>
        </dgm:presLayoutVars>
      </dgm:prSet>
      <dgm:spPr/>
    </dgm:pt>
    <dgm:pt modelId="{5F9D047B-797E-477F-860E-CB2287BC6DC6}" type="pres">
      <dgm:prSet presAssocID="{C22702D1-24EF-4155-8E68-391685D052DA}" presName="parTxOnlySpace" presStyleCnt="0"/>
      <dgm:spPr/>
    </dgm:pt>
    <dgm:pt modelId="{C09134E1-8444-4F76-97E7-B8FE4100DC1A}" type="pres">
      <dgm:prSet presAssocID="{FDF8CE60-5A7A-45B6-8083-AF1DA3C70390}" presName="parTxOnly" presStyleLbl="node1" presStyleIdx="1" presStyleCnt="5">
        <dgm:presLayoutVars>
          <dgm:chMax val="0"/>
          <dgm:chPref val="0"/>
          <dgm:bulletEnabled val="1"/>
        </dgm:presLayoutVars>
      </dgm:prSet>
      <dgm:spPr/>
    </dgm:pt>
    <dgm:pt modelId="{C468C42B-31C7-42C1-B657-4A0E44DA3612}" type="pres">
      <dgm:prSet presAssocID="{7CB9FE9E-C3BF-46C2-822E-4243DFC90179}" presName="parTxOnlySpace" presStyleCnt="0"/>
      <dgm:spPr/>
    </dgm:pt>
    <dgm:pt modelId="{7D641D51-A465-4B29-85FF-D0F04A044C9F}" type="pres">
      <dgm:prSet presAssocID="{A207A7B8-E560-4931-B5B2-BFCF5FF70332}" presName="parTxOnly" presStyleLbl="node1" presStyleIdx="2" presStyleCnt="5">
        <dgm:presLayoutVars>
          <dgm:chMax val="0"/>
          <dgm:chPref val="0"/>
          <dgm:bulletEnabled val="1"/>
        </dgm:presLayoutVars>
      </dgm:prSet>
      <dgm:spPr/>
    </dgm:pt>
    <dgm:pt modelId="{8654EFDA-C8F3-4DA0-A26E-B9B4E65751D9}" type="pres">
      <dgm:prSet presAssocID="{0E7A396A-0E5C-4209-8BAE-B9F83B77498B}" presName="parTxOnlySpace" presStyleCnt="0"/>
      <dgm:spPr/>
    </dgm:pt>
    <dgm:pt modelId="{07FFAB9D-8047-427B-A05F-871969C32AB3}" type="pres">
      <dgm:prSet presAssocID="{BB065385-818F-462C-AB1E-EB7CEA6BB727}" presName="parTxOnly" presStyleLbl="node1" presStyleIdx="3" presStyleCnt="5">
        <dgm:presLayoutVars>
          <dgm:chMax val="0"/>
          <dgm:chPref val="0"/>
          <dgm:bulletEnabled val="1"/>
        </dgm:presLayoutVars>
      </dgm:prSet>
      <dgm:spPr/>
    </dgm:pt>
    <dgm:pt modelId="{55F0411A-6374-4F37-B2BC-609473845063}" type="pres">
      <dgm:prSet presAssocID="{20584C54-072E-4BD7-B8F5-E4020C4A9DD5}" presName="parTxOnlySpace" presStyleCnt="0"/>
      <dgm:spPr/>
    </dgm:pt>
    <dgm:pt modelId="{0F721FB0-1BB0-44A1-BC08-EBF8441DFB81}" type="pres">
      <dgm:prSet presAssocID="{A011EA2C-EEBC-4CB7-B9A9-FB4CD36323DB}" presName="parTxOnly" presStyleLbl="node1" presStyleIdx="4" presStyleCnt="5">
        <dgm:presLayoutVars>
          <dgm:chMax val="0"/>
          <dgm:chPref val="0"/>
          <dgm:bulletEnabled val="1"/>
        </dgm:presLayoutVars>
      </dgm:prSet>
      <dgm:spPr/>
    </dgm:pt>
  </dgm:ptLst>
  <dgm:cxnLst>
    <dgm:cxn modelId="{67998E0B-2CC4-467B-9C32-B97E0AFCE129}" srcId="{7AF14ED1-14DC-4261-B30B-2E50B9BC2006}" destId="{FDF8CE60-5A7A-45B6-8083-AF1DA3C70390}" srcOrd="1" destOrd="0" parTransId="{17A7B731-DD06-46F2-94F1-3B9436FCA4E1}" sibTransId="{7CB9FE9E-C3BF-46C2-822E-4243DFC90179}"/>
    <dgm:cxn modelId="{9E73452B-DD03-42F3-B15F-D2AD157D067B}" srcId="{7AF14ED1-14DC-4261-B30B-2E50B9BC2006}" destId="{BB065385-818F-462C-AB1E-EB7CEA6BB727}" srcOrd="3" destOrd="0" parTransId="{ADD78744-52A2-4BB6-8912-34F9AEF6978A}" sibTransId="{20584C54-072E-4BD7-B8F5-E4020C4A9DD5}"/>
    <dgm:cxn modelId="{EEEFC431-AD5C-4D70-913D-B6C605D6457B}" type="presOf" srcId="{A011EA2C-EEBC-4CB7-B9A9-FB4CD36323DB}" destId="{0F721FB0-1BB0-44A1-BC08-EBF8441DFB81}" srcOrd="0" destOrd="0" presId="urn:microsoft.com/office/officeart/2005/8/layout/chevron1"/>
    <dgm:cxn modelId="{04E4C34C-EDA5-42BE-A9BF-72A77D2E95F4}" type="presOf" srcId="{567F3288-16AB-4409-9DB0-903836B23596}" destId="{245B50D0-17C9-43C2-AFC9-CC6D9A5C5A4D}" srcOrd="0" destOrd="0" presId="urn:microsoft.com/office/officeart/2005/8/layout/chevron1"/>
    <dgm:cxn modelId="{3B50187C-D93E-4CD4-8953-F290086B3105}" srcId="{7AF14ED1-14DC-4261-B30B-2E50B9BC2006}" destId="{567F3288-16AB-4409-9DB0-903836B23596}" srcOrd="0" destOrd="0" parTransId="{842927FF-0DD9-49B2-9C1D-C20B1ACE41BD}" sibTransId="{C22702D1-24EF-4155-8E68-391685D052DA}"/>
    <dgm:cxn modelId="{59B14481-18B2-4096-8B74-5A6D0C012B2F}" srcId="{7AF14ED1-14DC-4261-B30B-2E50B9BC2006}" destId="{A207A7B8-E560-4931-B5B2-BFCF5FF70332}" srcOrd="2" destOrd="0" parTransId="{EDC3EF6D-F21B-4DC9-8A02-632554F67B38}" sibTransId="{0E7A396A-0E5C-4209-8BAE-B9F83B77498B}"/>
    <dgm:cxn modelId="{CCB17F8E-6509-4990-8B39-0ED482D56E3E}" srcId="{7AF14ED1-14DC-4261-B30B-2E50B9BC2006}" destId="{A011EA2C-EEBC-4CB7-B9A9-FB4CD36323DB}" srcOrd="4" destOrd="0" parTransId="{8422FD87-F172-49BB-9FC2-5FBF0EE218C0}" sibTransId="{E9FA11A9-5A10-4593-9E63-59E31603E106}"/>
    <dgm:cxn modelId="{E3900BAE-5047-4540-A80D-C793908AC31E}" type="presOf" srcId="{BB065385-818F-462C-AB1E-EB7CEA6BB727}" destId="{07FFAB9D-8047-427B-A05F-871969C32AB3}" srcOrd="0" destOrd="0" presId="urn:microsoft.com/office/officeart/2005/8/layout/chevron1"/>
    <dgm:cxn modelId="{BA2C7CC8-2415-43C8-A7EC-2460EFA07BB4}" type="presOf" srcId="{FDF8CE60-5A7A-45B6-8083-AF1DA3C70390}" destId="{C09134E1-8444-4F76-97E7-B8FE4100DC1A}" srcOrd="0" destOrd="0" presId="urn:microsoft.com/office/officeart/2005/8/layout/chevron1"/>
    <dgm:cxn modelId="{22700FCA-7863-4D9F-B99E-3CFDED2F58DA}" type="presOf" srcId="{A207A7B8-E560-4931-B5B2-BFCF5FF70332}" destId="{7D641D51-A465-4B29-85FF-D0F04A044C9F}" srcOrd="0" destOrd="0" presId="urn:microsoft.com/office/officeart/2005/8/layout/chevron1"/>
    <dgm:cxn modelId="{A63C5EDA-2FAA-4F27-98CF-DDA7445B4D91}" type="presOf" srcId="{7AF14ED1-14DC-4261-B30B-2E50B9BC2006}" destId="{BE041AB2-9561-4069-876C-9EA3F73389A9}" srcOrd="0" destOrd="0" presId="urn:microsoft.com/office/officeart/2005/8/layout/chevron1"/>
    <dgm:cxn modelId="{651C9DF9-EE5C-45CA-9282-D49217F7698B}" type="presParOf" srcId="{BE041AB2-9561-4069-876C-9EA3F73389A9}" destId="{245B50D0-17C9-43C2-AFC9-CC6D9A5C5A4D}" srcOrd="0" destOrd="0" presId="urn:microsoft.com/office/officeart/2005/8/layout/chevron1"/>
    <dgm:cxn modelId="{557A01F7-9F07-435B-A83B-5CDDFC370EC4}" type="presParOf" srcId="{BE041AB2-9561-4069-876C-9EA3F73389A9}" destId="{5F9D047B-797E-477F-860E-CB2287BC6DC6}" srcOrd="1" destOrd="0" presId="urn:microsoft.com/office/officeart/2005/8/layout/chevron1"/>
    <dgm:cxn modelId="{B3E93EE5-5BB4-4986-8653-BD50C57693B2}" type="presParOf" srcId="{BE041AB2-9561-4069-876C-9EA3F73389A9}" destId="{C09134E1-8444-4F76-97E7-B8FE4100DC1A}" srcOrd="2" destOrd="0" presId="urn:microsoft.com/office/officeart/2005/8/layout/chevron1"/>
    <dgm:cxn modelId="{231B5FA8-788E-4EAA-B750-102546CEF48A}" type="presParOf" srcId="{BE041AB2-9561-4069-876C-9EA3F73389A9}" destId="{C468C42B-31C7-42C1-B657-4A0E44DA3612}" srcOrd="3" destOrd="0" presId="urn:microsoft.com/office/officeart/2005/8/layout/chevron1"/>
    <dgm:cxn modelId="{678BE9DC-84A1-444D-B848-A010D8883FC4}" type="presParOf" srcId="{BE041AB2-9561-4069-876C-9EA3F73389A9}" destId="{7D641D51-A465-4B29-85FF-D0F04A044C9F}" srcOrd="4" destOrd="0" presId="urn:microsoft.com/office/officeart/2005/8/layout/chevron1"/>
    <dgm:cxn modelId="{4E8878DF-9E2E-425B-AA94-02A563F28CB2}" type="presParOf" srcId="{BE041AB2-9561-4069-876C-9EA3F73389A9}" destId="{8654EFDA-C8F3-4DA0-A26E-B9B4E65751D9}" srcOrd="5" destOrd="0" presId="urn:microsoft.com/office/officeart/2005/8/layout/chevron1"/>
    <dgm:cxn modelId="{2D8D376C-AD0A-4981-9A9E-3755CD05EF83}" type="presParOf" srcId="{BE041AB2-9561-4069-876C-9EA3F73389A9}" destId="{07FFAB9D-8047-427B-A05F-871969C32AB3}" srcOrd="6" destOrd="0" presId="urn:microsoft.com/office/officeart/2005/8/layout/chevron1"/>
    <dgm:cxn modelId="{82FC7645-0720-4930-AF45-9D07D24C827D}" type="presParOf" srcId="{BE041AB2-9561-4069-876C-9EA3F73389A9}" destId="{55F0411A-6374-4F37-B2BC-609473845063}" srcOrd="7" destOrd="0" presId="urn:microsoft.com/office/officeart/2005/8/layout/chevron1"/>
    <dgm:cxn modelId="{D8B209A0-9DD2-4B17-8CE7-6B5117068427}" type="presParOf" srcId="{BE041AB2-9561-4069-876C-9EA3F73389A9}" destId="{0F721FB0-1BB0-44A1-BC08-EBF8441DFB81}" srcOrd="8" destOrd="0" presId="urn:microsoft.com/office/officeart/2005/8/layout/chevron1"/>
  </dgm:cxnLst>
  <dgm:bg>
    <a:solidFill>
      <a:schemeClr val="tx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50D0-17C9-43C2-AFC9-CC6D9A5C5A4D}">
      <dsp:nvSpPr>
        <dsp:cNvPr id="0" name=""/>
        <dsp:cNvSpPr/>
      </dsp:nvSpPr>
      <dsp:spPr>
        <a:xfrm>
          <a:off x="5519" y="0"/>
          <a:ext cx="2053204" cy="583799"/>
        </a:xfrm>
        <a:prstGeom prst="chevron">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i="0" kern="1200" dirty="0">
              <a:solidFill>
                <a:schemeClr val="bg1"/>
              </a:solidFill>
              <a:latin typeface="Calibri" panose="020F0502020204030204" pitchFamily="34" charset="0"/>
              <a:ea typeface="Calibri" panose="020F0502020204030204" pitchFamily="34" charset="0"/>
              <a:cs typeface="Calibri" panose="020F0502020204030204" pitchFamily="34" charset="0"/>
            </a:rPr>
            <a:t>Reshaping  variables into NumPy arrays </a:t>
          </a:r>
        </a:p>
      </dsp:txBody>
      <dsp:txXfrm>
        <a:off x="297419" y="0"/>
        <a:ext cx="1469405" cy="583799"/>
      </dsp:txXfrm>
    </dsp:sp>
    <dsp:sp modelId="{C09134E1-8444-4F76-97E7-B8FE4100DC1A}">
      <dsp:nvSpPr>
        <dsp:cNvPr id="0" name=""/>
        <dsp:cNvSpPr/>
      </dsp:nvSpPr>
      <dsp:spPr>
        <a:xfrm>
          <a:off x="1853403" y="0"/>
          <a:ext cx="2053204" cy="583799"/>
        </a:xfrm>
        <a:prstGeom prst="chevron">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Splitting the data into training and test sets</a:t>
          </a:r>
        </a:p>
      </dsp:txBody>
      <dsp:txXfrm>
        <a:off x="2145303" y="0"/>
        <a:ext cx="1469405" cy="583799"/>
      </dsp:txXfrm>
    </dsp:sp>
    <dsp:sp modelId="{7D641D51-A465-4B29-85FF-D0F04A044C9F}">
      <dsp:nvSpPr>
        <dsp:cNvPr id="0" name=""/>
        <dsp:cNvSpPr/>
      </dsp:nvSpPr>
      <dsp:spPr>
        <a:xfrm>
          <a:off x="3701287" y="0"/>
          <a:ext cx="2053204" cy="583799"/>
        </a:xfrm>
        <a:prstGeom prst="chevron">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Plotting regression line on a test set</a:t>
          </a:r>
        </a:p>
      </dsp:txBody>
      <dsp:txXfrm>
        <a:off x="3993187" y="0"/>
        <a:ext cx="1469405" cy="583799"/>
      </dsp:txXfrm>
    </dsp:sp>
    <dsp:sp modelId="{07FFAB9D-8047-427B-A05F-871969C32AB3}">
      <dsp:nvSpPr>
        <dsp:cNvPr id="0" name=""/>
        <dsp:cNvSpPr/>
      </dsp:nvSpPr>
      <dsp:spPr>
        <a:xfrm>
          <a:off x="5549171" y="0"/>
          <a:ext cx="2053204" cy="583799"/>
        </a:xfrm>
        <a:prstGeom prst="chevron">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Model summary statistics: Slop, MSE, R2 score </a:t>
          </a:r>
        </a:p>
      </dsp:txBody>
      <dsp:txXfrm>
        <a:off x="5841071" y="0"/>
        <a:ext cx="1469405" cy="583799"/>
      </dsp:txXfrm>
    </dsp:sp>
    <dsp:sp modelId="{0F721FB0-1BB0-44A1-BC08-EBF8441DFB81}">
      <dsp:nvSpPr>
        <dsp:cNvPr id="0" name=""/>
        <dsp:cNvSpPr/>
      </dsp:nvSpPr>
      <dsp:spPr>
        <a:xfrm>
          <a:off x="7397055" y="0"/>
          <a:ext cx="2053204" cy="583799"/>
        </a:xfrm>
        <a:prstGeom prst="chevron">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Comparing the real and predicted values</a:t>
          </a:r>
        </a:p>
      </dsp:txBody>
      <dsp:txXfrm>
        <a:off x="7688955" y="0"/>
        <a:ext cx="1469405" cy="583799"/>
      </dsp:txXfrm>
    </dsp:sp>
    <dsp:sp modelId="{72D9515D-223A-4A5A-AFFB-1088D351787A}">
      <dsp:nvSpPr>
        <dsp:cNvPr id="0" name=""/>
        <dsp:cNvSpPr/>
      </dsp:nvSpPr>
      <dsp:spPr>
        <a:xfrm>
          <a:off x="9244939" y="0"/>
          <a:ext cx="2053204" cy="583799"/>
        </a:xfrm>
        <a:prstGeom prst="chevron">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Improving model performance by removing outliers </a:t>
          </a:r>
        </a:p>
      </dsp:txBody>
      <dsp:txXfrm>
        <a:off x="9536839" y="0"/>
        <a:ext cx="1469405" cy="5837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50D0-17C9-43C2-AFC9-CC6D9A5C5A4D}">
      <dsp:nvSpPr>
        <dsp:cNvPr id="0" name=""/>
        <dsp:cNvSpPr/>
      </dsp:nvSpPr>
      <dsp:spPr>
        <a:xfrm>
          <a:off x="2759" y="0"/>
          <a:ext cx="2456118" cy="583799"/>
        </a:xfrm>
        <a:prstGeom prst="chevron">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ea typeface="Calibri" panose="020F0502020204030204" pitchFamily="34" charset="0"/>
              <a:cs typeface="Calibri" panose="020F0502020204030204" pitchFamily="34" charset="0"/>
            </a:rPr>
            <a:t>Standardizing data</a:t>
          </a:r>
        </a:p>
      </dsp:txBody>
      <dsp:txXfrm>
        <a:off x="294659" y="0"/>
        <a:ext cx="1872319" cy="583799"/>
      </dsp:txXfrm>
    </dsp:sp>
    <dsp:sp modelId="{C09134E1-8444-4F76-97E7-B8FE4100DC1A}">
      <dsp:nvSpPr>
        <dsp:cNvPr id="0" name=""/>
        <dsp:cNvSpPr/>
      </dsp:nvSpPr>
      <dsp:spPr>
        <a:xfrm>
          <a:off x="2213266" y="0"/>
          <a:ext cx="2456118" cy="583799"/>
        </a:xfrm>
        <a:prstGeom prst="chevron">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Employing the Elbow technique</a:t>
          </a:r>
        </a:p>
      </dsp:txBody>
      <dsp:txXfrm>
        <a:off x="2505166" y="0"/>
        <a:ext cx="1872319" cy="583799"/>
      </dsp:txXfrm>
    </dsp:sp>
    <dsp:sp modelId="{7D641D51-A465-4B29-85FF-D0F04A044C9F}">
      <dsp:nvSpPr>
        <dsp:cNvPr id="0" name=""/>
        <dsp:cNvSpPr/>
      </dsp:nvSpPr>
      <dsp:spPr>
        <a:xfrm>
          <a:off x="4423772" y="0"/>
          <a:ext cx="2456118" cy="583799"/>
        </a:xfrm>
        <a:prstGeom prst="chevron">
          <a:avLst/>
        </a:prstGeom>
        <a:solidFill>
          <a:schemeClr val="tx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Applying k-means algorithm</a:t>
          </a:r>
        </a:p>
      </dsp:txBody>
      <dsp:txXfrm>
        <a:off x="4715672" y="0"/>
        <a:ext cx="1872319" cy="583799"/>
      </dsp:txXfrm>
    </dsp:sp>
    <dsp:sp modelId="{07FFAB9D-8047-427B-A05F-871969C32AB3}">
      <dsp:nvSpPr>
        <dsp:cNvPr id="0" name=""/>
        <dsp:cNvSpPr/>
      </dsp:nvSpPr>
      <dsp:spPr>
        <a:xfrm>
          <a:off x="6634278" y="0"/>
          <a:ext cx="2456118" cy="583799"/>
        </a:xfrm>
        <a:prstGeom prst="chevron">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Plotting the clusters</a:t>
          </a:r>
        </a:p>
      </dsp:txBody>
      <dsp:txXfrm>
        <a:off x="6926178" y="0"/>
        <a:ext cx="1872319" cy="583799"/>
      </dsp:txXfrm>
    </dsp:sp>
    <dsp:sp modelId="{0F721FB0-1BB0-44A1-BC08-EBF8441DFB81}">
      <dsp:nvSpPr>
        <dsp:cNvPr id="0" name=""/>
        <dsp:cNvSpPr/>
      </dsp:nvSpPr>
      <dsp:spPr>
        <a:xfrm>
          <a:off x="8844785" y="0"/>
          <a:ext cx="2456118" cy="583799"/>
        </a:xfrm>
        <a:prstGeom prst="chevron">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Checking the individual statistics of each cluster</a:t>
          </a:r>
        </a:p>
      </dsp:txBody>
      <dsp:txXfrm>
        <a:off x="9136685" y="0"/>
        <a:ext cx="1872319" cy="58379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11/28/2024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08981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160C9-C9C1-084B-65F4-22B195AEF1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989C8-F3F5-8934-B061-72CE891D1E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F5C913-9119-C590-923D-F01FCBA4D7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F711AD-5783-4A1E-3132-0EB7F237D0D3}"/>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105274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tepanova531/World-Happiness-Analysi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unsdsn/world-happines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tepanova531/World-Happiness-Analysis/tree/main/GitHub_World_Happiness/03%20Script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4.png"/><Relationship Id="rId4" Type="http://schemas.openxmlformats.org/officeDocument/2006/relationships/diagramLayout" Target="../diagrams/layout2.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3.xml"/><Relationship Id="rId11" Type="http://schemas.openxmlformats.org/officeDocument/2006/relationships/image" Target="../media/image8.png"/><Relationship Id="rId5" Type="http://schemas.openxmlformats.org/officeDocument/2006/relationships/diagramQuickStyle" Target="../diagrams/quickStyle3.xml"/><Relationship Id="rId10" Type="http://schemas.openxmlformats.org/officeDocument/2006/relationships/image" Target="../media/image7.png"/><Relationship Id="rId4" Type="http://schemas.openxmlformats.org/officeDocument/2006/relationships/diagramLayout" Target="../diagrams/layout3.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oksana.stepanova/viz/World_Happiness_Analysis_Storyboard/WorldHappiness?publish=yes"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hyperlink" Target="https://github.com/stepanova531/World-Happiness-Analy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1197210"/>
            <a:ext cx="5486400" cy="1808017"/>
          </a:xfrm>
        </p:spPr>
        <p:txBody>
          <a:bodyPr/>
          <a:lstStyle/>
          <a:p>
            <a:r>
              <a:rPr lang="en-US" sz="4000" dirty="0"/>
              <a:t>Oksana Stepanova</a:t>
            </a:r>
          </a:p>
        </p:txBody>
      </p:sp>
      <p:sp>
        <p:nvSpPr>
          <p:cNvPr id="3" name="TextBox 2">
            <a:extLst>
              <a:ext uri="{FF2B5EF4-FFF2-40B4-BE49-F238E27FC236}">
                <a16:creationId xmlns:a16="http://schemas.microsoft.com/office/drawing/2014/main" id="{720C5D10-D187-D802-6295-F96296461DAB}"/>
              </a:ext>
            </a:extLst>
          </p:cNvPr>
          <p:cNvSpPr txBox="1"/>
          <p:nvPr/>
        </p:nvSpPr>
        <p:spPr>
          <a:xfrm>
            <a:off x="6334843" y="3136612"/>
            <a:ext cx="2119491" cy="584775"/>
          </a:xfrm>
          <a:prstGeom prst="rect">
            <a:avLst/>
          </a:prstGeom>
          <a:noFill/>
        </p:spPr>
        <p:txBody>
          <a:bodyPr wrap="none" rtlCol="0">
            <a:spAutoFit/>
          </a:bodyPr>
          <a:lstStyle/>
          <a:p>
            <a:r>
              <a:rPr lang="en-US" sz="3200" b="1" dirty="0">
                <a:solidFill>
                  <a:schemeClr val="accent6">
                    <a:lumMod val="75000"/>
                  </a:schemeClr>
                </a:solidFill>
              </a:rPr>
              <a:t>Case Study</a:t>
            </a:r>
          </a:p>
        </p:txBody>
      </p:sp>
      <p:sp>
        <p:nvSpPr>
          <p:cNvPr id="4" name="TextBox 3">
            <a:extLst>
              <a:ext uri="{FF2B5EF4-FFF2-40B4-BE49-F238E27FC236}">
                <a16:creationId xmlns:a16="http://schemas.microsoft.com/office/drawing/2014/main" id="{F153A2BF-44C7-4E10-6DA1-239C0BF42765}"/>
              </a:ext>
            </a:extLst>
          </p:cNvPr>
          <p:cNvSpPr txBox="1"/>
          <p:nvPr/>
        </p:nvSpPr>
        <p:spPr>
          <a:xfrm>
            <a:off x="6309904" y="4140889"/>
            <a:ext cx="5286351" cy="1200329"/>
          </a:xfrm>
          <a:prstGeom prst="rect">
            <a:avLst/>
          </a:prstGeom>
          <a:noFill/>
        </p:spPr>
        <p:txBody>
          <a:bodyPr wrap="square" rtlCol="0">
            <a:spAutoFit/>
          </a:bodyPr>
          <a:lstStyle/>
          <a:p>
            <a:r>
              <a:rPr lang="en-US" sz="2400" dirty="0">
                <a:solidFill>
                  <a:srgbClr val="009999"/>
                </a:solidFill>
              </a:rPr>
              <a:t>World Happiness: </a:t>
            </a:r>
            <a:r>
              <a:rPr lang="en-US" sz="2400" b="0" i="0" dirty="0">
                <a:solidFill>
                  <a:srgbClr val="009999"/>
                </a:solidFill>
                <a:effectLst/>
                <a:latin typeface="-apple-system"/>
              </a:rPr>
              <a:t>Data analysis of the factors that contribute the most to the happiness level</a:t>
            </a:r>
            <a:endParaRPr lang="en-US" sz="2400" dirty="0">
              <a:solidFill>
                <a:srgbClr val="009999"/>
              </a:solidFill>
            </a:endParaRPr>
          </a:p>
        </p:txBody>
      </p:sp>
      <p:sp>
        <p:nvSpPr>
          <p:cNvPr id="5" name="TextBox 4">
            <a:extLst>
              <a:ext uri="{FF2B5EF4-FFF2-40B4-BE49-F238E27FC236}">
                <a16:creationId xmlns:a16="http://schemas.microsoft.com/office/drawing/2014/main" id="{C1046E1E-90D7-6AEB-0268-EDBEAAC29D17}"/>
              </a:ext>
            </a:extLst>
          </p:cNvPr>
          <p:cNvSpPr txBox="1"/>
          <p:nvPr/>
        </p:nvSpPr>
        <p:spPr>
          <a:xfrm>
            <a:off x="6334843" y="5760720"/>
            <a:ext cx="854721" cy="369332"/>
          </a:xfrm>
          <a:prstGeom prst="rect">
            <a:avLst/>
          </a:prstGeom>
          <a:noFill/>
        </p:spPr>
        <p:txBody>
          <a:bodyPr wrap="none" rtlCol="0">
            <a:spAutoFit/>
          </a:bodyPr>
          <a:lstStyle/>
          <a:p>
            <a:r>
              <a:rPr lang="en-US" dirty="0">
                <a:solidFill>
                  <a:schemeClr val="bg1">
                    <a:lumMod val="50000"/>
                    <a:lumOff val="50000"/>
                  </a:schemeClr>
                </a:solidFill>
                <a:hlinkClick r:id="rId3">
                  <a:extLst>
                    <a:ext uri="{A12FA001-AC4F-418D-AE19-62706E023703}">
                      <ahyp:hlinkClr xmlns:ahyp="http://schemas.microsoft.com/office/drawing/2018/hyperlinkcolor" val="tx"/>
                    </a:ext>
                  </a:extLst>
                </a:hlinkClick>
              </a:rPr>
              <a:t>GitHub</a:t>
            </a:r>
            <a:endParaRPr lang="en-US" dirty="0">
              <a:solidFill>
                <a:schemeClr val="bg1">
                  <a:lumMod val="50000"/>
                  <a:lumOff val="50000"/>
                </a:schemeClr>
              </a:solidFill>
            </a:endParaRP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Project Overview</a:t>
            </a:r>
          </a:p>
        </p:txBody>
      </p:sp>
      <p:graphicFrame>
        <p:nvGraphicFramePr>
          <p:cNvPr id="5" name="Text Placeholder 2">
            <a:extLst>
              <a:ext uri="{FF2B5EF4-FFF2-40B4-BE49-F238E27FC236}">
                <a16:creationId xmlns:a16="http://schemas.microsoft.com/office/drawing/2014/main" id="{144A0C63-A668-564C-3BF7-A7B2293D208D}"/>
              </a:ext>
            </a:extLst>
          </p:cNvPr>
          <p:cNvGraphicFramePr>
            <a:graphicFrameLocks noGrp="1"/>
          </p:cNvGraphicFramePr>
          <p:nvPr>
            <p:ph sz="quarter" idx="13"/>
            <p:extLst>
              <p:ext uri="{D42A27DB-BD31-4B8C-83A1-F6EECF244321}">
                <p14:modId xmlns:p14="http://schemas.microsoft.com/office/powerpoint/2010/main" val="4093239309"/>
              </p:ext>
            </p:extLst>
          </p:nvPr>
        </p:nvGraphicFramePr>
        <p:xfrm>
          <a:off x="2876204" y="1943100"/>
          <a:ext cx="8934796" cy="453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ADBD5A5E-D2D9-8529-5441-DA45650E1FDB}"/>
              </a:ext>
            </a:extLst>
          </p:cNvPr>
          <p:cNvSpPr txBox="1"/>
          <p:nvPr/>
        </p:nvSpPr>
        <p:spPr>
          <a:xfrm>
            <a:off x="5453149" y="640080"/>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F99CA416-65A6-133B-0745-A2A1CE65AD01}"/>
              </a:ext>
            </a:extLst>
          </p:cNvPr>
          <p:cNvSpPr txBox="1"/>
          <p:nvPr/>
        </p:nvSpPr>
        <p:spPr>
          <a:xfrm>
            <a:off x="2876203" y="2504768"/>
            <a:ext cx="3465603" cy="3262432"/>
          </a:xfrm>
          <a:prstGeom prst="rect">
            <a:avLst/>
          </a:prstGeom>
          <a:noFill/>
        </p:spPr>
        <p:txBody>
          <a:bodyPr wrap="square" rtlCol="0">
            <a:spAutoFit/>
          </a:bodyPr>
          <a:lstStyle/>
          <a:p>
            <a:pPr>
              <a:spcAft>
                <a:spcPts val="600"/>
              </a:spcAft>
            </a:pPr>
            <a:r>
              <a:rPr lang="en-US" sz="2000" b="1" dirty="0">
                <a:solidFill>
                  <a:srgbClr val="008080"/>
                </a:solidFill>
                <a:latin typeface="Calibri" panose="020F0502020204030204" pitchFamily="34" charset="0"/>
                <a:ea typeface="Calibri" panose="020F0502020204030204" pitchFamily="34" charset="0"/>
                <a:cs typeface="Calibri" panose="020F0502020204030204" pitchFamily="34" charset="0"/>
              </a:rPr>
              <a:t>What is happiness?</a:t>
            </a:r>
          </a:p>
          <a:p>
            <a:pPr>
              <a:spcAft>
                <a:spcPts val="6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Positive psychology defines the happiness as the positive emotions we have in regard to the pleasurable activities we take part in through our daily lives.</a:t>
            </a:r>
          </a:p>
          <a:p>
            <a:pPr>
              <a:spcAft>
                <a:spcPts val="6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Dr. Martin Seligman, a father of positive psychology, use the model based on five components of subjective wellbeing: Positive emotions, Engagement, Relationships, Meaning, Accomplishment.</a:t>
            </a:r>
            <a:r>
              <a:rPr lang="en-US" sz="1600" dirty="0">
                <a:solidFill>
                  <a:srgbClr val="008080"/>
                </a:solidFill>
                <a:latin typeface="Calibri" panose="020F0502020204030204" pitchFamily="34" charset="0"/>
                <a:ea typeface="Calibri" panose="020F0502020204030204" pitchFamily="34" charset="0"/>
                <a:cs typeface="Calibri" panose="020F0502020204030204" pitchFamily="34" charset="0"/>
              </a:rPr>
              <a:t> </a:t>
            </a:r>
          </a:p>
        </p:txBody>
      </p:sp>
      <p:sp>
        <p:nvSpPr>
          <p:cNvPr id="11" name="TextBox 10">
            <a:extLst>
              <a:ext uri="{FF2B5EF4-FFF2-40B4-BE49-F238E27FC236}">
                <a16:creationId xmlns:a16="http://schemas.microsoft.com/office/drawing/2014/main" id="{D3780C30-8E95-D0D6-573D-C8A8D16B9B25}"/>
              </a:ext>
            </a:extLst>
          </p:cNvPr>
          <p:cNvSpPr txBox="1"/>
          <p:nvPr/>
        </p:nvSpPr>
        <p:spPr>
          <a:xfrm>
            <a:off x="6474296" y="2422384"/>
            <a:ext cx="5204213" cy="3539430"/>
          </a:xfrm>
          <a:prstGeom prst="rect">
            <a:avLst/>
          </a:prstGeom>
          <a:noFill/>
        </p:spPr>
        <p:txBody>
          <a:bodyPr wrap="square" rtlCol="0">
            <a:spAutoFit/>
          </a:bodyPr>
          <a:lstStyle/>
          <a:p>
            <a:pPr>
              <a:spcAft>
                <a:spcPts val="600"/>
              </a:spcAft>
            </a:pPr>
            <a:r>
              <a:rPr lang="en-US" sz="20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Project scenario</a:t>
            </a:r>
          </a:p>
          <a:p>
            <a:pPr>
              <a:spcAft>
                <a:spcPts val="600"/>
              </a:spcAft>
            </a:pP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Many people would like to move to another country for a long term without establishing permanent residency there. Among their objectives, there are traveling, working, studying, and temporary stay in a country with comfortable climate, but all of them give their preference to a country where the living conditions will contribute to their happiness.  </a:t>
            </a:r>
          </a:p>
          <a:p>
            <a:pPr>
              <a:spcAft>
                <a:spcPts val="600"/>
              </a:spcAft>
            </a:pP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There are two main categories: retired people, whose main criteria are safety, good social relationships and access to high quality medical services. Another group is young people, and their aspirations are good salary, low costs of living and freedom of choice.    </a:t>
            </a:r>
            <a:r>
              <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Slide Number Placeholder 11">
            <a:extLst>
              <a:ext uri="{FF2B5EF4-FFF2-40B4-BE49-F238E27FC236}">
                <a16:creationId xmlns:a16="http://schemas.microsoft.com/office/drawing/2014/main" id="{D3F6D6FA-2B0D-8040-EAA0-230A20D805DE}"/>
              </a:ext>
            </a:extLst>
          </p:cNvPr>
          <p:cNvSpPr>
            <a:spLocks noGrp="1"/>
          </p:cNvSpPr>
          <p:nvPr>
            <p:ph type="sldNum" sz="quarter" idx="22"/>
          </p:nvPr>
        </p:nvSpPr>
        <p:spPr>
          <a:xfrm>
            <a:off x="6675716" y="6588226"/>
            <a:ext cx="523240" cy="247651"/>
          </a:xfrm>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 – Tools - Skills</a:t>
            </a:r>
          </a:p>
        </p:txBody>
      </p:sp>
      <p:sp>
        <p:nvSpPr>
          <p:cNvPr id="6" name="TextBox 5">
            <a:extLst>
              <a:ext uri="{FF2B5EF4-FFF2-40B4-BE49-F238E27FC236}">
                <a16:creationId xmlns:a16="http://schemas.microsoft.com/office/drawing/2014/main" id="{CF3E3248-CBCC-D6F0-5F96-28945E1C2F45}"/>
              </a:ext>
            </a:extLst>
          </p:cNvPr>
          <p:cNvSpPr txBox="1"/>
          <p:nvPr/>
        </p:nvSpPr>
        <p:spPr>
          <a:xfrm>
            <a:off x="594359" y="2285318"/>
            <a:ext cx="402751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6DADD">
                    <a:lumMod val="50000"/>
                  </a:srgbClr>
                </a:solidFill>
                <a:effectLst/>
                <a:uLnTx/>
                <a:uFillTx/>
                <a:latin typeface="Calibri" panose="020F0502020204030204" pitchFamily="34" charset="0"/>
                <a:ea typeface="Calibri" panose="020F0502020204030204" pitchFamily="34" charset="0"/>
                <a:cs typeface="Calibri" panose="020F0502020204030204" pitchFamily="34" charset="0"/>
              </a:rPr>
              <a:t>Data</a:t>
            </a:r>
          </a:p>
          <a:p>
            <a:r>
              <a:rPr kumimoji="0" lang="en-CA" sz="1600" b="0"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Arial"/>
                <a:hlinkClick r:id="rId3">
                  <a:extLst>
                    <a:ext uri="{A12FA001-AC4F-418D-AE19-62706E023703}">
                      <ahyp:hlinkClr xmlns:ahyp="http://schemas.microsoft.com/office/drawing/2018/hyperlinkcolor" val="tx"/>
                    </a:ext>
                  </a:extLst>
                </a:hlinkClick>
              </a:rPr>
              <a:t>World Happiness Report</a:t>
            </a:r>
            <a:endParaRPr kumimoji="0" lang="en-US" sz="1600"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8150951-6304-F144-4E80-4FAD986663E3}"/>
              </a:ext>
            </a:extLst>
          </p:cNvPr>
          <p:cNvSpPr txBox="1"/>
          <p:nvPr/>
        </p:nvSpPr>
        <p:spPr>
          <a:xfrm>
            <a:off x="594358" y="3363278"/>
            <a:ext cx="2158673" cy="21852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6DADD">
                    <a:lumMod val="50000"/>
                  </a:srgbClr>
                </a:solidFill>
                <a:effectLst/>
                <a:uLnTx/>
                <a:uFillTx/>
                <a:latin typeface="Calibri" panose="020F0502020204030204" pitchFamily="34" charset="0"/>
                <a:ea typeface="Calibri" panose="020F0502020204030204" pitchFamily="34" charset="0"/>
                <a:cs typeface="Calibri" panose="020F0502020204030204" pitchFamily="34" charset="0"/>
              </a:rPr>
              <a:t>Tools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Python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err="1">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Jupyter</a:t>
            </a: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 Notebook</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Pandas &amp; NumPy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Matplotlib</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Seaborn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Scikit-learn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B6DADD">
                  <a:lumMod val="50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41885FE-9296-E503-86F5-3B3FF1EFB028}"/>
              </a:ext>
            </a:extLst>
          </p:cNvPr>
          <p:cNvSpPr txBox="1"/>
          <p:nvPr/>
        </p:nvSpPr>
        <p:spPr>
          <a:xfrm>
            <a:off x="5483542" y="2209800"/>
            <a:ext cx="160227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6DADD">
                    <a:lumMod val="50000"/>
                  </a:srgbClr>
                </a:solidFill>
                <a:effectLst/>
                <a:uLnTx/>
                <a:uFillTx/>
                <a:latin typeface="Calibri" panose="020F0502020204030204" pitchFamily="34" charset="0"/>
                <a:ea typeface="Calibri" panose="020F0502020204030204" pitchFamily="34" charset="0"/>
                <a:cs typeface="Calibri" panose="020F0502020204030204" pitchFamily="34" charset="0"/>
              </a:rPr>
              <a:t>Skills</a:t>
            </a:r>
            <a:endPar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 name="Slide Number Placeholder 12">
            <a:extLst>
              <a:ext uri="{FF2B5EF4-FFF2-40B4-BE49-F238E27FC236}">
                <a16:creationId xmlns:a16="http://schemas.microsoft.com/office/drawing/2014/main" id="{1C5E4E15-3768-82A6-8BEA-964B83F95C2E}"/>
              </a:ext>
            </a:extLst>
          </p:cNvPr>
          <p:cNvSpPr>
            <a:spLocks noGrp="1"/>
          </p:cNvSpPr>
          <p:nvPr>
            <p:ph type="sldNum" sz="quarter" idx="12"/>
          </p:nvPr>
        </p:nvSpPr>
        <p:spPr>
          <a:xfrm>
            <a:off x="6562580" y="6610349"/>
            <a:ext cx="523240" cy="247651"/>
          </a:xfrm>
        </p:spPr>
        <p:txBody>
          <a:bodyPr/>
          <a:lstStyle/>
          <a:p>
            <a:fld id="{294A09A9-5501-47C1-A89A-A340965A2BE2}" type="slidenum">
              <a:rPr lang="en-US" smtClean="0"/>
              <a:pPr/>
              <a:t>3</a:t>
            </a:fld>
            <a:endParaRPr lang="en-US" dirty="0">
              <a:latin typeface="+mn-lt"/>
            </a:endParaRPr>
          </a:p>
        </p:txBody>
      </p:sp>
      <p:graphicFrame>
        <p:nvGraphicFramePr>
          <p:cNvPr id="3" name="Table 2">
            <a:extLst>
              <a:ext uri="{FF2B5EF4-FFF2-40B4-BE49-F238E27FC236}">
                <a16:creationId xmlns:a16="http://schemas.microsoft.com/office/drawing/2014/main" id="{F4FBD820-EBF3-7B6F-4406-513C40074576}"/>
              </a:ext>
            </a:extLst>
          </p:cNvPr>
          <p:cNvGraphicFramePr>
            <a:graphicFrameLocks noGrp="1"/>
          </p:cNvGraphicFramePr>
          <p:nvPr>
            <p:extLst>
              <p:ext uri="{D42A27DB-BD31-4B8C-83A1-F6EECF244321}">
                <p14:modId xmlns:p14="http://schemas.microsoft.com/office/powerpoint/2010/main" val="696037742"/>
              </p:ext>
            </p:extLst>
          </p:nvPr>
        </p:nvGraphicFramePr>
        <p:xfrm>
          <a:off x="5483542" y="2718525"/>
          <a:ext cx="5423427" cy="3291840"/>
        </p:xfrm>
        <a:graphic>
          <a:graphicData uri="http://schemas.openxmlformats.org/drawingml/2006/table">
            <a:tbl>
              <a:tblPr firstRow="1" bandRow="1">
                <a:tableStyleId>{0505E3EF-67EA-436B-97B2-0124C06EBD24}</a:tableStyleId>
              </a:tblPr>
              <a:tblGrid>
                <a:gridCol w="1640139">
                  <a:extLst>
                    <a:ext uri="{9D8B030D-6E8A-4147-A177-3AD203B41FA5}">
                      <a16:colId xmlns:a16="http://schemas.microsoft.com/office/drawing/2014/main" val="811572366"/>
                    </a:ext>
                  </a:extLst>
                </a:gridCol>
                <a:gridCol w="3783288">
                  <a:extLst>
                    <a:ext uri="{9D8B030D-6E8A-4147-A177-3AD203B41FA5}">
                      <a16:colId xmlns:a16="http://schemas.microsoft.com/office/drawing/2014/main" val="844486022"/>
                    </a:ext>
                  </a:extLst>
                </a:gridCol>
              </a:tblGrid>
              <a:tr h="370840">
                <a:tc rowSpan="6">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Python</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algn="l" defTabSz="914400" rtl="0" eaLnBrk="1" latinLnBrk="0" hangingPunct="1"/>
                      <a:r>
                        <a:rPr lang="en-US" sz="1600" b="1" kern="1200" dirty="0">
                          <a:solidFill>
                            <a:schemeClr val="dk1"/>
                          </a:solidFill>
                          <a:latin typeface="Calibri" panose="020F0502020204030204" pitchFamily="34" charset="0"/>
                          <a:ea typeface="Calibri" panose="020F0502020204030204" pitchFamily="34" charset="0"/>
                          <a:cs typeface="Calibri" panose="020F0502020204030204" pitchFamily="34" charset="0"/>
                        </a:rPr>
                        <a:t>Machine Learning</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Visualization</a:t>
                      </a:r>
                    </a:p>
                  </a:txBody>
                  <a:tcPr anchor="ctr"/>
                </a:tc>
                <a:tc>
                  <a:txBody>
                    <a:bodyPr/>
                    <a:lstStyle/>
                    <a:p>
                      <a:r>
                        <a:rPr lang="en-US" sz="1200" b="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Sourcing data, preparing data for analysis, defining questions to explore</a:t>
                      </a:r>
                      <a:endParaRPr lang="en-US" sz="1200"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50895584"/>
                  </a:ext>
                </a:extLst>
              </a:tr>
              <a:tr h="370840">
                <a:tc vMerge="1">
                  <a:txBody>
                    <a:bodyPr/>
                    <a:lstStyle/>
                    <a:p>
                      <a:endParaRPr lang="en-US" sz="16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b="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Creating correlation matrix, heatmap, scatterplot and pair plot, categorical plot to explore relationship between variables  </a:t>
                      </a:r>
                      <a:endParaRPr lang="en-US" sz="1200"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23385925"/>
                  </a:ext>
                </a:extLst>
              </a:tr>
              <a:tr h="370840">
                <a:tc vMerge="1">
                  <a:txBody>
                    <a:bodyPr/>
                    <a:lstStyle/>
                    <a:p>
                      <a:endParaRPr lang="en-US" sz="16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b="0" dirty="0">
                          <a:latin typeface="Calibri" panose="020F0502020204030204" pitchFamily="34" charset="0"/>
                          <a:ea typeface="Calibri" panose="020F0502020204030204" pitchFamily="34" charset="0"/>
                          <a:cs typeface="Calibri" panose="020F0502020204030204" pitchFamily="34" charset="0"/>
                        </a:rPr>
                        <a:t>Creating choropleth map with Python for geographical analysis</a:t>
                      </a:r>
                    </a:p>
                  </a:txBody>
                  <a:tcPr/>
                </a:tc>
                <a:extLst>
                  <a:ext uri="{0D108BD9-81ED-4DB2-BD59-A6C34878D82A}">
                    <a16:rowId xmlns:a16="http://schemas.microsoft.com/office/drawing/2014/main" val="1033860070"/>
                  </a:ext>
                </a:extLst>
              </a:tr>
              <a:tr h="370840">
                <a:tc vMerge="1">
                  <a:txBody>
                    <a:bodyPr/>
                    <a:lstStyle/>
                    <a:p>
                      <a:endParaRPr lang="en-US" sz="16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b="0" dirty="0">
                          <a:latin typeface="Calibri" panose="020F0502020204030204" pitchFamily="34" charset="0"/>
                          <a:ea typeface="Calibri" panose="020F0502020204030204" pitchFamily="34" charset="0"/>
                          <a:cs typeface="Calibri" panose="020F0502020204030204" pitchFamily="34" charset="0"/>
                        </a:rPr>
                        <a:t>Splitting the data into training and test sets, running a linear regression, analyzing the model performance statistics  </a:t>
                      </a:r>
                    </a:p>
                  </a:txBody>
                  <a:tcPr/>
                </a:tc>
                <a:extLst>
                  <a:ext uri="{0D108BD9-81ED-4DB2-BD59-A6C34878D82A}">
                    <a16:rowId xmlns:a16="http://schemas.microsoft.com/office/drawing/2014/main" val="3891797098"/>
                  </a:ext>
                </a:extLst>
              </a:tr>
              <a:tr h="370840">
                <a:tc vMerge="1">
                  <a:txBody>
                    <a:bodyPr/>
                    <a:lstStyle/>
                    <a:p>
                      <a:endParaRPr lang="en-US" sz="16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b="0" dirty="0">
                          <a:latin typeface="Calibri" panose="020F0502020204030204" pitchFamily="34" charset="0"/>
                          <a:ea typeface="Calibri" panose="020F0502020204030204" pitchFamily="34" charset="0"/>
                          <a:cs typeface="Calibri" panose="020F0502020204030204" pitchFamily="34" charset="0"/>
                        </a:rPr>
                        <a:t>Using the elbow technique, running the k-means algorithm, creating visualizations for clusters, calculating descriptive statistics.</a:t>
                      </a:r>
                    </a:p>
                  </a:txBody>
                  <a:tcPr/>
                </a:tc>
                <a:extLst>
                  <a:ext uri="{0D108BD9-81ED-4DB2-BD59-A6C34878D82A}">
                    <a16:rowId xmlns:a16="http://schemas.microsoft.com/office/drawing/2014/main" val="641732471"/>
                  </a:ext>
                </a:extLst>
              </a:tr>
              <a:tr h="370840">
                <a:tc vMerge="1">
                  <a:txBody>
                    <a:bodyPr/>
                    <a:lstStyle/>
                    <a:p>
                      <a:endParaRPr lang="en-US" sz="1600" b="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200" b="0" dirty="0">
                          <a:latin typeface="Calibri" panose="020F0502020204030204" pitchFamily="34" charset="0"/>
                          <a:ea typeface="Calibri" panose="020F0502020204030204" pitchFamily="34" charset="0"/>
                          <a:cs typeface="Calibri" panose="020F0502020204030204" pitchFamily="34" charset="0"/>
                        </a:rPr>
                        <a:t>Decomposing the time series, conducting Dickey-Fuller test, </a:t>
                      </a:r>
                      <a:r>
                        <a:rPr lang="en-US" sz="1200" b="0" dirty="0" err="1">
                          <a:latin typeface="Calibri" panose="020F0502020204030204" pitchFamily="34" charset="0"/>
                          <a:ea typeface="Calibri" panose="020F0502020204030204" pitchFamily="34" charset="0"/>
                          <a:cs typeface="Calibri" panose="020F0502020204030204" pitchFamily="34" charset="0"/>
                        </a:rPr>
                        <a:t>stationarizing</a:t>
                      </a:r>
                      <a:r>
                        <a:rPr lang="en-US" sz="1200" b="0" dirty="0">
                          <a:latin typeface="Calibri" panose="020F0502020204030204" pitchFamily="34" charset="0"/>
                          <a:ea typeface="Calibri" panose="020F0502020204030204" pitchFamily="34" charset="0"/>
                          <a:cs typeface="Calibri" panose="020F0502020204030204" pitchFamily="34" charset="0"/>
                        </a:rPr>
                        <a:t> non-stationary data</a:t>
                      </a:r>
                    </a:p>
                  </a:txBody>
                  <a:tcPr/>
                </a:tc>
                <a:extLst>
                  <a:ext uri="{0D108BD9-81ED-4DB2-BD59-A6C34878D82A}">
                    <a16:rowId xmlns:a16="http://schemas.microsoft.com/office/drawing/2014/main" val="680065729"/>
                  </a:ext>
                </a:extLst>
              </a:tr>
            </a:tbl>
          </a:graphicData>
        </a:graphic>
      </p:graphicFrame>
    </p:spTree>
    <p:extLst>
      <p:ext uri="{BB962C8B-B14F-4D97-AF65-F5344CB8AC3E}">
        <p14:creationId xmlns:p14="http://schemas.microsoft.com/office/powerpoint/2010/main" val="88848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1848-7380-ED45-B81B-899B6383CB3C}"/>
              </a:ext>
            </a:extLst>
          </p:cNvPr>
          <p:cNvSpPr>
            <a:spLocks noGrp="1"/>
          </p:cNvSpPr>
          <p:nvPr>
            <p:ph type="ctrTitle"/>
          </p:nvPr>
        </p:nvSpPr>
        <p:spPr>
          <a:xfrm>
            <a:off x="688258" y="430529"/>
            <a:ext cx="11228439" cy="769006"/>
          </a:xfrm>
        </p:spPr>
        <p:txBody>
          <a:bodyPr/>
          <a:lstStyle/>
          <a:p>
            <a:r>
              <a:rPr lang="en-US" sz="4400"/>
              <a:t>Data cleaning – Merging – Data profile</a:t>
            </a:r>
            <a:endParaRPr lang="en-US" sz="4400" dirty="0"/>
          </a:p>
        </p:txBody>
      </p:sp>
      <p:sp>
        <p:nvSpPr>
          <p:cNvPr id="22" name="Slide Number Placeholder 5">
            <a:extLst>
              <a:ext uri="{FF2B5EF4-FFF2-40B4-BE49-F238E27FC236}">
                <a16:creationId xmlns:a16="http://schemas.microsoft.com/office/drawing/2014/main" id="{36B5589A-BE7D-D934-B4D3-DFAE539CEEF8}"/>
              </a:ext>
            </a:extLst>
          </p:cNvPr>
          <p:cNvSpPr txBox="1">
            <a:spLocks/>
          </p:cNvSpPr>
          <p:nvPr/>
        </p:nvSpPr>
        <p:spPr>
          <a:xfrm>
            <a:off x="6464218" y="6610349"/>
            <a:ext cx="523240" cy="2476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294A09A9-5501-47C1-A89A-A340965A2BE2}" type="slidenum">
              <a:rPr lang="en-US" sz="1100" b="1" smtClean="0"/>
              <a:pPr/>
              <a:t>4</a:t>
            </a:fld>
            <a:endParaRPr lang="en-US" sz="1100" b="1" dirty="0"/>
          </a:p>
        </p:txBody>
      </p:sp>
      <p:graphicFrame>
        <p:nvGraphicFramePr>
          <p:cNvPr id="14" name="Table 13">
            <a:extLst>
              <a:ext uri="{FF2B5EF4-FFF2-40B4-BE49-F238E27FC236}">
                <a16:creationId xmlns:a16="http://schemas.microsoft.com/office/drawing/2014/main" id="{7B553BFB-F977-7B87-DBA6-0219E3957595}"/>
              </a:ext>
            </a:extLst>
          </p:cNvPr>
          <p:cNvGraphicFramePr>
            <a:graphicFrameLocks noGrp="1"/>
          </p:cNvGraphicFramePr>
          <p:nvPr>
            <p:extLst>
              <p:ext uri="{D42A27DB-BD31-4B8C-83A1-F6EECF244321}">
                <p14:modId xmlns:p14="http://schemas.microsoft.com/office/powerpoint/2010/main" val="96366749"/>
              </p:ext>
            </p:extLst>
          </p:nvPr>
        </p:nvGraphicFramePr>
        <p:xfrm>
          <a:off x="6302477" y="1460602"/>
          <a:ext cx="5299706" cy="4351334"/>
        </p:xfrm>
        <a:graphic>
          <a:graphicData uri="http://schemas.openxmlformats.org/drawingml/2006/table">
            <a:tbl>
              <a:tblPr>
                <a:tableStyleId>{8A107856-5554-42FB-B03E-39F5DBC370BA}</a:tableStyleId>
              </a:tblPr>
              <a:tblGrid>
                <a:gridCol w="1592236">
                  <a:extLst>
                    <a:ext uri="{9D8B030D-6E8A-4147-A177-3AD203B41FA5}">
                      <a16:colId xmlns:a16="http://schemas.microsoft.com/office/drawing/2014/main" val="3529712586"/>
                    </a:ext>
                  </a:extLst>
                </a:gridCol>
                <a:gridCol w="1999012">
                  <a:extLst>
                    <a:ext uri="{9D8B030D-6E8A-4147-A177-3AD203B41FA5}">
                      <a16:colId xmlns:a16="http://schemas.microsoft.com/office/drawing/2014/main" val="1409006912"/>
                    </a:ext>
                  </a:extLst>
                </a:gridCol>
                <a:gridCol w="860040">
                  <a:extLst>
                    <a:ext uri="{9D8B030D-6E8A-4147-A177-3AD203B41FA5}">
                      <a16:colId xmlns:a16="http://schemas.microsoft.com/office/drawing/2014/main" val="1686668391"/>
                    </a:ext>
                  </a:extLst>
                </a:gridCol>
                <a:gridCol w="848418">
                  <a:extLst>
                    <a:ext uri="{9D8B030D-6E8A-4147-A177-3AD203B41FA5}">
                      <a16:colId xmlns:a16="http://schemas.microsoft.com/office/drawing/2014/main" val="1623267512"/>
                    </a:ext>
                  </a:extLst>
                </a:gridCol>
              </a:tblGrid>
              <a:tr h="167359">
                <a:tc>
                  <a:txBody>
                    <a:bodyPr/>
                    <a:lstStyle/>
                    <a:p>
                      <a:pPr algn="ctr" fontAlgn="t"/>
                      <a:r>
                        <a:rPr lang="en-US" sz="1000" b="1" u="none" strike="noStrike" dirty="0">
                          <a:effectLst/>
                        </a:rPr>
                        <a:t>Column name</a:t>
                      </a:r>
                      <a:endParaRPr lang="en-US" sz="1000" b="1" i="0" u="none" strike="noStrike" dirty="0">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b="1" u="none" strike="noStrike" dirty="0">
                          <a:effectLst/>
                        </a:rPr>
                        <a:t>Description</a:t>
                      </a:r>
                      <a:endParaRPr lang="en-US" sz="1000" b="1" i="0" u="none" strike="noStrike" dirty="0">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b="1" u="none" strike="noStrike" dirty="0">
                          <a:effectLst/>
                        </a:rPr>
                        <a:t>Data type</a:t>
                      </a:r>
                      <a:endParaRPr lang="en-US" sz="1000" b="1" i="0" u="none" strike="noStrike" dirty="0">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b="1" u="none" strike="noStrike" dirty="0">
                          <a:effectLst/>
                        </a:rPr>
                        <a:t>Time Variant</a:t>
                      </a:r>
                      <a:endParaRPr lang="en-US" sz="1000" b="1" i="0" u="none" strike="noStrike" dirty="0">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1617127695"/>
                  </a:ext>
                </a:extLst>
              </a:tr>
              <a:tr h="334718">
                <a:tc>
                  <a:txBody>
                    <a:bodyPr/>
                    <a:lstStyle/>
                    <a:p>
                      <a:pPr algn="just" fontAlgn="t"/>
                      <a:r>
                        <a:rPr lang="en-US" sz="1000" u="none" strike="noStrike">
                          <a:effectLst/>
                        </a:rPr>
                        <a:t>country</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l" fontAlgn="t"/>
                      <a:r>
                        <a:rPr lang="en-US" sz="1000" u="none" strike="noStrike">
                          <a:effectLst/>
                        </a:rPr>
                        <a:t>Country of measurement</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Qualitative,</a:t>
                      </a:r>
                      <a:br>
                        <a:rPr lang="en-US" sz="1000" u="none" strike="noStrike">
                          <a:effectLst/>
                        </a:rPr>
                      </a:br>
                      <a:r>
                        <a:rPr lang="en-US" sz="1000" u="none" strike="noStrike">
                          <a:effectLst/>
                        </a:rPr>
                        <a:t>nominal</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No</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3616809354"/>
                  </a:ext>
                </a:extLst>
              </a:tr>
              <a:tr h="334718">
                <a:tc>
                  <a:txBody>
                    <a:bodyPr/>
                    <a:lstStyle/>
                    <a:p>
                      <a:pPr algn="just" fontAlgn="t"/>
                      <a:r>
                        <a:rPr lang="en-US" sz="1000" u="none" strike="noStrike" dirty="0">
                          <a:effectLst/>
                        </a:rPr>
                        <a:t>year</a:t>
                      </a:r>
                      <a:endParaRPr lang="en-US" sz="1000" b="0" i="0" u="none" strike="noStrike" dirty="0">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l" fontAlgn="t"/>
                      <a:r>
                        <a:rPr lang="en-US" sz="1000" u="none" strike="noStrike">
                          <a:effectLst/>
                        </a:rPr>
                        <a:t>Year of measurement</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Quantitative,</a:t>
                      </a:r>
                      <a:br>
                        <a:rPr lang="en-US" sz="1000" u="none" strike="noStrike">
                          <a:effectLst/>
                        </a:rPr>
                      </a:br>
                      <a:r>
                        <a:rPr lang="en-US" sz="1000" u="none" strike="noStrike">
                          <a:effectLst/>
                        </a:rPr>
                        <a:t>discrete</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2440306277"/>
                  </a:ext>
                </a:extLst>
              </a:tr>
              <a:tr h="334718">
                <a:tc>
                  <a:txBody>
                    <a:bodyPr/>
                    <a:lstStyle/>
                    <a:p>
                      <a:pPr algn="just" fontAlgn="t"/>
                      <a:r>
                        <a:rPr lang="en-US" sz="1000" u="none" strike="noStrike">
                          <a:effectLst/>
                        </a:rPr>
                        <a:t>happiness_rank</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l" fontAlgn="t"/>
                      <a:r>
                        <a:rPr lang="en-US" sz="1000" u="none" strike="noStrike">
                          <a:effectLst/>
                        </a:rPr>
                        <a:t>Country rank based on the happiness score</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Quantitative,</a:t>
                      </a:r>
                      <a:br>
                        <a:rPr lang="en-US" sz="1000" u="none" strike="noStrike">
                          <a:effectLst/>
                        </a:rPr>
                      </a:br>
                      <a:r>
                        <a:rPr lang="en-US" sz="1000" u="none" strike="noStrike">
                          <a:effectLst/>
                        </a:rPr>
                        <a:t>discrete</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1460060141"/>
                  </a:ext>
                </a:extLst>
              </a:tr>
              <a:tr h="334718">
                <a:tc>
                  <a:txBody>
                    <a:bodyPr/>
                    <a:lstStyle/>
                    <a:p>
                      <a:pPr algn="just" fontAlgn="t"/>
                      <a:r>
                        <a:rPr lang="en-US" sz="1000" u="none" strike="noStrike" dirty="0" err="1">
                          <a:effectLst/>
                        </a:rPr>
                        <a:t>happiness_score</a:t>
                      </a:r>
                      <a:endParaRPr lang="en-US" sz="1000" b="0" i="0" u="none" strike="noStrike" dirty="0">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l" fontAlgn="t"/>
                      <a:r>
                        <a:rPr lang="en-US" sz="1000" u="none" strike="noStrike" dirty="0">
                          <a:effectLst/>
                        </a:rPr>
                        <a:t>The national average response to the question of life evaluations</a:t>
                      </a:r>
                      <a:endParaRPr lang="en-US" sz="1000" b="0" i="0" u="none" strike="noStrike" dirty="0">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Quantitative,</a:t>
                      </a:r>
                      <a:br>
                        <a:rPr lang="en-US" sz="1000" u="none" strike="noStrike">
                          <a:effectLst/>
                        </a:rPr>
                      </a:br>
                      <a:r>
                        <a:rPr lang="en-US" sz="1000" u="none" strike="noStrike">
                          <a:effectLst/>
                        </a:rPr>
                        <a:t>continuous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4066140549"/>
                  </a:ext>
                </a:extLst>
              </a:tr>
              <a:tr h="334718">
                <a:tc>
                  <a:txBody>
                    <a:bodyPr/>
                    <a:lstStyle/>
                    <a:p>
                      <a:pPr algn="just" fontAlgn="t"/>
                      <a:r>
                        <a:rPr lang="en-US" sz="1000" u="none" strike="noStrike">
                          <a:effectLst/>
                        </a:rPr>
                        <a:t>economy_GDP_per_capita</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l" fontAlgn="t"/>
                      <a:r>
                        <a:rPr lang="en-US" sz="1000" u="none" strike="noStrike">
                          <a:effectLst/>
                        </a:rPr>
                        <a:t>The score of purchasing power</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Quantitative,</a:t>
                      </a:r>
                      <a:br>
                        <a:rPr lang="en-US" sz="1000" u="none" strike="noStrike">
                          <a:effectLst/>
                        </a:rPr>
                      </a:br>
                      <a:r>
                        <a:rPr lang="en-US" sz="1000" u="none" strike="noStrike">
                          <a:effectLst/>
                        </a:rPr>
                        <a:t>continuous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1112633361"/>
                  </a:ext>
                </a:extLst>
              </a:tr>
              <a:tr h="502077">
                <a:tc>
                  <a:txBody>
                    <a:bodyPr/>
                    <a:lstStyle/>
                    <a:p>
                      <a:pPr algn="just" fontAlgn="t"/>
                      <a:r>
                        <a:rPr lang="en-US" sz="1000" u="none" strike="noStrike">
                          <a:effectLst/>
                        </a:rPr>
                        <a:t>family</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l" fontAlgn="t"/>
                      <a:r>
                        <a:rPr lang="en-US" sz="1000" u="none" strike="noStrike" dirty="0">
                          <a:effectLst/>
                        </a:rPr>
                        <a:t>The score of social support (or having someone to count on in times of trouble) is the national average.</a:t>
                      </a:r>
                      <a:endParaRPr lang="en-US" sz="1000" b="0" i="0" u="none" strike="noStrike" dirty="0">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Quantitative,</a:t>
                      </a:r>
                      <a:br>
                        <a:rPr lang="en-US" sz="1000" u="none" strike="noStrike">
                          <a:effectLst/>
                        </a:rPr>
                      </a:br>
                      <a:r>
                        <a:rPr lang="en-US" sz="1000" u="none" strike="noStrike">
                          <a:effectLst/>
                        </a:rPr>
                        <a:t>continuous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3664385458"/>
                  </a:ext>
                </a:extLst>
              </a:tr>
              <a:tr h="334718">
                <a:tc>
                  <a:txBody>
                    <a:bodyPr/>
                    <a:lstStyle/>
                    <a:p>
                      <a:pPr algn="just" fontAlgn="t"/>
                      <a:r>
                        <a:rPr lang="en-US" sz="1000" u="none" strike="noStrike">
                          <a:effectLst/>
                        </a:rPr>
                        <a:t>health_life_expectancy</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l" fontAlgn="t"/>
                      <a:r>
                        <a:rPr lang="en-US" sz="1000" u="none" strike="noStrike" dirty="0">
                          <a:effectLst/>
                        </a:rPr>
                        <a:t>The score of healthy life expectancies at birth</a:t>
                      </a:r>
                      <a:endParaRPr lang="en-US" sz="1000" b="0" i="0" u="none" strike="noStrike" dirty="0">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Quantitative,</a:t>
                      </a:r>
                      <a:br>
                        <a:rPr lang="en-US" sz="1000" u="none" strike="noStrike">
                          <a:effectLst/>
                        </a:rPr>
                      </a:br>
                      <a:r>
                        <a:rPr lang="en-US" sz="1000" u="none" strike="noStrike">
                          <a:effectLst/>
                        </a:rPr>
                        <a:t>continuous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2543039073"/>
                  </a:ext>
                </a:extLst>
              </a:tr>
              <a:tr h="334718">
                <a:tc>
                  <a:txBody>
                    <a:bodyPr/>
                    <a:lstStyle/>
                    <a:p>
                      <a:pPr algn="just" fontAlgn="t"/>
                      <a:r>
                        <a:rPr lang="en-US" sz="1000" u="none" strike="noStrike" dirty="0">
                          <a:effectLst/>
                        </a:rPr>
                        <a:t>freedom</a:t>
                      </a:r>
                      <a:endParaRPr lang="en-US" sz="1000" b="0" i="0" u="none" strike="noStrike" dirty="0">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l" fontAlgn="t"/>
                      <a:r>
                        <a:rPr lang="en-US" sz="1000" u="none" strike="noStrike">
                          <a:effectLst/>
                        </a:rPr>
                        <a:t>The score of freedom to make life choices is the national average.</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Quantitative,</a:t>
                      </a:r>
                      <a:br>
                        <a:rPr lang="en-US" sz="1000" u="none" strike="noStrike">
                          <a:effectLst/>
                        </a:rPr>
                      </a:br>
                      <a:r>
                        <a:rPr lang="en-US" sz="1000" u="none" strike="noStrike">
                          <a:effectLst/>
                        </a:rPr>
                        <a:t>continuous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563622100"/>
                  </a:ext>
                </a:extLst>
              </a:tr>
              <a:tr h="334718">
                <a:tc>
                  <a:txBody>
                    <a:bodyPr/>
                    <a:lstStyle/>
                    <a:p>
                      <a:pPr algn="just" fontAlgn="t"/>
                      <a:r>
                        <a:rPr lang="en-US" sz="1000" u="none" strike="noStrike">
                          <a:effectLst/>
                        </a:rPr>
                        <a:t>trust_government_corruption</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l" fontAlgn="t"/>
                      <a:r>
                        <a:rPr lang="en-US" sz="1000" u="none" strike="noStrike">
                          <a:effectLst/>
                        </a:rPr>
                        <a:t>The score of corruption perception measured as  the national average.</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Quantitative,</a:t>
                      </a:r>
                      <a:br>
                        <a:rPr lang="en-US" sz="1000" u="none" strike="noStrike">
                          <a:effectLst/>
                        </a:rPr>
                      </a:br>
                      <a:r>
                        <a:rPr lang="en-US" sz="1000" u="none" strike="noStrike">
                          <a:effectLst/>
                        </a:rPr>
                        <a:t>continuous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528856526"/>
                  </a:ext>
                </a:extLst>
              </a:tr>
              <a:tr h="502077">
                <a:tc>
                  <a:txBody>
                    <a:bodyPr/>
                    <a:lstStyle/>
                    <a:p>
                      <a:pPr algn="just" fontAlgn="t"/>
                      <a:r>
                        <a:rPr lang="en-US" sz="1000" u="none" strike="noStrike">
                          <a:effectLst/>
                        </a:rPr>
                        <a:t>generosity</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l" fontAlgn="t"/>
                      <a:r>
                        <a:rPr lang="en-US" sz="1000" u="none" strike="noStrike">
                          <a:effectLst/>
                        </a:rPr>
                        <a:t>The score of generosity (donations to</a:t>
                      </a:r>
                      <a:br>
                        <a:rPr lang="en-US" sz="1000" u="none" strike="noStrike">
                          <a:effectLst/>
                        </a:rPr>
                      </a:br>
                      <a:r>
                        <a:rPr lang="en-US" sz="1000" u="none" strike="noStrike">
                          <a:effectLst/>
                        </a:rPr>
                        <a:t>charity)</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Quantitative,</a:t>
                      </a:r>
                      <a:br>
                        <a:rPr lang="en-US" sz="1000" u="none" strike="noStrike">
                          <a:effectLst/>
                        </a:rPr>
                      </a:br>
                      <a:r>
                        <a:rPr lang="en-US" sz="1000" u="none" strike="noStrike">
                          <a:effectLst/>
                        </a:rPr>
                        <a:t>continuous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611577288"/>
                  </a:ext>
                </a:extLst>
              </a:tr>
              <a:tr h="502077">
                <a:tc>
                  <a:txBody>
                    <a:bodyPr/>
                    <a:lstStyle/>
                    <a:p>
                      <a:pPr algn="just" fontAlgn="t"/>
                      <a:r>
                        <a:rPr lang="en-US" sz="1000" u="none" strike="noStrike" dirty="0" err="1">
                          <a:effectLst/>
                        </a:rPr>
                        <a:t>dystopia_residual</a:t>
                      </a:r>
                      <a:endParaRPr lang="en-US" sz="1000" b="0" i="0" u="none" strike="noStrike" dirty="0">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l" fontAlgn="t"/>
                      <a:r>
                        <a:rPr lang="en-US" sz="1000" u="none" strike="noStrike">
                          <a:effectLst/>
                        </a:rPr>
                        <a:t>The metric of happiness of the imaginary</a:t>
                      </a:r>
                      <a:br>
                        <a:rPr lang="en-US" sz="1000" u="none" strike="noStrike">
                          <a:effectLst/>
                        </a:rPr>
                      </a:br>
                      <a:r>
                        <a:rPr lang="en-US" sz="1000" u="none" strike="noStrike">
                          <a:effectLst/>
                        </a:rPr>
                        <a:t>country Dystopia</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a:effectLst/>
                        </a:rPr>
                        <a:t>Quantitative,</a:t>
                      </a:r>
                      <a:br>
                        <a:rPr lang="en-US" sz="1000" u="none" strike="noStrike">
                          <a:effectLst/>
                        </a:rPr>
                      </a:br>
                      <a:r>
                        <a:rPr lang="en-US" sz="1000" u="none" strike="noStrike">
                          <a:effectLst/>
                        </a:rPr>
                        <a:t>continuous</a:t>
                      </a:r>
                      <a:endParaRPr lang="en-US" sz="1000" b="0" i="0" u="none" strike="noStrike">
                        <a:solidFill>
                          <a:srgbClr val="000000"/>
                        </a:solidFill>
                        <a:effectLst/>
                        <a:latin typeface="Calibri" panose="020F0502020204030204" pitchFamily="34" charset="0"/>
                      </a:endParaRPr>
                    </a:p>
                  </a:txBody>
                  <a:tcPr marL="6973" marR="6973" marT="6973" marB="0">
                    <a:solidFill>
                      <a:srgbClr val="EAF1F2"/>
                    </a:solidFill>
                  </a:tcPr>
                </a:tc>
                <a:tc>
                  <a:txBody>
                    <a:bodyPr/>
                    <a:lstStyle/>
                    <a:p>
                      <a:pPr algn="ctr" fontAlgn="t"/>
                      <a:r>
                        <a:rPr lang="en-US" sz="1000" u="none" strike="noStrike" dirty="0">
                          <a:effectLst/>
                        </a:rPr>
                        <a:t>Yes</a:t>
                      </a:r>
                      <a:endParaRPr lang="en-US" sz="1000" b="0" i="0" u="none" strike="noStrike" dirty="0">
                        <a:solidFill>
                          <a:srgbClr val="000000"/>
                        </a:solidFill>
                        <a:effectLst/>
                        <a:latin typeface="Calibri" panose="020F0502020204030204" pitchFamily="34" charset="0"/>
                      </a:endParaRPr>
                    </a:p>
                  </a:txBody>
                  <a:tcPr marL="6973" marR="6973" marT="6973" marB="0">
                    <a:solidFill>
                      <a:srgbClr val="EAF1F2"/>
                    </a:solidFill>
                  </a:tcPr>
                </a:tc>
                <a:extLst>
                  <a:ext uri="{0D108BD9-81ED-4DB2-BD59-A6C34878D82A}">
                    <a16:rowId xmlns:a16="http://schemas.microsoft.com/office/drawing/2014/main" val="445827085"/>
                  </a:ext>
                </a:extLst>
              </a:tr>
            </a:tbl>
          </a:graphicData>
        </a:graphic>
      </p:graphicFrame>
      <p:sp>
        <p:nvSpPr>
          <p:cNvPr id="15" name="TextBox 14">
            <a:extLst>
              <a:ext uri="{FF2B5EF4-FFF2-40B4-BE49-F238E27FC236}">
                <a16:creationId xmlns:a16="http://schemas.microsoft.com/office/drawing/2014/main" id="{D62FD889-C773-36E5-F1FD-CB65C44DF794}"/>
              </a:ext>
            </a:extLst>
          </p:cNvPr>
          <p:cNvSpPr txBox="1"/>
          <p:nvPr/>
        </p:nvSpPr>
        <p:spPr>
          <a:xfrm>
            <a:off x="796414" y="1369798"/>
            <a:ext cx="5299586" cy="1477328"/>
          </a:xfrm>
          <a:prstGeom prst="rect">
            <a:avLst/>
          </a:prstGeom>
          <a:noFill/>
        </p:spPr>
        <p:txBody>
          <a:bodyPr wrap="square" rtlCol="0">
            <a:spAutoFit/>
          </a:bodyPr>
          <a:lstStyle/>
          <a:p>
            <a:pPr marL="0" marR="0" algn="just"/>
            <a:r>
              <a:rPr lang="en-US" sz="2000" b="1" i="0"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rPr>
              <a:t>Data cleaning and wrangling </a:t>
            </a:r>
            <a:endParaRPr lang="en-US" sz="2000" b="1"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buFont typeface="Arial" panose="020B0604020202020204" pitchFamily="34" charset="0"/>
              <a:buChar char="•"/>
            </a:pP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Dropping the columns that are irrelevant for the analysis.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buFont typeface="Arial" panose="020B0604020202020204" pitchFamily="34" charset="0"/>
              <a:buChar char="•"/>
            </a:pP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Renaming columns to unify the </a:t>
            </a:r>
            <a:r>
              <a:rPr lang="en-US" sz="14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DataFrames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buFont typeface="Arial" panose="020B0604020202020204" pitchFamily="34" charset="0"/>
              <a:buChar char="•"/>
            </a:pP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Adding the column ‘year’ for further merging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buFont typeface="Arial" panose="020B0604020202020204" pitchFamily="34" charset="0"/>
              <a:buChar char="•"/>
            </a:pP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Converting data type to get the variables suitable for descriptive analysis.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B4D8D647-9EF2-251E-59B1-9FCEB13B3164}"/>
              </a:ext>
            </a:extLst>
          </p:cNvPr>
          <p:cNvSpPr txBox="1"/>
          <p:nvPr/>
        </p:nvSpPr>
        <p:spPr>
          <a:xfrm>
            <a:off x="796413" y="3296951"/>
            <a:ext cx="5181599" cy="1908215"/>
          </a:xfrm>
          <a:prstGeom prst="rect">
            <a:avLst/>
          </a:prstGeom>
          <a:noFill/>
        </p:spPr>
        <p:txBody>
          <a:bodyPr wrap="square" rtlCol="0">
            <a:spAutoFit/>
          </a:bodyPr>
          <a:lstStyle/>
          <a:p>
            <a:pPr marL="0" marR="0"/>
            <a:r>
              <a:rPr lang="en-US" sz="2000" b="1"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rPr>
              <a:t>Data merging and consistency check</a:t>
            </a:r>
          </a:p>
          <a:p>
            <a:pPr marL="342900" marR="0" lvl="0" indent="-342900" algn="just">
              <a:buFont typeface="Symbol" panose="05050102010706020507" pitchFamily="18" charset="2"/>
              <a:buChar char=""/>
            </a:pPr>
            <a:r>
              <a:rPr lang="en-US" sz="14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Merging 9 </a:t>
            </a:r>
            <a:r>
              <a:rPr lang="en-US" sz="14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DataFrames</a:t>
            </a:r>
            <a:r>
              <a:rPr lang="en-US" sz="14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into one.</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buFont typeface="Symbol" panose="05050102010706020507" pitchFamily="18" charset="2"/>
              <a:buChar char=""/>
            </a:pPr>
            <a:r>
              <a:rPr lang="en-US" sz="14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Checking the country names and renaming the countries to have consistent names of the countries in the merged </a:t>
            </a:r>
            <a:r>
              <a:rPr lang="en-US" sz="14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DataFrame</a:t>
            </a:r>
            <a:r>
              <a:rPr lang="en-US" sz="14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buFont typeface="Symbol" panose="05050102010706020507" pitchFamily="18" charset="2"/>
              <a:buChar char=""/>
            </a:pPr>
            <a:r>
              <a:rPr lang="en-US" sz="14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No mixed-type data has been found.</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buFont typeface="Symbol" panose="05050102010706020507" pitchFamily="18" charset="2"/>
              <a:buChar char=""/>
            </a:pPr>
            <a:r>
              <a:rPr lang="en-US" sz="14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Replacing missing values with the mean value.</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buFont typeface="Symbol" panose="05050102010706020507" pitchFamily="18" charset="2"/>
              <a:buChar char=""/>
            </a:pPr>
            <a:r>
              <a:rPr lang="en-US" sz="14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No duplicates have been found.</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8636726D-64A9-5CD5-CAA0-D3DEBA30A5C5}"/>
              </a:ext>
            </a:extLst>
          </p:cNvPr>
          <p:cNvSpPr txBox="1"/>
          <p:nvPr/>
        </p:nvSpPr>
        <p:spPr>
          <a:xfrm>
            <a:off x="1329814" y="5724843"/>
            <a:ext cx="2924530" cy="338554"/>
          </a:xfrm>
          <a:prstGeom prst="rect">
            <a:avLst/>
          </a:prstGeom>
          <a:noFill/>
        </p:spPr>
        <p:txBody>
          <a:bodyPr wrap="square" rtlCol="0">
            <a:spAutoFit/>
          </a:bodyPr>
          <a:lstStyle/>
          <a:p>
            <a:r>
              <a:rPr lang="en-US" sz="16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wrangling </a:t>
            </a:r>
            <a:r>
              <a:rPr lang="en-US" sz="16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Python scripts</a:t>
            </a:r>
            <a:endParaRPr lang="en-US" dirty="0"/>
          </a:p>
        </p:txBody>
      </p:sp>
      <p:pic>
        <p:nvPicPr>
          <p:cNvPr id="21" name="Picture 20">
            <a:extLst>
              <a:ext uri="{FF2B5EF4-FFF2-40B4-BE49-F238E27FC236}">
                <a16:creationId xmlns:a16="http://schemas.microsoft.com/office/drawing/2014/main" id="{EE548922-0579-203C-2051-4D1D5F8B6130}"/>
              </a:ext>
            </a:extLst>
          </p:cNvPr>
          <p:cNvPicPr>
            <a:picLocks noChangeAspect="1"/>
          </p:cNvPicPr>
          <p:nvPr/>
        </p:nvPicPr>
        <p:blipFill>
          <a:blip r:embed="rId3">
            <a:clrChange>
              <a:clrFrom>
                <a:srgbClr val="FFFFFF"/>
              </a:clrFrom>
              <a:clrTo>
                <a:srgbClr val="FFFFFF">
                  <a:alpha val="0"/>
                </a:srgbClr>
              </a:clrTo>
            </a:clrChange>
            <a:duotone>
              <a:prstClr val="black"/>
              <a:srgbClr val="6CF3CE">
                <a:tint val="45000"/>
                <a:satMod val="400000"/>
              </a:srgbClr>
            </a:duotone>
          </a:blip>
          <a:stretch>
            <a:fillRect/>
          </a:stretch>
        </p:blipFill>
        <p:spPr>
          <a:xfrm>
            <a:off x="907004" y="5682715"/>
            <a:ext cx="422810" cy="422810"/>
          </a:xfrm>
          <a:prstGeom prst="rect">
            <a:avLst/>
          </a:prstGeom>
          <a:solidFill>
            <a:schemeClr val="tx1"/>
          </a:solidFill>
        </p:spPr>
      </p:pic>
    </p:spTree>
    <p:extLst>
      <p:ext uri="{BB962C8B-B14F-4D97-AF65-F5344CB8AC3E}">
        <p14:creationId xmlns:p14="http://schemas.microsoft.com/office/powerpoint/2010/main" val="798345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319671" y="206477"/>
            <a:ext cx="11311890" cy="1078658"/>
          </a:xfrm>
        </p:spPr>
        <p:txBody>
          <a:bodyPr vert="horz" lIns="0" tIns="0" rIns="0" bIns="0" rtlCol="0" anchor="b" anchorCtr="0">
            <a:normAutofit/>
          </a:bodyPr>
          <a:lstStyle/>
          <a:p>
            <a:r>
              <a:rPr lang="en-US" b="1" i="0" kern="1200" spc="100" baseline="0" dirty="0">
                <a:latin typeface="+mj-lt"/>
                <a:ea typeface="+mj-ea"/>
                <a:cs typeface="+mj-cs"/>
              </a:rPr>
              <a:t>Supervised Machine Learning for Analysis</a:t>
            </a:r>
            <a:br>
              <a:rPr lang="en-US" sz="4100" b="1" i="0" kern="1200" spc="100" baseline="0" dirty="0">
                <a:latin typeface="+mj-lt"/>
                <a:ea typeface="+mj-ea"/>
                <a:cs typeface="+mj-cs"/>
              </a:rPr>
            </a:br>
            <a:r>
              <a:rPr lang="en-US" sz="3200" b="1" i="0" kern="1200" spc="100" baseline="0" dirty="0">
                <a:solidFill>
                  <a:schemeClr val="accent2">
                    <a:lumMod val="75000"/>
                  </a:schemeClr>
                </a:solidFill>
                <a:latin typeface="+mj-lt"/>
                <a:ea typeface="+mj-ea"/>
                <a:cs typeface="+mj-cs"/>
              </a:rPr>
              <a:t>Linear Regression</a:t>
            </a:r>
          </a:p>
        </p:txBody>
      </p:sp>
      <p:sp>
        <p:nvSpPr>
          <p:cNvPr id="15" name="Slide Number Placeholder 14">
            <a:extLst>
              <a:ext uri="{FF2B5EF4-FFF2-40B4-BE49-F238E27FC236}">
                <a16:creationId xmlns:a16="http://schemas.microsoft.com/office/drawing/2014/main" id="{49A64019-E3CC-9435-AE51-47D74582F5E9}"/>
              </a:ext>
            </a:extLst>
          </p:cNvPr>
          <p:cNvSpPr>
            <a:spLocks noGrp="1"/>
          </p:cNvSpPr>
          <p:nvPr>
            <p:ph type="sldNum" sz="quarter" idx="12"/>
          </p:nvPr>
        </p:nvSpPr>
        <p:spPr>
          <a:xfrm>
            <a:off x="6454386" y="6610349"/>
            <a:ext cx="523240" cy="247651"/>
          </a:xfrm>
        </p:spPr>
        <p:txBody>
          <a:bodyPr/>
          <a:lstStyle/>
          <a:p>
            <a:fld id="{294A09A9-5501-47C1-A89A-A340965A2BE2}" type="slidenum">
              <a:rPr lang="en-US" smtClean="0"/>
              <a:pPr/>
              <a:t>5</a:t>
            </a:fld>
            <a:endParaRPr lang="en-US" dirty="0">
              <a:latin typeface="+mn-lt"/>
            </a:endParaRPr>
          </a:p>
        </p:txBody>
      </p:sp>
      <p:sp>
        <p:nvSpPr>
          <p:cNvPr id="3" name="TextBox 2">
            <a:extLst>
              <a:ext uri="{FF2B5EF4-FFF2-40B4-BE49-F238E27FC236}">
                <a16:creationId xmlns:a16="http://schemas.microsoft.com/office/drawing/2014/main" id="{E3C85BE8-9506-78F0-5B77-7BCD97B01306}"/>
              </a:ext>
            </a:extLst>
          </p:cNvPr>
          <p:cNvSpPr txBox="1"/>
          <p:nvPr/>
        </p:nvSpPr>
        <p:spPr>
          <a:xfrm>
            <a:off x="319669" y="1966672"/>
            <a:ext cx="11552658" cy="369332"/>
          </a:xfrm>
          <a:prstGeom prst="rect">
            <a:avLst/>
          </a:prstGeom>
          <a:noFill/>
        </p:spPr>
        <p:txBody>
          <a:bodyPr wrap="square" rtlCol="0">
            <a:spAutoFit/>
          </a:bodyPr>
          <a:lstStyle/>
          <a:p>
            <a:pPr algn="l"/>
            <a:r>
              <a:rPr lang="en-US" b="1" i="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Hypothesis: </a:t>
            </a:r>
            <a:r>
              <a:rPr lang="en-US" b="1" i="1"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If the life expectancy factor is higher, then the country is more likely to have a higher happiness score.</a:t>
            </a:r>
            <a:endParaRPr lang="en-US" i="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Diagram 7">
            <a:extLst>
              <a:ext uri="{FF2B5EF4-FFF2-40B4-BE49-F238E27FC236}">
                <a16:creationId xmlns:a16="http://schemas.microsoft.com/office/drawing/2014/main" id="{8D8CBCFD-430E-DEB6-DFBE-DAAE1360C508}"/>
              </a:ext>
            </a:extLst>
          </p:cNvPr>
          <p:cNvGraphicFramePr/>
          <p:nvPr>
            <p:extLst>
              <p:ext uri="{D42A27DB-BD31-4B8C-83A1-F6EECF244321}">
                <p14:modId xmlns:p14="http://schemas.microsoft.com/office/powerpoint/2010/main" val="2508295348"/>
              </p:ext>
            </p:extLst>
          </p:nvPr>
        </p:nvGraphicFramePr>
        <p:xfrm>
          <a:off x="332323" y="1358621"/>
          <a:ext cx="11303663" cy="58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AE997979-AF3B-29E6-7080-61627ED0F748}"/>
              </a:ext>
            </a:extLst>
          </p:cNvPr>
          <p:cNvPicPr>
            <a:picLocks noChangeAspect="1"/>
          </p:cNvPicPr>
          <p:nvPr/>
        </p:nvPicPr>
        <p:blipFill>
          <a:blip r:embed="rId8"/>
          <a:stretch>
            <a:fillRect/>
          </a:stretch>
        </p:blipFill>
        <p:spPr>
          <a:xfrm>
            <a:off x="327898" y="2409490"/>
            <a:ext cx="3141285" cy="2481838"/>
          </a:xfrm>
          <a:prstGeom prst="rect">
            <a:avLst/>
          </a:prstGeom>
        </p:spPr>
      </p:pic>
      <p:pic>
        <p:nvPicPr>
          <p:cNvPr id="12" name="Picture 11">
            <a:extLst>
              <a:ext uri="{FF2B5EF4-FFF2-40B4-BE49-F238E27FC236}">
                <a16:creationId xmlns:a16="http://schemas.microsoft.com/office/drawing/2014/main" id="{AC736479-5504-DF6C-3437-12E940DD2DC1}"/>
              </a:ext>
            </a:extLst>
          </p:cNvPr>
          <p:cNvPicPr>
            <a:picLocks noChangeAspect="1"/>
          </p:cNvPicPr>
          <p:nvPr/>
        </p:nvPicPr>
        <p:blipFill>
          <a:blip r:embed="rId9"/>
          <a:stretch>
            <a:fillRect/>
          </a:stretch>
        </p:blipFill>
        <p:spPr>
          <a:xfrm>
            <a:off x="4260188" y="2444768"/>
            <a:ext cx="3143661" cy="2481838"/>
          </a:xfrm>
          <a:prstGeom prst="rect">
            <a:avLst/>
          </a:prstGeom>
        </p:spPr>
      </p:pic>
      <p:pic>
        <p:nvPicPr>
          <p:cNvPr id="16" name="Picture 15">
            <a:extLst>
              <a:ext uri="{FF2B5EF4-FFF2-40B4-BE49-F238E27FC236}">
                <a16:creationId xmlns:a16="http://schemas.microsoft.com/office/drawing/2014/main" id="{95157858-9430-EBEA-6CD7-053F43470800}"/>
              </a:ext>
            </a:extLst>
          </p:cNvPr>
          <p:cNvPicPr>
            <a:picLocks noChangeAspect="1"/>
          </p:cNvPicPr>
          <p:nvPr/>
        </p:nvPicPr>
        <p:blipFill>
          <a:blip r:embed="rId10"/>
          <a:stretch>
            <a:fillRect/>
          </a:stretch>
        </p:blipFill>
        <p:spPr>
          <a:xfrm>
            <a:off x="8271906" y="2423762"/>
            <a:ext cx="3164309" cy="2502843"/>
          </a:xfrm>
          <a:prstGeom prst="rect">
            <a:avLst/>
          </a:prstGeom>
        </p:spPr>
      </p:pic>
      <p:sp>
        <p:nvSpPr>
          <p:cNvPr id="17" name="TextBox 16">
            <a:extLst>
              <a:ext uri="{FF2B5EF4-FFF2-40B4-BE49-F238E27FC236}">
                <a16:creationId xmlns:a16="http://schemas.microsoft.com/office/drawing/2014/main" id="{4B0088CB-7833-B5A6-0F2F-34FE0D21A1BD}"/>
              </a:ext>
            </a:extLst>
          </p:cNvPr>
          <p:cNvSpPr txBox="1"/>
          <p:nvPr/>
        </p:nvSpPr>
        <p:spPr>
          <a:xfrm>
            <a:off x="319669" y="4891328"/>
            <a:ext cx="3859041" cy="1600438"/>
          </a:xfrm>
          <a:prstGeom prst="rect">
            <a:avLst/>
          </a:prstGeom>
          <a:noFill/>
        </p:spPr>
        <p:txBody>
          <a:bodyPr wrap="square" rtlCol="0">
            <a:spAutoFit/>
          </a:bodyPr>
          <a:lstStyle/>
          <a:p>
            <a:pPr marL="0" marR="0"/>
            <a:r>
              <a:rPr lang="en-US" sz="1400" b="1" dirty="0">
                <a:solidFill>
                  <a:schemeClr val="accent3">
                    <a:lumMod val="75000"/>
                  </a:schemeClr>
                </a:solidFill>
                <a:effectLst/>
                <a:latin typeface="Calibri" panose="020F0502020204030204" pitchFamily="34" charset="0"/>
                <a:ea typeface="Times New Roman" panose="02020603050405020304" pitchFamily="18" charset="0"/>
                <a:cs typeface="Calibri" panose="020F0502020204030204" pitchFamily="34" charset="0"/>
              </a:rPr>
              <a:t>Linear regression on a TEST set</a:t>
            </a:r>
            <a:endParaRPr lang="en-US" sz="1400" b="1"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marL="285750" marR="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Slope (3.0677) is positive: the relationship between X and Y variables is positive.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MSE (0.6693) : data points are not very close to regression line. The model is inaccurate due to a small </a:t>
            </a: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dataframe</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of 1367 observations.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R2 score (0.4889) : moderate fit.</a:t>
            </a:r>
            <a:endParaRPr lang="en-US" dirty="0"/>
          </a:p>
        </p:txBody>
      </p:sp>
      <p:sp>
        <p:nvSpPr>
          <p:cNvPr id="18" name="TextBox 17">
            <a:extLst>
              <a:ext uri="{FF2B5EF4-FFF2-40B4-BE49-F238E27FC236}">
                <a16:creationId xmlns:a16="http://schemas.microsoft.com/office/drawing/2014/main" id="{E3408A0B-1C93-C5A1-1A76-252EE2A3C03D}"/>
              </a:ext>
            </a:extLst>
          </p:cNvPr>
          <p:cNvSpPr txBox="1"/>
          <p:nvPr/>
        </p:nvSpPr>
        <p:spPr>
          <a:xfrm>
            <a:off x="4164059" y="4968271"/>
            <a:ext cx="3623113" cy="1600438"/>
          </a:xfrm>
          <a:prstGeom prst="rect">
            <a:avLst/>
          </a:prstGeom>
          <a:noFill/>
        </p:spPr>
        <p:txBody>
          <a:bodyPr wrap="square" rtlCol="0">
            <a:spAutoFit/>
          </a:bodyPr>
          <a:lstStyle/>
          <a:p>
            <a:r>
              <a:rPr lang="en-US" sz="1400" b="1" i="0"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rPr>
              <a:t>Compare how the regression fits TRAINING set</a:t>
            </a:r>
            <a:endParaRPr lang="en-US" sz="1400"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Slope (3.0677) : positive relationship.</a:t>
            </a:r>
          </a:p>
          <a:p>
            <a:pPr marL="285750" indent="-285750">
              <a:buFont typeface="Wingdings" panose="05000000000000000000" pitchFamily="2" charset="2"/>
              <a:buChar char="§"/>
            </a:pPr>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MSE (0.6680) and a moderate R2 (0.4535). </a:t>
            </a:r>
          </a:p>
          <a:p>
            <a:pPr marL="285750" indent="-285750">
              <a:buFont typeface="Wingdings" panose="05000000000000000000" pitchFamily="2" charset="2"/>
              <a:buChar char="§"/>
            </a:pPr>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model is not overfitted. </a:t>
            </a:r>
          </a:p>
          <a:p>
            <a:pPr marL="285750" indent="-285750">
              <a:buFont typeface="Wingdings" panose="05000000000000000000" pitchFamily="2" charset="2"/>
              <a:buChar char="§"/>
            </a:pPr>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indicates that the life expectancy is correlated positively with the happiness score. </a:t>
            </a: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E334E5BE-FA4B-04DD-599B-8495D7C93F6C}"/>
              </a:ext>
            </a:extLst>
          </p:cNvPr>
          <p:cNvSpPr txBox="1"/>
          <p:nvPr/>
        </p:nvSpPr>
        <p:spPr>
          <a:xfrm>
            <a:off x="8013290" y="4968271"/>
            <a:ext cx="3713461" cy="1600438"/>
          </a:xfrm>
          <a:prstGeom prst="rect">
            <a:avLst/>
          </a:prstGeom>
          <a:noFill/>
        </p:spPr>
        <p:txBody>
          <a:bodyPr wrap="square" rtlCol="0">
            <a:spAutoFit/>
          </a:bodyPr>
          <a:lstStyle/>
          <a:p>
            <a:r>
              <a:rPr lang="en-US" sz="1400" b="1" dirty="0">
                <a:solidFill>
                  <a:schemeClr val="accent3">
                    <a:lumMod val="75000"/>
                  </a:schemeClr>
                </a:solidFill>
                <a:effectLst/>
                <a:latin typeface="Calibri" panose="020F0502020204030204" pitchFamily="34" charset="0"/>
                <a:ea typeface="Times New Roman" panose="02020603050405020304" pitchFamily="18" charset="0"/>
                <a:cs typeface="Calibri" panose="020F0502020204030204" pitchFamily="34" charset="0"/>
              </a:rPr>
              <a:t>After REMOVING OUTLIERS</a:t>
            </a:r>
          </a:p>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Slope (3.1178) : </a:t>
            </a:r>
            <a:r>
              <a:rPr lang="en-US"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p</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ositive correlation.</a:t>
            </a:r>
          </a:p>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MSE (0.6805) : datapoints are scattered far from the regression line.</a:t>
            </a:r>
          </a:p>
          <a:p>
            <a:pPr marL="285750" indent="-285750">
              <a:buFont typeface="Wingdings" panose="05000000000000000000" pitchFamily="2" charset="2"/>
              <a:buChar char="§"/>
            </a:pPr>
            <a:r>
              <a:rPr lang="en-US"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R</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(0.4740) is slightly improved, but it indicates a moderate fit. </a:t>
            </a:r>
          </a:p>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is inaccurate for this data set.</a:t>
            </a:r>
            <a:endParaRPr lang="en-US" dirty="0"/>
          </a:p>
        </p:txBody>
      </p:sp>
    </p:spTree>
    <p:extLst>
      <p:ext uri="{BB962C8B-B14F-4D97-AF65-F5344CB8AC3E}">
        <p14:creationId xmlns:p14="http://schemas.microsoft.com/office/powerpoint/2010/main" val="228988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DE7AC-81CB-45A3-1B4C-BC9D5E8EE8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43E240-CE51-093A-627B-206FDA6757AD}"/>
              </a:ext>
            </a:extLst>
          </p:cNvPr>
          <p:cNvSpPr>
            <a:spLocks noGrp="1"/>
          </p:cNvSpPr>
          <p:nvPr>
            <p:ph type="title"/>
          </p:nvPr>
        </p:nvSpPr>
        <p:spPr>
          <a:xfrm>
            <a:off x="319671" y="206477"/>
            <a:ext cx="11311890" cy="1078658"/>
          </a:xfrm>
        </p:spPr>
        <p:txBody>
          <a:bodyPr vert="horz" lIns="0" tIns="0" rIns="0" bIns="0" rtlCol="0" anchor="b" anchorCtr="0">
            <a:normAutofit/>
          </a:bodyPr>
          <a:lstStyle/>
          <a:p>
            <a:r>
              <a:rPr lang="en-US" b="1" i="0" kern="1200" spc="100" baseline="0" dirty="0">
                <a:latin typeface="+mj-lt"/>
                <a:ea typeface="+mj-ea"/>
                <a:cs typeface="+mj-cs"/>
              </a:rPr>
              <a:t>Unsupervised Machine Learning</a:t>
            </a:r>
            <a:br>
              <a:rPr lang="en-US" sz="4100" b="1" i="0" kern="1200" spc="100" baseline="0" dirty="0">
                <a:latin typeface="+mj-lt"/>
                <a:ea typeface="+mj-ea"/>
                <a:cs typeface="+mj-cs"/>
              </a:rPr>
            </a:br>
            <a:r>
              <a:rPr lang="en-US" sz="3200" b="1" i="0" kern="1200" spc="100" baseline="0" dirty="0">
                <a:solidFill>
                  <a:schemeClr val="accent2">
                    <a:lumMod val="75000"/>
                  </a:schemeClr>
                </a:solidFill>
                <a:latin typeface="+mj-lt"/>
                <a:ea typeface="+mj-ea"/>
                <a:cs typeface="+mj-cs"/>
              </a:rPr>
              <a:t>Clustering</a:t>
            </a:r>
          </a:p>
        </p:txBody>
      </p:sp>
      <p:sp>
        <p:nvSpPr>
          <p:cNvPr id="15" name="Slide Number Placeholder 14">
            <a:extLst>
              <a:ext uri="{FF2B5EF4-FFF2-40B4-BE49-F238E27FC236}">
                <a16:creationId xmlns:a16="http://schemas.microsoft.com/office/drawing/2014/main" id="{381E39D6-2192-F535-C1BC-F05B61E71CBB}"/>
              </a:ext>
            </a:extLst>
          </p:cNvPr>
          <p:cNvSpPr>
            <a:spLocks noGrp="1"/>
          </p:cNvSpPr>
          <p:nvPr>
            <p:ph type="sldNum" sz="quarter" idx="12"/>
          </p:nvPr>
        </p:nvSpPr>
        <p:spPr>
          <a:xfrm>
            <a:off x="6454386" y="6610349"/>
            <a:ext cx="523240" cy="247651"/>
          </a:xfrm>
        </p:spPr>
        <p:txBody>
          <a:bodyPr/>
          <a:lstStyle/>
          <a:p>
            <a:fld id="{294A09A9-5501-47C1-A89A-A340965A2BE2}" type="slidenum">
              <a:rPr lang="en-US" smtClean="0"/>
              <a:pPr/>
              <a:t>6</a:t>
            </a:fld>
            <a:endParaRPr lang="en-US" dirty="0">
              <a:latin typeface="+mn-lt"/>
            </a:endParaRPr>
          </a:p>
        </p:txBody>
      </p:sp>
      <p:graphicFrame>
        <p:nvGraphicFramePr>
          <p:cNvPr id="8" name="Diagram 7">
            <a:extLst>
              <a:ext uri="{FF2B5EF4-FFF2-40B4-BE49-F238E27FC236}">
                <a16:creationId xmlns:a16="http://schemas.microsoft.com/office/drawing/2014/main" id="{B7DB4B44-40DB-CB18-2D35-853E412DC59D}"/>
              </a:ext>
            </a:extLst>
          </p:cNvPr>
          <p:cNvGraphicFramePr/>
          <p:nvPr>
            <p:extLst>
              <p:ext uri="{D42A27DB-BD31-4B8C-83A1-F6EECF244321}">
                <p14:modId xmlns:p14="http://schemas.microsoft.com/office/powerpoint/2010/main" val="3570288473"/>
              </p:ext>
            </p:extLst>
          </p:nvPr>
        </p:nvGraphicFramePr>
        <p:xfrm>
          <a:off x="319671" y="1384481"/>
          <a:ext cx="11303663" cy="58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AE1E2718-9952-DBD3-0F5B-0236618D369B}"/>
              </a:ext>
            </a:extLst>
          </p:cNvPr>
          <p:cNvSpPr txBox="1"/>
          <p:nvPr/>
        </p:nvSpPr>
        <p:spPr>
          <a:xfrm>
            <a:off x="319671" y="2160884"/>
            <a:ext cx="11311890" cy="338554"/>
          </a:xfrm>
          <a:prstGeom prst="rect">
            <a:avLst/>
          </a:prstGeom>
          <a:noFill/>
        </p:spPr>
        <p:txBody>
          <a:bodyPr wrap="square" rtlCol="0">
            <a:spAutoFit/>
          </a:bodyPr>
          <a:lstStyle/>
          <a:p>
            <a:r>
              <a:rPr lang="en-US" sz="1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elbow technique shows that line tends to flatten out on the x-axis after 3. Therefore, the optimal count for clusters is three.</a:t>
            </a:r>
            <a:endParaRPr lang="en-US" dirty="0">
              <a:solidFill>
                <a:schemeClr val="bg1"/>
              </a:solidFill>
            </a:endParaRPr>
          </a:p>
        </p:txBody>
      </p:sp>
      <p:pic>
        <p:nvPicPr>
          <p:cNvPr id="6" name="Picture 5">
            <a:extLst>
              <a:ext uri="{FF2B5EF4-FFF2-40B4-BE49-F238E27FC236}">
                <a16:creationId xmlns:a16="http://schemas.microsoft.com/office/drawing/2014/main" id="{26B65FA9-A3A9-859B-CFDA-6A70A986211A}"/>
              </a:ext>
            </a:extLst>
          </p:cNvPr>
          <p:cNvPicPr>
            <a:picLocks noChangeAspect="1"/>
          </p:cNvPicPr>
          <p:nvPr/>
        </p:nvPicPr>
        <p:blipFill>
          <a:blip r:embed="rId8"/>
          <a:stretch>
            <a:fillRect/>
          </a:stretch>
        </p:blipFill>
        <p:spPr>
          <a:xfrm>
            <a:off x="319671" y="2587199"/>
            <a:ext cx="2956092" cy="1982529"/>
          </a:xfrm>
          <a:prstGeom prst="rect">
            <a:avLst/>
          </a:prstGeom>
        </p:spPr>
      </p:pic>
      <p:pic>
        <p:nvPicPr>
          <p:cNvPr id="9" name="Picture 8">
            <a:extLst>
              <a:ext uri="{FF2B5EF4-FFF2-40B4-BE49-F238E27FC236}">
                <a16:creationId xmlns:a16="http://schemas.microsoft.com/office/drawing/2014/main" id="{4A828878-B11A-A033-DD72-59AB2547A8C4}"/>
              </a:ext>
            </a:extLst>
          </p:cNvPr>
          <p:cNvPicPr>
            <a:picLocks noChangeAspect="1"/>
          </p:cNvPicPr>
          <p:nvPr/>
        </p:nvPicPr>
        <p:blipFill>
          <a:blip r:embed="rId9"/>
          <a:stretch>
            <a:fillRect/>
          </a:stretch>
        </p:blipFill>
        <p:spPr>
          <a:xfrm>
            <a:off x="3366857" y="2607488"/>
            <a:ext cx="2956092" cy="1960018"/>
          </a:xfrm>
          <a:prstGeom prst="rect">
            <a:avLst/>
          </a:prstGeom>
        </p:spPr>
      </p:pic>
      <p:pic>
        <p:nvPicPr>
          <p:cNvPr id="13" name="Picture 12">
            <a:extLst>
              <a:ext uri="{FF2B5EF4-FFF2-40B4-BE49-F238E27FC236}">
                <a16:creationId xmlns:a16="http://schemas.microsoft.com/office/drawing/2014/main" id="{E84FF845-FB29-D103-3EA3-B1A1FBB4DEB1}"/>
              </a:ext>
            </a:extLst>
          </p:cNvPr>
          <p:cNvPicPr>
            <a:picLocks noChangeAspect="1"/>
          </p:cNvPicPr>
          <p:nvPr/>
        </p:nvPicPr>
        <p:blipFill>
          <a:blip r:embed="rId10"/>
          <a:stretch>
            <a:fillRect/>
          </a:stretch>
        </p:blipFill>
        <p:spPr>
          <a:xfrm>
            <a:off x="6977626" y="2647298"/>
            <a:ext cx="2728196" cy="1257409"/>
          </a:xfrm>
          <a:prstGeom prst="rect">
            <a:avLst/>
          </a:prstGeom>
        </p:spPr>
      </p:pic>
      <p:pic>
        <p:nvPicPr>
          <p:cNvPr id="20" name="Picture 19">
            <a:extLst>
              <a:ext uri="{FF2B5EF4-FFF2-40B4-BE49-F238E27FC236}">
                <a16:creationId xmlns:a16="http://schemas.microsoft.com/office/drawing/2014/main" id="{FE75BE28-A018-F74C-3A8E-9BFFDD2670A4}"/>
              </a:ext>
            </a:extLst>
          </p:cNvPr>
          <p:cNvPicPr>
            <a:picLocks noChangeAspect="1"/>
          </p:cNvPicPr>
          <p:nvPr/>
        </p:nvPicPr>
        <p:blipFill>
          <a:blip r:embed="rId11"/>
          <a:stretch>
            <a:fillRect/>
          </a:stretch>
        </p:blipFill>
        <p:spPr>
          <a:xfrm>
            <a:off x="9705822" y="2666349"/>
            <a:ext cx="967824" cy="1219306"/>
          </a:xfrm>
          <a:prstGeom prst="rect">
            <a:avLst/>
          </a:prstGeom>
        </p:spPr>
      </p:pic>
      <p:sp>
        <p:nvSpPr>
          <p:cNvPr id="21" name="TextBox 20">
            <a:extLst>
              <a:ext uri="{FF2B5EF4-FFF2-40B4-BE49-F238E27FC236}">
                <a16:creationId xmlns:a16="http://schemas.microsoft.com/office/drawing/2014/main" id="{C1841CCD-C1F0-BE82-5CAA-9147B55167E2}"/>
              </a:ext>
            </a:extLst>
          </p:cNvPr>
          <p:cNvSpPr txBox="1"/>
          <p:nvPr/>
        </p:nvSpPr>
        <p:spPr>
          <a:xfrm>
            <a:off x="221466" y="4657489"/>
            <a:ext cx="2757708" cy="1169551"/>
          </a:xfrm>
          <a:prstGeom prst="rect">
            <a:avLst/>
          </a:prstGeom>
          <a:noFill/>
        </p:spPr>
        <p:txBody>
          <a:bodyPr wrap="square" rtlCol="0">
            <a:spAutoFit/>
          </a:bodyPr>
          <a:lstStyle/>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graph shows the pattern of  a positive correlation. </a:t>
            </a:r>
          </a:p>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long GDP per capita rises, the happiness score tends to increase as well. </a:t>
            </a:r>
            <a:endParaRPr lang="en-US" sz="1400" dirty="0"/>
          </a:p>
        </p:txBody>
      </p:sp>
      <p:sp>
        <p:nvSpPr>
          <p:cNvPr id="22" name="TextBox 21">
            <a:extLst>
              <a:ext uri="{FF2B5EF4-FFF2-40B4-BE49-F238E27FC236}">
                <a16:creationId xmlns:a16="http://schemas.microsoft.com/office/drawing/2014/main" id="{A3E5788D-8533-4D08-2E68-48EFAA44434B}"/>
              </a:ext>
            </a:extLst>
          </p:cNvPr>
          <p:cNvSpPr txBox="1"/>
          <p:nvPr/>
        </p:nvSpPr>
        <p:spPr>
          <a:xfrm>
            <a:off x="3153859" y="4626277"/>
            <a:ext cx="3382088" cy="1815882"/>
          </a:xfrm>
          <a:prstGeom prst="rect">
            <a:avLst/>
          </a:prstGeom>
          <a:noFill/>
        </p:spPr>
        <p:txBody>
          <a:bodyPr wrap="square" rtlCol="0">
            <a:spAutoFit/>
          </a:bodyPr>
          <a:lstStyle/>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 strong correlation is observed between the happiness and generosity.</a:t>
            </a:r>
          </a:p>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 point significantly pulled out at the left side of the graph where there are datapoints with a low level of generosity. </a:t>
            </a:r>
          </a:p>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impact of generosity level is weak on happiness.</a:t>
            </a:r>
            <a:endParaRPr lang="en-US" sz="1400" dirty="0"/>
          </a:p>
        </p:txBody>
      </p:sp>
      <p:sp>
        <p:nvSpPr>
          <p:cNvPr id="23" name="TextBox 22">
            <a:extLst>
              <a:ext uri="{FF2B5EF4-FFF2-40B4-BE49-F238E27FC236}">
                <a16:creationId xmlns:a16="http://schemas.microsoft.com/office/drawing/2014/main" id="{8BB5DD2D-B14F-4BFF-31FB-4236A08F3CC8}"/>
              </a:ext>
            </a:extLst>
          </p:cNvPr>
          <p:cNvSpPr txBox="1"/>
          <p:nvPr/>
        </p:nvSpPr>
        <p:spPr>
          <a:xfrm>
            <a:off x="6454387" y="4195390"/>
            <a:ext cx="5275498" cy="2246769"/>
          </a:xfrm>
          <a:prstGeom prst="rect">
            <a:avLst/>
          </a:prstGeom>
          <a:noFill/>
        </p:spPr>
        <p:txBody>
          <a:bodyPr wrap="square" rtlCol="0">
            <a:spAutoFit/>
          </a:bodyPr>
          <a:lstStyle/>
          <a:p>
            <a:pPr marL="285750" marR="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pink cluster returns the best stats. The median value of all variables is the highest. These data points are related to the countries with the highest happiness score.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pink cluster is composed of countries having high level of happiness score, a high GDP and other happiness indicators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dark purple cluster represents the countries with middle happiness score and middle GDP. However, the mean and median values of the generosity index is the lowest for this cluster.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purple cluster is composed of countries with low happiness score and low GDP.</a:t>
            </a:r>
            <a:endParaRPr lang="en-US" dirty="0"/>
          </a:p>
        </p:txBody>
      </p:sp>
    </p:spTree>
    <p:extLst>
      <p:ext uri="{BB962C8B-B14F-4D97-AF65-F5344CB8AC3E}">
        <p14:creationId xmlns:p14="http://schemas.microsoft.com/office/powerpoint/2010/main" val="247877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1848-7380-ED45-B81B-899B6383CB3C}"/>
              </a:ext>
            </a:extLst>
          </p:cNvPr>
          <p:cNvSpPr>
            <a:spLocks noGrp="1"/>
          </p:cNvSpPr>
          <p:nvPr>
            <p:ph type="ctrTitle"/>
          </p:nvPr>
        </p:nvSpPr>
        <p:spPr>
          <a:xfrm>
            <a:off x="176981" y="340732"/>
            <a:ext cx="11628919" cy="652326"/>
          </a:xfrm>
        </p:spPr>
        <p:txBody>
          <a:bodyPr/>
          <a:lstStyle/>
          <a:p>
            <a:r>
              <a:rPr lang="en-US" sz="4400" dirty="0"/>
              <a:t>Data Visualization</a:t>
            </a:r>
          </a:p>
        </p:txBody>
      </p:sp>
      <p:sp>
        <p:nvSpPr>
          <p:cNvPr id="23" name="TextBox 22">
            <a:extLst>
              <a:ext uri="{FF2B5EF4-FFF2-40B4-BE49-F238E27FC236}">
                <a16:creationId xmlns:a16="http://schemas.microsoft.com/office/drawing/2014/main" id="{3CD17C4A-5D03-B8A2-0A15-BABB9C187F85}"/>
              </a:ext>
            </a:extLst>
          </p:cNvPr>
          <p:cNvSpPr txBox="1"/>
          <p:nvPr/>
        </p:nvSpPr>
        <p:spPr>
          <a:xfrm>
            <a:off x="312349" y="1016311"/>
            <a:ext cx="5537845" cy="2339102"/>
          </a:xfrm>
          <a:prstGeom prst="rect">
            <a:avLst/>
          </a:prstGeom>
          <a:noFill/>
        </p:spPr>
        <p:txBody>
          <a:bodyPr wrap="square" rtlCol="0">
            <a:spAutoFit/>
          </a:bodyPr>
          <a:lstStyle/>
          <a:p>
            <a:r>
              <a:rPr lang="en-US"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Where do the happiest nations live?</a:t>
            </a:r>
          </a:p>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countries with the highest happiness score: Scandinavian countries, Canada, Australia, most European countries, UK, USA. </a:t>
            </a:r>
          </a:p>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 these countries are economically developed and have a high level of GDP per capita.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surprising fact that among the ‘happiest countries’ there are two island nations: New Zealand and Iceland. This could be also the result of the policy introduced by the government of Iceland and New Zealand aiming at moving to the wellbeing economy based on the growth of national wellbeing rather than GDP.</a:t>
            </a: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D23EFDCA-4B30-D2A0-2146-3F9F92FC03C1}"/>
              </a:ext>
            </a:extLst>
          </p:cNvPr>
          <p:cNvSpPr txBox="1"/>
          <p:nvPr/>
        </p:nvSpPr>
        <p:spPr>
          <a:xfrm>
            <a:off x="5991440" y="1012811"/>
            <a:ext cx="5814460" cy="2339102"/>
          </a:xfrm>
          <a:prstGeom prst="rect">
            <a:avLst/>
          </a:prstGeom>
          <a:noFill/>
        </p:spPr>
        <p:txBody>
          <a:bodyPr wrap="square" rtlCol="0">
            <a:spAutoFit/>
          </a:bodyPr>
          <a:lstStyle/>
          <a:p>
            <a:r>
              <a:rPr lang="en-US" sz="2000" b="1"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rPr>
              <a:t>Which factors contribute the most to happiness?</a:t>
            </a:r>
            <a:endParaRPr lang="en-US"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happiness score has the highest level of correlation with GDP per capita (0.72). GDP is a widely used indicator, it can be calculated using an accurate formula, and it is the least subjective among three other indicators used to rank happiness.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strong correlation is noted as well between the happiness score and life expectancy (0.68), family and social support (0.65), freedom of choice (0.57). Such indicators as social relationship and freedom are subjective factors, nevertheless, when answering the survey questions, the correspondents are objective as it is related to their personal experience.</a:t>
            </a:r>
            <a:endParaRPr kumimoji="0" lang="en-US" sz="1400" b="1" i="0"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6" name="Slide Number Placeholder 5">
            <a:extLst>
              <a:ext uri="{FF2B5EF4-FFF2-40B4-BE49-F238E27FC236}">
                <a16:creationId xmlns:a16="http://schemas.microsoft.com/office/drawing/2014/main" id="{C0EAD050-4E3F-902F-5C41-9A60C032AB77}"/>
              </a:ext>
            </a:extLst>
          </p:cNvPr>
          <p:cNvSpPr txBox="1">
            <a:spLocks/>
          </p:cNvSpPr>
          <p:nvPr/>
        </p:nvSpPr>
        <p:spPr>
          <a:xfrm>
            <a:off x="6438056" y="6610349"/>
            <a:ext cx="575564" cy="2476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294A09A9-5501-47C1-A89A-A340965A2BE2}" type="slidenum">
              <a:rPr lang="en-US" sz="1100" b="1" smtClean="0"/>
              <a:pPr/>
              <a:t>7</a:t>
            </a:fld>
            <a:endParaRPr lang="en-US" sz="1100" b="1" dirty="0"/>
          </a:p>
        </p:txBody>
      </p:sp>
      <p:pic>
        <p:nvPicPr>
          <p:cNvPr id="4" name="Picture 3">
            <a:extLst>
              <a:ext uri="{FF2B5EF4-FFF2-40B4-BE49-F238E27FC236}">
                <a16:creationId xmlns:a16="http://schemas.microsoft.com/office/drawing/2014/main" id="{5B76DB2C-0022-3655-DBBB-D73E84CA411F}"/>
              </a:ext>
            </a:extLst>
          </p:cNvPr>
          <p:cNvPicPr>
            <a:picLocks noChangeAspect="1"/>
          </p:cNvPicPr>
          <p:nvPr/>
        </p:nvPicPr>
        <p:blipFill>
          <a:blip r:embed="rId2"/>
          <a:stretch>
            <a:fillRect/>
          </a:stretch>
        </p:blipFill>
        <p:spPr>
          <a:xfrm>
            <a:off x="646137" y="3567356"/>
            <a:ext cx="4863795" cy="2829320"/>
          </a:xfrm>
          <a:prstGeom prst="rect">
            <a:avLst/>
          </a:prstGeom>
        </p:spPr>
      </p:pic>
      <p:pic>
        <p:nvPicPr>
          <p:cNvPr id="11" name="Picture 10">
            <a:extLst>
              <a:ext uri="{FF2B5EF4-FFF2-40B4-BE49-F238E27FC236}">
                <a16:creationId xmlns:a16="http://schemas.microsoft.com/office/drawing/2014/main" id="{314179DF-A4D3-711E-339C-C83EECBC04CA}"/>
              </a:ext>
            </a:extLst>
          </p:cNvPr>
          <p:cNvPicPr>
            <a:picLocks noChangeAspect="1"/>
          </p:cNvPicPr>
          <p:nvPr/>
        </p:nvPicPr>
        <p:blipFill>
          <a:blip r:embed="rId3"/>
          <a:stretch>
            <a:fillRect/>
          </a:stretch>
        </p:blipFill>
        <p:spPr>
          <a:xfrm>
            <a:off x="6336710" y="3707077"/>
            <a:ext cx="4935794" cy="2707510"/>
          </a:xfrm>
          <a:prstGeom prst="rect">
            <a:avLst/>
          </a:prstGeom>
        </p:spPr>
      </p:pic>
    </p:spTree>
    <p:extLst>
      <p:ext uri="{BB962C8B-B14F-4D97-AF65-F5344CB8AC3E}">
        <p14:creationId xmlns:p14="http://schemas.microsoft.com/office/powerpoint/2010/main" val="284033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166A-0E1B-9B6C-F7BA-9C6C862789BC}"/>
              </a:ext>
            </a:extLst>
          </p:cNvPr>
          <p:cNvSpPr>
            <a:spLocks noGrp="1"/>
          </p:cNvSpPr>
          <p:nvPr>
            <p:ph type="title"/>
          </p:nvPr>
        </p:nvSpPr>
        <p:spPr/>
        <p:txBody>
          <a:bodyPr/>
          <a:lstStyle/>
          <a:p>
            <a:r>
              <a:rPr lang="en-US" dirty="0"/>
              <a:t>Recommendations &amp; </a:t>
            </a:r>
            <a:br>
              <a:rPr lang="en-US" dirty="0"/>
            </a:br>
            <a:r>
              <a:rPr lang="en-US" dirty="0"/>
              <a:t>Insights</a:t>
            </a:r>
          </a:p>
        </p:txBody>
      </p:sp>
      <p:sp>
        <p:nvSpPr>
          <p:cNvPr id="3" name="Content Placeholder 2">
            <a:extLst>
              <a:ext uri="{FF2B5EF4-FFF2-40B4-BE49-F238E27FC236}">
                <a16:creationId xmlns:a16="http://schemas.microsoft.com/office/drawing/2014/main" id="{E3585428-E7AE-8070-5045-E6071FDA8348}"/>
              </a:ext>
            </a:extLst>
          </p:cNvPr>
          <p:cNvSpPr>
            <a:spLocks noGrp="1"/>
          </p:cNvSpPr>
          <p:nvPr>
            <p:ph sz="quarter" idx="15"/>
          </p:nvPr>
        </p:nvSpPr>
        <p:spPr>
          <a:xfrm>
            <a:off x="594360" y="2322563"/>
            <a:ext cx="5000195" cy="3930753"/>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the audiences who represent retired people aiming at traveling or temporarily staying in different countries for a long term and based on their preferences of good relationships and excellent medical services, I have analyzed the relationship between happiness score and life expectancy and social support.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Both factors have a strong positive correlation with the happiness score. </a:t>
            </a:r>
            <a:endParaRPr kumimoji="0" lang="en-US" sz="14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Nations with the highest life expectancy are not classified as the happiest counties. While social support contributes a lot to the people’s happiness in the counties from the top-20 list.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I would suggest that elderly people select a country of their destination from the top happiest counties and with a high social relationship level.</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top-10 countries are Finland, Denmark, Iceland, Norway, New Zealand, Ireland, Switzerland, Australia, Canada, Sweden.</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BDFDA882-E688-7AB5-E797-8551A96D40A7}"/>
              </a:ext>
            </a:extLst>
          </p:cNvPr>
          <p:cNvSpPr>
            <a:spLocks noGrp="1"/>
          </p:cNvSpPr>
          <p:nvPr>
            <p:ph type="sldNum" sz="quarter" idx="12"/>
          </p:nvPr>
        </p:nvSpPr>
        <p:spPr>
          <a:xfrm>
            <a:off x="6464218" y="6610349"/>
            <a:ext cx="523240" cy="247651"/>
          </a:xfrm>
        </p:spPr>
        <p:txBody>
          <a:bodyPr/>
          <a:lstStyle/>
          <a:p>
            <a:fld id="{294A09A9-5501-47C1-A89A-A340965A2BE2}" type="slidenum">
              <a:rPr lang="en-US" smtClean="0"/>
              <a:pPr/>
              <a:t>8</a:t>
            </a:fld>
            <a:endParaRPr lang="en-US" dirty="0">
              <a:latin typeface="+mn-lt"/>
            </a:endParaRPr>
          </a:p>
        </p:txBody>
      </p:sp>
      <p:sp>
        <p:nvSpPr>
          <p:cNvPr id="8" name="Content Placeholder 2">
            <a:extLst>
              <a:ext uri="{FF2B5EF4-FFF2-40B4-BE49-F238E27FC236}">
                <a16:creationId xmlns:a16="http://schemas.microsoft.com/office/drawing/2014/main" id="{489654B2-0954-50C9-6291-6053E5F84C56}"/>
              </a:ext>
            </a:extLst>
          </p:cNvPr>
          <p:cNvSpPr txBox="1">
            <a:spLocks/>
          </p:cNvSpPr>
          <p:nvPr/>
        </p:nvSpPr>
        <p:spPr>
          <a:xfrm>
            <a:off x="6096000" y="2322563"/>
            <a:ext cx="4807974" cy="3930753"/>
          </a:xfrm>
          <a:prstGeom prst="rect">
            <a:avLst/>
          </a:prstGeom>
        </p:spPr>
        <p:txBody>
          <a:bodyPr vert="horz" lIns="0" tIns="45720" rIns="0" bIns="0" rtlCol="0">
            <a:normAutofit lnSpcReduction="10000"/>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943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lnSpc>
                <a:spcPct val="100000"/>
              </a:lnSpc>
              <a:spcBef>
                <a:spcPts val="0"/>
              </a:spcBef>
              <a:buFontTx/>
              <a:buNone/>
              <a:defRPr/>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the younger generation, whose purposes in life are traveling &amp; working or studying outside of the country of their residency and who defined their values as high paid salary and freedom, I have analyzed how GDP per capita and freedom of choice are correlated with the happiness score. </a:t>
            </a:r>
          </a:p>
          <a:p>
            <a:pPr defTabSz="457200">
              <a:lnSpc>
                <a:spcPct val="100000"/>
              </a:lnSpc>
              <a:spcBef>
                <a:spcPts val="0"/>
              </a:spcBef>
              <a:buFontTx/>
              <a:buNone/>
              <a:defRPr/>
            </a:pPr>
            <a:endPar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defTabSz="457200">
              <a:lnSpc>
                <a:spcPct val="100000"/>
              </a:lnSpc>
              <a:spcBef>
                <a:spcPts val="0"/>
              </a:spcBef>
              <a:buFont typeface="Wingdings" panose="05000000000000000000" pitchFamily="2" charset="2"/>
              <a:buChar char="ü"/>
              <a:defRP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GDP per capita has the strongest correlation. Freedom has weaker, but positive correlation.   </a:t>
            </a:r>
            <a:endParaRPr lang="en-US" sz="1400" dirty="0">
              <a:solidFill>
                <a:srgbClr val="231B23"/>
              </a:solidFill>
              <a:latin typeface="Calibri" panose="020F0502020204030204" pitchFamily="34" charset="0"/>
              <a:ea typeface="Calibri" panose="020F0502020204030204" pitchFamily="34" charset="0"/>
              <a:cs typeface="Calibri" panose="020F0502020204030204" pitchFamily="34" charset="0"/>
            </a:endParaRPr>
          </a:p>
          <a:p>
            <a:pPr marL="285750" indent="-285750" defTabSz="457200">
              <a:lnSpc>
                <a:spcPct val="100000"/>
              </a:lnSpc>
              <a:spcBef>
                <a:spcPts val="0"/>
              </a:spcBef>
              <a:buFont typeface="Wingdings" panose="05000000000000000000" pitchFamily="2" charset="2"/>
              <a:buChar char="ü"/>
              <a:defRP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The highest level of GDP isn’t always compatible with the high happiness level. Moreover, five countries out of ten that reported the highest GDP score are ruled by autocratic governments. It is very unlikely that young people will be happy to stay there for a long term. </a:t>
            </a:r>
          </a:p>
          <a:p>
            <a:pPr marL="285750" indent="-285750" defTabSz="457200">
              <a:lnSpc>
                <a:spcPct val="100000"/>
              </a:lnSpc>
              <a:spcBef>
                <a:spcPts val="0"/>
              </a:spcBef>
              <a:buFont typeface="Wingdings" panose="05000000000000000000" pitchFamily="2" charset="2"/>
              <a:buChar char="ü"/>
              <a:defRP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I would recommend that young people select a country of their destination from the top happiest counties and with a high freedom level. </a:t>
            </a:r>
          </a:p>
          <a:p>
            <a:pPr marL="285750" indent="-285750" defTabSz="457200">
              <a:lnSpc>
                <a:spcPct val="100000"/>
              </a:lnSpc>
              <a:spcBef>
                <a:spcPts val="0"/>
              </a:spcBef>
              <a:buFont typeface="Wingdings" panose="05000000000000000000" pitchFamily="2" charset="2"/>
              <a:buChar char="ü"/>
              <a:defRPr/>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top-10 countries are Finland, Denmark, Iceland, Switzerland, Norway, Sweden, New Zealand, Canada, Australia, Costa Rica.</a:t>
            </a:r>
            <a:endParaRPr lang="en-US" sz="1400" b="1" dirty="0">
              <a:solidFill>
                <a:srgbClr val="33CC33">
                  <a:lumMod val="50000"/>
                </a:srgbClr>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03026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sz="4400"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609599" y="4217043"/>
            <a:ext cx="5761703" cy="168231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Oksana Stepanova</a:t>
            </a:r>
          </a:p>
          <a:p>
            <a:pPr>
              <a:lnSpc>
                <a:spcPct val="100000"/>
              </a:lnSpc>
              <a:spcBef>
                <a:spcPts val="0"/>
              </a:spcBef>
              <a:spcAft>
                <a:spcPts val="600"/>
              </a:spcAft>
            </a:pPr>
            <a:endParaRPr lang="en-US" sz="20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spcAft>
                <a:spcPts val="600"/>
              </a:spcAft>
            </a:pPr>
            <a:r>
              <a:rPr lang="en-US" sz="2000" b="0" dirty="0">
                <a:solidFill>
                  <a:schemeClr val="bg1"/>
                </a:solidFill>
                <a:latin typeface="Calibri" panose="020F0502020204030204" pitchFamily="34" charset="0"/>
                <a:ea typeface="Calibri" panose="020F0502020204030204" pitchFamily="34" charset="0"/>
                <a:cs typeface="Calibri" panose="020F0502020204030204" pitchFamily="34" charset="0"/>
              </a:rPr>
              <a:t>Links to more deliverables</a:t>
            </a: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hlinkClick r:id="rId3"/>
              </a:rPr>
              <a:t>Tableau visualization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hlinkClick r:id="rId4"/>
              </a:rPr>
              <a:t>GitHub Repo</a:t>
            </a:r>
            <a:endParaRPr lang="en-US" sz="2000" dirty="0">
              <a:solidFill>
                <a:srgbClr val="4D4D4D"/>
              </a:solidFill>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FC56A842-8AC9-1A62-C5C3-0A267C84E545}"/>
              </a:ext>
            </a:extLst>
          </p:cNvPr>
          <p:cNvPicPr>
            <a:picLocks noChangeAspect="1"/>
          </p:cNvPicPr>
          <p:nvPr/>
        </p:nvPicPr>
        <p:blipFill rotWithShape="1">
          <a:blip r:embed="rId5">
            <a:clrChange>
              <a:clrFrom>
                <a:srgbClr val="FFFFFF"/>
              </a:clrFrom>
              <a:clrTo>
                <a:srgbClr val="FFFFFF">
                  <a:alpha val="0"/>
                </a:srgbClr>
              </a:clrTo>
            </a:clrChange>
          </a:blip>
          <a:srcRect l="20619" r="19188" b="-1641"/>
          <a:stretch/>
        </p:blipFill>
        <p:spPr>
          <a:xfrm>
            <a:off x="472866" y="5217779"/>
            <a:ext cx="503305" cy="503305"/>
          </a:xfrm>
          <a:prstGeom prst="rect">
            <a:avLst/>
          </a:prstGeom>
        </p:spPr>
      </p:pic>
      <p:pic>
        <p:nvPicPr>
          <p:cNvPr id="5" name="Picture 4">
            <a:extLst>
              <a:ext uri="{FF2B5EF4-FFF2-40B4-BE49-F238E27FC236}">
                <a16:creationId xmlns:a16="http://schemas.microsoft.com/office/drawing/2014/main" id="{4F783A0D-CAEB-BB61-E2E7-3C818C9ACE18}"/>
              </a:ext>
            </a:extLst>
          </p:cNvPr>
          <p:cNvPicPr>
            <a:picLocks noChangeAspect="1"/>
          </p:cNvPicPr>
          <p:nvPr/>
        </p:nvPicPr>
        <p:blipFill>
          <a:blip r:embed="rId6">
            <a:clrChange>
              <a:clrFrom>
                <a:srgbClr val="FFFFFF"/>
              </a:clrFrom>
              <a:clrTo>
                <a:srgbClr val="FFFFFF">
                  <a:alpha val="0"/>
                </a:srgbClr>
              </a:clrTo>
            </a:clrChange>
            <a:duotone>
              <a:prstClr val="black"/>
              <a:srgbClr val="6CF3CE">
                <a:tint val="45000"/>
                <a:satMod val="400000"/>
              </a:srgbClr>
            </a:duotone>
          </a:blip>
          <a:stretch>
            <a:fillRect/>
          </a:stretch>
        </p:blipFill>
        <p:spPr>
          <a:xfrm>
            <a:off x="3352800" y="5258026"/>
            <a:ext cx="422810" cy="422810"/>
          </a:xfrm>
          <a:prstGeom prst="rect">
            <a:avLst/>
          </a:prstGeom>
        </p:spPr>
      </p:pic>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{A59B2AD6-95D6-49AE-A6DD-7005C21B35C8}tf78853419_win32</Template>
  <TotalTime>18067</TotalTime>
  <Words>1623</Words>
  <Application>Microsoft Office PowerPoint</Application>
  <PresentationFormat>Widescreen</PresentationFormat>
  <Paragraphs>173</Paragraphs>
  <Slides>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Calibri</vt:lpstr>
      <vt:lpstr>Franklin Gothic Book</vt:lpstr>
      <vt:lpstr>Franklin Gothic Demi</vt:lpstr>
      <vt:lpstr>Symbol</vt:lpstr>
      <vt:lpstr>Wingdings</vt:lpstr>
      <vt:lpstr>Custom</vt:lpstr>
      <vt:lpstr>Oksana Stepanova</vt:lpstr>
      <vt:lpstr>Project Overview</vt:lpstr>
      <vt:lpstr>Data – Tools - Skills</vt:lpstr>
      <vt:lpstr>Data cleaning – Merging – Data profile</vt:lpstr>
      <vt:lpstr>Supervised Machine Learning for Analysis Linear Regression</vt:lpstr>
      <vt:lpstr>Unsupervised Machine Learning Clustering</vt:lpstr>
      <vt:lpstr>Data Visualization</vt:lpstr>
      <vt:lpstr>Recommendations &amp;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Oksana Stepanova</dc:creator>
  <cp:lastModifiedBy>Oksana Stepanova</cp:lastModifiedBy>
  <cp:revision>116</cp:revision>
  <dcterms:created xsi:type="dcterms:W3CDTF">2024-09-26T02:59:57Z</dcterms:created>
  <dcterms:modified xsi:type="dcterms:W3CDTF">2024-12-05T01:19:31Z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