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773" r:id="rId2"/>
    <p:sldId id="903" r:id="rId3"/>
    <p:sldId id="896" r:id="rId4"/>
    <p:sldId id="898" r:id="rId5"/>
    <p:sldId id="916" r:id="rId6"/>
    <p:sldId id="917" r:id="rId7"/>
    <p:sldId id="918" r:id="rId8"/>
    <p:sldId id="899" r:id="rId9"/>
    <p:sldId id="900" r:id="rId10"/>
    <p:sldId id="901" r:id="rId11"/>
    <p:sldId id="902" r:id="rId12"/>
    <p:sldId id="904" r:id="rId13"/>
    <p:sldId id="905" r:id="rId14"/>
    <p:sldId id="907" r:id="rId15"/>
    <p:sldId id="912" r:id="rId16"/>
    <p:sldId id="911" r:id="rId17"/>
    <p:sldId id="913" r:id="rId18"/>
    <p:sldId id="914" r:id="rId19"/>
    <p:sldId id="915" r:id="rId20"/>
    <p:sldId id="908" r:id="rId21"/>
    <p:sldId id="919" r:id="rId22"/>
    <p:sldId id="924" r:id="rId23"/>
    <p:sldId id="920" r:id="rId24"/>
    <p:sldId id="922" r:id="rId25"/>
    <p:sldId id="923" r:id="rId26"/>
    <p:sldId id="921" r:id="rId27"/>
    <p:sldId id="909" r:id="rId28"/>
    <p:sldId id="926" r:id="rId29"/>
    <p:sldId id="928" r:id="rId30"/>
    <p:sldId id="929" r:id="rId31"/>
    <p:sldId id="932" r:id="rId32"/>
    <p:sldId id="925" r:id="rId33"/>
    <p:sldId id="897" r:id="rId34"/>
    <p:sldId id="930" r:id="rId35"/>
    <p:sldId id="931" r:id="rId36"/>
    <p:sldId id="927" r:id="rId37"/>
    <p:sldId id="813" r:id="rId38"/>
  </p:sldIdLst>
  <p:sldSz cx="12192000" cy="6858000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14" userDrawn="1">
          <p15:clr>
            <a:srgbClr val="A4A3A4"/>
          </p15:clr>
        </p15:guide>
        <p15:guide id="3" orient="horz" pos="596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7408" userDrawn="1">
          <p15:clr>
            <a:srgbClr val="A4A3A4"/>
          </p15:clr>
        </p15:guide>
        <p15:guide id="8" pos="272" userDrawn="1">
          <p15:clr>
            <a:srgbClr val="A4A3A4"/>
          </p15:clr>
        </p15:guide>
        <p15:guide id="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422">
          <p15:clr>
            <a:srgbClr val="A4A3A4"/>
          </p15:clr>
        </p15:guide>
        <p15:guide id="2" orient="horz" pos="5859">
          <p15:clr>
            <a:srgbClr val="A4A3A4"/>
          </p15:clr>
        </p15:guide>
        <p15:guide id="3" orient="horz" pos="591">
          <p15:clr>
            <a:srgbClr val="A4A3A4"/>
          </p15:clr>
        </p15:guide>
        <p15:guide id="4" orient="horz" pos="492">
          <p15:clr>
            <a:srgbClr val="A4A3A4"/>
          </p15:clr>
        </p15:guide>
        <p15:guide id="5" orient="horz" pos="3546">
          <p15:clr>
            <a:srgbClr val="A4A3A4"/>
          </p15:clr>
        </p15:guide>
        <p15:guide id="6" orient="horz" pos="1294">
          <p15:clr>
            <a:srgbClr val="A4A3A4"/>
          </p15:clr>
        </p15:guide>
        <p15:guide id="7" orient="horz">
          <p15:clr>
            <a:srgbClr val="A4A3A4"/>
          </p15:clr>
        </p15:guide>
        <p15:guide id="8" pos="432">
          <p15:clr>
            <a:srgbClr val="A4A3A4"/>
          </p15:clr>
        </p15:guide>
        <p15:guide id="9" pos="2142">
          <p15:clr>
            <a:srgbClr val="A4A3A4"/>
          </p15:clr>
        </p15:guide>
        <p15:guide id="10" pos="387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Won" initials="SW" lastIdx="1" clrIdx="0">
    <p:extLst>
      <p:ext uri="{19B8F6BF-5375-455C-9EA6-DF929625EA0E}">
        <p15:presenceInfo xmlns:p15="http://schemas.microsoft.com/office/powerpoint/2012/main" userId="1f9ef388af9114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DA46"/>
    <a:srgbClr val="FF0000"/>
    <a:srgbClr val="48AEF0"/>
    <a:srgbClr val="FFCCFF"/>
    <a:srgbClr val="66CCFF"/>
    <a:srgbClr val="E4E4E4"/>
    <a:srgbClr val="DDDDDD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77169" autoAdjust="0"/>
  </p:normalViewPr>
  <p:slideViewPr>
    <p:cSldViewPr>
      <p:cViewPr varScale="1">
        <p:scale>
          <a:sx n="84" d="100"/>
          <a:sy n="84" d="100"/>
        </p:scale>
        <p:origin x="546" y="84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3840"/>
        <p:guide pos="7408"/>
        <p:guide pos="272"/>
        <p:guide/>
      </p:guideLst>
    </p:cSldViewPr>
  </p:slideViewPr>
  <p:outlineViewPr>
    <p:cViewPr>
      <p:scale>
        <a:sx n="33" d="100"/>
        <a:sy n="33" d="100"/>
      </p:scale>
      <p:origin x="0" y="-1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268" y="66"/>
      </p:cViewPr>
      <p:guideLst>
        <p:guide orient="horz" pos="3422"/>
        <p:guide orient="horz" pos="5859"/>
        <p:guide orient="horz" pos="591"/>
        <p:guide orient="horz" pos="492"/>
        <p:guide orient="horz" pos="3546"/>
        <p:guide orient="horz" pos="1294"/>
        <p:guide orient="horz"/>
        <p:guide pos="432"/>
        <p:guide pos="2142"/>
        <p:guide pos="387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A427E20-CC5B-45BF-B97A-3E14C9EE15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6E7AF8-6BBD-4CFE-8B8F-B21EE33FE5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9394FE9-870B-4533-A443-0024606860E4}" type="datetimeFigureOut">
              <a:rPr lang="ko-KR" altLang="en-US"/>
              <a:pPr>
                <a:defRPr/>
              </a:pPr>
              <a:t>2024-02-06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E4117C-2238-4C61-BF74-9010F084EF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DE5DEE-56F0-436D-A6AC-81DC717E27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B517D68-75C1-4ECD-876D-095FE533D5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A9A667AD-EBEF-49C1-8859-D2FA757F8BD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64430" y="625475"/>
            <a:ext cx="5681816" cy="31970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88F9D80-DCC8-47E9-BFA1-21F5A023A2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4521" y="4099223"/>
            <a:ext cx="5681816" cy="520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>
            <a:extLst>
              <a:ext uri="{FF2B5EF4-FFF2-40B4-BE49-F238E27FC236}">
                <a16:creationId xmlns:a16="http://schemas.microsoft.com/office/drawing/2014/main" id="{B7592656-79EB-4C9C-9CC6-B2CE46597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27225" y="9301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26DB61FA-451D-4C3C-89C7-E6F8D59BD6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2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anose="020B0503020000020004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51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20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059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2636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907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StockCode1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= {  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Apple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: </a:t>
            </a:r>
            <a:r>
              <a:rPr lang="en-US" altLang="ko-KR" b="0" dirty="0">
                <a:solidFill>
                  <a:srgbClr val="0C840A"/>
                </a:solidFill>
                <a:effectLst/>
                <a:latin typeface="var(--code-font)"/>
              </a:rPr>
              <a:t>"AAPL"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,  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MongoDB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: </a:t>
            </a:r>
            <a:r>
              <a:rPr lang="en-US" altLang="ko-KR" b="0" dirty="0">
                <a:solidFill>
                  <a:srgbClr val="0C840A"/>
                </a:solidFill>
                <a:effectLst/>
                <a:latin typeface="var(--code-font)"/>
              </a:rPr>
              <a:t>"MDB"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,  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Microsoft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: </a:t>
            </a:r>
            <a:r>
              <a:rPr lang="en-US" altLang="ko-KR" b="0" dirty="0">
                <a:solidFill>
                  <a:srgbClr val="0C840A"/>
                </a:solidFill>
                <a:effectLst/>
                <a:latin typeface="var(--code-font)"/>
              </a:rPr>
              <a:t>"MSFT"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,  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Tesla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: </a:t>
            </a:r>
            <a:r>
              <a:rPr lang="en-US" altLang="ko-KR" b="0" dirty="0">
                <a:solidFill>
                  <a:srgbClr val="0C840A"/>
                </a:solidFill>
                <a:effectLst/>
                <a:latin typeface="var(--code-font)"/>
              </a:rPr>
              <a:t>"TSLA"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Amazon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: </a:t>
            </a:r>
            <a:r>
              <a:rPr lang="en-US" altLang="ko-KR" b="0" dirty="0">
                <a:solidFill>
                  <a:srgbClr val="0C840A"/>
                </a:solidFill>
                <a:effectLst/>
                <a:latin typeface="var(--code-font)"/>
              </a:rPr>
              <a:t>"AMZN"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US" altLang="ko-KR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StockCode2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= {  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Apple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: </a:t>
            </a:r>
            <a:r>
              <a:rPr lang="en-US" altLang="ko-KR" b="0" dirty="0">
                <a:solidFill>
                  <a:srgbClr val="0C840A"/>
                </a:solidFill>
                <a:effectLst/>
                <a:latin typeface="var(--code-font)"/>
              </a:rPr>
              <a:t>"AAPL"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,  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MongoDB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: </a:t>
            </a:r>
            <a:r>
              <a:rPr lang="en-US" altLang="ko-KR" b="0" dirty="0">
                <a:solidFill>
                  <a:srgbClr val="0C840A"/>
                </a:solidFill>
                <a:effectLst/>
                <a:latin typeface="var(--code-font)"/>
              </a:rPr>
              <a:t>"MDB"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,  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Microsoft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: </a:t>
            </a:r>
            <a:r>
              <a:rPr lang="en-US" altLang="ko-KR" b="0" dirty="0">
                <a:solidFill>
                  <a:srgbClr val="0C840A"/>
                </a:solidFill>
                <a:effectLst/>
                <a:latin typeface="var(--code-font)"/>
              </a:rPr>
              <a:t>"MSFT"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,  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Tesla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: </a:t>
            </a:r>
            <a:r>
              <a:rPr lang="en-US" altLang="ko-KR" b="0" dirty="0">
                <a:solidFill>
                  <a:srgbClr val="0C840A"/>
                </a:solidFill>
                <a:effectLst/>
                <a:latin typeface="var(--code-font)"/>
              </a:rPr>
              <a:t>"TSLA"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Amazon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: </a:t>
            </a:r>
            <a:r>
              <a:rPr lang="en-US" altLang="ko-KR" b="0" dirty="0">
                <a:solidFill>
                  <a:srgbClr val="0C840A"/>
                </a:solidFill>
                <a:effectLst/>
                <a:latin typeface="var(--code-font)"/>
              </a:rPr>
              <a:t>"AMZN"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} </a:t>
            </a:r>
            <a:r>
              <a:rPr lang="en-US" altLang="ko-KR" b="0" dirty="0">
                <a:solidFill>
                  <a:srgbClr val="3757EF"/>
                </a:solidFill>
                <a:effectLst/>
                <a:latin typeface="var(--code-font)"/>
              </a:rPr>
              <a:t>as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altLang="ko-KR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endParaRPr lang="en-US" altLang="ko-KR" b="0" dirty="0">
              <a:solidFill>
                <a:srgbClr val="000000"/>
              </a:solidFill>
              <a:effectLst/>
              <a:latin typeface="var(--code-font)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US" altLang="ko-KR" b="0" dirty="0" err="1">
                <a:solidFill>
                  <a:srgbClr val="3757EF"/>
                </a:solidFill>
                <a:effectLst/>
                <a:latin typeface="var(--code-font)"/>
              </a:rPr>
              <a:t>enum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Media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Newspaper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=</a:t>
            </a:r>
            <a:r>
              <a:rPr lang="en-US" altLang="ko-KR" b="0" dirty="0">
                <a:solidFill>
                  <a:srgbClr val="0C840A"/>
                </a:solidFill>
                <a:effectLst/>
                <a:latin typeface="var(--code-font)"/>
              </a:rPr>
              <a:t>101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,        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Broadcasting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,    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Magazine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,        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altLang="ko-KR" b="0" dirty="0">
                <a:solidFill>
                  <a:srgbClr val="1142AF"/>
                </a:solidFill>
                <a:effectLst/>
                <a:latin typeface="var(--code-font)"/>
              </a:rPr>
              <a:t>SNS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=</a:t>
            </a:r>
            <a:r>
              <a:rPr lang="en-US" altLang="ko-KR" b="0" dirty="0">
                <a:solidFill>
                  <a:srgbClr val="0C840A"/>
                </a:solidFill>
                <a:effectLst/>
                <a:latin typeface="var(--code-font)"/>
              </a:rPr>
              <a:t>201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,                  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altLang="ko-KR" b="0" dirty="0" err="1">
                <a:solidFill>
                  <a:srgbClr val="1142AF"/>
                </a:solidFill>
                <a:effectLst/>
                <a:latin typeface="var(--code-font)"/>
              </a:rPr>
              <a:t>Youtube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,          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869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0BEEFB-304B-46B7-A2AB-6E4C0D10BD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348" y="136524"/>
            <a:ext cx="10972800" cy="592177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105" y="1016732"/>
            <a:ext cx="11748548" cy="547260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v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 marL="557213" indent="-214313">
              <a:buFont typeface="Wingdings" panose="05000000000000000000" pitchFamily="2" charset="2"/>
              <a:buChar char="§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44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은승연\2017. 04. 24_4차산업혁명과 에듀테크_마케팅그룹_강동식\PSD\표지최종조정'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1219004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2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은승연\2017. 04. 24_4차산업혁명과 에듀테크_마케팅그룹_강동식\PSD\N\목차_오렌지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00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74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은승연\2017. 04. 24_4차산업혁명과 에듀테크_마케팅그룹_강동식\PSD\N\간지_오렌지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1219004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253D5-7A04-45F1-AAF2-6548CF1A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708" y="800708"/>
            <a:ext cx="8424936" cy="547260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v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 marL="557213" indent="-214313">
              <a:buFont typeface="Wingdings" panose="05000000000000000000" pitchFamily="2" charset="2"/>
              <a:buChar char="§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49AFC-1707-418C-9B3C-411380B149E1}"/>
              </a:ext>
            </a:extLst>
          </p:cNvPr>
          <p:cNvSpPr txBox="1"/>
          <p:nvPr userDrawn="1"/>
        </p:nvSpPr>
        <p:spPr>
          <a:xfrm>
            <a:off x="119337" y="800708"/>
            <a:ext cx="284431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375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 panose="020B0604020202020204" pitchFamily="34" charset="0"/>
              </a:rPr>
              <a:t>Contents</a:t>
            </a:r>
            <a:endParaRPr lang="ko-KR" altLang="en-US" sz="3375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4E8E">
                  <a:lumMod val="50000"/>
                </a:srgb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5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BE8EF8B-81E6-4109-8A9E-EFE4817C71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63"/>
          <a:stretch/>
        </p:blipFill>
        <p:spPr>
          <a:xfrm>
            <a:off x="1" y="1"/>
            <a:ext cx="12192000" cy="818714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1F9569F2-EF20-4E0A-93FA-61CD60ACDA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19961" y="6630149"/>
            <a:ext cx="352075" cy="153835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altLang="ko-KR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87EC810E-F784-4439-A0DB-2C7343AB6795}" type="slidenum">
              <a:rPr lang="en-US" altLang="ko-KR" sz="90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ko-KR" sz="9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71CA7-BBAB-4113-8B4B-E9EED0B50699}"/>
              </a:ext>
            </a:extLst>
          </p:cNvPr>
          <p:cNvSpPr/>
          <p:nvPr userDrawn="1"/>
        </p:nvSpPr>
        <p:spPr>
          <a:xfrm>
            <a:off x="-1" y="-3001"/>
            <a:ext cx="12192000" cy="54000"/>
          </a:xfrm>
          <a:prstGeom prst="rect">
            <a:avLst/>
          </a:prstGeom>
          <a:solidFill>
            <a:srgbClr val="FC8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6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CA2D6-71D2-5AFC-4A44-1A75CFA8CFC0}"/>
              </a:ext>
            </a:extLst>
          </p:cNvPr>
          <p:cNvSpPr txBox="1"/>
          <p:nvPr/>
        </p:nvSpPr>
        <p:spPr>
          <a:xfrm>
            <a:off x="6420036" y="1880828"/>
            <a:ext cx="4528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dirty="0"/>
              <a:t>Typescript part</a:t>
            </a:r>
            <a:r>
              <a:rPr lang="ko-KR" altLang="en-US" sz="4000" dirty="0"/>
              <a:t> </a:t>
            </a:r>
            <a:r>
              <a:rPr lang="en-US" altLang="ko-KR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9175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6ECC3-7209-922B-7948-C5CA9F38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Typescript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24BB0-9EB3-5ADC-5078-2D37CA98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tsconfig.json</a:t>
            </a:r>
            <a:r>
              <a:rPr lang="en-US" altLang="ko-KR" dirty="0"/>
              <a:t>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주요 설정 옵션</a:t>
            </a:r>
            <a:endParaRPr lang="en-US" altLang="ko-KR" dirty="0"/>
          </a:p>
          <a:p>
            <a:pPr lvl="1"/>
            <a:r>
              <a:rPr lang="ko-KR" altLang="en-US" dirty="0"/>
              <a:t>특히 </a:t>
            </a:r>
            <a:r>
              <a:rPr lang="en-US" altLang="ko-KR" dirty="0"/>
              <a:t>Type Checking </a:t>
            </a:r>
            <a:r>
              <a:rPr lang="ko-KR" altLang="en-US" dirty="0"/>
              <a:t>관련 설정 옵션에 유의</a:t>
            </a:r>
            <a:endParaRPr lang="en-US" altLang="ko-KR" dirty="0"/>
          </a:p>
          <a:p>
            <a:pPr lvl="2"/>
            <a:r>
              <a:rPr lang="en-US" altLang="ko-KR" dirty="0"/>
              <a:t>"strict" : true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12E07-536F-08F5-95E4-EDB3439A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2" y="2762975"/>
            <a:ext cx="5574046" cy="35810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13E812-EA57-4415-BB6D-E309E921F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197" y="2780928"/>
            <a:ext cx="5607395" cy="32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9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68A0E-148A-258B-A097-C24EFFF7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Typescript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0D2AC-752B-8EE5-5B25-D925D48A4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환경 설정 테스트</a:t>
            </a:r>
            <a:endParaRPr lang="en-US" altLang="ko-KR" dirty="0"/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App.tsx</a:t>
            </a:r>
            <a:r>
              <a:rPr lang="en-US" altLang="ko-KR" dirty="0"/>
              <a:t>,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index.tsx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트랜스파일 테스트</a:t>
            </a:r>
            <a:endParaRPr lang="en-US" altLang="ko-KR" dirty="0"/>
          </a:p>
          <a:p>
            <a:pPr lvl="2"/>
            <a:r>
              <a:rPr lang="en-US" altLang="ko-KR" dirty="0" err="1"/>
              <a:t>npm</a:t>
            </a:r>
            <a:r>
              <a:rPr lang="en-US" altLang="ko-KR" dirty="0"/>
              <a:t> run build</a:t>
            </a:r>
          </a:p>
          <a:p>
            <a:pPr lvl="2"/>
            <a:r>
              <a:rPr lang="en-US" altLang="ko-KR" dirty="0" err="1"/>
              <a:t>outDir</a:t>
            </a:r>
            <a:r>
              <a:rPr lang="en-US" altLang="ko-KR" dirty="0"/>
              <a:t> (build </a:t>
            </a:r>
            <a:r>
              <a:rPr lang="ko-KR" altLang="en-US" dirty="0"/>
              <a:t>디렉토리</a:t>
            </a:r>
            <a:r>
              <a:rPr lang="en-US" altLang="ko-KR" dirty="0"/>
              <a:t>)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별도의 설치 없이 </a:t>
            </a:r>
            <a:r>
              <a:rPr lang="en-US" altLang="ko-KR" dirty="0"/>
              <a:t>Typescript </a:t>
            </a:r>
            <a:r>
              <a:rPr lang="ko-KR" altLang="en-US" dirty="0"/>
              <a:t>코드 테스트</a:t>
            </a:r>
            <a:endParaRPr lang="en-US" altLang="ko-KR" dirty="0"/>
          </a:p>
          <a:p>
            <a:pPr lvl="1"/>
            <a:r>
              <a:rPr lang="en-US" altLang="ko-KR" dirty="0"/>
              <a:t>https://www.typescriptlang.org/play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8890F-0785-9E09-BFF1-B86D5A99C386}"/>
              </a:ext>
            </a:extLst>
          </p:cNvPr>
          <p:cNvSpPr txBox="1"/>
          <p:nvPr/>
        </p:nvSpPr>
        <p:spPr>
          <a:xfrm>
            <a:off x="803412" y="1988840"/>
            <a:ext cx="367240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React from 'react';</a:t>
            </a:r>
          </a:p>
          <a:p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 App = () =&gt;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(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&lt;div&gt;Hello&lt;/div&gt;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export default App;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4A7E0-C652-FB41-358A-52D1F423BD95}"/>
              </a:ext>
            </a:extLst>
          </p:cNvPr>
          <p:cNvSpPr txBox="1"/>
          <p:nvPr/>
        </p:nvSpPr>
        <p:spPr>
          <a:xfrm>
            <a:off x="4669496" y="1988840"/>
            <a:ext cx="6093372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React from 'react'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from 'react-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/client'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App from './App'</a:t>
            </a:r>
          </a:p>
          <a:p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ReactDOM.createRoot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('root')!).render(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&lt;App /&gt;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549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83989-1642-D06F-2CAA-9C44F05E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Typescript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BBAE8-8BD0-795C-E0BD-0FF2645F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아키텍처</a:t>
            </a:r>
            <a:endParaRPr lang="en-US" altLang="ko-KR" dirty="0"/>
          </a:p>
          <a:p>
            <a:pPr lvl="1"/>
            <a:r>
              <a:rPr lang="ko-KR" altLang="en-US" dirty="0"/>
              <a:t>하지만 이런 개발 환경을 직접 설정하는 것은 대단히 고통스러운 일</a:t>
            </a:r>
            <a:endParaRPr lang="en-US" altLang="ko-KR" dirty="0"/>
          </a:p>
          <a:p>
            <a:pPr lvl="1"/>
            <a:r>
              <a:rPr lang="ko-KR" altLang="en-US" dirty="0"/>
              <a:t>그렇기 때문에 </a:t>
            </a:r>
            <a:r>
              <a:rPr lang="en-US" altLang="ko-KR" dirty="0" err="1"/>
              <a:t>Vite</a:t>
            </a:r>
            <a:r>
              <a:rPr lang="en-US" altLang="ko-KR" dirty="0"/>
              <a:t>, CRA</a:t>
            </a:r>
            <a:r>
              <a:rPr lang="ko-KR" altLang="en-US" dirty="0"/>
              <a:t>를 사용하는 것임</a:t>
            </a:r>
          </a:p>
        </p:txBody>
      </p:sp>
      <p:grpSp>
        <p:nvGrpSpPr>
          <p:cNvPr id="4" name="그룹 70">
            <a:extLst>
              <a:ext uri="{FF2B5EF4-FFF2-40B4-BE49-F238E27FC236}">
                <a16:creationId xmlns:a16="http://schemas.microsoft.com/office/drawing/2014/main" id="{C5FC00F1-5C06-8B51-5881-7F3CBC09007C}"/>
              </a:ext>
            </a:extLst>
          </p:cNvPr>
          <p:cNvGrpSpPr>
            <a:grpSpLocks/>
          </p:cNvGrpSpPr>
          <p:nvPr/>
        </p:nvGrpSpPr>
        <p:grpSpPr bwMode="auto">
          <a:xfrm>
            <a:off x="767408" y="2411414"/>
            <a:ext cx="8559800" cy="4310062"/>
            <a:chOff x="133095" y="1987581"/>
            <a:chExt cx="8561363" cy="43098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7338347-32D8-F2F0-05C2-4F56D572EAFC}"/>
                </a:ext>
              </a:extLst>
            </p:cNvPr>
            <p:cNvSpPr/>
            <p:nvPr/>
          </p:nvSpPr>
          <p:spPr>
            <a:xfrm>
              <a:off x="1446198" y="2560637"/>
              <a:ext cx="1116216" cy="504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en-US" altLang="ko-KR" dirty="0" err="1">
                  <a:solidFill>
                    <a:schemeClr val="tx1"/>
                  </a:solidFill>
                </a:rPr>
                <a:t>js</a:t>
              </a:r>
              <a:r>
                <a:rPr lang="en-US" altLang="ko-KR" dirty="0">
                  <a:solidFill>
                    <a:schemeClr val="tx1"/>
                  </a:solidFill>
                </a:rPr>
                <a:t>, .</a:t>
              </a:r>
              <a:r>
                <a:rPr lang="en-US" altLang="ko-KR" dirty="0" err="1">
                  <a:solidFill>
                    <a:schemeClr val="tx1"/>
                  </a:solidFill>
                </a:rPr>
                <a:t>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72170F-6301-A4D7-7BD9-3D17273A92E8}"/>
                </a:ext>
              </a:extLst>
            </p:cNvPr>
            <p:cNvSpPr/>
            <p:nvPr/>
          </p:nvSpPr>
          <p:spPr>
            <a:xfrm>
              <a:off x="1458900" y="3389266"/>
              <a:ext cx="1116216" cy="504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en-US" altLang="ko-KR" dirty="0" err="1">
                  <a:solidFill>
                    <a:schemeClr val="tx1"/>
                  </a:solidFill>
                </a:rPr>
                <a:t>jsx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862E5E-FDD1-0856-5B98-ADA23AB57260}"/>
                </a:ext>
              </a:extLst>
            </p:cNvPr>
            <p:cNvSpPr/>
            <p:nvPr/>
          </p:nvSpPr>
          <p:spPr>
            <a:xfrm>
              <a:off x="1458900" y="4217895"/>
              <a:ext cx="1116216" cy="503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en-US" altLang="ko-KR" dirty="0" err="1">
                  <a:solidFill>
                    <a:schemeClr val="tx1"/>
                  </a:solidFill>
                </a:rPr>
                <a:t>tsx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1C5150-36E3-DC65-93AE-DE3158B311BE}"/>
                </a:ext>
              </a:extLst>
            </p:cNvPr>
            <p:cNvSpPr/>
            <p:nvPr/>
          </p:nvSpPr>
          <p:spPr>
            <a:xfrm>
              <a:off x="1458900" y="4967154"/>
              <a:ext cx="1116216" cy="504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.sass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1EC80C-1B84-9B30-2034-37C6FE175C2D}"/>
                </a:ext>
              </a:extLst>
            </p:cNvPr>
            <p:cNvSpPr txBox="1"/>
            <p:nvPr/>
          </p:nvSpPr>
          <p:spPr>
            <a:xfrm>
              <a:off x="1878077" y="5467189"/>
              <a:ext cx="252458" cy="8302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.</a:t>
              </a:r>
            </a:p>
            <a:p>
              <a:pPr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.</a:t>
              </a:r>
            </a:p>
            <a:p>
              <a:pPr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.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5FE7A-423F-FF34-D622-0BBB69FE6048}"/>
                </a:ext>
              </a:extLst>
            </p:cNvPr>
            <p:cNvSpPr txBox="1"/>
            <p:nvPr/>
          </p:nvSpPr>
          <p:spPr>
            <a:xfrm>
              <a:off x="1277027" y="1987581"/>
              <a:ext cx="1443300" cy="584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ES6 or Typescript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0DC2289-91E8-701D-535B-6B0C0126F7F9}"/>
                </a:ext>
              </a:extLst>
            </p:cNvPr>
            <p:cNvSpPr/>
            <p:nvPr/>
          </p:nvSpPr>
          <p:spPr>
            <a:xfrm>
              <a:off x="4370907" y="2560637"/>
              <a:ext cx="1114628" cy="504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en-US" altLang="ko-KR" dirty="0" err="1">
                  <a:solidFill>
                    <a:schemeClr val="tx1"/>
                  </a:solidFill>
                </a:rPr>
                <a:t>js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391E4A-7DC0-8DA2-4823-98627DD408C3}"/>
                </a:ext>
              </a:extLst>
            </p:cNvPr>
            <p:cNvSpPr txBox="1"/>
            <p:nvPr/>
          </p:nvSpPr>
          <p:spPr>
            <a:xfrm>
              <a:off x="4632892" y="2100287"/>
              <a:ext cx="590658" cy="3381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ES5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F5A643D-ACDA-C554-D3F2-0F031671F86B}"/>
                </a:ext>
              </a:extLst>
            </p:cNvPr>
            <p:cNvSpPr/>
            <p:nvPr/>
          </p:nvSpPr>
          <p:spPr>
            <a:xfrm>
              <a:off x="4370907" y="3389266"/>
              <a:ext cx="1114628" cy="504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en-US" altLang="ko-KR" dirty="0" err="1">
                  <a:solidFill>
                    <a:schemeClr val="tx1"/>
                  </a:solidFill>
                </a:rPr>
                <a:t>js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AA272D2-A4FD-6C83-49A4-71BB00642C3A}"/>
                </a:ext>
              </a:extLst>
            </p:cNvPr>
            <p:cNvSpPr/>
            <p:nvPr/>
          </p:nvSpPr>
          <p:spPr>
            <a:xfrm>
              <a:off x="4370907" y="4217895"/>
              <a:ext cx="1114628" cy="503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en-US" altLang="ko-KR" dirty="0" err="1">
                  <a:solidFill>
                    <a:schemeClr val="tx1"/>
                  </a:solidFill>
                </a:rPr>
                <a:t>js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61EE19-12B9-10B8-BEA0-F3486F9E9E23}"/>
                </a:ext>
              </a:extLst>
            </p:cNvPr>
            <p:cNvSpPr/>
            <p:nvPr/>
          </p:nvSpPr>
          <p:spPr>
            <a:xfrm>
              <a:off x="4370907" y="4967154"/>
              <a:ext cx="1114628" cy="504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en-US" altLang="ko-KR" dirty="0" err="1">
                  <a:solidFill>
                    <a:schemeClr val="tx1"/>
                  </a:solidFill>
                </a:rPr>
                <a:t>css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000705-77A5-8FAC-B5DC-4C845388BDC1}"/>
                </a:ext>
              </a:extLst>
            </p:cNvPr>
            <p:cNvSpPr txBox="1"/>
            <p:nvPr/>
          </p:nvSpPr>
          <p:spPr>
            <a:xfrm>
              <a:off x="4802786" y="5467189"/>
              <a:ext cx="250871" cy="8302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.</a:t>
              </a:r>
            </a:p>
            <a:p>
              <a:pPr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.</a:t>
              </a:r>
            </a:p>
            <a:p>
              <a:pPr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.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DC859EF-F76D-27A3-E0CC-F7570050D71F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>
              <a:off x="2562414" y="2813036"/>
              <a:ext cx="180849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D40D1BF-C640-3389-CDE6-6F4019DBF501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>
              <a:off x="2575116" y="3641665"/>
              <a:ext cx="1795791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D08805A-25E6-44B5-9C0B-98FBEC0D4305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>
            <a:xfrm>
              <a:off x="2575116" y="4470294"/>
              <a:ext cx="1795791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1CD63D9-4851-5981-0C21-B366621FAD46}"/>
                </a:ext>
              </a:extLst>
            </p:cNvPr>
            <p:cNvCxnSpPr>
              <a:cxnSpLocks/>
              <a:stCxn id="8" idx="3"/>
              <a:endCxn id="15" idx="1"/>
            </p:cNvCxnSpPr>
            <p:nvPr/>
          </p:nvCxnSpPr>
          <p:spPr>
            <a:xfrm>
              <a:off x="2575116" y="5219553"/>
              <a:ext cx="1795791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5906A91-1AF7-BEB5-C5BE-489FCCE05820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5485535" y="2813036"/>
              <a:ext cx="1714813" cy="113023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D57739E-6EBC-2687-D18C-99D434C0C968}"/>
                </a:ext>
              </a:extLst>
            </p:cNvPr>
            <p:cNvCxnSpPr>
              <a:cxnSpLocks/>
              <a:stCxn id="13" idx="3"/>
              <a:endCxn id="26" idx="1"/>
            </p:cNvCxnSpPr>
            <p:nvPr/>
          </p:nvCxnSpPr>
          <p:spPr>
            <a:xfrm>
              <a:off x="5485535" y="3641665"/>
              <a:ext cx="1714813" cy="3016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4A065AC-BBDB-85B2-54AE-5563642E9899}"/>
                </a:ext>
              </a:extLst>
            </p:cNvPr>
            <p:cNvCxnSpPr>
              <a:cxnSpLocks/>
              <a:stCxn id="14" idx="3"/>
              <a:endCxn id="26" idx="1"/>
            </p:cNvCxnSpPr>
            <p:nvPr/>
          </p:nvCxnSpPr>
          <p:spPr>
            <a:xfrm flipV="1">
              <a:off x="5485535" y="3943273"/>
              <a:ext cx="1714813" cy="52702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5893548-680B-469D-A4E9-33713910430F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5485535" y="3943273"/>
              <a:ext cx="1714813" cy="127627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0903964-73CE-A0F8-6DBA-2184EA7332B9}"/>
                </a:ext>
              </a:extLst>
            </p:cNvPr>
            <p:cNvSpPr/>
            <p:nvPr/>
          </p:nvSpPr>
          <p:spPr>
            <a:xfrm>
              <a:off x="7200348" y="3238462"/>
              <a:ext cx="1494110" cy="1408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en-US" altLang="ko-KR" dirty="0" err="1">
                  <a:solidFill>
                    <a:schemeClr val="tx1"/>
                  </a:solidFill>
                </a:rPr>
                <a:t>js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en-US" altLang="ko-KR" dirty="0" err="1">
                  <a:solidFill>
                    <a:schemeClr val="tx1"/>
                  </a:solidFill>
                </a:rPr>
                <a:t>css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...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F23A35-A2FB-0270-D2DF-09614431D4F1}"/>
                </a:ext>
              </a:extLst>
            </p:cNvPr>
            <p:cNvSpPr txBox="1"/>
            <p:nvPr/>
          </p:nvSpPr>
          <p:spPr>
            <a:xfrm>
              <a:off x="2765651" y="5508462"/>
              <a:ext cx="1341683" cy="4619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ex) </a:t>
              </a:r>
              <a:r>
                <a:rPr lang="en-US" altLang="ko-KR" sz="1200" dirty="0" err="1">
                  <a:latin typeface="+mn-ea"/>
                  <a:ea typeface="+mn-ea"/>
                </a:rPr>
                <a:t>Transpiling</a:t>
              </a:r>
              <a:r>
                <a:rPr lang="en-US" altLang="ko-KR" sz="1200" dirty="0">
                  <a:latin typeface="+mn-ea"/>
                  <a:ea typeface="+mn-ea"/>
                </a:rPr>
                <a:t>,</a:t>
              </a:r>
            </a:p>
            <a:p>
              <a:pPr algn="ctr"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preprocessing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62D4B2-06E3-3418-5E44-DCBB968BBCE7}"/>
                </a:ext>
              </a:extLst>
            </p:cNvPr>
            <p:cNvSpPr txBox="1"/>
            <p:nvPr/>
          </p:nvSpPr>
          <p:spPr>
            <a:xfrm>
              <a:off x="5749108" y="4984616"/>
              <a:ext cx="1343270" cy="6460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ex) bundling,</a:t>
              </a:r>
            </a:p>
            <a:p>
              <a:pPr algn="ctr">
                <a:defRPr/>
              </a:pPr>
              <a:r>
                <a:rPr lang="en-US" altLang="ko-KR" sz="1200" dirty="0" err="1">
                  <a:latin typeface="+mn-ea"/>
                  <a:ea typeface="+mn-ea"/>
                </a:rPr>
                <a:t>uglify</a:t>
              </a:r>
              <a:r>
                <a:rPr lang="en-US" altLang="ko-KR" sz="1200" dirty="0">
                  <a:latin typeface="+mn-ea"/>
                  <a:ea typeface="+mn-ea"/>
                </a:rPr>
                <a:t>,</a:t>
              </a:r>
            </a:p>
            <a:p>
              <a:pPr algn="ctr"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splitting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7A90EE-78A9-3D12-881A-3A7667448E6F}"/>
                </a:ext>
              </a:extLst>
            </p:cNvPr>
            <p:cNvSpPr txBox="1"/>
            <p:nvPr/>
          </p:nvSpPr>
          <p:spPr>
            <a:xfrm>
              <a:off x="133095" y="2236804"/>
              <a:ext cx="903453" cy="2762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input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2CADA0B-36A2-723C-DC15-0603A03ECC43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584027" y="2513014"/>
              <a:ext cx="862170" cy="25874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1C1C73-8F50-5FB2-7717-7F903B552AF6}"/>
                </a:ext>
              </a:extLst>
            </p:cNvPr>
            <p:cNvSpPr txBox="1"/>
            <p:nvPr/>
          </p:nvSpPr>
          <p:spPr>
            <a:xfrm>
              <a:off x="7240042" y="2427294"/>
              <a:ext cx="903453" cy="2777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output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E7C7057-E9DA-642E-4FDE-60018B276D3E}"/>
                </a:ext>
              </a:extLst>
            </p:cNvPr>
            <p:cNvCxnSpPr>
              <a:cxnSpLocks/>
              <a:stCxn id="32" idx="2"/>
              <a:endCxn id="26" idx="0"/>
            </p:cNvCxnSpPr>
            <p:nvPr/>
          </p:nvCxnSpPr>
          <p:spPr>
            <a:xfrm>
              <a:off x="7692563" y="2705092"/>
              <a:ext cx="254046" cy="53337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32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B4EF7-BAD9-3CBB-C982-B1023A82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Typescript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B7750-7333-4635-892B-9F22CE01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Typescript</a:t>
            </a:r>
            <a:r>
              <a:rPr lang="ko-KR" altLang="en-US" dirty="0"/>
              <a:t> 기반의 </a:t>
            </a:r>
            <a:r>
              <a:rPr lang="ko-KR" altLang="en-US" dirty="0" err="1"/>
              <a:t>리액트</a:t>
            </a:r>
            <a:r>
              <a:rPr lang="ko-KR" altLang="en-US" dirty="0"/>
              <a:t> 프로젝트 생성하기</a:t>
            </a:r>
            <a:endParaRPr lang="en-US" altLang="ko-KR" dirty="0"/>
          </a:p>
          <a:p>
            <a:pPr lvl="1"/>
            <a:r>
              <a:rPr lang="en-US" altLang="ko-KR" dirty="0"/>
              <a:t>CRA</a:t>
            </a:r>
          </a:p>
          <a:p>
            <a:pPr lvl="2"/>
            <a:r>
              <a:rPr lang="en-US" altLang="ko-KR" dirty="0" err="1"/>
              <a:t>npx</a:t>
            </a:r>
            <a:r>
              <a:rPr lang="en-US" altLang="ko-KR" dirty="0"/>
              <a:t> create-react-app  </a:t>
            </a:r>
            <a:r>
              <a:rPr lang="ko-KR" altLang="en-US" dirty="0" err="1"/>
              <a:t>프로젝트디렉토리명</a:t>
            </a:r>
            <a:r>
              <a:rPr lang="ko-KR" altLang="en-US" dirty="0"/>
              <a:t> </a:t>
            </a:r>
            <a:r>
              <a:rPr lang="en-US" altLang="ko-KR" dirty="0"/>
              <a:t>--template typescript</a:t>
            </a:r>
          </a:p>
          <a:p>
            <a:pPr lvl="2"/>
            <a:r>
              <a:rPr lang="ko-KR" altLang="en-US" dirty="0"/>
              <a:t>모듈 번들러 </a:t>
            </a:r>
            <a:r>
              <a:rPr lang="en-US" altLang="ko-KR" dirty="0"/>
              <a:t>: Webpack</a:t>
            </a:r>
          </a:p>
          <a:p>
            <a:pPr lvl="2"/>
            <a:r>
              <a:rPr lang="ko-KR" altLang="en-US" dirty="0"/>
              <a:t>개발용 웹서버 </a:t>
            </a:r>
            <a:r>
              <a:rPr lang="en-US" altLang="ko-KR" dirty="0"/>
              <a:t>: webpack-dev-server</a:t>
            </a:r>
          </a:p>
          <a:p>
            <a:pPr marL="1028700" lvl="3" indent="0">
              <a:buNone/>
            </a:pPr>
            <a:endParaRPr lang="en-US" altLang="ko-KR" dirty="0"/>
          </a:p>
          <a:p>
            <a:pPr marL="1028700" lvl="3" indent="0">
              <a:buNone/>
            </a:pPr>
            <a:endParaRPr lang="en-US" altLang="ko-KR" dirty="0"/>
          </a:p>
          <a:p>
            <a:pPr marL="1028700" lvl="3" indent="0">
              <a:buNone/>
            </a:pPr>
            <a:endParaRPr lang="en-US" altLang="ko-KR" dirty="0"/>
          </a:p>
          <a:p>
            <a:pPr marL="1028700" lvl="3" indent="0">
              <a:buNone/>
            </a:pPr>
            <a:endParaRPr lang="en-US" altLang="ko-KR" dirty="0"/>
          </a:p>
        </p:txBody>
      </p:sp>
      <p:pic>
        <p:nvPicPr>
          <p:cNvPr id="1026" name="Picture 2" descr="What is Vite? &amp; Vite vs Webpack | refine">
            <a:extLst>
              <a:ext uri="{FF2B5EF4-FFF2-40B4-BE49-F238E27FC236}">
                <a16:creationId xmlns:a16="http://schemas.microsoft.com/office/drawing/2014/main" id="{BE6D1F11-DCA4-8E9D-B6F6-3FBEAF707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839356"/>
            <a:ext cx="5184576" cy="341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CF1A95-74DB-86B6-D389-FA10E105143D}"/>
              </a:ext>
            </a:extLst>
          </p:cNvPr>
          <p:cNvSpPr txBox="1"/>
          <p:nvPr/>
        </p:nvSpPr>
        <p:spPr>
          <a:xfrm>
            <a:off x="1199456" y="6259324"/>
            <a:ext cx="9898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ko-KR" altLang="en-US" sz="1400" dirty="0"/>
              <a:t>https://refine.dev/blog/what-is-vite-vs-webpack/#vite-vs-webpack</a:t>
            </a:r>
          </a:p>
        </p:txBody>
      </p:sp>
    </p:spTree>
    <p:extLst>
      <p:ext uri="{BB962C8B-B14F-4D97-AF65-F5344CB8AC3E}">
        <p14:creationId xmlns:p14="http://schemas.microsoft.com/office/powerpoint/2010/main" val="302993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81BEE-6823-A659-9D47-3F1394D7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Typescript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FF9CD-2FDF-223A-04AC-F8CB0750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Vite</a:t>
            </a:r>
            <a:endParaRPr lang="en-US" altLang="ko-KR" dirty="0"/>
          </a:p>
          <a:p>
            <a:pPr lvl="2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en-US" altLang="ko-KR" dirty="0" err="1"/>
              <a:t>vite</a:t>
            </a:r>
            <a:r>
              <a:rPr lang="en-US" altLang="ko-KR" dirty="0"/>
              <a:t> </a:t>
            </a:r>
            <a:r>
              <a:rPr lang="ko-KR" altLang="en-US" dirty="0" err="1"/>
              <a:t>프로젝트디렉토리명</a:t>
            </a:r>
            <a:r>
              <a:rPr lang="ko-KR" altLang="en-US" dirty="0"/>
              <a:t> </a:t>
            </a:r>
            <a:r>
              <a:rPr lang="en-US" altLang="ko-KR" dirty="0"/>
              <a:t>-- --template react-</a:t>
            </a:r>
            <a:r>
              <a:rPr lang="en-US" altLang="ko-KR" dirty="0" err="1"/>
              <a:t>ts</a:t>
            </a:r>
            <a:endParaRPr lang="en-US" altLang="ko-KR" dirty="0"/>
          </a:p>
          <a:p>
            <a:pPr lvl="2"/>
            <a:r>
              <a:rPr lang="ko-KR" altLang="en-US" dirty="0"/>
              <a:t>모듈 번들러 </a:t>
            </a:r>
            <a:r>
              <a:rPr lang="en-US" altLang="ko-KR" dirty="0"/>
              <a:t>: Rollup</a:t>
            </a:r>
          </a:p>
          <a:p>
            <a:pPr lvl="2"/>
            <a:r>
              <a:rPr lang="ko-KR" altLang="en-US" dirty="0"/>
              <a:t>개발용 웹서버 </a:t>
            </a:r>
            <a:r>
              <a:rPr lang="en-US" altLang="ko-KR" dirty="0"/>
              <a:t>: </a:t>
            </a:r>
            <a:r>
              <a:rPr lang="en-US" altLang="ko-KR" dirty="0" err="1"/>
              <a:t>vite</a:t>
            </a:r>
            <a:r>
              <a:rPr lang="en-US" altLang="ko-KR" dirty="0"/>
              <a:t>-dev-server, ESM </a:t>
            </a:r>
            <a:r>
              <a:rPr lang="ko-KR" altLang="en-US" dirty="0"/>
              <a:t>기반의 개발 서버</a:t>
            </a:r>
          </a:p>
          <a:p>
            <a:pPr lvl="1"/>
            <a:endParaRPr lang="ko-KR" altLang="en-US" dirty="0"/>
          </a:p>
        </p:txBody>
      </p:sp>
      <p:pic>
        <p:nvPicPr>
          <p:cNvPr id="2050" name="Picture 2" descr="vite vs webpack">
            <a:extLst>
              <a:ext uri="{FF2B5EF4-FFF2-40B4-BE49-F238E27FC236}">
                <a16:creationId xmlns:a16="http://schemas.microsoft.com/office/drawing/2014/main" id="{79F1B34E-493B-5A96-DC2F-8F6AEA2F3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64" y="2456892"/>
            <a:ext cx="4984505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C931D3-1910-F804-3146-84D1E2C281C8}"/>
              </a:ext>
            </a:extLst>
          </p:cNvPr>
          <p:cNvSpPr txBox="1"/>
          <p:nvPr/>
        </p:nvSpPr>
        <p:spPr>
          <a:xfrm>
            <a:off x="1199456" y="6259324"/>
            <a:ext cx="9898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ko-KR" altLang="en-US" sz="1400" dirty="0"/>
              <a:t>https://refine.dev/blog/what-is-vite-vs-webpack/#vite-vs-webpack</a:t>
            </a:r>
          </a:p>
        </p:txBody>
      </p:sp>
    </p:spTree>
    <p:extLst>
      <p:ext uri="{BB962C8B-B14F-4D97-AF65-F5344CB8AC3E}">
        <p14:creationId xmlns:p14="http://schemas.microsoft.com/office/powerpoint/2010/main" val="422223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AA9EF-0946-1E3E-77A3-0C07D1E7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type vs 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9F3ED-6C8D-8646-F33D-A224091A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</a:t>
            </a:r>
          </a:p>
          <a:p>
            <a:r>
              <a:rPr lang="en-US" altLang="ko-KR" dirty="0"/>
              <a:t>interface</a:t>
            </a:r>
          </a:p>
          <a:p>
            <a:r>
              <a:rPr lang="en-US" altLang="ko-KR" dirty="0"/>
              <a:t>type</a:t>
            </a:r>
            <a:r>
              <a:rPr lang="ko-KR" altLang="en-US" dirty="0"/>
              <a:t>과 </a:t>
            </a:r>
            <a:r>
              <a:rPr lang="en-US" altLang="ko-KR" dirty="0"/>
              <a:t>interface</a:t>
            </a:r>
            <a:r>
              <a:rPr lang="ko-KR" altLang="en-US" dirty="0"/>
              <a:t>의 비교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22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5BC4-53B3-8E3A-6400-DA745312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B8691-F0F7-1C42-B3D5-15533F451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type</a:t>
            </a:r>
          </a:p>
          <a:p>
            <a:pPr lvl="1"/>
            <a:r>
              <a:rPr lang="ko-KR" altLang="en-US" dirty="0"/>
              <a:t>타입에 대한 별칭을 지정하는 방법을 제공</a:t>
            </a:r>
            <a:endParaRPr lang="en-US" altLang="ko-KR" dirty="0"/>
          </a:p>
          <a:p>
            <a:pPr lvl="2"/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r>
              <a:rPr lang="en-US" altLang="ko-KR" dirty="0"/>
              <a:t>(Primitive Type)</a:t>
            </a:r>
            <a:r>
              <a:rPr lang="ko-KR" altLang="en-US" dirty="0"/>
              <a:t>에 대한 별칭을 지정할 수 있음</a:t>
            </a:r>
            <a:endParaRPr lang="en-US" altLang="ko-KR" dirty="0"/>
          </a:p>
          <a:p>
            <a:pPr lvl="2"/>
            <a:r>
              <a:rPr lang="ko-KR" altLang="en-US" dirty="0"/>
              <a:t>복잡한 타입에 대한 별칭을 지정할 수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72CD5-E57A-4B37-BAC4-8AF8A3D06081}"/>
              </a:ext>
            </a:extLst>
          </p:cNvPr>
          <p:cNvSpPr txBox="1"/>
          <p:nvPr/>
        </p:nvSpPr>
        <p:spPr>
          <a:xfrm>
            <a:off x="623392" y="2672916"/>
            <a:ext cx="828092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 name1 : string = 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홍길동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단순 타입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(string)</a:t>
            </a:r>
            <a:r>
              <a:rPr lang="ko-KR" altLang="en-US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대한 별칭</a:t>
            </a:r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MyType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string;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 name2 :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MyType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"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이몽룡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console.log(name1);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console.log(name2);</a:t>
            </a:r>
          </a:p>
          <a:p>
            <a:endParaRPr lang="en-US" altLang="ko-KR" sz="14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합성 타입을 재사용하려면 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type </a:t>
            </a:r>
            <a:r>
              <a:rPr lang="ko-KR" altLang="en-US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별칭을 지정함</a:t>
            </a:r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 person11 : {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name:string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age:number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} = { name:"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홍길동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age:20 };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console.log(person11);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 PersonType1 = {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name:string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age:number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};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 person12 : PersonType1 = { name:"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이몽룡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age:21 };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console.log(person12);</a:t>
            </a:r>
          </a:p>
        </p:txBody>
      </p:sp>
    </p:spTree>
    <p:extLst>
      <p:ext uri="{BB962C8B-B14F-4D97-AF65-F5344CB8AC3E}">
        <p14:creationId xmlns:p14="http://schemas.microsoft.com/office/powerpoint/2010/main" val="289629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5BC4-53B3-8E3A-6400-DA745312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B8691-F0F7-1C42-B3D5-15533F451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선택적 필드</a:t>
            </a:r>
            <a:endParaRPr lang="en-US" altLang="ko-KR" dirty="0"/>
          </a:p>
          <a:p>
            <a:pPr lvl="1"/>
            <a:r>
              <a:rPr lang="en-US" altLang="ko-KR" dirty="0"/>
              <a:t>? : </a:t>
            </a:r>
            <a:r>
              <a:rPr lang="ko-KR" altLang="en-US" dirty="0"/>
              <a:t>해당 필드는 선택적으로 존재할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읽기 전용 필드</a:t>
            </a:r>
            <a:endParaRPr lang="en-US" altLang="ko-KR" dirty="0"/>
          </a:p>
          <a:p>
            <a:pPr lvl="1"/>
            <a:r>
              <a:rPr lang="en-US" altLang="ko-KR" dirty="0" err="1"/>
              <a:t>readonly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해당 필드에 값이 한번 주어지면 변경이 불가능함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72CD5-E57A-4B37-BAC4-8AF8A3D06081}"/>
              </a:ext>
            </a:extLst>
          </p:cNvPr>
          <p:cNvSpPr txBox="1"/>
          <p:nvPr/>
        </p:nvSpPr>
        <p:spPr>
          <a:xfrm>
            <a:off x="803412" y="1988840"/>
            <a:ext cx="828092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 PersonType2 = {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name:string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age?:number;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email:string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};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//p21, p22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모두 정상</a:t>
            </a:r>
            <a:endParaRPr lang="en-US" altLang="ko-KR" sz="1400" b="1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 p21: PersonType2 = {name:"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홍길동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email:"gdhong@test.com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};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 p22: PersonType2 = {name:"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이몽룡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age:21,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email:"mrlee@test.com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};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console.log(p21);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console.log(p22);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9818D-4234-B1D3-A186-F5B9A83C9FC0}"/>
              </a:ext>
            </a:extLst>
          </p:cNvPr>
          <p:cNvSpPr txBox="1"/>
          <p:nvPr/>
        </p:nvSpPr>
        <p:spPr>
          <a:xfrm>
            <a:off x="803412" y="4725144"/>
            <a:ext cx="828092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 PersonType3 = {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name:string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age?:number; </a:t>
            </a:r>
            <a:r>
              <a:rPr lang="en-US" altLang="ko-KR" sz="14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readonly</a:t>
            </a:r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email:string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 p3: PersonType3 = {name:"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홍길동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email:"gdhong@test.com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};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console.log(p3);</a:t>
            </a:r>
          </a:p>
          <a:p>
            <a:endParaRPr lang="en-US" altLang="ko-KR" sz="14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en-US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에러 발생</a:t>
            </a:r>
            <a:endParaRPr lang="en-US" altLang="ko-KR" sz="14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p3.email</a:t>
            </a:r>
            <a:r>
              <a:rPr lang="ko-KR" altLang="en-US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"gdhong@gmail.com";</a:t>
            </a:r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15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BA828-2A47-08E4-C19C-12F525ED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11CAE-DCCF-76E5-21FC-A598D723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type</a:t>
            </a:r>
            <a:r>
              <a:rPr lang="ko-KR" altLang="en-US" dirty="0"/>
              <a:t>을 활용해 다른 </a:t>
            </a:r>
            <a:r>
              <a:rPr lang="en-US" altLang="ko-KR" dirty="0"/>
              <a:t>type</a:t>
            </a:r>
            <a:r>
              <a:rPr lang="ko-KR" altLang="en-US" dirty="0"/>
              <a:t>을 선언할 수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3DDBE-30A5-5E69-66D1-6BC160554B8C}"/>
              </a:ext>
            </a:extLst>
          </p:cNvPr>
          <p:cNvSpPr txBox="1"/>
          <p:nvPr/>
        </p:nvSpPr>
        <p:spPr>
          <a:xfrm>
            <a:off x="695400" y="1628800"/>
            <a:ext cx="8280920" cy="5047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ContactType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{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name:string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mobile:string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email?: string;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ContactListType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pageNo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number;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pageSize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number;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contacts :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ContactType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[];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contactList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ContactListType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pageNo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1,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pageSize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10,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contacts: [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{ name:"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홍길동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mobile:"010-1111-1111" },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{ name:"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박문수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mobile:"010-1111-1112",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email:"mspark@gmail.com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},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{ name:"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이몽룡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mobile:"010-1111-1113" },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]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console.log(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contactList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2325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0B69D-9B29-78D1-66C2-4D1BF199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4CDE2-8CB6-DEE4-A0C3-F3B7E49A2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클래스 등에 대한 규칙을 정의할 수 있는 기능</a:t>
            </a:r>
            <a:endParaRPr lang="en-US" altLang="ko-KR" dirty="0"/>
          </a:p>
          <a:p>
            <a:pPr lvl="1"/>
            <a:r>
              <a:rPr lang="en-US" altLang="ko-KR" dirty="0"/>
              <a:t>type</a:t>
            </a:r>
            <a:r>
              <a:rPr lang="ko-KR" altLang="en-US" dirty="0"/>
              <a:t>과 유사함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EC1CE-5FF5-5D4F-F2F0-8267EAFDAB70}"/>
              </a:ext>
            </a:extLst>
          </p:cNvPr>
          <p:cNvSpPr txBox="1"/>
          <p:nvPr/>
        </p:nvSpPr>
        <p:spPr>
          <a:xfrm>
            <a:off x="767408" y="2420888"/>
            <a:ext cx="8280920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//type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과 비교</a:t>
            </a:r>
            <a:endParaRPr lang="en-US" altLang="ko-KR" sz="1400" b="1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type PersonType2 = {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   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name:string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    age?:number;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   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email:string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};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선택적 필드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readonly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필드 모두 사용 가능</a:t>
            </a:r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IPerson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name:string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age?:number; 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email:string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//p31, p32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모두 정상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 p31: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IPerson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{name:"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홍길동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email:"gdhong@test.com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};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 p32: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IPerson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{name:"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이몽룡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age:21,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email:"mrlee@test.com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};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console.log(p31);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console.log(p32);</a:t>
            </a:r>
          </a:p>
        </p:txBody>
      </p:sp>
    </p:spTree>
    <p:extLst>
      <p:ext uri="{BB962C8B-B14F-4D97-AF65-F5344CB8AC3E}">
        <p14:creationId xmlns:p14="http://schemas.microsoft.com/office/powerpoint/2010/main" val="166043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F9BD6-35B7-376E-3BC1-683D930A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1. Typescript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FE18B-3BBF-F31A-DE5F-493CB7DCF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트랜스파일러</a:t>
            </a:r>
            <a:endParaRPr lang="en-US" altLang="ko-KR" dirty="0"/>
          </a:p>
          <a:p>
            <a:pPr lvl="1"/>
            <a:r>
              <a:rPr lang="en-US" altLang="ko-KR" dirty="0" err="1"/>
              <a:t>Transpile</a:t>
            </a:r>
            <a:r>
              <a:rPr lang="en-US" altLang="ko-KR" dirty="0"/>
              <a:t> = Translate + Compile</a:t>
            </a:r>
          </a:p>
          <a:p>
            <a:pPr lvl="1"/>
            <a:r>
              <a:rPr lang="en-US" altLang="ko-KR" dirty="0"/>
              <a:t>ES6</a:t>
            </a:r>
            <a:r>
              <a:rPr lang="ko-KR" altLang="en-US" dirty="0"/>
              <a:t>나 </a:t>
            </a:r>
            <a:r>
              <a:rPr lang="en-US" altLang="ko-KR" dirty="0"/>
              <a:t>Typescript </a:t>
            </a:r>
            <a:r>
              <a:rPr lang="ko-KR" altLang="en-US" dirty="0"/>
              <a:t>언어를 </a:t>
            </a:r>
            <a:r>
              <a:rPr lang="en-US" altLang="ko-KR" dirty="0"/>
              <a:t>ES5</a:t>
            </a:r>
            <a:r>
              <a:rPr lang="ko-KR" altLang="en-US" dirty="0"/>
              <a:t>와 같은 이전버전의 자바스크립트 코드로 변환함</a:t>
            </a:r>
            <a:endParaRPr lang="en-US" altLang="ko-KR" dirty="0"/>
          </a:p>
          <a:p>
            <a:pPr lvl="1"/>
            <a:r>
              <a:rPr lang="ko-KR" altLang="en-US" dirty="0"/>
              <a:t>대표적인 </a:t>
            </a:r>
            <a:r>
              <a:rPr lang="ko-KR" altLang="en-US" dirty="0" err="1"/>
              <a:t>트랜스파일러</a:t>
            </a:r>
            <a:r>
              <a:rPr lang="en-US" altLang="ko-KR" dirty="0"/>
              <a:t>(</a:t>
            </a:r>
            <a:r>
              <a:rPr lang="en-US" altLang="ko-KR" dirty="0" err="1"/>
              <a:t>Tanspiler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Babel</a:t>
            </a:r>
          </a:p>
          <a:p>
            <a:pPr lvl="2"/>
            <a:r>
              <a:rPr lang="en-US" altLang="ko-KR" dirty="0" err="1"/>
              <a:t>tsc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43D6CB-F20E-23DF-FB14-D32AEAE4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8" y="3501008"/>
            <a:ext cx="5976664" cy="282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0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20D67-01A9-0BD4-F9E6-483219C8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69ACB-60EF-7877-5D5D-0F9B5D1F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함수에 대한 타입</a:t>
            </a:r>
            <a:r>
              <a:rPr lang="en-US" altLang="ko-KR" dirty="0"/>
              <a:t>, </a:t>
            </a:r>
            <a:r>
              <a:rPr lang="ko-KR" altLang="en-US" dirty="0"/>
              <a:t>인터페이스 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840D8-304B-2933-EC0E-5CEA5B8DC290}"/>
              </a:ext>
            </a:extLst>
          </p:cNvPr>
          <p:cNvSpPr txBox="1"/>
          <p:nvPr/>
        </p:nvSpPr>
        <p:spPr>
          <a:xfrm>
            <a:off x="659396" y="1552433"/>
            <a:ext cx="828092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 FunctionType1 = (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x:number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y:number)=&gt; number </a:t>
            </a:r>
          </a:p>
          <a:p>
            <a:endParaRPr lang="en-US" altLang="ko-KR" sz="1400" b="1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FunctionInterface1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(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x:number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y:number):number;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 add : FunctionType1 = 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x:</a:t>
            </a:r>
            <a:r>
              <a:rPr lang="en-US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number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,y:number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)=&gt;{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return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x+y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 multiply : FunctionInterface1 = 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x:number,y:number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)=&gt;{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return x*y;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console.log(add(3,4))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console.log(multiply(3,4))</a:t>
            </a:r>
          </a:p>
        </p:txBody>
      </p:sp>
    </p:spTree>
    <p:extLst>
      <p:ext uri="{BB962C8B-B14F-4D97-AF65-F5344CB8AC3E}">
        <p14:creationId xmlns:p14="http://schemas.microsoft.com/office/powerpoint/2010/main" val="2086022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442E-4214-3DE2-51CF-9B34806C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interface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5B3CF-D1F2-644E-C310-299D8DA5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 대한 타입 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62E41-EA46-FAE6-0676-5178E20FC280}"/>
              </a:ext>
            </a:extLst>
          </p:cNvPr>
          <p:cNvSpPr txBox="1"/>
          <p:nvPr/>
        </p:nvSpPr>
        <p:spPr>
          <a:xfrm>
            <a:off x="515380" y="1552433"/>
            <a:ext cx="8280920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type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정의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TodoType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{ id: number;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string; done: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boolean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ITodo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 id: number;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todo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string; done: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boolean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};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TodoItem1 implements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TodoType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constructor(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public id: number,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public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todo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string,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public done: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boolean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TodoItem2 implements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TodoType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constructor(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public id: number, 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public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todo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string, 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public done: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boolean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 }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 todoItem1 = new TodoItem1(1001, '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타입스크립트 학습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', true);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 todoItem2 = new TodoItem2(1002, '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Zustand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', false);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console.log(todoItem1);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console.log(todoItem2);</a:t>
            </a:r>
          </a:p>
        </p:txBody>
      </p:sp>
    </p:spTree>
    <p:extLst>
      <p:ext uri="{BB962C8B-B14F-4D97-AF65-F5344CB8AC3E}">
        <p14:creationId xmlns:p14="http://schemas.microsoft.com/office/powerpoint/2010/main" val="4253995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AC721-6D5B-A8D6-C7D7-EC28DC68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9C1A1-A1DA-CD61-A312-BA279D9D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Duck Typing</a:t>
            </a:r>
          </a:p>
          <a:p>
            <a:pPr lvl="1"/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객체의 모양에 </a:t>
            </a:r>
            <a:r>
              <a:rPr lang="ko-KR" altLang="en-US" dirty="0" err="1"/>
              <a:t>촛점을</a:t>
            </a:r>
            <a:r>
              <a:rPr lang="ko-KR" altLang="en-US" dirty="0"/>
              <a:t> 맞춘 </a:t>
            </a:r>
            <a:r>
              <a:rPr lang="en-US" altLang="ko-KR" dirty="0"/>
              <a:t>Type </a:t>
            </a:r>
            <a:r>
              <a:rPr lang="ko-KR" altLang="en-US" dirty="0"/>
              <a:t>검사 기법</a:t>
            </a:r>
            <a:endParaRPr lang="en-US" altLang="ko-KR" dirty="0"/>
          </a:p>
          <a:p>
            <a:pPr lvl="2"/>
            <a:r>
              <a:rPr lang="ko-KR" altLang="en-US" dirty="0"/>
              <a:t>동일한 이름</a:t>
            </a:r>
            <a:r>
              <a:rPr lang="en-US" altLang="ko-KR" dirty="0"/>
              <a:t>, </a:t>
            </a:r>
            <a:r>
              <a:rPr lang="ko-KR" altLang="en-US" dirty="0"/>
              <a:t>형상의 속성</a:t>
            </a:r>
            <a:r>
              <a:rPr lang="en-US" altLang="ko-KR" dirty="0"/>
              <a:t>, </a:t>
            </a:r>
            <a:r>
              <a:rPr lang="ko-KR" altLang="en-US" dirty="0"/>
              <a:t>메서드가 있다면 같은 타입</a:t>
            </a:r>
            <a:r>
              <a:rPr lang="en-US" altLang="ko-KR" dirty="0"/>
              <a:t>!!</a:t>
            </a:r>
          </a:p>
          <a:p>
            <a:pPr lvl="1"/>
            <a:r>
              <a:rPr lang="ko-KR" altLang="en-US" dirty="0"/>
              <a:t>비유를 들자면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사냥꾼 </a:t>
            </a:r>
            <a:r>
              <a:rPr lang="en-US" altLang="ko-KR" dirty="0"/>
              <a:t>: "</a:t>
            </a:r>
            <a:r>
              <a:rPr lang="ko-KR" altLang="en-US" dirty="0"/>
              <a:t>너 오리 </a:t>
            </a:r>
            <a:r>
              <a:rPr lang="ko-KR" altLang="en-US" dirty="0" err="1"/>
              <a:t>맞어</a:t>
            </a:r>
            <a:r>
              <a:rPr lang="en-US" altLang="ko-KR" dirty="0"/>
              <a:t>?"</a:t>
            </a:r>
          </a:p>
          <a:p>
            <a:pPr lvl="2"/>
            <a:r>
              <a:rPr lang="ko-KR" altLang="en-US" dirty="0"/>
              <a:t>까마귀 </a:t>
            </a:r>
            <a:r>
              <a:rPr lang="en-US" altLang="ko-KR" dirty="0"/>
              <a:t>: "</a:t>
            </a:r>
            <a:r>
              <a:rPr lang="ko-KR" altLang="en-US" dirty="0"/>
              <a:t>네</a:t>
            </a:r>
            <a:r>
              <a:rPr lang="en-US" altLang="ko-KR" dirty="0"/>
              <a:t>. </a:t>
            </a:r>
            <a:r>
              <a:rPr lang="ko-KR" altLang="en-US" dirty="0"/>
              <a:t>저는 오리입니다</a:t>
            </a:r>
            <a:r>
              <a:rPr lang="en-US" altLang="ko-KR" dirty="0"/>
              <a:t>."</a:t>
            </a:r>
          </a:p>
          <a:p>
            <a:pPr lvl="2"/>
            <a:r>
              <a:rPr lang="ko-KR" altLang="en-US" dirty="0"/>
              <a:t>사냥꾼 </a:t>
            </a:r>
            <a:r>
              <a:rPr lang="en-US" altLang="ko-KR" dirty="0"/>
              <a:t>: "</a:t>
            </a:r>
            <a:r>
              <a:rPr lang="ko-KR" altLang="en-US" dirty="0" err="1"/>
              <a:t>니가</a:t>
            </a:r>
            <a:r>
              <a:rPr lang="ko-KR" altLang="en-US" dirty="0"/>
              <a:t> 오리라는 것을 증명해봐</a:t>
            </a:r>
            <a:r>
              <a:rPr lang="en-US" altLang="ko-KR" dirty="0"/>
              <a:t>"</a:t>
            </a:r>
          </a:p>
          <a:p>
            <a:pPr lvl="2"/>
            <a:r>
              <a:rPr lang="ko-KR" altLang="en-US" dirty="0"/>
              <a:t>까마귀 </a:t>
            </a:r>
            <a:r>
              <a:rPr lang="en-US" altLang="ko-KR" dirty="0"/>
              <a:t>: "</a:t>
            </a:r>
            <a:r>
              <a:rPr lang="ko-KR" altLang="en-US" dirty="0"/>
              <a:t>네</a:t>
            </a:r>
            <a:r>
              <a:rPr lang="en-US" altLang="ko-KR" dirty="0"/>
              <a:t>. </a:t>
            </a:r>
            <a:r>
              <a:rPr lang="ko-KR" altLang="en-US" dirty="0"/>
              <a:t>저는 </a:t>
            </a:r>
            <a:r>
              <a:rPr lang="en-US" altLang="ko-KR" dirty="0"/>
              <a:t>'</a:t>
            </a:r>
            <a:r>
              <a:rPr lang="ko-KR" altLang="en-US" dirty="0"/>
              <a:t>꽥꽥</a:t>
            </a:r>
            <a:r>
              <a:rPr lang="en-US" altLang="ko-KR" dirty="0"/>
              <a:t>()' </a:t>
            </a:r>
            <a:r>
              <a:rPr lang="ko-KR" altLang="en-US" dirty="0"/>
              <a:t>이라는 메서드를 가지고 있습니다</a:t>
            </a:r>
            <a:r>
              <a:rPr lang="en-US" altLang="ko-KR" dirty="0"/>
              <a:t>."</a:t>
            </a:r>
          </a:p>
          <a:p>
            <a:pPr lvl="2"/>
            <a:r>
              <a:rPr lang="ko-KR" altLang="en-US" dirty="0"/>
              <a:t>사냥꾼 </a:t>
            </a:r>
            <a:r>
              <a:rPr lang="en-US" altLang="ko-KR" dirty="0"/>
              <a:t>: "</a:t>
            </a:r>
            <a:r>
              <a:rPr lang="ko-KR" altLang="en-US" dirty="0"/>
              <a:t>너 오리 </a:t>
            </a:r>
            <a:r>
              <a:rPr lang="ko-KR" altLang="en-US" dirty="0" err="1"/>
              <a:t>맞구나</a:t>
            </a:r>
            <a:r>
              <a:rPr lang="en-US" altLang="ko-KR" dirty="0"/>
              <a:t>!!"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Typescript</a:t>
            </a:r>
            <a:r>
              <a:rPr lang="ko-KR" altLang="en-US" dirty="0"/>
              <a:t>에서는 왜 </a:t>
            </a:r>
            <a:r>
              <a:rPr lang="en-US" altLang="ko-KR" dirty="0" err="1"/>
              <a:t>DuckTyping</a:t>
            </a:r>
            <a:r>
              <a:rPr lang="ko-KR" altLang="en-US" dirty="0"/>
              <a:t>을 </a:t>
            </a:r>
            <a:r>
              <a:rPr lang="ko-KR" altLang="en-US" dirty="0" err="1"/>
              <a:t>지원하는거야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typescript</a:t>
            </a:r>
            <a:r>
              <a:rPr lang="ko-KR" altLang="en-US" dirty="0"/>
              <a:t>의 정적 타입</a:t>
            </a:r>
            <a:r>
              <a:rPr lang="en-US" altLang="ko-KR" dirty="0"/>
              <a:t> :</a:t>
            </a:r>
            <a:r>
              <a:rPr lang="ko-KR" altLang="en-US" dirty="0"/>
              <a:t> 빌드</a:t>
            </a:r>
            <a:r>
              <a:rPr lang="en-US" altLang="ko-KR" dirty="0"/>
              <a:t>(</a:t>
            </a:r>
            <a:r>
              <a:rPr lang="ko-KR" altLang="en-US" dirty="0"/>
              <a:t>컴파일</a:t>
            </a:r>
            <a:r>
              <a:rPr lang="en-US" altLang="ko-KR" dirty="0"/>
              <a:t>)</a:t>
            </a:r>
            <a:r>
              <a:rPr lang="ko-KR" altLang="en-US" dirty="0"/>
              <a:t>할 때 타입 기반 검증</a:t>
            </a:r>
            <a:endParaRPr lang="en-US" altLang="ko-KR" dirty="0"/>
          </a:p>
          <a:p>
            <a:pPr lvl="1"/>
            <a:r>
              <a:rPr lang="en-US" altLang="ko-KR" dirty="0"/>
              <a:t>duck typing : </a:t>
            </a:r>
            <a:r>
              <a:rPr lang="ko-KR" altLang="en-US" dirty="0"/>
              <a:t>런타임시에 타입 검증 방법</a:t>
            </a:r>
            <a:endParaRPr lang="en-US" altLang="ko-KR" dirty="0"/>
          </a:p>
          <a:p>
            <a:pPr lvl="2"/>
            <a:r>
              <a:rPr lang="ko-KR" altLang="en-US" dirty="0"/>
              <a:t>동적 타입의 유산</a:t>
            </a:r>
            <a:endParaRPr lang="en-US" altLang="ko-KR" dirty="0"/>
          </a:p>
          <a:p>
            <a:pPr lvl="1"/>
            <a:r>
              <a:rPr lang="en-US" altLang="ko-KR" dirty="0"/>
              <a:t>typescript</a:t>
            </a:r>
            <a:r>
              <a:rPr lang="ko-KR" altLang="en-US" dirty="0"/>
              <a:t>는 </a:t>
            </a:r>
            <a:r>
              <a:rPr lang="ko-KR" altLang="en-US" dirty="0" err="1"/>
              <a:t>둘다</a:t>
            </a:r>
            <a:r>
              <a:rPr lang="ko-KR" altLang="en-US" dirty="0"/>
              <a:t> 지원함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264E5-E1F4-F7E3-CBEB-A500DAFD8E1D}"/>
              </a:ext>
            </a:extLst>
          </p:cNvPr>
          <p:cNvSpPr txBox="1"/>
          <p:nvPr/>
        </p:nvSpPr>
        <p:spPr>
          <a:xfrm>
            <a:off x="7950334" y="1196752"/>
            <a:ext cx="3996444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AnimalType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유형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:string;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짖어라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()=&gt;void;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Dog implements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AnimalType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유형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개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짖어라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()=&gt;{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console.log("</a:t>
            </a:r>
            <a:r>
              <a:rPr lang="ko-KR" altLang="en-US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멍멍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!");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Cat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유형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고양이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짖어라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()=&gt;{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console.log("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야옹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!");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 dog1:AnimalType = new Dog();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 dog2:AnimalType = new Cat();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dog1.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짖어라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dog2.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짖어라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7911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86D29-22E9-E3EB-19F7-6CDB2371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type VS 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E2742-E1A7-9389-F412-1935943D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이전까지의 내용을 토대로</a:t>
            </a:r>
            <a:endParaRPr lang="en-US" altLang="ko-KR" dirty="0"/>
          </a:p>
          <a:p>
            <a:pPr lvl="1"/>
            <a:r>
              <a:rPr lang="ko-KR" altLang="en-US" dirty="0"/>
              <a:t>무슨 차이가 있지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무엇을 사용할까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차이점</a:t>
            </a:r>
            <a:endParaRPr lang="en-US" altLang="ko-KR" dirty="0"/>
          </a:p>
          <a:p>
            <a:pPr lvl="1"/>
            <a:r>
              <a:rPr lang="en-US" altLang="ko-KR" dirty="0"/>
              <a:t>interface</a:t>
            </a:r>
          </a:p>
          <a:p>
            <a:pPr lvl="2"/>
            <a:r>
              <a:rPr lang="en-US" altLang="ko-KR" dirty="0"/>
              <a:t>extends </a:t>
            </a:r>
            <a:r>
              <a:rPr lang="ko-KR" altLang="en-US" dirty="0"/>
              <a:t>로 확장</a:t>
            </a:r>
            <a:endParaRPr lang="en-US" altLang="ko-KR" dirty="0"/>
          </a:p>
          <a:p>
            <a:pPr lvl="2"/>
            <a:r>
              <a:rPr lang="ko-KR" altLang="en-US" dirty="0"/>
              <a:t>선언 병합</a:t>
            </a:r>
            <a:r>
              <a:rPr lang="en-US" altLang="ko-KR" dirty="0"/>
              <a:t>(</a:t>
            </a:r>
            <a:r>
              <a:rPr lang="ko-KR" altLang="en-US" dirty="0"/>
              <a:t>확장</a:t>
            </a:r>
            <a:r>
              <a:rPr lang="en-US" altLang="ko-KR" dirty="0"/>
              <a:t>)</a:t>
            </a:r>
            <a:r>
              <a:rPr lang="ko-KR" altLang="en-US" dirty="0"/>
              <a:t>이 가능 </a:t>
            </a:r>
            <a:r>
              <a:rPr lang="en-US" altLang="ko-KR" dirty="0"/>
              <a:t>: type</a:t>
            </a:r>
            <a:r>
              <a:rPr lang="ko-KR" altLang="en-US" dirty="0"/>
              <a:t>은 불가능</a:t>
            </a:r>
            <a:endParaRPr lang="en-US" altLang="ko-KR" dirty="0"/>
          </a:p>
          <a:p>
            <a:pPr lvl="1"/>
            <a:r>
              <a:rPr lang="en-US" altLang="ko-KR" dirty="0"/>
              <a:t>type</a:t>
            </a:r>
          </a:p>
          <a:p>
            <a:pPr lvl="2"/>
            <a:r>
              <a:rPr lang="en-US" altLang="ko-KR" dirty="0"/>
              <a:t>intersection</a:t>
            </a:r>
            <a:r>
              <a:rPr lang="ko-KR" altLang="en-US" dirty="0"/>
              <a:t>으로 확장</a:t>
            </a:r>
            <a:endParaRPr lang="en-US" altLang="ko-KR" dirty="0"/>
          </a:p>
          <a:p>
            <a:pPr lvl="2"/>
            <a:r>
              <a:rPr lang="en-US" altLang="ko-KR" dirty="0"/>
              <a:t>union : interface</a:t>
            </a:r>
            <a:r>
              <a:rPr lang="ko-KR" altLang="en-US" dirty="0"/>
              <a:t>는 불가능</a:t>
            </a:r>
            <a:endParaRPr lang="en-US" altLang="ko-KR" dirty="0"/>
          </a:p>
          <a:p>
            <a:pPr lvl="2"/>
            <a:r>
              <a:rPr lang="en-US" altLang="ko-KR" dirty="0"/>
              <a:t>computed property name : interface</a:t>
            </a:r>
            <a:r>
              <a:rPr lang="ko-KR" altLang="en-US" dirty="0"/>
              <a:t>는 불가능</a:t>
            </a:r>
            <a:endParaRPr lang="en-US" altLang="ko-KR" dirty="0"/>
          </a:p>
          <a:p>
            <a:pPr lvl="2"/>
            <a:r>
              <a:rPr lang="en-US" altLang="ko-KR" dirty="0"/>
              <a:t>tuple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r>
              <a:rPr lang="ko-KR" altLang="en-US" dirty="0"/>
              <a:t>는 불가능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0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AED30-5F29-5B6A-2787-647F6960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4.3.1 </a:t>
            </a:r>
            <a:r>
              <a:rPr lang="ko-KR" altLang="en-US" dirty="0"/>
              <a:t>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9CB0C-A495-589B-3722-162356291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 방법</a:t>
            </a:r>
            <a:endParaRPr lang="en-US" altLang="ko-KR" dirty="0"/>
          </a:p>
          <a:p>
            <a:pPr lvl="1"/>
            <a:r>
              <a:rPr lang="en-US" altLang="ko-KR" dirty="0"/>
              <a:t>type :</a:t>
            </a:r>
            <a:r>
              <a:rPr lang="ko-KR" altLang="en-US" dirty="0"/>
              <a:t> </a:t>
            </a:r>
            <a:r>
              <a:rPr lang="en-US" altLang="ko-KR" dirty="0"/>
              <a:t>intersection ( &amp; 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interface : extends </a:t>
            </a:r>
            <a:r>
              <a:rPr lang="ko-KR" altLang="en-US" dirty="0"/>
              <a:t>키워드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15875-12C8-15C5-E7CB-1D040579841F}"/>
              </a:ext>
            </a:extLst>
          </p:cNvPr>
          <p:cNvSpPr txBox="1"/>
          <p:nvPr/>
        </p:nvSpPr>
        <p:spPr>
          <a:xfrm>
            <a:off x="803412" y="1937154"/>
            <a:ext cx="9469052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 PersonType1 = {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name:string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tel:string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};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 AdditionType1 = {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email:string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};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 EmployeeType1 = PersonType1 &amp; AdditionType1;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정상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 e11: EmployeeType1 =  { name:"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홍길동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tel:"010-1111-1111",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email:"gdhong@gmail.com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};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에러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 e12: EmployeeType1 =  { name:"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홍길동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tel:"010-1111-1111" 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90123-DDC8-2F01-324A-B99B03B417BE}"/>
              </a:ext>
            </a:extLst>
          </p:cNvPr>
          <p:cNvSpPr txBox="1"/>
          <p:nvPr/>
        </p:nvSpPr>
        <p:spPr>
          <a:xfrm>
            <a:off x="803412" y="4213247"/>
            <a:ext cx="9469052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PersonType2 {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name:string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tel:string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EmployeeType2 extends 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PersonType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email: string;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 e2: EmployeeType2 =  { name:"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홍길동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tel:"010-1111-1111",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email:"gdhong@gmail.com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};</a:t>
            </a:r>
          </a:p>
        </p:txBody>
      </p:sp>
    </p:spTree>
    <p:extLst>
      <p:ext uri="{BB962C8B-B14F-4D97-AF65-F5344CB8AC3E}">
        <p14:creationId xmlns:p14="http://schemas.microsoft.com/office/powerpoint/2010/main" val="226502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4DDC5-3329-FE8F-90F9-D505BA92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4.3.1 </a:t>
            </a:r>
            <a:r>
              <a:rPr lang="ko-KR" altLang="en-US" dirty="0"/>
              <a:t>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B7148-C194-E762-079F-7B0957E8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선언 확장 </a:t>
            </a:r>
            <a:r>
              <a:rPr lang="en-US" altLang="ko-KR" dirty="0"/>
              <a:t>: interface</a:t>
            </a:r>
            <a:r>
              <a:rPr lang="ko-KR" altLang="en-US" dirty="0"/>
              <a:t>만 가능함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C4962-B521-1500-31BB-DD5BF1EB28B7}"/>
              </a:ext>
            </a:extLst>
          </p:cNvPr>
          <p:cNvSpPr txBox="1"/>
          <p:nvPr/>
        </p:nvSpPr>
        <p:spPr>
          <a:xfrm>
            <a:off x="695400" y="1628800"/>
            <a:ext cx="946905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EmployeeType3 {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name:string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tel:string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EmployeeType3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email: string;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 e31: EmployeeType3 =  { name:"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홍길동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tel:"010-1111-1111",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email:"gdhong@gmail.com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};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오류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 e32: EmployeeType3 =  { name:"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홍길동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", tel:"010-1111-1111" };</a:t>
            </a:r>
          </a:p>
        </p:txBody>
      </p:sp>
    </p:spTree>
    <p:extLst>
      <p:ext uri="{BB962C8B-B14F-4D97-AF65-F5344CB8AC3E}">
        <p14:creationId xmlns:p14="http://schemas.microsoft.com/office/powerpoint/2010/main" val="2840734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1FC7D-BFFF-18A5-12F6-C677D0B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4.3.2 Union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CD6C5-37E3-D5E7-F949-483D7D1F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interface</a:t>
            </a:r>
            <a:r>
              <a:rPr lang="ko-KR" altLang="en-US" dirty="0"/>
              <a:t>는 </a:t>
            </a:r>
            <a:r>
              <a:rPr lang="en-US" altLang="ko-KR" dirty="0"/>
              <a:t>union </a:t>
            </a:r>
            <a:r>
              <a:rPr lang="ko-KR" altLang="en-US" dirty="0"/>
              <a:t>을 지원하지 않음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union</a:t>
            </a:r>
            <a:r>
              <a:rPr lang="ko-KR" altLang="en-US" dirty="0"/>
              <a:t>이 반드시 필요한 상황</a:t>
            </a:r>
            <a:endParaRPr lang="en-US" altLang="ko-KR" dirty="0"/>
          </a:p>
          <a:p>
            <a:pPr lvl="1"/>
            <a:r>
              <a:rPr lang="en-US" altLang="ko-KR" b="1" u="sng" dirty="0"/>
              <a:t>"no, name </a:t>
            </a:r>
            <a:r>
              <a:rPr lang="ko-KR" altLang="en-US" b="1" u="sng" dirty="0"/>
              <a:t>속성은 반드시 존재하고 </a:t>
            </a:r>
            <a:r>
              <a:rPr lang="en-US" altLang="ko-KR" b="1" u="sng" dirty="0"/>
              <a:t>email, </a:t>
            </a:r>
            <a:r>
              <a:rPr lang="en-US" altLang="ko-KR" b="1" u="sng" dirty="0" err="1"/>
              <a:t>tel</a:t>
            </a:r>
            <a:r>
              <a:rPr lang="en-US" altLang="ko-KR" b="1" u="sng" dirty="0"/>
              <a:t> </a:t>
            </a:r>
            <a:r>
              <a:rPr lang="ko-KR" altLang="en-US" b="1" u="sng" dirty="0"/>
              <a:t>중 하나의 속성을 포함하는 객체의 타입</a:t>
            </a:r>
            <a:r>
              <a:rPr lang="en-US" altLang="ko-KR" b="1" u="sng" dirty="0"/>
              <a:t>"</a:t>
            </a:r>
            <a:r>
              <a:rPr lang="ko-KR" altLang="en-US" b="1" u="sng" dirty="0"/>
              <a:t>은</a:t>
            </a:r>
            <a:r>
              <a:rPr lang="en-US" altLang="ko-KR" b="1" u="sng" dirty="0"/>
              <a:t>?</a:t>
            </a:r>
          </a:p>
          <a:p>
            <a:pPr lvl="1"/>
            <a:r>
              <a:rPr lang="en-US" altLang="ko-KR" dirty="0"/>
              <a:t>interface</a:t>
            </a:r>
            <a:r>
              <a:rPr lang="ko-KR" altLang="en-US" dirty="0"/>
              <a:t>를 사용하며 선택적 속성을 사용하면 어떨까</a:t>
            </a:r>
            <a:r>
              <a:rPr lang="en-US" altLang="ko-KR" dirty="0"/>
              <a:t>?--&gt; X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B82C93-EB56-44F5-094F-B9A4730E9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565501"/>
            <a:ext cx="8604956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600" dirty="0"/>
              <a:t>//string </a:t>
            </a:r>
            <a:r>
              <a:rPr lang="ko-KR" altLang="en-US" sz="1600" dirty="0"/>
              <a:t>타입이거나  </a:t>
            </a:r>
            <a:r>
              <a:rPr lang="en-US" altLang="ko-KR" sz="1600" dirty="0"/>
              <a:t>number </a:t>
            </a:r>
            <a:r>
              <a:rPr lang="ko-KR" altLang="en-US" sz="1600" dirty="0"/>
              <a:t>타입인 경우</a:t>
            </a:r>
            <a:endParaRPr lang="en-US" altLang="en-US" sz="1600" dirty="0"/>
          </a:p>
          <a:p>
            <a:r>
              <a:rPr lang="en-US" altLang="en-US" sz="1600" dirty="0"/>
              <a:t>type </a:t>
            </a:r>
            <a:r>
              <a:rPr lang="en-US" altLang="en-US" sz="1600" dirty="0" err="1"/>
              <a:t>YourType</a:t>
            </a:r>
            <a:r>
              <a:rPr lang="en-US" altLang="en-US" sz="1600" dirty="0"/>
              <a:t> = string | number;</a:t>
            </a:r>
          </a:p>
          <a:p>
            <a:endParaRPr lang="en-US" altLang="en-US" sz="1600" dirty="0"/>
          </a:p>
          <a:p>
            <a:r>
              <a:rPr lang="en-US" altLang="en-US" sz="1600" dirty="0"/>
              <a:t>let a1 : </a:t>
            </a:r>
            <a:r>
              <a:rPr lang="en-US" altLang="en-US" sz="1600" dirty="0" err="1"/>
              <a:t>YourType</a:t>
            </a:r>
            <a:r>
              <a:rPr lang="en-US" altLang="en-US" sz="1600" dirty="0"/>
              <a:t> = 100;		//ok</a:t>
            </a:r>
          </a:p>
          <a:p>
            <a:r>
              <a:rPr lang="en-US" altLang="en-US" sz="1600" dirty="0"/>
              <a:t>let a2 : </a:t>
            </a:r>
            <a:r>
              <a:rPr lang="en-US" altLang="en-US" sz="1600" dirty="0" err="1"/>
              <a:t>YourType</a:t>
            </a:r>
            <a:r>
              <a:rPr lang="en-US" altLang="en-US" sz="1600" dirty="0"/>
              <a:t> = "hello";		//ok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0B6F82-8896-0174-96D9-7A356C44C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18" y="4507669"/>
            <a:ext cx="860495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600" b="1" dirty="0"/>
              <a:t>//</a:t>
            </a:r>
            <a:r>
              <a:rPr lang="ko-KR" altLang="en-US" sz="1600" b="1" dirty="0"/>
              <a:t>선택적 속성을 생각해볼 수 있지만</a:t>
            </a:r>
            <a:r>
              <a:rPr lang="en-US" altLang="ko-KR" sz="1600" b="1" dirty="0"/>
              <a:t>......</a:t>
            </a:r>
          </a:p>
          <a:p>
            <a:r>
              <a:rPr lang="en-US" altLang="ko-KR" sz="1600" dirty="0"/>
              <a:t>type PersonType3 = { </a:t>
            </a:r>
            <a:r>
              <a:rPr lang="en-US" altLang="ko-KR" sz="1600" dirty="0" err="1"/>
              <a:t>no:number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name:string</a:t>
            </a:r>
            <a:r>
              <a:rPr lang="en-US" altLang="ko-KR" sz="1600" dirty="0"/>
              <a:t>, </a:t>
            </a:r>
            <a:r>
              <a:rPr lang="en-US" altLang="ko-KR" sz="1600" b="1" dirty="0"/>
              <a:t>email?: string, </a:t>
            </a:r>
            <a:r>
              <a:rPr lang="en-US" altLang="ko-KR" sz="1600" b="1" dirty="0" err="1"/>
              <a:t>tel</a:t>
            </a:r>
            <a:r>
              <a:rPr lang="en-US" altLang="ko-KR" sz="1600" b="1" dirty="0"/>
              <a:t>?:string </a:t>
            </a:r>
            <a:r>
              <a:rPr lang="en-US" altLang="ko-KR" sz="1600" dirty="0"/>
              <a:t>};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//</a:t>
            </a:r>
            <a:r>
              <a:rPr lang="ko-KR" altLang="en-US" sz="1600" b="1" dirty="0"/>
              <a:t>아래 두 케이스를 모두 </a:t>
            </a:r>
            <a:r>
              <a:rPr lang="ko-KR" altLang="en-US" sz="1600" b="1" dirty="0" err="1"/>
              <a:t>허용해버림</a:t>
            </a:r>
            <a:endParaRPr lang="en-US" altLang="ko-KR" sz="1600" b="1" dirty="0"/>
          </a:p>
          <a:p>
            <a:r>
              <a:rPr lang="en-US" altLang="ko-KR" sz="1600" dirty="0"/>
              <a:t>let a31 : PersonType3 = { no:1001, name:"</a:t>
            </a:r>
            <a:r>
              <a:rPr lang="ko-KR" altLang="en-US" sz="1600" dirty="0"/>
              <a:t>홍길동</a:t>
            </a:r>
            <a:r>
              <a:rPr lang="en-US" altLang="ko-KR" sz="1600" dirty="0"/>
              <a:t>" };</a:t>
            </a:r>
          </a:p>
          <a:p>
            <a:r>
              <a:rPr lang="en-US" altLang="ko-KR" sz="1600" dirty="0"/>
              <a:t>let a32 : PersonType3 = { no:1001, name:"</a:t>
            </a:r>
            <a:r>
              <a:rPr lang="ko-KR" altLang="en-US" sz="1600" dirty="0"/>
              <a:t>홍길동</a:t>
            </a:r>
            <a:r>
              <a:rPr lang="en-US" altLang="ko-KR" sz="1600" dirty="0"/>
              <a:t>", email: "...", </a:t>
            </a:r>
            <a:r>
              <a:rPr lang="en-US" altLang="ko-KR" sz="1600" dirty="0" err="1"/>
              <a:t>tel</a:t>
            </a:r>
            <a:r>
              <a:rPr lang="en-US" altLang="ko-KR" sz="1600" dirty="0"/>
              <a:t>: "..." };</a:t>
            </a:r>
          </a:p>
        </p:txBody>
      </p:sp>
    </p:spTree>
    <p:extLst>
      <p:ext uri="{BB962C8B-B14F-4D97-AF65-F5344CB8AC3E}">
        <p14:creationId xmlns:p14="http://schemas.microsoft.com/office/powerpoint/2010/main" val="1119983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C96FC-8C4B-229E-E7F5-A41B8B0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4.3.2 Union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BF4C3-C673-3457-512C-5EDAFE06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union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사용하여 해결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9F3DC4-7197-F9D8-7BDE-6ACBDC57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96" y="1592796"/>
            <a:ext cx="8604956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600" dirty="0"/>
              <a:t>//</a:t>
            </a:r>
            <a:r>
              <a:rPr lang="ko-KR" altLang="en-US" sz="1600" dirty="0"/>
              <a:t>두개의 </a:t>
            </a:r>
            <a:r>
              <a:rPr lang="en-US" altLang="ko-KR" sz="1600" dirty="0"/>
              <a:t>Type</a:t>
            </a:r>
            <a:r>
              <a:rPr lang="ko-KR" altLang="en-US" sz="1600" dirty="0"/>
              <a:t>을 </a:t>
            </a:r>
            <a:r>
              <a:rPr lang="en-US" altLang="ko-KR" sz="1600" dirty="0"/>
              <a:t>Union </a:t>
            </a:r>
            <a:r>
              <a:rPr lang="ko-KR" altLang="en-US" sz="1600" dirty="0"/>
              <a:t>하여 문제 해결</a:t>
            </a:r>
            <a:endParaRPr lang="en-US" altLang="en-US" sz="1600" dirty="0"/>
          </a:p>
          <a:p>
            <a:r>
              <a:rPr lang="en-US" altLang="en-US" sz="1600" dirty="0"/>
              <a:t>type PersonType41 = { </a:t>
            </a:r>
            <a:r>
              <a:rPr lang="en-US" altLang="en-US" sz="1600" dirty="0" err="1"/>
              <a:t>no:number</a:t>
            </a:r>
            <a:r>
              <a:rPr lang="en-US" altLang="en-US" sz="1600" dirty="0"/>
              <a:t>; </a:t>
            </a:r>
            <a:r>
              <a:rPr lang="en-US" altLang="en-US" sz="1600" dirty="0" err="1"/>
              <a:t>name:string</a:t>
            </a:r>
            <a:r>
              <a:rPr lang="en-US" altLang="en-US" sz="1600" dirty="0"/>
              <a:t>; </a:t>
            </a:r>
            <a:r>
              <a:rPr lang="en-US" altLang="en-US" sz="1600" dirty="0" err="1"/>
              <a:t>email:string</a:t>
            </a:r>
            <a:r>
              <a:rPr lang="en-US" altLang="en-US" sz="1600" dirty="0"/>
              <a:t> };</a:t>
            </a:r>
          </a:p>
          <a:p>
            <a:r>
              <a:rPr lang="en-US" altLang="en-US" sz="1600" dirty="0"/>
              <a:t>type PersonType42 = { </a:t>
            </a:r>
            <a:r>
              <a:rPr lang="en-US" altLang="en-US" sz="1600" dirty="0" err="1"/>
              <a:t>no:number</a:t>
            </a:r>
            <a:r>
              <a:rPr lang="en-US" altLang="en-US" sz="1600" dirty="0"/>
              <a:t>; </a:t>
            </a:r>
            <a:r>
              <a:rPr lang="en-US" altLang="en-US" sz="1600" dirty="0" err="1"/>
              <a:t>name:string</a:t>
            </a:r>
            <a:r>
              <a:rPr lang="en-US" altLang="en-US" sz="1600" dirty="0"/>
              <a:t>; </a:t>
            </a:r>
            <a:r>
              <a:rPr lang="en-US" altLang="en-US" sz="1600" dirty="0" err="1"/>
              <a:t>tel:string</a:t>
            </a:r>
            <a:r>
              <a:rPr lang="en-US" altLang="en-US" sz="1600" dirty="0"/>
              <a:t> };</a:t>
            </a:r>
          </a:p>
          <a:p>
            <a:r>
              <a:rPr lang="en-US" altLang="en-US" sz="1600" b="1" dirty="0"/>
              <a:t>type </a:t>
            </a:r>
            <a:r>
              <a:rPr lang="en-US" altLang="en-US" sz="1600" b="1" dirty="0" err="1"/>
              <a:t>PersonTypeUnion</a:t>
            </a:r>
            <a:r>
              <a:rPr lang="en-US" altLang="en-US" sz="1600" b="1" dirty="0"/>
              <a:t> = PersonType41 | PersonType42;</a:t>
            </a:r>
          </a:p>
          <a:p>
            <a:endParaRPr lang="en-US" altLang="en-US" sz="1600" dirty="0"/>
          </a:p>
          <a:p>
            <a:r>
              <a:rPr lang="en-US" altLang="en-US" sz="1600" dirty="0"/>
              <a:t>let a41 : </a:t>
            </a:r>
            <a:r>
              <a:rPr lang="en-US" altLang="en-US" sz="1600" dirty="0" err="1"/>
              <a:t>PersonTypeUnion</a:t>
            </a:r>
            <a:r>
              <a:rPr lang="en-US" altLang="en-US" sz="1600" dirty="0"/>
              <a:t> = { no:1001, name:"</a:t>
            </a:r>
            <a:r>
              <a:rPr lang="ko-KR" altLang="en-US" sz="1600" dirty="0"/>
              <a:t>홍길동</a:t>
            </a:r>
            <a:r>
              <a:rPr lang="en-US" altLang="ko-KR" sz="1600" dirty="0"/>
              <a:t>", </a:t>
            </a:r>
            <a:r>
              <a:rPr lang="en-US" altLang="en-US" sz="1600" dirty="0" err="1"/>
              <a:t>email:"gdhong@test.com</a:t>
            </a:r>
            <a:r>
              <a:rPr lang="en-US" altLang="en-US" sz="1600" dirty="0"/>
              <a:t>" };</a:t>
            </a:r>
          </a:p>
          <a:p>
            <a:r>
              <a:rPr lang="en-US" altLang="en-US" sz="1600" dirty="0"/>
              <a:t>let a42 : </a:t>
            </a:r>
            <a:r>
              <a:rPr lang="en-US" altLang="en-US" sz="1600" dirty="0" err="1"/>
              <a:t>PersonTypeUnion</a:t>
            </a:r>
            <a:r>
              <a:rPr lang="en-US" altLang="en-US" sz="1600" dirty="0"/>
              <a:t> = { no:1001, name:"</a:t>
            </a:r>
            <a:r>
              <a:rPr lang="ko-KR" altLang="en-US" sz="1600" dirty="0"/>
              <a:t>홍길동</a:t>
            </a:r>
            <a:r>
              <a:rPr lang="en-US" altLang="ko-KR" sz="1600" dirty="0"/>
              <a:t>", </a:t>
            </a:r>
            <a:r>
              <a:rPr lang="en-US" altLang="en-US" sz="1600" dirty="0"/>
              <a:t>tel:"010-1111-1111" };</a:t>
            </a:r>
          </a:p>
        </p:txBody>
      </p:sp>
    </p:spTree>
    <p:extLst>
      <p:ext uri="{BB962C8B-B14F-4D97-AF65-F5344CB8AC3E}">
        <p14:creationId xmlns:p14="http://schemas.microsoft.com/office/powerpoint/2010/main" val="2971755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46665-75E7-334A-26CA-28158126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4.3.2 Union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E320A-405E-DAA3-A1EF-34E270FD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Union Type</a:t>
            </a:r>
            <a:r>
              <a:rPr lang="ko-KR" altLang="en-US" dirty="0"/>
              <a:t>을 사용할</a:t>
            </a:r>
            <a:r>
              <a:rPr lang="en-US" altLang="ko-KR" dirty="0"/>
              <a:t> </a:t>
            </a:r>
            <a:r>
              <a:rPr lang="ko-KR" altLang="en-US" dirty="0"/>
              <a:t>때 주의사항</a:t>
            </a:r>
            <a:endParaRPr lang="en-US" altLang="ko-KR" dirty="0"/>
          </a:p>
          <a:p>
            <a:pPr lvl="1"/>
            <a:r>
              <a:rPr lang="ko-KR" altLang="en-US" dirty="0"/>
              <a:t>오른쪽 그림의 오류</a:t>
            </a:r>
            <a:endParaRPr lang="en-US" altLang="ko-KR" dirty="0"/>
          </a:p>
          <a:p>
            <a:pPr lvl="2"/>
            <a:r>
              <a:rPr lang="ko-KR" altLang="en-US" dirty="0"/>
              <a:t>원인은 무엇인가</a:t>
            </a:r>
            <a:r>
              <a:rPr lang="en-US" altLang="ko-KR" dirty="0"/>
              <a:t>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9AA1D-EFFC-7512-4545-37C96E7B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3051447"/>
            <a:ext cx="5940660" cy="35394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/>
              <a:t>type Student = {</a:t>
            </a:r>
          </a:p>
          <a:p>
            <a:r>
              <a:rPr lang="en-US" altLang="ko-KR" sz="1400" dirty="0"/>
              <a:t>  name: string;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err="1"/>
              <a:t>studentid</a:t>
            </a:r>
            <a:r>
              <a:rPr lang="en-US" altLang="ko-KR" sz="1400" dirty="0"/>
              <a:t>: string;</a:t>
            </a:r>
          </a:p>
          <a:p>
            <a:r>
              <a:rPr lang="en-US" altLang="ko-KR" sz="1400" dirty="0"/>
              <a:t>}</a:t>
            </a:r>
          </a:p>
          <a:p>
            <a:br>
              <a:rPr lang="en-US" altLang="ko-KR" sz="1400" dirty="0"/>
            </a:br>
            <a:r>
              <a:rPr lang="en-US" altLang="ko-KR" sz="1400" dirty="0"/>
              <a:t>type Employee {</a:t>
            </a:r>
          </a:p>
          <a:p>
            <a:r>
              <a:rPr lang="en-US" altLang="ko-KR" sz="1400" dirty="0"/>
              <a:t>  name: string;</a:t>
            </a:r>
          </a:p>
          <a:p>
            <a:r>
              <a:rPr lang="en-US" altLang="ko-KR" sz="1400" dirty="0"/>
              <a:t>  </a:t>
            </a:r>
            <a:r>
              <a:rPr lang="en-US" altLang="ko-KR" sz="1400" dirty="0" err="1"/>
              <a:t>employeeid</a:t>
            </a:r>
            <a:r>
              <a:rPr lang="en-US" altLang="ko-KR" sz="1400" dirty="0"/>
              <a:t>: string;</a:t>
            </a:r>
          </a:p>
          <a:p>
            <a:r>
              <a:rPr lang="en-US" altLang="ko-KR" sz="1400" dirty="0"/>
              <a:t>}</a:t>
            </a:r>
          </a:p>
          <a:p>
            <a:br>
              <a:rPr lang="en-US" altLang="ko-KR" sz="1400" dirty="0"/>
            </a:br>
            <a:r>
              <a:rPr lang="en-US" altLang="ko-KR" sz="1400" dirty="0"/>
              <a:t>const </a:t>
            </a:r>
            <a:r>
              <a:rPr lang="en-US" altLang="ko-KR" sz="1400" dirty="0" err="1"/>
              <a:t>viewPerson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person:Student</a:t>
            </a:r>
            <a:r>
              <a:rPr lang="en-US" altLang="ko-KR" sz="1400" dirty="0"/>
              <a:t> | Employee) =&gt; {</a:t>
            </a:r>
          </a:p>
          <a:p>
            <a:r>
              <a:rPr lang="en-US" altLang="ko-KR" sz="1400" dirty="0"/>
              <a:t>    console.log(`</a:t>
            </a:r>
            <a:r>
              <a:rPr lang="ko-KR" altLang="en-US" sz="1400" dirty="0"/>
              <a:t>이름 </a:t>
            </a:r>
            <a:r>
              <a:rPr lang="en-US" altLang="ko-KR" sz="1400" dirty="0"/>
              <a:t>: ${person.name}`);</a:t>
            </a:r>
          </a:p>
          <a:p>
            <a:r>
              <a:rPr lang="en-US" altLang="ko-KR" sz="1400" dirty="0"/>
              <a:t>    console.log(`</a:t>
            </a:r>
            <a:r>
              <a:rPr lang="ko-KR" altLang="en-US" sz="1400" dirty="0"/>
              <a:t>학번 </a:t>
            </a:r>
            <a:r>
              <a:rPr lang="en-US" altLang="ko-KR" sz="1400" dirty="0"/>
              <a:t>: ${</a:t>
            </a:r>
            <a:r>
              <a:rPr lang="en-US" altLang="ko-KR" sz="1400" dirty="0" err="1"/>
              <a:t>person.studentid</a:t>
            </a:r>
            <a:r>
              <a:rPr lang="en-US" altLang="ko-KR" sz="1400" dirty="0"/>
              <a:t>}`);</a:t>
            </a:r>
          </a:p>
          <a:p>
            <a:r>
              <a:rPr lang="en-US" altLang="ko-KR" sz="1400" dirty="0"/>
              <a:t>}</a:t>
            </a:r>
          </a:p>
          <a:p>
            <a:br>
              <a:rPr lang="en-US" altLang="ko-KR" sz="1400" dirty="0"/>
            </a:br>
            <a:r>
              <a:rPr lang="en-US" altLang="ko-KR" sz="1400" dirty="0" err="1"/>
              <a:t>viewPerson</a:t>
            </a:r>
            <a:r>
              <a:rPr lang="en-US" altLang="ko-KR" sz="1400" dirty="0"/>
              <a:t>({name:"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", studentid:"s1001010"})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3D6603-695F-8DC1-FD6E-9309621E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093" y="1537816"/>
            <a:ext cx="8430802" cy="301984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8649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C3C82-A117-C1A9-6F3C-A91BBB20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4.3.2 Union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4F5D3-74A9-F0B1-BF16-01C2CE00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페이지 오류의 원인은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Student, Employee </a:t>
            </a:r>
            <a:r>
              <a:rPr lang="ko-KR" altLang="en-US" dirty="0" err="1"/>
              <a:t>타입중</a:t>
            </a:r>
            <a:r>
              <a:rPr lang="ko-KR" altLang="en-US" dirty="0"/>
              <a:t> 어떤 타입의 속성이 전달될지 알 수 없으므로 두 타입이 모두 가지고 있는 공통적인 속성에 대해서만 정상적이라고 판단함</a:t>
            </a:r>
            <a:endParaRPr lang="en-US" altLang="ko-KR" dirty="0"/>
          </a:p>
          <a:p>
            <a:pPr lvl="2"/>
            <a:r>
              <a:rPr lang="ko-KR" altLang="en-US" dirty="0"/>
              <a:t>타입스크립트 컴파일러가 오류라고 판단함</a:t>
            </a:r>
            <a:endParaRPr lang="en-US" altLang="ko-KR" dirty="0"/>
          </a:p>
          <a:p>
            <a:pPr lvl="1"/>
            <a:r>
              <a:rPr lang="ko-KR" altLang="en-US" dirty="0"/>
              <a:t>하지만 정상적으로 실행됨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런타임에는 문제 없음 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이런 상황이 꽤 많이 발생됨</a:t>
            </a:r>
            <a:endParaRPr lang="en-US" altLang="ko-KR" dirty="0"/>
          </a:p>
          <a:p>
            <a:pPr lvl="1"/>
            <a:r>
              <a:rPr lang="ko-KR" altLang="en-US" dirty="0"/>
              <a:t>이 문제의 해결을 위해서는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개발자가 직접 </a:t>
            </a:r>
            <a:r>
              <a:rPr lang="en-US" altLang="ko-KR" dirty="0"/>
              <a:t>type guard</a:t>
            </a:r>
            <a:r>
              <a:rPr lang="ko-KR" altLang="en-US" dirty="0"/>
              <a:t>를 작성해야 함</a:t>
            </a:r>
            <a:endParaRPr lang="en-US" altLang="ko-KR" dirty="0"/>
          </a:p>
          <a:p>
            <a:r>
              <a:rPr lang="en-US" altLang="ko-KR" dirty="0"/>
              <a:t>type guard</a:t>
            </a:r>
          </a:p>
          <a:p>
            <a:pPr lvl="1"/>
            <a:r>
              <a:rPr lang="en-US" altLang="ko-KR" dirty="0"/>
              <a:t>union type</a:t>
            </a:r>
            <a:r>
              <a:rPr lang="ko-KR" altLang="en-US" dirty="0"/>
              <a:t>의 값에 대해 타입을 검사하는 기능을 수행하는 코드</a:t>
            </a:r>
            <a:endParaRPr lang="en-US" altLang="ko-KR" dirty="0"/>
          </a:p>
          <a:p>
            <a:pPr lvl="1"/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연산자로는 사용자 정의 타입에 대한 검사를 수행할 수 없음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따라서 특정한 속성이 있는지 여부로 판단해야 함</a:t>
            </a:r>
            <a:endParaRPr lang="en-US" altLang="ko-KR" dirty="0"/>
          </a:p>
          <a:p>
            <a:pPr lvl="1"/>
            <a:r>
              <a:rPr lang="en-US" altLang="ko-KR" dirty="0"/>
              <a:t>in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2"/>
            <a:r>
              <a:rPr lang="en-US" altLang="ko-KR" dirty="0"/>
              <a:t>"</a:t>
            </a:r>
            <a:r>
              <a:rPr lang="ko-KR" altLang="en-US" dirty="0" err="1"/>
              <a:t>속성명</a:t>
            </a:r>
            <a:r>
              <a:rPr lang="en-US" altLang="ko-KR" dirty="0"/>
              <a:t>" in</a:t>
            </a:r>
            <a:r>
              <a:rPr lang="ko-KR" altLang="en-US" dirty="0"/>
              <a:t> </a:t>
            </a:r>
            <a:r>
              <a:rPr lang="en-US" altLang="ko-KR" dirty="0"/>
              <a:t>obj</a:t>
            </a:r>
          </a:p>
        </p:txBody>
      </p:sp>
    </p:spTree>
    <p:extLst>
      <p:ext uri="{BB962C8B-B14F-4D97-AF65-F5344CB8AC3E}">
        <p14:creationId xmlns:p14="http://schemas.microsoft.com/office/powerpoint/2010/main" val="164842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EEC5C-C84C-A899-658E-8D1D6EAB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1. Typescript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E36DE-B8E9-B09C-2BF7-9F2A950C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Typescript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ES6</a:t>
            </a:r>
            <a:r>
              <a:rPr lang="ko-KR" altLang="en-US" dirty="0"/>
              <a:t>에 정적 타입이 추가된 것</a:t>
            </a:r>
            <a:endParaRPr lang="en-US" altLang="ko-KR" dirty="0"/>
          </a:p>
          <a:p>
            <a:pPr lvl="1"/>
            <a:r>
              <a:rPr lang="ko-KR" altLang="en-US" dirty="0"/>
              <a:t>자바스크립트 언어의 확장버전</a:t>
            </a:r>
            <a:endParaRPr lang="en-US" altLang="ko-KR" dirty="0"/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ES6 </a:t>
            </a:r>
            <a:r>
              <a:rPr lang="ko-KR" altLang="en-US" dirty="0"/>
              <a:t>문법을 모두 사용할 수 있음</a:t>
            </a:r>
            <a:endParaRPr lang="en-US" altLang="ko-KR" dirty="0"/>
          </a:p>
          <a:p>
            <a:pPr lvl="2"/>
            <a:r>
              <a:rPr lang="ko-KR" altLang="en-US" dirty="0"/>
              <a:t>자바스크립트의 </a:t>
            </a:r>
            <a:r>
              <a:rPr lang="en-US" altLang="ko-KR" dirty="0"/>
              <a:t>superset</a:t>
            </a:r>
          </a:p>
          <a:p>
            <a:pPr lvl="1"/>
            <a:r>
              <a:rPr lang="en-US" altLang="ko-KR" dirty="0"/>
              <a:t>Microsoft</a:t>
            </a:r>
            <a:r>
              <a:rPr lang="ko-KR" altLang="en-US" dirty="0"/>
              <a:t>에 의해 관리되고 있음</a:t>
            </a:r>
            <a:endParaRPr lang="en-US" altLang="ko-KR" dirty="0"/>
          </a:p>
          <a:p>
            <a:r>
              <a:rPr lang="en-US" altLang="ko-KR" dirty="0"/>
              <a:t>Typescript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lvl="1"/>
            <a:r>
              <a:rPr lang="ko-KR" altLang="en-US" dirty="0"/>
              <a:t>정적 타입 사용</a:t>
            </a:r>
            <a:endParaRPr lang="en-US" altLang="ko-KR" dirty="0"/>
          </a:p>
          <a:p>
            <a:pPr lvl="2"/>
            <a:r>
              <a:rPr lang="ko-KR" altLang="en-US" dirty="0"/>
              <a:t>코드의 오류를 줄일 수 있음</a:t>
            </a:r>
            <a:endParaRPr lang="en-US" altLang="ko-KR" dirty="0"/>
          </a:p>
          <a:p>
            <a:pPr lvl="2"/>
            <a:r>
              <a:rPr lang="ko-KR" altLang="en-US" dirty="0"/>
              <a:t>쉽고 편리한 디버깅</a:t>
            </a:r>
            <a:endParaRPr lang="en-US" altLang="ko-KR" dirty="0"/>
          </a:p>
          <a:p>
            <a:pPr lvl="1"/>
            <a:r>
              <a:rPr lang="en-US" altLang="ko-KR" dirty="0"/>
              <a:t>IDE</a:t>
            </a:r>
            <a:r>
              <a:rPr lang="ko-KR" altLang="en-US" dirty="0"/>
              <a:t>와 쉽게 통합됨</a:t>
            </a:r>
            <a:endParaRPr lang="en-US" altLang="ko-KR" dirty="0"/>
          </a:p>
          <a:p>
            <a:pPr lvl="1"/>
            <a:r>
              <a:rPr lang="ko-KR" altLang="en-US" dirty="0"/>
              <a:t>익숙한 문법</a:t>
            </a:r>
            <a:endParaRPr lang="en-US" altLang="ko-KR" dirty="0"/>
          </a:p>
          <a:p>
            <a:pPr lvl="2"/>
            <a:r>
              <a:rPr lang="en-US" altLang="ko-KR" dirty="0"/>
              <a:t>java</a:t>
            </a:r>
            <a:r>
              <a:rPr lang="ko-KR" altLang="en-US" dirty="0"/>
              <a:t>나 </a:t>
            </a:r>
            <a:r>
              <a:rPr lang="en-US" altLang="ko-KR" dirty="0"/>
              <a:t>C#</a:t>
            </a:r>
            <a:r>
              <a:rPr lang="ko-KR" altLang="en-US" dirty="0"/>
              <a:t>과 문법이 유사함</a:t>
            </a:r>
            <a:endParaRPr lang="en-US" altLang="ko-KR" dirty="0"/>
          </a:p>
          <a:p>
            <a:pPr lvl="1"/>
            <a:r>
              <a:rPr lang="en-US" altLang="ko-KR" dirty="0" err="1"/>
              <a:t>js</a:t>
            </a:r>
            <a:r>
              <a:rPr lang="ko-KR" altLang="en-US" dirty="0"/>
              <a:t>와 마찬가지로 </a:t>
            </a:r>
            <a:r>
              <a:rPr lang="en-US" altLang="ko-KR" dirty="0" err="1"/>
              <a:t>npm</a:t>
            </a:r>
            <a:r>
              <a:rPr lang="ko-KR" altLang="en-US" dirty="0"/>
              <a:t>을 사용함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3BDA12-EADB-4F4F-85BD-F70748708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16" y="1311710"/>
            <a:ext cx="472144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57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899DE-C820-56D7-16BE-97093DB0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4.3.2 Union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642C2-DD96-87B8-8E95-C8DF9C03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 guard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7DCDFA-722F-EE1F-D08B-98F2EEA51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80" y="1659285"/>
            <a:ext cx="6984776" cy="483209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/>
              <a:t>type Student = {</a:t>
            </a:r>
          </a:p>
          <a:p>
            <a:r>
              <a:rPr lang="en-US" altLang="ko-KR" sz="1400" dirty="0"/>
              <a:t>  name: string;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studentid</a:t>
            </a:r>
            <a:r>
              <a:rPr lang="en-US" altLang="ko-KR" sz="1400" dirty="0"/>
              <a:t>: string;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type Employee {</a:t>
            </a:r>
          </a:p>
          <a:p>
            <a:r>
              <a:rPr lang="en-US" altLang="ko-KR" sz="1400" dirty="0"/>
              <a:t>  name: string;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employeeid</a:t>
            </a:r>
            <a:r>
              <a:rPr lang="en-US" altLang="ko-KR" sz="1400" dirty="0"/>
              <a:t>: string;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const </a:t>
            </a:r>
            <a:r>
              <a:rPr lang="en-US" altLang="ko-KR" sz="1400" dirty="0" err="1"/>
              <a:t>viewPerson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person:Student</a:t>
            </a:r>
            <a:r>
              <a:rPr lang="en-US" altLang="ko-KR" sz="1400" dirty="0"/>
              <a:t> | Employee) =&gt; {</a:t>
            </a:r>
          </a:p>
          <a:p>
            <a:r>
              <a:rPr lang="en-US" altLang="ko-KR" sz="1400" b="1" dirty="0"/>
              <a:t>    if ("</a:t>
            </a:r>
            <a:r>
              <a:rPr lang="en-US" altLang="ko-KR" sz="1400" b="1" dirty="0" err="1"/>
              <a:t>studentid</a:t>
            </a:r>
            <a:r>
              <a:rPr lang="en-US" altLang="ko-KR" sz="1400" b="1" dirty="0"/>
              <a:t>" in person){</a:t>
            </a:r>
          </a:p>
          <a:p>
            <a:r>
              <a:rPr lang="en-US" altLang="ko-KR" sz="1400" dirty="0"/>
              <a:t>        console.log(`</a:t>
            </a:r>
            <a:r>
              <a:rPr lang="ko-KR" altLang="en-US" sz="1400" dirty="0"/>
              <a:t>이름 </a:t>
            </a:r>
            <a:r>
              <a:rPr lang="en-US" altLang="ko-KR" sz="1400" dirty="0"/>
              <a:t>: ${person.name}`);</a:t>
            </a:r>
          </a:p>
          <a:p>
            <a:r>
              <a:rPr lang="en-US" altLang="ko-KR" sz="1400" dirty="0"/>
              <a:t>        console.log(`</a:t>
            </a:r>
            <a:r>
              <a:rPr lang="ko-KR" altLang="en-US" sz="1400" dirty="0"/>
              <a:t>학번 </a:t>
            </a:r>
            <a:r>
              <a:rPr lang="en-US" altLang="ko-KR" sz="1400" dirty="0"/>
              <a:t>: ${</a:t>
            </a:r>
            <a:r>
              <a:rPr lang="en-US" altLang="ko-KR" sz="1400" dirty="0" err="1"/>
              <a:t>person.studentid</a:t>
            </a:r>
            <a:r>
              <a:rPr lang="en-US" altLang="ko-KR" sz="1400" dirty="0"/>
              <a:t>}`);</a:t>
            </a:r>
          </a:p>
          <a:p>
            <a:r>
              <a:rPr lang="en-US" altLang="ko-KR" sz="1400" dirty="0"/>
              <a:t>    } else {</a:t>
            </a:r>
          </a:p>
          <a:p>
            <a:r>
              <a:rPr lang="en-US" altLang="ko-KR" sz="1400" dirty="0"/>
              <a:t>        console.log(`</a:t>
            </a:r>
            <a:r>
              <a:rPr lang="ko-KR" altLang="en-US" sz="1400" dirty="0"/>
              <a:t>이름 </a:t>
            </a:r>
            <a:r>
              <a:rPr lang="en-US" altLang="ko-KR" sz="1400" dirty="0"/>
              <a:t>: ${person.name}`);</a:t>
            </a:r>
          </a:p>
          <a:p>
            <a:r>
              <a:rPr lang="en-US" altLang="ko-KR" sz="1400" dirty="0"/>
              <a:t>        console.log(`</a:t>
            </a:r>
            <a:r>
              <a:rPr lang="ko-KR" altLang="en-US" sz="1400" dirty="0"/>
              <a:t>사번 </a:t>
            </a:r>
            <a:r>
              <a:rPr lang="en-US" altLang="ko-KR" sz="1400" dirty="0"/>
              <a:t>: ${</a:t>
            </a:r>
            <a:r>
              <a:rPr lang="en-US" altLang="ko-KR" sz="1400" dirty="0" err="1"/>
              <a:t>person.employeeid</a:t>
            </a:r>
            <a:r>
              <a:rPr lang="en-US" altLang="ko-KR" sz="1400" dirty="0"/>
              <a:t>}`);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viewPerson</a:t>
            </a:r>
            <a:r>
              <a:rPr lang="en-US" altLang="ko-KR" sz="1400" dirty="0"/>
              <a:t>({name:"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", studentid:"s1001010"})</a:t>
            </a:r>
          </a:p>
          <a:p>
            <a:r>
              <a:rPr lang="en-US" altLang="ko-KR" sz="1400" dirty="0" err="1"/>
              <a:t>viewPerson</a:t>
            </a:r>
            <a:r>
              <a:rPr lang="en-US" altLang="ko-KR" sz="1400" dirty="0"/>
              <a:t>({name:"</a:t>
            </a:r>
            <a:r>
              <a:rPr lang="ko-KR" altLang="en-US" sz="1400" dirty="0"/>
              <a:t>이몽룡</a:t>
            </a:r>
            <a:r>
              <a:rPr lang="en-US" altLang="ko-KR" sz="1400" dirty="0"/>
              <a:t>", employeeid:"e123456"})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9E8B62-D2C9-2B31-80BD-A275E7B9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345" y="1160748"/>
            <a:ext cx="4182059" cy="419158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21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B1547-F401-2456-7E94-F508F0F6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4.3.2 Union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ACF7-3180-A7A3-12FD-D990DD0D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 guard, union, intersection </a:t>
            </a:r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 err="1"/>
              <a:t>ts</a:t>
            </a:r>
            <a:r>
              <a:rPr lang="en-US" altLang="ko-KR" dirty="0"/>
              <a:t>-react-test </a:t>
            </a:r>
            <a:r>
              <a:rPr lang="ko-KR" altLang="en-US" dirty="0"/>
              <a:t>예제 참조</a:t>
            </a:r>
            <a:endParaRPr lang="en-US" altLang="ko-KR" dirty="0"/>
          </a:p>
          <a:p>
            <a:pPr lvl="1"/>
            <a:r>
              <a:rPr lang="ko-KR" altLang="en-US" dirty="0"/>
              <a:t>핵심 코드 </a:t>
            </a:r>
            <a:r>
              <a:rPr lang="en-US" altLang="ko-KR" dirty="0"/>
              <a:t>: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TestComponent.tsx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1B8BF3-061F-0D03-D1A8-36DF05361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2240868"/>
            <a:ext cx="6984776" cy="332398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/>
              <a:t>import Error from "./Error";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type </a:t>
            </a:r>
            <a:r>
              <a:rPr lang="en-US" altLang="ko-KR" sz="1400" b="1" dirty="0" err="1"/>
              <a:t>PropsCommon</a:t>
            </a:r>
            <a:r>
              <a:rPr lang="en-US" altLang="ko-KR" sz="1400" b="1" dirty="0"/>
              <a:t> = { children: string | </a:t>
            </a:r>
            <a:r>
              <a:rPr lang="en-US" altLang="ko-KR" sz="1400" b="1" dirty="0" err="1"/>
              <a:t>JSX.Element</a:t>
            </a:r>
            <a:r>
              <a:rPr lang="en-US" altLang="ko-KR" sz="1400" b="1" dirty="0"/>
              <a:t> | </a:t>
            </a:r>
            <a:r>
              <a:rPr lang="en-US" altLang="ko-KR" sz="1400" b="1" dirty="0" err="1"/>
              <a:t>JSX.Element</a:t>
            </a:r>
            <a:r>
              <a:rPr lang="en-US" altLang="ko-KR" sz="1400" b="1" dirty="0"/>
              <a:t>[]; };</a:t>
            </a:r>
          </a:p>
          <a:p>
            <a:r>
              <a:rPr lang="en-US" altLang="ko-KR" sz="1400" b="1" dirty="0"/>
              <a:t>type Props1 = </a:t>
            </a:r>
            <a:r>
              <a:rPr lang="en-US" altLang="ko-KR" sz="1400" b="1" dirty="0" err="1"/>
              <a:t>PropsCommon</a:t>
            </a:r>
            <a:r>
              <a:rPr lang="en-US" altLang="ko-KR" sz="1400" b="1" dirty="0"/>
              <a:t> &amp; { name: string; };</a:t>
            </a:r>
          </a:p>
          <a:p>
            <a:r>
              <a:rPr lang="en-US" altLang="ko-KR" sz="1400" b="1" dirty="0"/>
              <a:t>type Props2 = </a:t>
            </a:r>
            <a:r>
              <a:rPr lang="en-US" altLang="ko-KR" sz="1400" b="1" dirty="0" err="1"/>
              <a:t>PropsCommon</a:t>
            </a:r>
            <a:r>
              <a:rPr lang="en-US" altLang="ko-KR" sz="1400" b="1" dirty="0"/>
              <a:t> &amp; { nick: string; };</a:t>
            </a:r>
          </a:p>
          <a:p>
            <a:r>
              <a:rPr lang="en-US" altLang="ko-KR" sz="1400" b="1" dirty="0"/>
              <a:t>type Props = Props1 | Props2;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const </a:t>
            </a:r>
            <a:r>
              <a:rPr lang="en-US" altLang="ko-KR" sz="1400" dirty="0" err="1"/>
              <a:t>TestComponent</a:t>
            </a:r>
            <a:r>
              <a:rPr lang="en-US" altLang="ko-KR" sz="1400" dirty="0"/>
              <a:t> = (props: Props) =&gt; {</a:t>
            </a:r>
          </a:p>
          <a:p>
            <a:r>
              <a:rPr lang="en-US" altLang="ko-KR" sz="1400" b="1" dirty="0"/>
              <a:t>    if ("name" in props || "nick" in props ) {</a:t>
            </a:r>
          </a:p>
          <a:p>
            <a:r>
              <a:rPr lang="en-US" altLang="ko-KR" sz="1400" b="1" dirty="0"/>
              <a:t>        return </a:t>
            </a:r>
            <a:r>
              <a:rPr lang="en-US" altLang="ko-KR" sz="1400" b="1" dirty="0" err="1"/>
              <a:t>props.children</a:t>
            </a:r>
            <a:endParaRPr lang="en-US" altLang="ko-KR" sz="1400" b="1" dirty="0"/>
          </a:p>
          <a:p>
            <a:r>
              <a:rPr lang="en-US" altLang="ko-KR" sz="1400" b="1" dirty="0"/>
              <a:t>    }</a:t>
            </a:r>
          </a:p>
          <a:p>
            <a:r>
              <a:rPr lang="en-US" altLang="ko-KR" sz="1400" dirty="0"/>
              <a:t>    return &lt;Error /&gt;;</a:t>
            </a:r>
          </a:p>
          <a:p>
            <a:r>
              <a:rPr lang="en-US" altLang="ko-KR" sz="1400" dirty="0"/>
              <a:t>};</a:t>
            </a:r>
          </a:p>
          <a:p>
            <a:endParaRPr lang="en-US" altLang="ko-KR" sz="1400" dirty="0"/>
          </a:p>
          <a:p>
            <a:r>
              <a:rPr lang="en-US" altLang="ko-KR" sz="1400" dirty="0"/>
              <a:t>export default </a:t>
            </a:r>
            <a:r>
              <a:rPr lang="en-US" altLang="ko-KR" sz="1400" dirty="0" err="1"/>
              <a:t>TestComponent</a:t>
            </a:r>
            <a:r>
              <a:rPr lang="en-US" altLang="ko-KR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8024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B7C37-2AE4-866B-6177-5520B8C6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4.3.3 Tuple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3A171-2371-9FFE-9E22-A1260DA9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Tuple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길이가 고정되고 각 요소의 타입이 지정된 배열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useState</a:t>
            </a:r>
            <a:r>
              <a:rPr lang="en-US" altLang="ko-KR" dirty="0"/>
              <a:t> </a:t>
            </a:r>
            <a:r>
              <a:rPr lang="ko-KR" altLang="en-US" dirty="0"/>
              <a:t>훅이 </a:t>
            </a:r>
            <a:r>
              <a:rPr lang="en-US" altLang="ko-KR" dirty="0"/>
              <a:t>Tuple</a:t>
            </a:r>
            <a:r>
              <a:rPr lang="ko-KR" altLang="en-US" dirty="0"/>
              <a:t> 타입을 사용함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FF2236-AF71-324D-6366-8BD46678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956910"/>
            <a:ext cx="860495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600" dirty="0"/>
              <a:t>type </a:t>
            </a:r>
            <a:r>
              <a:rPr lang="en-US" altLang="en-US" sz="1600" dirty="0" err="1"/>
              <a:t>TupleType</a:t>
            </a:r>
            <a:r>
              <a:rPr lang="en-US" altLang="en-US" sz="1600" dirty="0"/>
              <a:t> = [ string, number, </a:t>
            </a:r>
            <a:r>
              <a:rPr lang="en-US" altLang="en-US" sz="1600" dirty="0" err="1"/>
              <a:t>boolean</a:t>
            </a:r>
            <a:r>
              <a:rPr lang="en-US" altLang="en-US" sz="1600" dirty="0"/>
              <a:t> ];</a:t>
            </a:r>
          </a:p>
          <a:p>
            <a:endParaRPr lang="en-US" altLang="en-US" sz="1600" dirty="0"/>
          </a:p>
          <a:p>
            <a:r>
              <a:rPr lang="en-US" altLang="en-US" sz="1600" dirty="0"/>
              <a:t>let t1 : </a:t>
            </a:r>
            <a:r>
              <a:rPr lang="en-US" altLang="en-US" sz="1600" dirty="0" err="1"/>
              <a:t>TupleType</a:t>
            </a:r>
            <a:r>
              <a:rPr lang="en-US" altLang="en-US" sz="1600" dirty="0"/>
              <a:t> = [ "hello", 1004, true ];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28CF41-8144-749D-BA05-5C02745E2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91" y="4067331"/>
            <a:ext cx="11010547" cy="16939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DFAF4C-41F4-A222-B364-AFA45CB6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51" y="3462418"/>
            <a:ext cx="8604956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600" dirty="0"/>
              <a:t>const </a:t>
            </a:r>
            <a:r>
              <a:rPr lang="en-US" altLang="en-US" sz="1600" b="1" dirty="0"/>
              <a:t>[visible, </a:t>
            </a:r>
            <a:r>
              <a:rPr lang="en-US" altLang="en-US" sz="1600" b="1" dirty="0" err="1"/>
              <a:t>setVisible</a:t>
            </a:r>
            <a:r>
              <a:rPr lang="en-US" altLang="en-US" sz="1600" b="1" dirty="0"/>
              <a:t>] </a:t>
            </a:r>
            <a:r>
              <a:rPr lang="en-US" altLang="en-US" sz="1600" dirty="0"/>
              <a:t>= </a:t>
            </a:r>
            <a:r>
              <a:rPr lang="en-US" altLang="en-US" sz="1600" dirty="0" err="1"/>
              <a:t>useState</a:t>
            </a:r>
            <a:r>
              <a:rPr lang="en-US" altLang="en-US" sz="1600" dirty="0"/>
              <a:t>&lt;</a:t>
            </a:r>
            <a:r>
              <a:rPr lang="en-US" altLang="en-US" sz="1600" dirty="0" err="1"/>
              <a:t>boolean</a:t>
            </a:r>
            <a:r>
              <a:rPr lang="en-US" altLang="en-US" sz="1600" dirty="0"/>
              <a:t>&gt;(false);</a:t>
            </a:r>
          </a:p>
        </p:txBody>
      </p:sp>
    </p:spTree>
    <p:extLst>
      <p:ext uri="{BB962C8B-B14F-4D97-AF65-F5344CB8AC3E}">
        <p14:creationId xmlns:p14="http://schemas.microsoft.com/office/powerpoint/2010/main" val="1906481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5F4D4-23EF-65EE-3D53-EB33190B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4.3.4 </a:t>
            </a:r>
            <a:r>
              <a:rPr lang="ko-KR" altLang="en-US" dirty="0"/>
              <a:t>열거형과</a:t>
            </a:r>
            <a:r>
              <a:rPr lang="en-US" altLang="ko-KR" dirty="0"/>
              <a:t> </a:t>
            </a:r>
            <a:r>
              <a:rPr lang="ko-KR" altLang="en-US" dirty="0"/>
              <a:t>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4D69B-425B-1066-1B97-40EE53CC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열거형</a:t>
            </a:r>
            <a:r>
              <a:rPr lang="en-US" altLang="ko-KR" dirty="0"/>
              <a:t>(Enum : Enumeration)</a:t>
            </a:r>
          </a:p>
          <a:p>
            <a:pPr lvl="1"/>
            <a:r>
              <a:rPr lang="ko-KR" altLang="en-US" dirty="0"/>
              <a:t>정해진 값을 가지는 집합을 표현함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가독성을 위해 서로 관련된 값들을 하나의 </a:t>
            </a:r>
            <a:r>
              <a:rPr lang="en-US" altLang="ko-KR" dirty="0"/>
              <a:t>namespace</a:t>
            </a:r>
            <a:r>
              <a:rPr lang="ko-KR" altLang="en-US" dirty="0"/>
              <a:t>에 묶어서 관리함</a:t>
            </a:r>
            <a:endParaRPr lang="en-US" altLang="ko-KR" dirty="0"/>
          </a:p>
          <a:p>
            <a:pPr lvl="1"/>
            <a:r>
              <a:rPr lang="ko-KR" altLang="en-US" dirty="0"/>
              <a:t>값을 직접 지정할 수 있음 </a:t>
            </a:r>
            <a:r>
              <a:rPr lang="en-US" altLang="ko-KR" dirty="0"/>
              <a:t>: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 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858645-AEAA-9ECF-EE85-F78F7EC74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7" y="2780928"/>
            <a:ext cx="5148572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 err="1"/>
              <a:t>enum</a:t>
            </a:r>
            <a:r>
              <a:rPr lang="en-US" altLang="en-US" sz="1400" dirty="0"/>
              <a:t> Media1 {</a:t>
            </a:r>
          </a:p>
          <a:p>
            <a:r>
              <a:rPr lang="en-US" altLang="en-US" sz="1400" dirty="0"/>
              <a:t>  Newspaper = "</a:t>
            </a:r>
            <a:r>
              <a:rPr lang="ko-KR" altLang="en-US" sz="1400" dirty="0"/>
              <a:t>신문</a:t>
            </a:r>
            <a:r>
              <a:rPr lang="en-US" altLang="ko-KR" sz="1400" dirty="0"/>
              <a:t>",        </a:t>
            </a:r>
          </a:p>
          <a:p>
            <a:r>
              <a:rPr lang="en-US" altLang="ko-KR" sz="1400" dirty="0"/>
              <a:t>  </a:t>
            </a:r>
            <a:r>
              <a:rPr lang="en-US" altLang="en-US" sz="1400" dirty="0"/>
              <a:t>Broadcasting = "</a:t>
            </a:r>
            <a:r>
              <a:rPr lang="ko-KR" altLang="en-US" sz="1400" dirty="0"/>
              <a:t>방송</a:t>
            </a:r>
            <a:r>
              <a:rPr lang="en-US" altLang="ko-KR" sz="1400" dirty="0"/>
              <a:t>",</a:t>
            </a:r>
          </a:p>
          <a:p>
            <a:r>
              <a:rPr lang="en-US" altLang="ko-KR" sz="1400" dirty="0"/>
              <a:t>  </a:t>
            </a:r>
            <a:r>
              <a:rPr lang="en-US" altLang="en-US" sz="1400" dirty="0"/>
              <a:t>SNS = "SNS",              </a:t>
            </a:r>
          </a:p>
          <a:p>
            <a:r>
              <a:rPr lang="en-US" altLang="en-US" sz="1400" dirty="0"/>
              <a:t>  Magazine = "</a:t>
            </a:r>
            <a:r>
              <a:rPr lang="ko-KR" altLang="en-US" sz="1400" dirty="0"/>
              <a:t>잡지</a:t>
            </a:r>
            <a:r>
              <a:rPr lang="en-US" altLang="ko-KR" sz="1400" dirty="0"/>
              <a:t>",         </a:t>
            </a:r>
          </a:p>
          <a:p>
            <a:r>
              <a:rPr lang="en-US" altLang="ko-KR" sz="1400" dirty="0"/>
              <a:t>  </a:t>
            </a:r>
            <a:r>
              <a:rPr lang="en-US" altLang="en-US" sz="1400" dirty="0" err="1"/>
              <a:t>Youtube</a:t>
            </a:r>
            <a:r>
              <a:rPr lang="en-US" altLang="en-US" sz="1400" dirty="0"/>
              <a:t> = "</a:t>
            </a:r>
            <a:r>
              <a:rPr lang="ko-KR" altLang="en-US" sz="1400" dirty="0"/>
              <a:t>유튜브</a:t>
            </a:r>
            <a:r>
              <a:rPr lang="en-US" altLang="ko-KR" sz="1400" dirty="0"/>
              <a:t>",          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en-US" sz="1400" dirty="0"/>
              <a:t>let media1 :Media1 = Media1.Youtube;</a:t>
            </a:r>
          </a:p>
          <a:p>
            <a:r>
              <a:rPr lang="en-US" altLang="en-US" sz="1400" dirty="0"/>
              <a:t>console.log(media1);	//"</a:t>
            </a:r>
            <a:r>
              <a:rPr lang="ko-KR" altLang="en-US" sz="1400" dirty="0"/>
              <a:t>유튜브</a:t>
            </a:r>
            <a:r>
              <a:rPr lang="en-US" altLang="ko-KR" sz="1400" dirty="0"/>
              <a:t>" </a:t>
            </a:r>
            <a:r>
              <a:rPr lang="ko-KR" altLang="en-US" sz="1400" dirty="0"/>
              <a:t>출력</a:t>
            </a:r>
            <a:endParaRPr lang="en-US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314357-E7B3-292C-7372-A5808B7C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612" y="2305602"/>
            <a:ext cx="5004556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400" dirty="0" err="1"/>
              <a:t>enum</a:t>
            </a:r>
            <a:r>
              <a:rPr lang="en-US" altLang="en-US" sz="1400" dirty="0"/>
              <a:t> Media2 {</a:t>
            </a:r>
          </a:p>
          <a:p>
            <a:r>
              <a:rPr lang="en-US" altLang="en-US" sz="1400" dirty="0"/>
              <a:t>  Newspaper=101,       //101 </a:t>
            </a:r>
          </a:p>
          <a:p>
            <a:r>
              <a:rPr lang="en-US" altLang="en-US" sz="1400" dirty="0"/>
              <a:t>  Broadcasting,     	      //102</a:t>
            </a:r>
          </a:p>
          <a:p>
            <a:r>
              <a:rPr lang="en-US" altLang="en-US" sz="1400" dirty="0"/>
              <a:t>  Magazine,                 //103</a:t>
            </a:r>
          </a:p>
          <a:p>
            <a:r>
              <a:rPr lang="en-US" altLang="en-US" sz="1400" dirty="0"/>
              <a:t>  SNS=201,                 //201</a:t>
            </a:r>
          </a:p>
          <a:p>
            <a:r>
              <a:rPr lang="en-US" altLang="en-US" sz="1400" dirty="0"/>
              <a:t>  </a:t>
            </a:r>
            <a:r>
              <a:rPr lang="en-US" altLang="en-US" sz="1400" dirty="0" err="1"/>
              <a:t>Youtube</a:t>
            </a:r>
            <a:r>
              <a:rPr lang="en-US" altLang="en-US" sz="1400" dirty="0"/>
              <a:t>,                  //202</a:t>
            </a:r>
          </a:p>
          <a:p>
            <a:r>
              <a:rPr lang="en-US" altLang="en-US" sz="1400" dirty="0"/>
              <a:t>}</a:t>
            </a:r>
          </a:p>
          <a:p>
            <a:endParaRPr lang="en-US" altLang="en-US" sz="1400" dirty="0"/>
          </a:p>
          <a:p>
            <a:r>
              <a:rPr lang="en-US" altLang="en-US" sz="1400" dirty="0"/>
              <a:t>let media2 :Media2 = Media2.Youtube;</a:t>
            </a:r>
          </a:p>
          <a:p>
            <a:r>
              <a:rPr lang="en-US" altLang="en-US" sz="1400" dirty="0"/>
              <a:t>console.log(media2);	//202</a:t>
            </a:r>
            <a:r>
              <a:rPr lang="ko-KR" altLang="en-US" sz="1400" dirty="0"/>
              <a:t>가 출력</a:t>
            </a:r>
            <a:endParaRPr lang="en-US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74D6C2-5145-AEE5-6E58-FCD9DAA93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839" y="4574548"/>
            <a:ext cx="596348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04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577D1-065B-4DDD-A15C-F66686FC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4.3.4 </a:t>
            </a:r>
            <a:r>
              <a:rPr lang="ko-KR" altLang="en-US" dirty="0"/>
              <a:t>열거형과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D52CE-E3E1-A731-6FB3-75348FD4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상수</a:t>
            </a:r>
            <a:r>
              <a:rPr lang="en-US" altLang="ko-KR" dirty="0"/>
              <a:t>(const: Constant)</a:t>
            </a:r>
            <a:r>
              <a:rPr lang="ko-KR" altLang="en-US" dirty="0"/>
              <a:t>와 열거형 비교</a:t>
            </a:r>
            <a:endParaRPr lang="en-US" altLang="ko-KR" dirty="0"/>
          </a:p>
          <a:p>
            <a:pPr lvl="1"/>
            <a:r>
              <a:rPr lang="ko-KR" altLang="en-US" dirty="0"/>
              <a:t>타입 추론</a:t>
            </a:r>
            <a:r>
              <a:rPr lang="en-US" altLang="ko-KR" dirty="0"/>
              <a:t>(inference)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상수 단언</a:t>
            </a:r>
            <a:r>
              <a:rPr lang="en-US" altLang="ko-KR" dirty="0"/>
              <a:t>(as const : const assertion)</a:t>
            </a:r>
          </a:p>
          <a:p>
            <a:pPr lvl="2"/>
            <a:r>
              <a:rPr lang="ko-KR" altLang="en-US" dirty="0"/>
              <a:t>추론의 범위를 좁히고 값의 재할당을 </a:t>
            </a:r>
            <a:r>
              <a:rPr lang="ko-KR" altLang="en-US" dirty="0" err="1"/>
              <a:t>막아줌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7A5F79-E73E-82CD-9F17-C42B6FA2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12" y="2055616"/>
            <a:ext cx="8028892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600" dirty="0"/>
              <a:t>const c1 = "CODE";	//"CODE"</a:t>
            </a:r>
            <a:r>
              <a:rPr lang="ko-KR" altLang="en-US" sz="1600" dirty="0"/>
              <a:t>로 타입 추론</a:t>
            </a:r>
            <a:endParaRPr lang="en-US" altLang="en-US" sz="1600" dirty="0"/>
          </a:p>
          <a:p>
            <a:r>
              <a:rPr lang="en-US" altLang="en-US" sz="1600" dirty="0"/>
              <a:t>let c2 = "CODE";		//string </a:t>
            </a:r>
            <a:r>
              <a:rPr lang="ko-KR" altLang="en-US" sz="1600" dirty="0"/>
              <a:t>타입으로 추론</a:t>
            </a:r>
            <a:endParaRPr lang="en-US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0AB0F6-5B63-08F9-7CA3-FFD38650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612" y="1767585"/>
            <a:ext cx="5858693" cy="105742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BE0361-9590-2CE1-353D-69126BB7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12" y="3863716"/>
            <a:ext cx="8028892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sz="1600" dirty="0"/>
              <a:t>let c3 = "CODE" as const;	//"CODE"</a:t>
            </a:r>
            <a:r>
              <a:rPr lang="ko-KR" altLang="en-US" sz="1600" dirty="0"/>
              <a:t>로 타입 추론</a:t>
            </a:r>
            <a:endParaRPr lang="en-US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5008D8-32A2-AB9C-5618-359849935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612" y="3208507"/>
            <a:ext cx="5858693" cy="271235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550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B23AD-1DEA-F270-3968-69BA95C9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4.3.4 </a:t>
            </a:r>
            <a:r>
              <a:rPr lang="ko-KR" altLang="en-US" dirty="0"/>
              <a:t>열거형과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8F4F8-9CE3-3689-B5E0-03AE35C3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en-US" altLang="ko-KR" dirty="0" err="1"/>
              <a:t>enum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2"/>
            <a:r>
              <a:rPr lang="ko-KR" altLang="en-US" dirty="0"/>
              <a:t>서로 관련된 값들을 하나의 네임스페이스로 묶어 관리하기 위해 사용함</a:t>
            </a:r>
            <a:endParaRPr lang="en-US" altLang="ko-KR" dirty="0"/>
          </a:p>
          <a:p>
            <a:pPr lvl="2"/>
            <a:r>
              <a:rPr lang="ko-KR" altLang="en-US" dirty="0"/>
              <a:t>역방향 매핑 지원</a:t>
            </a:r>
            <a:r>
              <a:rPr lang="en-US" altLang="ko-KR" dirty="0"/>
              <a:t> : </a:t>
            </a:r>
            <a:r>
              <a:rPr lang="ko-KR" altLang="en-US" dirty="0"/>
              <a:t>일반적인 경우라면 필요하지 않음</a:t>
            </a:r>
            <a:endParaRPr lang="en-US" altLang="ko-KR" dirty="0"/>
          </a:p>
          <a:p>
            <a:pPr lvl="3"/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---&gt; value,   value--&gt; key</a:t>
            </a:r>
          </a:p>
          <a:p>
            <a:pPr lvl="2"/>
            <a:r>
              <a:rPr lang="en-US" altLang="ko-KR" dirty="0"/>
              <a:t>const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추천 </a:t>
            </a:r>
            <a:endParaRPr lang="en-US" altLang="ko-KR" dirty="0"/>
          </a:p>
          <a:p>
            <a:pPr lvl="3"/>
            <a:r>
              <a:rPr lang="ko-KR" altLang="en-US" dirty="0"/>
              <a:t>역방향 매핑 하지 않음</a:t>
            </a:r>
            <a:endParaRPr lang="en-US" altLang="ko-KR" dirty="0"/>
          </a:p>
          <a:p>
            <a:pPr lvl="3"/>
            <a:r>
              <a:rPr lang="ko-KR" altLang="en-US" dirty="0" err="1"/>
              <a:t>트랜스파일할</a:t>
            </a:r>
            <a:r>
              <a:rPr lang="ko-KR" altLang="en-US" dirty="0"/>
              <a:t> 때 불필요한 코드를 생성하지 않음</a:t>
            </a:r>
            <a:endParaRPr lang="en-US" altLang="ko-KR" dirty="0"/>
          </a:p>
          <a:p>
            <a:pPr lvl="1"/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const</a:t>
            </a:r>
          </a:p>
          <a:p>
            <a:pPr lvl="2"/>
            <a:r>
              <a:rPr lang="ko-KR" altLang="en-US" dirty="0"/>
              <a:t>타입 추론의 범위를 좁히고 값의 재할당을 막기 위해 사용함</a:t>
            </a:r>
            <a:endParaRPr lang="en-US" altLang="ko-KR" dirty="0"/>
          </a:p>
          <a:p>
            <a:pPr lvl="2"/>
            <a:r>
              <a:rPr lang="ko-KR" altLang="en-US" dirty="0"/>
              <a:t>객체 내부의 필드가 모두 </a:t>
            </a:r>
            <a:r>
              <a:rPr lang="en-US" altLang="ko-KR" dirty="0" err="1"/>
              <a:t>readonly</a:t>
            </a:r>
            <a:r>
              <a:rPr lang="ko-KR" altLang="en-US" dirty="0"/>
              <a:t>로 바뀜</a:t>
            </a:r>
            <a:endParaRPr lang="en-US" altLang="ko-KR" dirty="0"/>
          </a:p>
          <a:p>
            <a:r>
              <a:rPr lang="ko-KR" altLang="en-US" dirty="0"/>
              <a:t>결론 </a:t>
            </a:r>
            <a:endParaRPr lang="en-US" altLang="ko-KR" dirty="0"/>
          </a:p>
          <a:p>
            <a:pPr lvl="1"/>
            <a:r>
              <a:rPr lang="ko-KR" altLang="en-US" dirty="0"/>
              <a:t>목적에 맞게 사용하자</a:t>
            </a:r>
            <a:endParaRPr lang="en-US" altLang="ko-KR" dirty="0"/>
          </a:p>
          <a:p>
            <a:pPr lvl="1"/>
            <a:r>
              <a:rPr lang="en-US" altLang="ko-KR" dirty="0"/>
              <a:t>const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괜찮다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389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753EC-5D60-94FE-B50F-6DBFA583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type, interface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3A087-A574-DA74-5DA7-D87364092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 vs </a:t>
            </a:r>
            <a:r>
              <a:rPr lang="en-US" altLang="ko-KR" dirty="0" err="1"/>
              <a:t>interferface</a:t>
            </a:r>
            <a:endParaRPr lang="en-US" altLang="ko-KR" dirty="0"/>
          </a:p>
          <a:p>
            <a:pPr lvl="1"/>
            <a:r>
              <a:rPr lang="ko-KR" altLang="en-US" dirty="0"/>
              <a:t>일반적으로는 </a:t>
            </a:r>
            <a:r>
              <a:rPr lang="en-US" altLang="ko-KR" dirty="0"/>
              <a:t>interface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union</a:t>
            </a:r>
            <a:r>
              <a:rPr lang="ko-KR" altLang="en-US" dirty="0"/>
              <a:t>이 필요하거나</a:t>
            </a:r>
            <a:r>
              <a:rPr lang="en-US" altLang="ko-KR" dirty="0"/>
              <a:t> tuple </a:t>
            </a:r>
            <a:r>
              <a:rPr lang="ko-KR" altLang="en-US" dirty="0"/>
              <a:t>타입이 필요할 때는 </a:t>
            </a:r>
            <a:r>
              <a:rPr lang="en-US" altLang="ko-KR" dirty="0"/>
              <a:t>type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enum</a:t>
            </a:r>
            <a:r>
              <a:rPr lang="ko-KR" altLang="en-US" dirty="0"/>
              <a:t> 과 </a:t>
            </a:r>
            <a:r>
              <a:rPr lang="en-US" altLang="ko-KR" dirty="0"/>
              <a:t>as const</a:t>
            </a:r>
            <a:r>
              <a:rPr lang="ko-KR" altLang="en-US" dirty="0"/>
              <a:t>는 용도에 맞게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075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C9C759-D172-742D-C30B-4A734E00F372}"/>
              </a:ext>
            </a:extLst>
          </p:cNvPr>
          <p:cNvSpPr/>
          <p:nvPr/>
        </p:nvSpPr>
        <p:spPr>
          <a:xfrm>
            <a:off x="2495600" y="3429000"/>
            <a:ext cx="6768752" cy="219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00" dirty="0">
                <a:solidFill>
                  <a:schemeClr val="tx1"/>
                </a:solidFill>
              </a:rPr>
              <a:t>Q&amp;A</a:t>
            </a:r>
            <a:endParaRPr lang="ko-KR" altLang="en-US" sz="1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2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879B8-9A2D-D8FB-0703-B30958C0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1. Typescript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D8426-6113-2AB4-D17C-5DEC17E7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05" y="1016732"/>
            <a:ext cx="11748548" cy="5472608"/>
          </a:xfrm>
        </p:spPr>
        <p:txBody>
          <a:bodyPr/>
          <a:lstStyle/>
          <a:p>
            <a:r>
              <a:rPr lang="en-US" altLang="ko-KR" dirty="0"/>
              <a:t> Typescript</a:t>
            </a:r>
            <a:r>
              <a:rPr lang="ko-KR" altLang="en-US" dirty="0"/>
              <a:t>를 사용하지 않으면 발생할 수 있는 문제점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여러 개발자 협업 </a:t>
            </a:r>
            <a:r>
              <a:rPr lang="en-US" altLang="ko-KR" dirty="0"/>
              <a:t>+ </a:t>
            </a:r>
            <a:r>
              <a:rPr lang="ko-KR" altLang="en-US" dirty="0"/>
              <a:t>대규모 앱 </a:t>
            </a:r>
            <a:endParaRPr lang="en-US" altLang="ko-KR" dirty="0"/>
          </a:p>
          <a:p>
            <a:pPr lvl="1"/>
            <a:r>
              <a:rPr lang="en-US" altLang="ko-KR" dirty="0"/>
              <a:t>ES6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동적 타입은 유연하지만 오타로 인한 에러 발생을 컴파일</a:t>
            </a:r>
            <a:r>
              <a:rPr lang="en-US" altLang="ko-KR" dirty="0"/>
              <a:t>(</a:t>
            </a:r>
            <a:r>
              <a:rPr lang="ko-KR" altLang="en-US" dirty="0"/>
              <a:t>빌드</a:t>
            </a:r>
            <a:r>
              <a:rPr lang="en-US" altLang="ko-KR" dirty="0"/>
              <a:t>)</a:t>
            </a:r>
            <a:r>
              <a:rPr lang="ko-KR" altLang="en-US" dirty="0"/>
              <a:t>할 때 확인할 수 없음</a:t>
            </a:r>
            <a:endParaRPr lang="en-US" altLang="ko-KR" dirty="0"/>
          </a:p>
          <a:p>
            <a:pPr lvl="1"/>
            <a:r>
              <a:rPr lang="ko-KR" altLang="en-US" dirty="0"/>
              <a:t>에러는 모두 런타임 오류 </a:t>
            </a:r>
            <a:r>
              <a:rPr lang="en-US" altLang="ko-KR" dirty="0"/>
              <a:t>: </a:t>
            </a:r>
            <a:r>
              <a:rPr lang="ko-KR" altLang="en-US" dirty="0"/>
              <a:t>실행시에 발생</a:t>
            </a:r>
            <a:endParaRPr lang="en-US" altLang="ko-KR" dirty="0"/>
          </a:p>
          <a:p>
            <a:pPr lvl="1"/>
            <a:r>
              <a:rPr lang="ko-KR" altLang="en-US" dirty="0"/>
              <a:t>디버깅과 테스트에 많은 시간을 허비하므로 생산성 저하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Typescript </a:t>
            </a:r>
            <a:r>
              <a:rPr lang="ko-KR" altLang="en-US" dirty="0"/>
              <a:t>적용시 가장 주의해야 할 점</a:t>
            </a:r>
            <a:endParaRPr lang="en-US" altLang="ko-KR" dirty="0"/>
          </a:p>
          <a:p>
            <a:pPr lvl="1"/>
            <a:r>
              <a:rPr lang="en-US" altLang="ko-KR" dirty="0"/>
              <a:t>any </a:t>
            </a:r>
            <a:r>
              <a:rPr lang="ko-KR" altLang="en-US" dirty="0"/>
              <a:t>타입은 가능하다면 사용하지 않도록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특히 처음에 오류가 많이 발생하는데</a:t>
            </a:r>
            <a:r>
              <a:rPr lang="en-US" altLang="ko-KR" dirty="0"/>
              <a:t>, </a:t>
            </a:r>
            <a:r>
              <a:rPr lang="ko-KR" altLang="en-US" dirty="0"/>
              <a:t>이런 경우 초보자라면</a:t>
            </a:r>
            <a:r>
              <a:rPr lang="en-US" altLang="ko-KR" dirty="0"/>
              <a:t> any</a:t>
            </a:r>
            <a:r>
              <a:rPr lang="ko-KR" altLang="en-US" dirty="0"/>
              <a:t>를 남발하게 됨</a:t>
            </a:r>
            <a:endParaRPr lang="en-US" altLang="ko-KR" dirty="0"/>
          </a:p>
          <a:p>
            <a:pPr lvl="2"/>
            <a:r>
              <a:rPr lang="ko-KR" altLang="en-US" dirty="0"/>
              <a:t>익숙하지 않다면 잠시 </a:t>
            </a:r>
            <a:r>
              <a:rPr lang="en-US" altLang="ko-KR" dirty="0"/>
              <a:t>strict , lint</a:t>
            </a:r>
            <a:r>
              <a:rPr lang="ko-KR" altLang="en-US" dirty="0"/>
              <a:t>를 </a:t>
            </a:r>
            <a:r>
              <a:rPr lang="en-US" altLang="ko-KR" dirty="0"/>
              <a:t>off</a:t>
            </a:r>
            <a:r>
              <a:rPr lang="ko-KR" altLang="en-US" dirty="0"/>
              <a:t> 로 설정</a:t>
            </a:r>
            <a:endParaRPr lang="en-US" altLang="ko-KR" dirty="0"/>
          </a:p>
          <a:p>
            <a:pPr lvl="2"/>
            <a:r>
              <a:rPr lang="ko-KR" altLang="en-US" dirty="0"/>
              <a:t>외부 라이브러리 </a:t>
            </a:r>
            <a:r>
              <a:rPr lang="en-US" altLang="ko-KR" dirty="0"/>
              <a:t>: </a:t>
            </a:r>
            <a:r>
              <a:rPr lang="ko-KR" altLang="en-US" dirty="0"/>
              <a:t>라이브러리 문서 확인</a:t>
            </a:r>
            <a:r>
              <a:rPr lang="en-US" altLang="ko-KR" dirty="0"/>
              <a:t>, </a:t>
            </a:r>
            <a:r>
              <a:rPr lang="ko-KR" altLang="en-US" dirty="0"/>
              <a:t>오픈소스 코드의 </a:t>
            </a:r>
            <a:r>
              <a:rPr lang="en-US" altLang="ko-KR" dirty="0"/>
              <a:t>.</a:t>
            </a:r>
            <a:r>
              <a:rPr lang="en-US" altLang="ko-KR" dirty="0" err="1"/>
              <a:t>d.ts</a:t>
            </a:r>
            <a:r>
              <a:rPr lang="en-US" altLang="ko-KR" dirty="0"/>
              <a:t> </a:t>
            </a:r>
            <a:r>
              <a:rPr lang="ko-KR" altLang="en-US" dirty="0"/>
              <a:t>파일 확인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가 정의되는 곳에서 타입을 선언하고 해당 타입이 다른 모듈에서 이용된다면 함께 </a:t>
            </a:r>
            <a:r>
              <a:rPr lang="en-US" altLang="ko-KR" dirty="0"/>
              <a:t>export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08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E7CEB-1394-0997-04F9-5DE8E53C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Typescript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05B43-AED0-3EAD-AB1A-B7B185976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타입과 정적 타입</a:t>
            </a:r>
            <a:endParaRPr lang="en-US" altLang="ko-KR" dirty="0"/>
          </a:p>
          <a:p>
            <a:pPr lvl="1"/>
            <a:r>
              <a:rPr lang="ko-KR" altLang="en-US" dirty="0"/>
              <a:t>동적 타입 </a:t>
            </a:r>
            <a:endParaRPr lang="en-US" altLang="ko-KR" dirty="0"/>
          </a:p>
          <a:p>
            <a:pPr lvl="2"/>
            <a:r>
              <a:rPr lang="ko-KR" altLang="en-US" dirty="0"/>
              <a:t>변수를 선언할 때 타입을 정의하지 않음 따라서 변수에는 어떤 값이나 할당이 가능함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값이 할당된 후에는 변수의 타입이 달라짐</a:t>
            </a:r>
            <a:endParaRPr lang="en-US" altLang="ko-KR" dirty="0"/>
          </a:p>
          <a:p>
            <a:pPr lvl="2"/>
            <a:r>
              <a:rPr lang="ko-KR" altLang="en-US" dirty="0"/>
              <a:t>다음 코드를 브라우저 콘솔에서 실행해 </a:t>
            </a:r>
            <a:r>
              <a:rPr lang="ko-KR" altLang="en-US" dirty="0" err="1"/>
              <a:t>보셈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정적 타입</a:t>
            </a:r>
            <a:endParaRPr lang="en-US" altLang="ko-KR" dirty="0"/>
          </a:p>
          <a:p>
            <a:pPr lvl="2"/>
            <a:r>
              <a:rPr lang="ko-KR" altLang="en-US" dirty="0"/>
              <a:t>변수를 선언할 때 해당 변수가 사용할 수 있는 데이터의 타입을 미리 지정함</a:t>
            </a:r>
            <a:endParaRPr lang="en-US" altLang="ko-KR" dirty="0"/>
          </a:p>
          <a:p>
            <a:pPr lvl="2"/>
            <a:r>
              <a:rPr lang="ko-KR" altLang="en-US" dirty="0"/>
              <a:t>지정된 타입이 아닌 값이 할당될 때 오류 발생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9ECDB-DBF5-2ABC-B8C9-8D2D735CAD20}"/>
              </a:ext>
            </a:extLst>
          </p:cNvPr>
          <p:cNvSpPr txBox="1"/>
          <p:nvPr/>
        </p:nvSpPr>
        <p:spPr>
          <a:xfrm>
            <a:off x="1127448" y="2924944"/>
            <a:ext cx="609337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a1;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(a1));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a1 = 100;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(a1));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a1 = "hello";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(a1));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a1 = null;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(a1));</a:t>
            </a:r>
          </a:p>
        </p:txBody>
      </p:sp>
    </p:spTree>
    <p:extLst>
      <p:ext uri="{BB962C8B-B14F-4D97-AF65-F5344CB8AC3E}">
        <p14:creationId xmlns:p14="http://schemas.microsoft.com/office/powerpoint/2010/main" val="187401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189C0-5776-894F-897F-25DF9AD2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Typescript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FFC26-A5DB-C2BB-2664-CE787BBC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동적 타입과 정적 타입 중 </a:t>
            </a:r>
            <a:r>
              <a:rPr lang="ko-KR" altLang="en-US" dirty="0" err="1"/>
              <a:t>어느쪽이</a:t>
            </a:r>
            <a:r>
              <a:rPr lang="ko-KR" altLang="en-US" dirty="0"/>
              <a:t> 좋아요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어려운 질문 </a:t>
            </a:r>
            <a:r>
              <a:rPr lang="en-US" altLang="ko-KR" dirty="0"/>
              <a:t>: </a:t>
            </a:r>
            <a:r>
              <a:rPr lang="ko-KR" altLang="en-US" dirty="0" err="1"/>
              <a:t>케바케</a:t>
            </a:r>
            <a:endParaRPr lang="en-US" altLang="ko-KR" dirty="0"/>
          </a:p>
          <a:p>
            <a:pPr lvl="1"/>
            <a:r>
              <a:rPr lang="ko-KR" altLang="en-US" dirty="0"/>
              <a:t>간단한 앱 개발에서는 </a:t>
            </a:r>
            <a:r>
              <a:rPr lang="en-US" altLang="ko-KR" dirty="0"/>
              <a:t>ES6</a:t>
            </a:r>
            <a:r>
              <a:rPr lang="ko-KR" altLang="en-US" dirty="0"/>
              <a:t>로도 충분함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여러 사람이 협업하여 대규모 앱을 개발할 때는 명확히 </a:t>
            </a:r>
            <a:r>
              <a:rPr lang="en-US" altLang="ko-KR"/>
              <a:t>typescript</a:t>
            </a:r>
            <a:r>
              <a:rPr lang="ko-KR" altLang="en-US"/>
              <a:t>가 </a:t>
            </a:r>
            <a:r>
              <a:rPr lang="ko-KR" altLang="en-US" dirty="0"/>
              <a:t>바람직함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4D054-C5BE-1C94-B075-2AA16F4A80E7}"/>
              </a:ext>
            </a:extLst>
          </p:cNvPr>
          <p:cNvSpPr txBox="1"/>
          <p:nvPr/>
        </p:nvSpPr>
        <p:spPr>
          <a:xfrm>
            <a:off x="731404" y="2744924"/>
            <a:ext cx="7884876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개발자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가 함수를 만드네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add = (x, y) =&gt;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return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개발자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가 만든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함수를 이용하네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이렇게 이용해도 에러 </a:t>
            </a:r>
            <a:r>
              <a:rPr lang="ko-KR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안남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add("hello", "world");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51613-0680-0EFC-A37B-8A3825FEEFC2}"/>
              </a:ext>
            </a:extLst>
          </p:cNvPr>
          <p:cNvSpPr txBox="1"/>
          <p:nvPr/>
        </p:nvSpPr>
        <p:spPr>
          <a:xfrm>
            <a:off x="731404" y="4761148"/>
            <a:ext cx="7884876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그렇다면 개발자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는 함수를 </a:t>
            </a:r>
            <a:r>
              <a:rPr lang="ko-KR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만들때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다음과 같이 </a:t>
            </a:r>
            <a:r>
              <a:rPr lang="ko-KR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신경써서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만들어야 함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그렇다 하더라도 개발자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에게는 코드 자동완성 기능으로 나타나지 않음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add = (x, y) =&gt;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if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(x)!=="number" ||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(y)!=="number)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throw new Error("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x,y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는 숫자만 전달해야 합니다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return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112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E71C6-FA4F-69BB-B6CD-D59D3678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Typescript</a:t>
            </a:r>
            <a:r>
              <a:rPr lang="ko-KR" altLang="en-US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44586-B7EA-329E-9567-5BDA2528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Typescript</a:t>
            </a:r>
            <a:r>
              <a:rPr lang="ko-KR" altLang="en-US" dirty="0"/>
              <a:t> 를 사용하면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협업이 용이해짐 </a:t>
            </a:r>
            <a:r>
              <a:rPr lang="en-US" altLang="ko-KR" dirty="0"/>
              <a:t>--&gt; </a:t>
            </a:r>
            <a:r>
              <a:rPr lang="ko-KR" altLang="en-US" dirty="0"/>
              <a:t>디버깅 시간 단축 </a:t>
            </a:r>
            <a:r>
              <a:rPr lang="en-US" altLang="ko-KR" dirty="0"/>
              <a:t>--&gt; </a:t>
            </a:r>
            <a:r>
              <a:rPr lang="ko-KR" altLang="en-US" dirty="0"/>
              <a:t>생산성 향상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코드 자동 완성 기능으로 다음과 같이 타입을 명시적으로 알려줌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02563F-6A80-0865-87F9-FA61A556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27" y="4456654"/>
            <a:ext cx="6368950" cy="1636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6DC316-C4FC-4246-1FD0-F570513B4763}"/>
              </a:ext>
            </a:extLst>
          </p:cNvPr>
          <p:cNvSpPr txBox="1"/>
          <p:nvPr/>
        </p:nvSpPr>
        <p:spPr>
          <a:xfrm>
            <a:off x="1127448" y="1836983"/>
            <a:ext cx="7884876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개발자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가 함수를 작성하는 것이 좀더 </a:t>
            </a:r>
            <a:r>
              <a:rPr lang="ko-KR" alt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편해짐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 add = 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x:number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y:number) : number =&gt;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개발자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가 만든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함수를 다음과 같이 이용하면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명백하게 에러 발생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add("hello", "world");</a:t>
            </a:r>
          </a:p>
        </p:txBody>
      </p:sp>
    </p:spTree>
    <p:extLst>
      <p:ext uri="{BB962C8B-B14F-4D97-AF65-F5344CB8AC3E}">
        <p14:creationId xmlns:p14="http://schemas.microsoft.com/office/powerpoint/2010/main" val="288909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EDE52-40FB-688D-D337-7BA9659A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Typescript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F3D6D-6459-9B89-F868-52E23C67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Typescript </a:t>
            </a:r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컴파일러</a:t>
            </a:r>
            <a:r>
              <a:rPr lang="en-US" altLang="ko-KR" dirty="0"/>
              <a:t>(</a:t>
            </a:r>
            <a:r>
              <a:rPr lang="ko-KR" altLang="en-US" dirty="0" err="1"/>
              <a:t>트랜스파일러</a:t>
            </a:r>
            <a:r>
              <a:rPr lang="en-US" altLang="ko-KR" dirty="0"/>
              <a:t>) : </a:t>
            </a:r>
            <a:r>
              <a:rPr lang="en-US" altLang="ko-KR" dirty="0" err="1"/>
              <a:t>tsc</a:t>
            </a:r>
            <a:endParaRPr lang="en-US" altLang="ko-KR" dirty="0"/>
          </a:p>
          <a:p>
            <a:pPr lvl="2"/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-D typescript</a:t>
            </a:r>
          </a:p>
          <a:p>
            <a:r>
              <a:rPr lang="ko-KR" altLang="en-US" dirty="0"/>
              <a:t> 환경 설정</a:t>
            </a:r>
            <a:endParaRPr lang="en-US" altLang="ko-KR" dirty="0"/>
          </a:p>
          <a:p>
            <a:pPr lvl="1"/>
            <a:r>
              <a:rPr lang="en-US" altLang="ko-KR" dirty="0" err="1"/>
              <a:t>mkdir</a:t>
            </a:r>
            <a:r>
              <a:rPr lang="en-US" altLang="ko-KR" dirty="0"/>
              <a:t> typescript-test</a:t>
            </a:r>
          </a:p>
          <a:p>
            <a:pPr lvl="1"/>
            <a:r>
              <a:rPr lang="en-US" altLang="ko-KR" dirty="0"/>
              <a:t>cd  typescript-test</a:t>
            </a:r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install react react-</a:t>
            </a:r>
            <a:r>
              <a:rPr lang="en-US" altLang="ko-KR" dirty="0" err="1"/>
              <a:t>dom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install -D typescript </a:t>
            </a:r>
            <a:r>
              <a:rPr lang="en-US" altLang="ko-KR" dirty="0" err="1"/>
              <a:t>rimraf</a:t>
            </a:r>
            <a:r>
              <a:rPr lang="en-US" altLang="ko-KR" dirty="0"/>
              <a:t> @types/react @types/react-dom</a:t>
            </a:r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실행 후 </a:t>
            </a:r>
            <a:r>
              <a:rPr lang="en-US" altLang="ko-KR" dirty="0"/>
              <a:t>'</a:t>
            </a:r>
            <a:r>
              <a:rPr lang="ko-KR" altLang="en-US" dirty="0"/>
              <a:t>보기</a:t>
            </a:r>
            <a:r>
              <a:rPr lang="en-US" altLang="ko-KR" dirty="0"/>
              <a:t>'-'</a:t>
            </a:r>
            <a:r>
              <a:rPr lang="ko-KR" altLang="en-US" dirty="0"/>
              <a:t>터미널</a:t>
            </a:r>
            <a:r>
              <a:rPr lang="en-US" altLang="ko-KR" dirty="0"/>
              <a:t>' </a:t>
            </a:r>
            <a:r>
              <a:rPr lang="ko-KR" altLang="en-US" dirty="0"/>
              <a:t>을 열고 다음 명령어 실행</a:t>
            </a:r>
            <a:endParaRPr lang="en-US" altLang="ko-KR" dirty="0"/>
          </a:p>
          <a:p>
            <a:pPr lvl="2"/>
            <a:r>
              <a:rPr lang="en-US" altLang="ko-KR" dirty="0" err="1"/>
              <a:t>npx</a:t>
            </a:r>
            <a:r>
              <a:rPr lang="en-US" altLang="ko-KR" dirty="0"/>
              <a:t> </a:t>
            </a:r>
            <a:r>
              <a:rPr lang="en-US" altLang="ko-KR" dirty="0" err="1"/>
              <a:t>tsc</a:t>
            </a:r>
            <a:r>
              <a:rPr lang="en-US" altLang="ko-KR" dirty="0"/>
              <a:t> --int</a:t>
            </a:r>
          </a:p>
          <a:p>
            <a:pPr lvl="2"/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en-US" altLang="ko-KR" dirty="0" err="1"/>
              <a:t>tsconfig.json</a:t>
            </a:r>
            <a:r>
              <a:rPr lang="en-US" altLang="ko-KR" dirty="0"/>
              <a:t> </a:t>
            </a:r>
            <a:r>
              <a:rPr lang="ko-KR" altLang="en-US" dirty="0"/>
              <a:t>파일 생성 </a:t>
            </a:r>
            <a:r>
              <a:rPr lang="en-US" altLang="ko-KR" dirty="0"/>
              <a:t>--&gt; </a:t>
            </a:r>
            <a:r>
              <a:rPr lang="ko-KR" altLang="en-US" dirty="0"/>
              <a:t>기본값 확인</a:t>
            </a:r>
            <a:endParaRPr lang="en-US" altLang="ko-KR" dirty="0"/>
          </a:p>
          <a:p>
            <a:pPr lvl="1"/>
            <a:r>
              <a:rPr lang="en-US" altLang="ko-KR" dirty="0" err="1"/>
              <a:t>package.json</a:t>
            </a:r>
            <a:r>
              <a:rPr lang="ko-KR" altLang="en-US" dirty="0"/>
              <a:t>에 </a:t>
            </a:r>
            <a:r>
              <a:rPr lang="en-US" altLang="ko-KR" dirty="0"/>
              <a:t>script </a:t>
            </a:r>
            <a:r>
              <a:rPr lang="ko-KR" altLang="en-US" dirty="0"/>
              <a:t>러너 추가</a:t>
            </a:r>
            <a:r>
              <a:rPr lang="en-US" altLang="ko-KR" dirty="0"/>
              <a:t>, type</a:t>
            </a:r>
            <a:r>
              <a:rPr lang="ko-KR" altLang="en-US" dirty="0"/>
              <a:t>을 </a:t>
            </a:r>
            <a:r>
              <a:rPr lang="en-US" altLang="ko-KR" dirty="0"/>
              <a:t>module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309D8-1E5B-32B1-BBCA-4661A21E1C7C}"/>
              </a:ext>
            </a:extLst>
          </p:cNvPr>
          <p:cNvSpPr txBox="1"/>
          <p:nvPr/>
        </p:nvSpPr>
        <p:spPr>
          <a:xfrm>
            <a:off x="947428" y="5737261"/>
            <a:ext cx="609337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"scripts":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"build": "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rimraf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./build &amp;&amp;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"type":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"module",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7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21A97-598C-1A34-4EA6-5C5D85EE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Typescript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001D1-0AB9-E1D5-A9C2-6D79511E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tsconfig.json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/>
              <a:t>Typescript </a:t>
            </a:r>
            <a:r>
              <a:rPr lang="ko-KR" altLang="en-US" dirty="0"/>
              <a:t>컴파일러가 컴파일할 때의 기본 </a:t>
            </a:r>
            <a:r>
              <a:rPr lang="ko-KR" altLang="en-US" dirty="0" err="1"/>
              <a:t>설정값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ko-KR" altLang="en-US" dirty="0"/>
              <a:t>자세한 설정 내용은 다음 문서 참조</a:t>
            </a:r>
            <a:endParaRPr lang="en-US" altLang="ko-KR" dirty="0"/>
          </a:p>
          <a:p>
            <a:pPr lvl="2"/>
            <a:r>
              <a:rPr lang="en-US" altLang="ko-KR" dirty="0"/>
              <a:t>https://typescript-kr.github.io/pages/tsconfig.json.html</a:t>
            </a:r>
          </a:p>
          <a:p>
            <a:pPr lvl="1"/>
            <a:r>
              <a:rPr lang="ko-KR" altLang="en-US" dirty="0"/>
              <a:t>프로젝트 디렉토리에 생성된 </a:t>
            </a:r>
            <a:r>
              <a:rPr lang="en-US" altLang="ko-KR" dirty="0" err="1"/>
              <a:t>tsconfig.json</a:t>
            </a:r>
            <a:r>
              <a:rPr lang="en-US" altLang="ko-KR" dirty="0"/>
              <a:t> </a:t>
            </a:r>
            <a:r>
              <a:rPr lang="ko-KR" altLang="en-US" dirty="0"/>
              <a:t>파일을 확인하고 다음과 같이 변경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FFD24-989B-7FD1-9054-4EF5D5778E79}"/>
              </a:ext>
            </a:extLst>
          </p:cNvPr>
          <p:cNvSpPr txBox="1"/>
          <p:nvPr/>
        </p:nvSpPr>
        <p:spPr>
          <a:xfrm>
            <a:off x="839416" y="3068960"/>
            <a:ext cx="6093372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"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compilerOptions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outDir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 "./build/",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allowJs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 true,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esModuleInterop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 true,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sourceMap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 true,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noImplicitAny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 true,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"module": "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ESNext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moduleResolution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 "node",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"target": "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ESNext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 "react"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},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"include": ["./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/**/*"]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02330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임원세미나">
      <a:dk1>
        <a:sysClr val="windowText" lastClr="000000"/>
      </a:dk1>
      <a:lt1>
        <a:sysClr val="window" lastClr="FFFFFF"/>
      </a:lt1>
      <a:dk2>
        <a:srgbClr val="004E8E"/>
      </a:dk2>
      <a:lt2>
        <a:srgbClr val="FF8919"/>
      </a:lt2>
      <a:accent1>
        <a:srgbClr val="00A4F6"/>
      </a:accent1>
      <a:accent2>
        <a:srgbClr val="F33F1B"/>
      </a:accent2>
      <a:accent3>
        <a:srgbClr val="6FB628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49196</TotalTime>
  <Words>3460</Words>
  <Application>Microsoft Office PowerPoint</Application>
  <PresentationFormat>와이드스크린</PresentationFormat>
  <Paragraphs>648</Paragraphs>
  <Slides>37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8" baseType="lpstr">
      <vt:lpstr>var(--code-font)</vt:lpstr>
      <vt:lpstr>굴림</vt:lpstr>
      <vt:lpstr>굴림체</vt:lpstr>
      <vt:lpstr>나눔고딕</vt:lpstr>
      <vt:lpstr>맑은 고딕</vt:lpstr>
      <vt:lpstr>한컴산뜻돋움</vt:lpstr>
      <vt:lpstr>휴먼모음T</vt:lpstr>
      <vt:lpstr>Arial</vt:lpstr>
      <vt:lpstr>Consolas</vt:lpstr>
      <vt:lpstr>Wingdings</vt:lpstr>
      <vt:lpstr>3_Office 테마</vt:lpstr>
      <vt:lpstr>PowerPoint 프레젠테이션</vt:lpstr>
      <vt:lpstr>1. Typescript 소개</vt:lpstr>
      <vt:lpstr>1. Typescript 소개</vt:lpstr>
      <vt:lpstr>1. Typescript 소개</vt:lpstr>
      <vt:lpstr>1. Typescript 소개</vt:lpstr>
      <vt:lpstr>1. Typescript 소개</vt:lpstr>
      <vt:lpstr>1. Typescript 소개</vt:lpstr>
      <vt:lpstr>2. Typescript 환경 설정</vt:lpstr>
      <vt:lpstr>2. Typescript 환경 설정</vt:lpstr>
      <vt:lpstr>2. Typescript 환경 설정</vt:lpstr>
      <vt:lpstr>2. Typescript 환경 설정</vt:lpstr>
      <vt:lpstr>3. Typescript + React</vt:lpstr>
      <vt:lpstr>3. Typescript + React</vt:lpstr>
      <vt:lpstr>3. Typescript + React</vt:lpstr>
      <vt:lpstr>4. type vs interface</vt:lpstr>
      <vt:lpstr>4.1 type</vt:lpstr>
      <vt:lpstr>4.1 type</vt:lpstr>
      <vt:lpstr>4.1 type</vt:lpstr>
      <vt:lpstr>4.2 interface</vt:lpstr>
      <vt:lpstr>4.2 interface</vt:lpstr>
      <vt:lpstr>4.2 interface </vt:lpstr>
      <vt:lpstr>4.2 interface</vt:lpstr>
      <vt:lpstr>4.3 type VS interface</vt:lpstr>
      <vt:lpstr>4.3.1 확장</vt:lpstr>
      <vt:lpstr>4.3.1 확장</vt:lpstr>
      <vt:lpstr>4.3.2 Union</vt:lpstr>
      <vt:lpstr>4.3.2 Union</vt:lpstr>
      <vt:lpstr>4.3.2 Union</vt:lpstr>
      <vt:lpstr>4.3.2 Union</vt:lpstr>
      <vt:lpstr>4.3.2 Union</vt:lpstr>
      <vt:lpstr>4.3.2 Union</vt:lpstr>
      <vt:lpstr>4.3.3 Tuple</vt:lpstr>
      <vt:lpstr>4.3.4 열거형과 상수</vt:lpstr>
      <vt:lpstr>4.3.4 열거형과 상수</vt:lpstr>
      <vt:lpstr>4.3.4 열거형과 상수</vt:lpstr>
      <vt:lpstr>4.4 type, interface 정리</vt:lpstr>
      <vt:lpstr>PowerPoint 프레젠테이션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Stephen Won</cp:lastModifiedBy>
  <cp:revision>4831</cp:revision>
  <dcterms:created xsi:type="dcterms:W3CDTF">2011-01-27T23:33:23Z</dcterms:created>
  <dcterms:modified xsi:type="dcterms:W3CDTF">2024-02-06T05:26:06Z</dcterms:modified>
</cp:coreProperties>
</file>