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773" r:id="rId2"/>
    <p:sldId id="928" r:id="rId3"/>
    <p:sldId id="930" r:id="rId4"/>
    <p:sldId id="929" r:id="rId5"/>
    <p:sldId id="931" r:id="rId6"/>
    <p:sldId id="932" r:id="rId7"/>
    <p:sldId id="933" r:id="rId8"/>
    <p:sldId id="934" r:id="rId9"/>
    <p:sldId id="935" r:id="rId10"/>
    <p:sldId id="936" r:id="rId11"/>
    <p:sldId id="924" r:id="rId12"/>
    <p:sldId id="937" r:id="rId13"/>
    <p:sldId id="938" r:id="rId14"/>
    <p:sldId id="925" r:id="rId15"/>
    <p:sldId id="939" r:id="rId16"/>
    <p:sldId id="940" r:id="rId17"/>
    <p:sldId id="941" r:id="rId18"/>
    <p:sldId id="943" r:id="rId19"/>
    <p:sldId id="944" r:id="rId20"/>
    <p:sldId id="945" r:id="rId21"/>
    <p:sldId id="926" r:id="rId22"/>
    <p:sldId id="927" r:id="rId23"/>
    <p:sldId id="946" r:id="rId24"/>
    <p:sldId id="947" r:id="rId25"/>
    <p:sldId id="950" r:id="rId26"/>
    <p:sldId id="948" r:id="rId27"/>
    <p:sldId id="951" r:id="rId28"/>
    <p:sldId id="952" r:id="rId29"/>
    <p:sldId id="953" r:id="rId30"/>
    <p:sldId id="954" r:id="rId31"/>
    <p:sldId id="955" r:id="rId32"/>
    <p:sldId id="956" r:id="rId33"/>
    <p:sldId id="957" r:id="rId34"/>
    <p:sldId id="958" r:id="rId35"/>
    <p:sldId id="959" r:id="rId36"/>
    <p:sldId id="960" r:id="rId37"/>
    <p:sldId id="813" r:id="rId38"/>
  </p:sldIdLst>
  <p:sldSz cx="12192000" cy="6858000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14" userDrawn="1">
          <p15:clr>
            <a:srgbClr val="A4A3A4"/>
          </p15:clr>
        </p15:guide>
        <p15:guide id="3" orient="horz" pos="596" userDrawn="1">
          <p15:clr>
            <a:srgbClr val="A4A3A4"/>
          </p15:clr>
        </p15:guide>
        <p15:guide id="4" orient="horz" pos="754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7408" userDrawn="1">
          <p15:clr>
            <a:srgbClr val="A4A3A4"/>
          </p15:clr>
        </p15:guide>
        <p15:guide id="8" pos="272" userDrawn="1">
          <p15:clr>
            <a:srgbClr val="A4A3A4"/>
          </p15:clr>
        </p15:guide>
        <p15:guide id="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422">
          <p15:clr>
            <a:srgbClr val="A4A3A4"/>
          </p15:clr>
        </p15:guide>
        <p15:guide id="2" orient="horz" pos="5859">
          <p15:clr>
            <a:srgbClr val="A4A3A4"/>
          </p15:clr>
        </p15:guide>
        <p15:guide id="3" orient="horz" pos="591">
          <p15:clr>
            <a:srgbClr val="A4A3A4"/>
          </p15:clr>
        </p15:guide>
        <p15:guide id="4" orient="horz" pos="492">
          <p15:clr>
            <a:srgbClr val="A4A3A4"/>
          </p15:clr>
        </p15:guide>
        <p15:guide id="5" orient="horz" pos="3546">
          <p15:clr>
            <a:srgbClr val="A4A3A4"/>
          </p15:clr>
        </p15:guide>
        <p15:guide id="6" orient="horz" pos="1294">
          <p15:clr>
            <a:srgbClr val="A4A3A4"/>
          </p15:clr>
        </p15:guide>
        <p15:guide id="7" orient="horz">
          <p15:clr>
            <a:srgbClr val="A4A3A4"/>
          </p15:clr>
        </p15:guide>
        <p15:guide id="8" pos="432">
          <p15:clr>
            <a:srgbClr val="A4A3A4"/>
          </p15:clr>
        </p15:guide>
        <p15:guide id="9" pos="2142">
          <p15:clr>
            <a:srgbClr val="A4A3A4"/>
          </p15:clr>
        </p15:guide>
        <p15:guide id="10" pos="387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Won" initials="SW" lastIdx="1" clrIdx="0">
    <p:extLst>
      <p:ext uri="{19B8F6BF-5375-455C-9EA6-DF929625EA0E}">
        <p15:presenceInfo xmlns:p15="http://schemas.microsoft.com/office/powerpoint/2012/main" userId="1f9ef388af9114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DA46"/>
    <a:srgbClr val="FF0000"/>
    <a:srgbClr val="48AEF0"/>
    <a:srgbClr val="FFCCFF"/>
    <a:srgbClr val="66CCFF"/>
    <a:srgbClr val="E4E4E4"/>
    <a:srgbClr val="DDDDDD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77169" autoAdjust="0"/>
  </p:normalViewPr>
  <p:slideViewPr>
    <p:cSldViewPr>
      <p:cViewPr varScale="1">
        <p:scale>
          <a:sx n="84" d="100"/>
          <a:sy n="84" d="100"/>
        </p:scale>
        <p:origin x="546" y="84"/>
      </p:cViewPr>
      <p:guideLst>
        <p:guide orient="horz" pos="2160"/>
        <p:guide orient="horz" pos="214"/>
        <p:guide orient="horz" pos="596"/>
        <p:guide orient="horz" pos="754"/>
        <p:guide orient="horz" pos="3974"/>
        <p:guide pos="3840"/>
        <p:guide pos="7408"/>
        <p:guide pos="272"/>
        <p:guide/>
      </p:guideLst>
    </p:cSldViewPr>
  </p:slideViewPr>
  <p:outlineViewPr>
    <p:cViewPr>
      <p:scale>
        <a:sx n="33" d="100"/>
        <a:sy n="33" d="100"/>
      </p:scale>
      <p:origin x="0" y="-16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268" y="66"/>
      </p:cViewPr>
      <p:guideLst>
        <p:guide orient="horz" pos="3422"/>
        <p:guide orient="horz" pos="5859"/>
        <p:guide orient="horz" pos="591"/>
        <p:guide orient="horz" pos="492"/>
        <p:guide orient="horz" pos="3546"/>
        <p:guide orient="horz" pos="1294"/>
        <p:guide orient="horz"/>
        <p:guide pos="432"/>
        <p:guide pos="2142"/>
        <p:guide pos="387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A427E20-CC5B-45BF-B97A-3E14C9EE15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6E7AF8-6BBD-4CFE-8B8F-B21EE33FE5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9394FE9-870B-4533-A443-0024606860E4}" type="datetimeFigureOut">
              <a:rPr lang="ko-KR" altLang="en-US"/>
              <a:pPr>
                <a:defRPr/>
              </a:pPr>
              <a:t>2024-02-06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E4117C-2238-4C61-BF74-9010F084EF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DE5DEE-56F0-436D-A6AC-81DC717E27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BB517D68-75C1-4ECD-876D-095FE533D5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A9A667AD-EBEF-49C1-8859-D2FA757F8BD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64430" y="625475"/>
            <a:ext cx="5681816" cy="31970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88F9D80-DCC8-47E9-BFA1-21F5A023A23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4521" y="4099223"/>
            <a:ext cx="5681816" cy="520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endParaRPr lang="en-US" altLang="ko-KR" noProof="0" dirty="0"/>
          </a:p>
        </p:txBody>
      </p:sp>
      <p:sp>
        <p:nvSpPr>
          <p:cNvPr id="3112" name="Rectangle 40">
            <a:extLst>
              <a:ext uri="{FF2B5EF4-FFF2-40B4-BE49-F238E27FC236}">
                <a16:creationId xmlns:a16="http://schemas.microsoft.com/office/drawing/2014/main" id="{B7592656-79EB-4C9C-9CC6-B2CE46597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927225" y="9301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9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26DB61FA-451D-4C3C-89C7-E6F8D59BD6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65100" indent="-165100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나눔고딕" pitchFamily="2" charset="-127"/>
      <a:buChar char="■"/>
      <a:defRPr kumimoji="1" sz="10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304800" indent="-1381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419100" indent="-1127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맑은 고딕" panose="020B0503020000020004" pitchFamily="50" charset="-127"/>
      <a:buChar char="–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61FA-451D-4C3C-89C7-E6F8D59BD67E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566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65150" y="625475"/>
            <a:ext cx="5681663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61FA-451D-4C3C-89C7-E6F8D59BD67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170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61FA-451D-4C3C-89C7-E6F8D59BD67E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0920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65150" y="625475"/>
            <a:ext cx="5681663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61FA-451D-4C3C-89C7-E6F8D59BD67E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9640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61FA-451D-4C3C-89C7-E6F8D59BD67E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284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0BEEFB-304B-46B7-A2AB-6E4C0D10BD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9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348" y="136524"/>
            <a:ext cx="10972800" cy="592177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105" y="1016732"/>
            <a:ext cx="11748548" cy="5472608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v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  <a:lvl2pPr marL="557213" indent="-214313">
              <a:buFont typeface="Wingdings" panose="05000000000000000000" pitchFamily="2" charset="2"/>
              <a:buChar char="§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2pPr>
            <a:lvl3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3pPr>
            <a:lvl4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4pPr>
            <a:lvl5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440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은승연\2017. 04. 24_4차산업혁명과 에듀테크_마케팅그룹_강동식\PSD\표지최종조정'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1219004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22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은승연\2017. 04. 24_4차산업혁명과 에듀테크_마케팅그룹_강동식\PSD\N\목차_오렌지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00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74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은승연\2017. 04. 24_4차산업혁명과 에듀테크_마케팅그룹_강동식\PSD\N\간지_오렌지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1219004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253D5-7A04-45F1-AAF2-6548CF1AF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708" y="800708"/>
            <a:ext cx="8424936" cy="5472608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v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  <a:lvl2pPr marL="557213" indent="-214313">
              <a:buFont typeface="Wingdings" panose="05000000000000000000" pitchFamily="2" charset="2"/>
              <a:buChar char="§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2pPr>
            <a:lvl3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3pPr>
            <a:lvl4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4pPr>
            <a:lvl5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49AFC-1707-418C-9B3C-411380B149E1}"/>
              </a:ext>
            </a:extLst>
          </p:cNvPr>
          <p:cNvSpPr txBox="1"/>
          <p:nvPr userDrawn="1"/>
        </p:nvSpPr>
        <p:spPr>
          <a:xfrm>
            <a:off x="119337" y="800708"/>
            <a:ext cx="2844315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375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anose="020B0604020202020204" pitchFamily="34" charset="0"/>
              </a:rPr>
              <a:t>Contents</a:t>
            </a:r>
            <a:endParaRPr lang="ko-KR" altLang="en-US" sz="3375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04E8E">
                  <a:lumMod val="50000"/>
                </a:srgb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5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BE8EF8B-81E6-4109-8A9E-EFE4817C71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63"/>
          <a:stretch/>
        </p:blipFill>
        <p:spPr>
          <a:xfrm>
            <a:off x="1" y="1"/>
            <a:ext cx="12192000" cy="818714"/>
          </a:xfrm>
          <a:prstGeom prst="rect">
            <a:avLst/>
          </a:prstGeom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1F9569F2-EF20-4E0A-93FA-61CD60ACDA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19961" y="6630149"/>
            <a:ext cx="352075" cy="153835"/>
          </a:xfrm>
          <a:prstGeom prst="rect">
            <a:avLst/>
          </a:prstGeom>
          <a:noFill/>
          <a:effectLst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defRPr/>
            </a:pPr>
            <a:r>
              <a:rPr lang="en-US" altLang="ko-KR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87EC810E-F784-4439-A0DB-2C7343AB6795}" type="slidenum">
              <a:rPr lang="en-US" altLang="ko-KR" sz="90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lang="en-US" altLang="ko-KR" sz="9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E71CA7-BBAB-4113-8B4B-E9EED0B50699}"/>
              </a:ext>
            </a:extLst>
          </p:cNvPr>
          <p:cNvSpPr/>
          <p:nvPr userDrawn="1"/>
        </p:nvSpPr>
        <p:spPr>
          <a:xfrm>
            <a:off x="-1" y="-3001"/>
            <a:ext cx="12192000" cy="54000"/>
          </a:xfrm>
          <a:prstGeom prst="rect">
            <a:avLst/>
          </a:prstGeom>
          <a:solidFill>
            <a:srgbClr val="FC8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6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4CA2D6-71D2-5AFC-4A44-1A75CFA8CFC0}"/>
              </a:ext>
            </a:extLst>
          </p:cNvPr>
          <p:cNvSpPr txBox="1"/>
          <p:nvPr/>
        </p:nvSpPr>
        <p:spPr>
          <a:xfrm>
            <a:off x="6420036" y="1880828"/>
            <a:ext cx="4528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/>
              <a:t>Typescript part</a:t>
            </a:r>
            <a:r>
              <a:rPr lang="ko-KR" altLang="en-US" sz="4000" dirty="0"/>
              <a:t> </a:t>
            </a:r>
            <a:r>
              <a:rPr lang="en-US" altLang="ko-KR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9175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FA3CF-506B-F6EC-C78E-18C589FD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제네릭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A0DCF-BE6A-4590-A4F2-51569668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509ABD-7021-EBDA-749F-F2ECB65B5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1" y="1738188"/>
            <a:ext cx="4819892" cy="28429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34BF9D-01B8-16CF-879D-408F109F7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020" y="1734441"/>
            <a:ext cx="4849720" cy="28429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5170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76BE5-ED9D-1205-4A29-7989AB50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타입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AE6BA-24CA-E6A9-C7C2-25D238BDB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타입 이동</a:t>
            </a:r>
            <a:r>
              <a:rPr lang="en-US" altLang="ko-KR" dirty="0"/>
              <a:t>(Moving Type)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기존 변수의 타입을 다른 변수의 타입으로 사용하는 것</a:t>
            </a:r>
            <a:endParaRPr lang="en-US" altLang="ko-KR" dirty="0"/>
          </a:p>
          <a:p>
            <a:pPr lvl="1"/>
            <a:r>
              <a:rPr lang="ko-KR" altLang="en-US" dirty="0"/>
              <a:t>한 타입을 변경하면 이동된 타입들도 모두 업데이트됨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간단한 예시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FE7D82-3725-D338-32B5-250D6E513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2845095"/>
            <a:ext cx="7740860" cy="310854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400" dirty="0"/>
              <a:t>//</a:t>
            </a:r>
            <a:r>
              <a:rPr lang="ko-KR" altLang="en-US" sz="1400" dirty="0"/>
              <a:t>기존 변수의 타입을 이동</a:t>
            </a:r>
            <a:endParaRPr lang="en-US" altLang="en-US" sz="1400" dirty="0"/>
          </a:p>
          <a:p>
            <a:r>
              <a:rPr lang="en-US" altLang="en-US" sz="1400" dirty="0"/>
              <a:t>const a1: number = 1004;</a:t>
            </a:r>
          </a:p>
          <a:p>
            <a:r>
              <a:rPr lang="en-US" altLang="en-US" sz="1400" b="1" dirty="0"/>
              <a:t>let a2: </a:t>
            </a:r>
            <a:r>
              <a:rPr lang="en-US" altLang="en-US" sz="1400" b="1" dirty="0" err="1"/>
              <a:t>typeof</a:t>
            </a:r>
            <a:r>
              <a:rPr lang="en-US" altLang="en-US" sz="1400" b="1" dirty="0"/>
              <a:t> a1; 		</a:t>
            </a:r>
            <a:r>
              <a:rPr lang="en-US" altLang="en-US" sz="1400" dirty="0"/>
              <a:t>//a1 </a:t>
            </a:r>
            <a:r>
              <a:rPr lang="ko-KR" altLang="en-US" sz="1400" dirty="0"/>
              <a:t>변수의 타입을 </a:t>
            </a:r>
            <a:r>
              <a:rPr lang="en-US" altLang="ko-KR" sz="1400" dirty="0"/>
              <a:t>a2 </a:t>
            </a:r>
            <a:r>
              <a:rPr lang="ko-KR" altLang="en-US" sz="1400" dirty="0"/>
              <a:t>타입으로 이동</a:t>
            </a:r>
            <a:endParaRPr lang="en-US" altLang="en-US" sz="1400" dirty="0"/>
          </a:p>
          <a:p>
            <a:r>
              <a:rPr lang="en-US" altLang="en-US" sz="1400" dirty="0"/>
              <a:t>a2 = 1101;   //ok</a:t>
            </a:r>
          </a:p>
          <a:p>
            <a:r>
              <a:rPr lang="en-US" altLang="en-US" sz="1400" dirty="0"/>
              <a:t>a2 = 'hello';   //fail</a:t>
            </a:r>
          </a:p>
          <a:p>
            <a:endParaRPr lang="en-US" altLang="en-US" sz="1400" dirty="0"/>
          </a:p>
          <a:p>
            <a:r>
              <a:rPr lang="en-US" altLang="en-US" sz="1400" dirty="0"/>
              <a:t>//</a:t>
            </a:r>
            <a:r>
              <a:rPr lang="ko-KR" altLang="en-US" sz="1400" dirty="0"/>
              <a:t>클래스 멤버의 타입을 이동</a:t>
            </a:r>
            <a:endParaRPr lang="en-US" altLang="en-US" sz="1400" dirty="0"/>
          </a:p>
          <a:p>
            <a:r>
              <a:rPr lang="en-US" altLang="en-US" sz="1400" dirty="0"/>
              <a:t>class Person {</a:t>
            </a:r>
          </a:p>
          <a:p>
            <a:r>
              <a:rPr lang="en-US" altLang="en-US" sz="1400" dirty="0"/>
              <a:t>    constructor(public </a:t>
            </a:r>
            <a:r>
              <a:rPr lang="en-US" altLang="en-US" sz="1400" dirty="0" err="1"/>
              <a:t>name:string</a:t>
            </a:r>
            <a:r>
              <a:rPr lang="en-US" altLang="en-US" sz="1400" dirty="0"/>
              <a:t>) {}</a:t>
            </a:r>
          </a:p>
          <a:p>
            <a:r>
              <a:rPr lang="en-US" altLang="en-US" sz="1400" dirty="0"/>
              <a:t>}</a:t>
            </a:r>
          </a:p>
          <a:p>
            <a:endParaRPr lang="en-US" altLang="en-US" sz="1400" dirty="0"/>
          </a:p>
          <a:p>
            <a:r>
              <a:rPr lang="en-US" altLang="en-US" sz="1400" b="1" dirty="0"/>
              <a:t>let name2: Person['name'];</a:t>
            </a:r>
            <a:r>
              <a:rPr lang="en-US" altLang="en-US" sz="1400" dirty="0"/>
              <a:t>   //name2</a:t>
            </a:r>
            <a:r>
              <a:rPr lang="ko-KR" altLang="en-US" sz="1400" dirty="0"/>
              <a:t>의 타입은 </a:t>
            </a:r>
            <a:r>
              <a:rPr lang="en-US" altLang="en-US" sz="1400" dirty="0"/>
              <a:t>Person</a:t>
            </a:r>
            <a:r>
              <a:rPr lang="ko-KR" altLang="en-US" sz="1400" dirty="0"/>
              <a:t>의 </a:t>
            </a:r>
            <a:r>
              <a:rPr lang="en-US" altLang="en-US" sz="1400" dirty="0"/>
              <a:t>name </a:t>
            </a:r>
            <a:r>
              <a:rPr lang="ko-KR" altLang="en-US" sz="1400" dirty="0"/>
              <a:t>멤버의 타입과 동일함</a:t>
            </a:r>
          </a:p>
          <a:p>
            <a:r>
              <a:rPr lang="en-US" altLang="en-US" sz="1400" dirty="0"/>
              <a:t>name2 = "</a:t>
            </a:r>
            <a:r>
              <a:rPr lang="ko-KR" altLang="en-US" sz="1400" dirty="0"/>
              <a:t>홍길동</a:t>
            </a:r>
            <a:r>
              <a:rPr lang="en-US" altLang="ko-KR" sz="1400" dirty="0"/>
              <a:t>";		//ok</a:t>
            </a:r>
          </a:p>
          <a:p>
            <a:r>
              <a:rPr lang="en-US" altLang="en-US" sz="1400" dirty="0"/>
              <a:t>name2 = 123;		//fail</a:t>
            </a:r>
          </a:p>
        </p:txBody>
      </p:sp>
    </p:spTree>
    <p:extLst>
      <p:ext uri="{BB962C8B-B14F-4D97-AF65-F5344CB8AC3E}">
        <p14:creationId xmlns:p14="http://schemas.microsoft.com/office/powerpoint/2010/main" val="192040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41E23-6A14-3531-57AC-6C3E1087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타입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D2EF6-EAF6-D356-A6A4-1EF6BCBE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상수 타입의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C231CD-EB52-B1A2-FDCD-8394ADD48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88" y="1520788"/>
            <a:ext cx="7740860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/>
              <a:t>// </a:t>
            </a:r>
            <a:r>
              <a:rPr lang="ko-KR" altLang="en-US" sz="1400" dirty="0"/>
              <a:t>상수의 값</a:t>
            </a:r>
            <a:r>
              <a:rPr lang="en-US" altLang="ko-KR" sz="1400" dirty="0"/>
              <a:t>, </a:t>
            </a:r>
            <a:r>
              <a:rPr lang="ko-KR" altLang="en-US" sz="1400" dirty="0"/>
              <a:t>타입 이동</a:t>
            </a:r>
          </a:p>
          <a:p>
            <a:r>
              <a:rPr lang="en-US" altLang="en-US" sz="1400" dirty="0"/>
              <a:t>const ADDTODO = "</a:t>
            </a:r>
            <a:r>
              <a:rPr lang="en-US" altLang="en-US" sz="1400" dirty="0" err="1"/>
              <a:t>addTodo</a:t>
            </a:r>
            <a:r>
              <a:rPr lang="en-US" altLang="en-US" sz="1400" dirty="0"/>
              <a:t>";</a:t>
            </a:r>
          </a:p>
          <a:p>
            <a:endParaRPr lang="en-US" altLang="en-US" sz="1400" dirty="0"/>
          </a:p>
          <a:p>
            <a:r>
              <a:rPr lang="en-US" altLang="en-US" sz="1400" b="1" dirty="0"/>
              <a:t>let COPYTYPE1 : </a:t>
            </a:r>
            <a:r>
              <a:rPr lang="en-US" altLang="en-US" sz="1400" b="1" dirty="0" err="1"/>
              <a:t>typeof</a:t>
            </a:r>
            <a:r>
              <a:rPr lang="en-US" altLang="en-US" sz="1400" b="1" dirty="0"/>
              <a:t> ADDTODO;</a:t>
            </a:r>
          </a:p>
          <a:p>
            <a:r>
              <a:rPr lang="en-US" altLang="en-US" sz="1400" b="1" dirty="0"/>
              <a:t>let COPYTYPE2 : </a:t>
            </a:r>
            <a:r>
              <a:rPr lang="en-US" altLang="en-US" sz="1400" b="1" dirty="0" err="1"/>
              <a:t>typeof</a:t>
            </a:r>
            <a:r>
              <a:rPr lang="en-US" altLang="en-US" sz="1400" b="1" dirty="0"/>
              <a:t> ADDTODO;</a:t>
            </a:r>
          </a:p>
          <a:p>
            <a:endParaRPr lang="en-US" altLang="en-US" sz="1400" dirty="0"/>
          </a:p>
          <a:p>
            <a:r>
              <a:rPr lang="en-US" altLang="en-US" sz="1400" dirty="0"/>
              <a:t>COPYTYPE1 = "</a:t>
            </a:r>
            <a:r>
              <a:rPr lang="en-US" altLang="en-US" sz="1400" dirty="0" err="1"/>
              <a:t>addTodo</a:t>
            </a:r>
            <a:r>
              <a:rPr lang="en-US" altLang="en-US" sz="1400" dirty="0"/>
              <a:t>";	//</a:t>
            </a:r>
            <a:r>
              <a:rPr lang="ko-KR" altLang="en-US" sz="1400" dirty="0"/>
              <a:t>정상</a:t>
            </a:r>
            <a:endParaRPr lang="en-US" altLang="en-US" sz="1400" dirty="0"/>
          </a:p>
          <a:p>
            <a:r>
              <a:rPr lang="en-US" altLang="en-US" sz="1400" dirty="0"/>
              <a:t>COPYTYPE2 = "</a:t>
            </a:r>
            <a:r>
              <a:rPr lang="en-US" altLang="en-US" sz="1400" dirty="0" err="1"/>
              <a:t>deleteTodo</a:t>
            </a:r>
            <a:r>
              <a:rPr lang="en-US" altLang="en-US" sz="1400" dirty="0"/>
              <a:t>";	//</a:t>
            </a:r>
            <a:r>
              <a:rPr lang="ko-KR" altLang="en-US" sz="1400" dirty="0"/>
              <a:t>오류 발생</a:t>
            </a:r>
            <a:endParaRPr lang="en-US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11CF9D-C999-78B4-34C2-83C03A9C7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54" y="3535472"/>
            <a:ext cx="6940774" cy="191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35AEC-E7DB-C9C7-1D4A-B873585D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타입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C16A3-CD3F-06F3-C232-A799FF6CB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타입의 이동</a:t>
            </a:r>
            <a:endParaRPr lang="en-US" altLang="ko-KR" dirty="0"/>
          </a:p>
          <a:p>
            <a:pPr lvl="1"/>
            <a:r>
              <a:rPr lang="ko-KR" altLang="en-US" dirty="0"/>
              <a:t>클래스 타입은 </a:t>
            </a:r>
            <a:r>
              <a:rPr lang="en-US" altLang="ko-KR" dirty="0" err="1"/>
              <a:t>typeof</a:t>
            </a:r>
            <a:r>
              <a:rPr lang="en-US" altLang="ko-KR" dirty="0"/>
              <a:t> </a:t>
            </a:r>
            <a:r>
              <a:rPr lang="ko-KR" altLang="en-US" dirty="0"/>
              <a:t>로 타입을 이동할 수 없음</a:t>
            </a:r>
            <a:endParaRPr lang="en-US" altLang="ko-KR" dirty="0"/>
          </a:p>
          <a:p>
            <a:pPr lvl="2"/>
            <a:r>
              <a:rPr lang="en-US" altLang="ko-KR" dirty="0" err="1"/>
              <a:t>typeof</a:t>
            </a:r>
            <a:r>
              <a:rPr lang="en-US" altLang="ko-KR" dirty="0"/>
              <a:t> Person ---&gt; "function"</a:t>
            </a:r>
          </a:p>
          <a:p>
            <a:pPr lvl="1"/>
            <a:r>
              <a:rPr lang="ko-KR" altLang="en-US" dirty="0"/>
              <a:t>모듈간 참조 </a:t>
            </a:r>
            <a:r>
              <a:rPr lang="en-US" altLang="ko-KR" dirty="0"/>
              <a:t>: </a:t>
            </a:r>
            <a:r>
              <a:rPr lang="ko-KR" altLang="en-US" dirty="0"/>
              <a:t>단순하게 </a:t>
            </a:r>
            <a:r>
              <a:rPr lang="en-US" altLang="ko-KR" dirty="0"/>
              <a:t>export --&gt; import </a:t>
            </a:r>
            <a:r>
              <a:rPr lang="ko-KR" altLang="en-US" dirty="0"/>
              <a:t>하여 사용함</a:t>
            </a:r>
            <a:endParaRPr lang="en-US" altLang="ko-KR" dirty="0"/>
          </a:p>
          <a:p>
            <a:pPr lvl="1"/>
            <a:r>
              <a:rPr lang="ko-KR" altLang="en-US" dirty="0"/>
              <a:t>모듈 내 참조 </a:t>
            </a:r>
            <a:r>
              <a:rPr lang="en-US" altLang="ko-KR" dirty="0"/>
              <a:t>: namespace</a:t>
            </a:r>
            <a:r>
              <a:rPr lang="ko-KR" altLang="en-US" dirty="0"/>
              <a:t>로 묶어서 참조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EABE62-72DC-D4CB-8859-A420C1AD7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12" y="3379055"/>
            <a:ext cx="5040559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400" dirty="0"/>
              <a:t>//----</a:t>
            </a:r>
            <a:r>
              <a:rPr lang="ko-KR" altLang="en-US" sz="1400" dirty="0"/>
              <a:t>서로 다른 파일에서의 참조</a:t>
            </a:r>
            <a:endParaRPr lang="en-US" altLang="ko-KR" sz="1400" dirty="0"/>
          </a:p>
          <a:p>
            <a:r>
              <a:rPr lang="en-US" altLang="en-US" sz="1400" dirty="0"/>
              <a:t>//</a:t>
            </a:r>
            <a:r>
              <a:rPr lang="en-US" altLang="en-US" sz="1400" dirty="0" err="1"/>
              <a:t>Person.ts</a:t>
            </a:r>
            <a:endParaRPr lang="en-US" altLang="en-US" sz="1400" dirty="0"/>
          </a:p>
          <a:p>
            <a:r>
              <a:rPr lang="en-US" altLang="en-US" sz="1400" dirty="0"/>
              <a:t>class Person {</a:t>
            </a:r>
          </a:p>
          <a:p>
            <a:r>
              <a:rPr lang="en-US" altLang="en-US" sz="1400" dirty="0"/>
              <a:t>    constructor(public </a:t>
            </a:r>
            <a:r>
              <a:rPr lang="en-US" altLang="en-US" sz="1400" dirty="0" err="1"/>
              <a:t>name:string</a:t>
            </a:r>
            <a:r>
              <a:rPr lang="en-US" altLang="en-US" sz="1400" dirty="0"/>
              <a:t>) {}</a:t>
            </a:r>
          </a:p>
          <a:p>
            <a:r>
              <a:rPr lang="en-US" altLang="en-US" sz="1400" dirty="0"/>
              <a:t>}</a:t>
            </a:r>
          </a:p>
          <a:p>
            <a:r>
              <a:rPr lang="en-US" altLang="en-US" sz="1400" dirty="0"/>
              <a:t>export { Person };</a:t>
            </a:r>
          </a:p>
          <a:p>
            <a:endParaRPr lang="en-US" altLang="en-US" sz="1400" dirty="0"/>
          </a:p>
          <a:p>
            <a:r>
              <a:rPr lang="en-US" altLang="en-US" sz="1400" dirty="0"/>
              <a:t>//-----------------------</a:t>
            </a:r>
          </a:p>
          <a:p>
            <a:r>
              <a:rPr lang="en-US" altLang="en-US" sz="1400" b="1" dirty="0"/>
              <a:t>import { Person } from "./Person";</a:t>
            </a:r>
          </a:p>
          <a:p>
            <a:endParaRPr lang="en-US" altLang="en-US" sz="1400" dirty="0"/>
          </a:p>
          <a:p>
            <a:r>
              <a:rPr lang="en-US" altLang="en-US" sz="1400" dirty="0"/>
              <a:t>let p1 : Person = new Person("</a:t>
            </a:r>
            <a:r>
              <a:rPr lang="ko-KR" altLang="en-US" sz="1400" dirty="0"/>
              <a:t>홍길동</a:t>
            </a:r>
            <a:r>
              <a:rPr lang="en-US" altLang="ko-KR" sz="1400" dirty="0"/>
              <a:t>");</a:t>
            </a:r>
          </a:p>
          <a:p>
            <a:r>
              <a:rPr lang="en-US" altLang="en-US" sz="1400" dirty="0"/>
              <a:t>console.log(p1);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9D222F-23C8-75E7-E236-EAF289DB0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7988" y="3379055"/>
            <a:ext cx="5040559" cy="246221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400" dirty="0"/>
              <a:t>//----</a:t>
            </a:r>
            <a:r>
              <a:rPr lang="ko-KR" altLang="en-US" sz="1400" dirty="0"/>
              <a:t>같은 파일에서의 참조</a:t>
            </a:r>
            <a:endParaRPr lang="en-US" altLang="ko-KR" sz="1400" dirty="0"/>
          </a:p>
          <a:p>
            <a:r>
              <a:rPr lang="en-US" altLang="en-US" sz="1400" dirty="0"/>
              <a:t>namespace </a:t>
            </a:r>
            <a:r>
              <a:rPr lang="en-US" altLang="en-US" sz="1400" dirty="0" err="1"/>
              <a:t>PersonNS</a:t>
            </a:r>
            <a:r>
              <a:rPr lang="en-US" altLang="en-US" sz="1400" dirty="0"/>
              <a:t> {</a:t>
            </a:r>
          </a:p>
          <a:p>
            <a:r>
              <a:rPr lang="en-US" altLang="en-US" sz="1400" dirty="0"/>
              <a:t>    export class Person {</a:t>
            </a:r>
          </a:p>
          <a:p>
            <a:r>
              <a:rPr lang="en-US" altLang="en-US" sz="1400" dirty="0"/>
              <a:t>        constructor(public name: string) { }</a:t>
            </a:r>
          </a:p>
          <a:p>
            <a:r>
              <a:rPr lang="en-US" altLang="en-US" sz="1400" dirty="0"/>
              <a:t>    }</a:t>
            </a:r>
          </a:p>
          <a:p>
            <a:r>
              <a:rPr lang="en-US" altLang="en-US" sz="1400" dirty="0"/>
              <a:t>}</a:t>
            </a:r>
          </a:p>
          <a:p>
            <a:endParaRPr lang="en-US" altLang="en-US" sz="1400" dirty="0"/>
          </a:p>
          <a:p>
            <a:r>
              <a:rPr lang="en-US" altLang="en-US" sz="1400" b="1" dirty="0"/>
              <a:t>import Person = </a:t>
            </a:r>
            <a:r>
              <a:rPr lang="en-US" altLang="en-US" sz="1400" b="1" dirty="0" err="1"/>
              <a:t>PersonNS.Person</a:t>
            </a:r>
            <a:r>
              <a:rPr lang="en-US" altLang="en-US" sz="1400" b="1" dirty="0"/>
              <a:t>;</a:t>
            </a:r>
          </a:p>
          <a:p>
            <a:endParaRPr lang="en-US" altLang="en-US" sz="1400" dirty="0"/>
          </a:p>
          <a:p>
            <a:r>
              <a:rPr lang="en-US" altLang="en-US" sz="1400" dirty="0"/>
              <a:t>let p1: Person = new Person("</a:t>
            </a:r>
            <a:r>
              <a:rPr lang="ko-KR" altLang="en-US" sz="1400" dirty="0"/>
              <a:t>홍길동</a:t>
            </a:r>
            <a:r>
              <a:rPr lang="en-US" altLang="ko-KR" sz="1400" dirty="0"/>
              <a:t>");</a:t>
            </a:r>
          </a:p>
          <a:p>
            <a:r>
              <a:rPr lang="en-US" altLang="en-US" sz="1400" dirty="0"/>
              <a:t>console.log(p1);</a:t>
            </a:r>
          </a:p>
        </p:txBody>
      </p:sp>
    </p:spTree>
    <p:extLst>
      <p:ext uri="{BB962C8B-B14F-4D97-AF65-F5344CB8AC3E}">
        <p14:creationId xmlns:p14="http://schemas.microsoft.com/office/powerpoint/2010/main" val="375366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6DB6B-B54C-205C-4723-E0782EBB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유틸리티 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B93C1-7752-821A-9D2D-94C4570B1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유틸리티 타입이란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타입을 쉽게 변환할 수 있도록 지원하는 전역으로 사용할 수 있는 특수한 타입</a:t>
            </a:r>
            <a:endParaRPr lang="en-US" altLang="ko-KR" dirty="0"/>
          </a:p>
          <a:p>
            <a:pPr lvl="1"/>
            <a:r>
              <a:rPr lang="ko-KR" altLang="en-US" dirty="0"/>
              <a:t>유틸리티 타입의 종류 </a:t>
            </a:r>
            <a:r>
              <a:rPr lang="en-US" altLang="ko-KR" dirty="0"/>
              <a:t>: </a:t>
            </a:r>
            <a:r>
              <a:rPr lang="ko-KR" altLang="en-US" dirty="0"/>
              <a:t>많구나</a:t>
            </a:r>
            <a:r>
              <a:rPr lang="en-US" altLang="ko-KR" dirty="0"/>
              <a:t>!!</a:t>
            </a:r>
          </a:p>
          <a:p>
            <a:pPr lvl="2"/>
            <a:r>
              <a:rPr lang="en-US" altLang="ko-KR" dirty="0"/>
              <a:t>Partial&lt;Type&gt;		Required&lt;Type&gt;</a:t>
            </a:r>
          </a:p>
          <a:p>
            <a:pPr lvl="2"/>
            <a:r>
              <a:rPr lang="en-US" altLang="ko-KR" dirty="0" err="1"/>
              <a:t>Readonly</a:t>
            </a:r>
            <a:r>
              <a:rPr lang="en-US" altLang="ko-KR" dirty="0"/>
              <a:t>&lt;Type&gt;</a:t>
            </a:r>
          </a:p>
          <a:p>
            <a:pPr lvl="2"/>
            <a:r>
              <a:rPr lang="en-US" altLang="ko-KR" dirty="0"/>
              <a:t>Record&lt;</a:t>
            </a:r>
            <a:r>
              <a:rPr lang="en-US" altLang="ko-KR" dirty="0" err="1"/>
              <a:t>Keys,Type</a:t>
            </a:r>
            <a:r>
              <a:rPr lang="en-US" altLang="ko-KR" dirty="0"/>
              <a:t>&gt;</a:t>
            </a:r>
          </a:p>
          <a:p>
            <a:pPr lvl="2"/>
            <a:r>
              <a:rPr lang="en-US" altLang="ko-KR" dirty="0"/>
              <a:t>Pick&lt;Type, Keys&gt;		Omit&lt;Type, Keys&gt;</a:t>
            </a:r>
          </a:p>
          <a:p>
            <a:pPr lvl="2"/>
            <a:r>
              <a:rPr lang="en-US" altLang="ko-KR" dirty="0"/>
              <a:t>Exclude&lt;Type, </a:t>
            </a:r>
            <a:r>
              <a:rPr lang="en-US" altLang="ko-KR" dirty="0" err="1"/>
              <a:t>ExcludedUnion</a:t>
            </a:r>
            <a:r>
              <a:rPr lang="en-US" altLang="ko-KR" dirty="0"/>
              <a:t>&gt;</a:t>
            </a:r>
          </a:p>
          <a:p>
            <a:pPr lvl="2"/>
            <a:r>
              <a:rPr lang="en-US" altLang="ko-KR" dirty="0"/>
              <a:t>Extract&lt;Type, Union&gt;</a:t>
            </a:r>
          </a:p>
          <a:p>
            <a:pPr lvl="2"/>
            <a:r>
              <a:rPr lang="en-US" altLang="ko-KR" dirty="0" err="1"/>
              <a:t>NonNullable</a:t>
            </a:r>
            <a:r>
              <a:rPr lang="en-US" altLang="ko-KR" dirty="0"/>
              <a:t>&lt;Type&gt;</a:t>
            </a:r>
          </a:p>
          <a:p>
            <a:pPr lvl="2"/>
            <a:r>
              <a:rPr lang="en-US" altLang="ko-KR" dirty="0"/>
              <a:t>Parameters&lt;Type&gt;</a:t>
            </a:r>
          </a:p>
          <a:p>
            <a:pPr lvl="2"/>
            <a:r>
              <a:rPr lang="en-US" altLang="ko-KR" dirty="0" err="1"/>
              <a:t>ReturnType</a:t>
            </a:r>
            <a:r>
              <a:rPr lang="en-US" altLang="ko-KR" dirty="0"/>
              <a:t>&lt;Type&gt;</a:t>
            </a:r>
          </a:p>
          <a:p>
            <a:pPr lvl="2"/>
            <a:r>
              <a:rPr lang="en-US" altLang="ko-KR" dirty="0" err="1"/>
              <a:t>InstanceType</a:t>
            </a:r>
            <a:r>
              <a:rPr lang="en-US" altLang="ko-KR" dirty="0"/>
              <a:t>&lt;Type&gt;</a:t>
            </a:r>
          </a:p>
          <a:p>
            <a:pPr lvl="2"/>
            <a:r>
              <a:rPr lang="en-US" altLang="ko-KR" dirty="0" err="1"/>
              <a:t>UpperCase</a:t>
            </a:r>
            <a:r>
              <a:rPr lang="en-US" altLang="ko-KR" dirty="0"/>
              <a:t>&lt;</a:t>
            </a:r>
            <a:r>
              <a:rPr lang="en-US" altLang="ko-KR" dirty="0" err="1"/>
              <a:t>StringType</a:t>
            </a:r>
            <a:r>
              <a:rPr lang="en-US" altLang="ko-KR" dirty="0"/>
              <a:t>&gt;		</a:t>
            </a:r>
            <a:r>
              <a:rPr lang="en-US" altLang="ko-KR" dirty="0" err="1"/>
              <a:t>LowerCase</a:t>
            </a:r>
            <a:r>
              <a:rPr lang="en-US" altLang="ko-KR" dirty="0"/>
              <a:t>&lt;</a:t>
            </a:r>
            <a:r>
              <a:rPr lang="en-US" altLang="ko-KR" dirty="0" err="1"/>
              <a:t>StringType</a:t>
            </a:r>
            <a:r>
              <a:rPr lang="en-US" altLang="ko-KR" dirty="0"/>
              <a:t>&gt;	</a:t>
            </a:r>
          </a:p>
          <a:p>
            <a:pPr lvl="2"/>
            <a:r>
              <a:rPr lang="en-US" altLang="ko-KR" dirty="0"/>
              <a:t>Capitalize&lt;</a:t>
            </a:r>
            <a:r>
              <a:rPr lang="en-US" altLang="ko-KR" dirty="0" err="1"/>
              <a:t>StringType</a:t>
            </a:r>
            <a:r>
              <a:rPr lang="en-US" altLang="ko-KR" dirty="0"/>
              <a:t>&gt;		Uncapitalize&lt;</a:t>
            </a:r>
            <a:r>
              <a:rPr lang="en-US" altLang="ko-KR" dirty="0" err="1"/>
              <a:t>StringType</a:t>
            </a:r>
            <a:r>
              <a:rPr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7609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2E35D-9480-0EF7-748D-B31F781D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유틸리티 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92B2A-FE3A-20B2-7E66-7A0347147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ReturnType</a:t>
            </a:r>
            <a:r>
              <a:rPr lang="en-US" altLang="ko-KR" dirty="0"/>
              <a:t>&lt;Type&gt;</a:t>
            </a:r>
          </a:p>
          <a:p>
            <a:pPr lvl="1"/>
            <a:r>
              <a:rPr lang="ko-KR" altLang="en-US" dirty="0"/>
              <a:t>함수 </a:t>
            </a:r>
            <a:r>
              <a:rPr lang="en-US" altLang="ko-KR" dirty="0"/>
              <a:t>Type</a:t>
            </a:r>
            <a:r>
              <a:rPr lang="ko-KR" altLang="en-US" dirty="0"/>
              <a:t>의 반환 타입으로 구성된 타입을 생성함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672A0B-0273-78A2-32DA-E2C42DB0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420" y="1992270"/>
            <a:ext cx="5040559" cy="116955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400" dirty="0"/>
              <a:t>const add = (</a:t>
            </a:r>
            <a:r>
              <a:rPr lang="en-US" altLang="en-US" sz="1400" dirty="0" err="1"/>
              <a:t>x:number</a:t>
            </a:r>
            <a:r>
              <a:rPr lang="en-US" altLang="en-US" sz="1400" dirty="0"/>
              <a:t>, y:number)=&gt; {</a:t>
            </a:r>
          </a:p>
          <a:p>
            <a:r>
              <a:rPr lang="en-US" altLang="en-US" sz="1400" dirty="0"/>
              <a:t>    return { x, y, </a:t>
            </a:r>
            <a:r>
              <a:rPr lang="en-US" altLang="en-US" sz="1400" dirty="0" err="1"/>
              <a:t>result:x+y</a:t>
            </a:r>
            <a:r>
              <a:rPr lang="en-US" altLang="en-US" sz="1400" dirty="0"/>
              <a:t> };</a:t>
            </a:r>
          </a:p>
          <a:p>
            <a:r>
              <a:rPr lang="en-US" altLang="en-US" sz="1400" dirty="0"/>
              <a:t>}</a:t>
            </a:r>
          </a:p>
          <a:p>
            <a:endParaRPr lang="en-US" altLang="en-US" sz="1400" dirty="0"/>
          </a:p>
          <a:p>
            <a:r>
              <a:rPr lang="en-US" altLang="en-US" sz="1400" b="1" dirty="0"/>
              <a:t>type ADD = </a:t>
            </a:r>
            <a:r>
              <a:rPr lang="en-US" altLang="en-US" sz="1400" b="1" dirty="0" err="1"/>
              <a:t>ReturnType</a:t>
            </a:r>
            <a:r>
              <a:rPr lang="en-US" altLang="en-US" sz="1400" b="1" dirty="0"/>
              <a:t>&lt;</a:t>
            </a:r>
            <a:r>
              <a:rPr lang="en-US" altLang="en-US" sz="1400" b="1" dirty="0" err="1"/>
              <a:t>typeof</a:t>
            </a:r>
            <a:r>
              <a:rPr lang="en-US" altLang="en-US" sz="1400" b="1" dirty="0"/>
              <a:t> add&gt;;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C3C23A-DFFB-899D-61C7-FFF3F364B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016" y="3427416"/>
            <a:ext cx="5040559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400" dirty="0"/>
              <a:t>const </a:t>
            </a:r>
            <a:r>
              <a:rPr lang="en-US" altLang="en-US" sz="1400" dirty="0" err="1"/>
              <a:t>addTodo</a:t>
            </a:r>
            <a:r>
              <a:rPr lang="en-US" altLang="en-US" sz="1400" dirty="0"/>
              <a:t> = (</a:t>
            </a:r>
            <a:r>
              <a:rPr lang="en-US" altLang="en-US" sz="1400" dirty="0" err="1"/>
              <a:t>todo:string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desc:string</a:t>
            </a:r>
            <a:r>
              <a:rPr lang="en-US" altLang="en-US" sz="1400" dirty="0"/>
              <a:t>) =&gt; {</a:t>
            </a:r>
          </a:p>
          <a:p>
            <a:r>
              <a:rPr lang="en-US" altLang="en-US" sz="1400" dirty="0"/>
              <a:t>    return { </a:t>
            </a:r>
            <a:r>
              <a:rPr lang="en-US" altLang="en-US" sz="1400" dirty="0" err="1"/>
              <a:t>type:"ADDTODO</a:t>
            </a:r>
            <a:r>
              <a:rPr lang="en-US" altLang="en-US" sz="1400" dirty="0"/>
              <a:t>", payload : { </a:t>
            </a:r>
            <a:r>
              <a:rPr lang="en-US" altLang="en-US" sz="1400" dirty="0" err="1"/>
              <a:t>todo</a:t>
            </a:r>
            <a:r>
              <a:rPr lang="en-US" altLang="en-US" sz="1400" dirty="0"/>
              <a:t>, desc }};</a:t>
            </a:r>
          </a:p>
          <a:p>
            <a:r>
              <a:rPr lang="en-US" altLang="en-US" sz="1400" dirty="0"/>
              <a:t>}</a:t>
            </a:r>
          </a:p>
          <a:p>
            <a:r>
              <a:rPr lang="en-US" altLang="en-US" sz="1400" dirty="0"/>
              <a:t>const </a:t>
            </a:r>
            <a:r>
              <a:rPr lang="en-US" altLang="en-US" sz="1400" dirty="0" err="1"/>
              <a:t>deleteTodo</a:t>
            </a:r>
            <a:r>
              <a:rPr lang="en-US" altLang="en-US" sz="1400" dirty="0"/>
              <a:t> = (id: number) =&gt; {</a:t>
            </a:r>
          </a:p>
          <a:p>
            <a:r>
              <a:rPr lang="en-US" altLang="en-US" sz="1400" dirty="0"/>
              <a:t>    return { </a:t>
            </a:r>
            <a:r>
              <a:rPr lang="en-US" altLang="en-US" sz="1400" dirty="0" err="1"/>
              <a:t>type:"DELETETODO</a:t>
            </a:r>
            <a:r>
              <a:rPr lang="en-US" altLang="en-US" sz="1400" dirty="0"/>
              <a:t>", payload : { id }};</a:t>
            </a:r>
          </a:p>
          <a:p>
            <a:r>
              <a:rPr lang="en-US" altLang="en-US" sz="1400" dirty="0"/>
              <a:t>}</a:t>
            </a:r>
          </a:p>
          <a:p>
            <a:endParaRPr lang="en-US" altLang="en-US" sz="1400" dirty="0"/>
          </a:p>
          <a:p>
            <a:r>
              <a:rPr lang="en-US" altLang="en-US" sz="1400" b="1" dirty="0"/>
              <a:t>type TODOACTION_TYPE = </a:t>
            </a:r>
          </a:p>
          <a:p>
            <a:r>
              <a:rPr lang="en-US" altLang="en-US" sz="1400" b="1" dirty="0"/>
              <a:t>    | </a:t>
            </a:r>
            <a:r>
              <a:rPr lang="en-US" altLang="en-US" sz="1400" b="1" dirty="0" err="1"/>
              <a:t>ReturnType</a:t>
            </a:r>
            <a:r>
              <a:rPr lang="en-US" altLang="en-US" sz="1400" b="1" dirty="0"/>
              <a:t>&lt;</a:t>
            </a:r>
            <a:r>
              <a:rPr lang="en-US" altLang="en-US" sz="1400" b="1" dirty="0" err="1"/>
              <a:t>typeof</a:t>
            </a:r>
            <a:r>
              <a:rPr lang="en-US" altLang="en-US" sz="1400" b="1" dirty="0"/>
              <a:t> </a:t>
            </a:r>
            <a:r>
              <a:rPr lang="en-US" altLang="en-US" sz="1400" b="1" dirty="0" err="1"/>
              <a:t>addTodo</a:t>
            </a:r>
            <a:r>
              <a:rPr lang="en-US" altLang="en-US" sz="1400" b="1" dirty="0"/>
              <a:t>&gt;</a:t>
            </a:r>
          </a:p>
          <a:p>
            <a:r>
              <a:rPr lang="en-US" altLang="en-US" sz="1400" b="1" dirty="0"/>
              <a:t>    | </a:t>
            </a:r>
            <a:r>
              <a:rPr lang="en-US" altLang="en-US" sz="1400" b="1" dirty="0" err="1"/>
              <a:t>ReturnType</a:t>
            </a:r>
            <a:r>
              <a:rPr lang="en-US" altLang="en-US" sz="1400" b="1" dirty="0"/>
              <a:t>&lt;</a:t>
            </a:r>
            <a:r>
              <a:rPr lang="en-US" altLang="en-US" sz="1400" b="1" dirty="0" err="1"/>
              <a:t>typeof</a:t>
            </a:r>
            <a:r>
              <a:rPr lang="en-US" altLang="en-US" sz="1400" b="1" dirty="0"/>
              <a:t> </a:t>
            </a:r>
            <a:r>
              <a:rPr lang="en-US" altLang="en-US" sz="1400" b="1" dirty="0" err="1"/>
              <a:t>deleteTodo</a:t>
            </a:r>
            <a:r>
              <a:rPr lang="en-US" altLang="en-US" sz="1400" b="1" dirty="0"/>
              <a:t>&gt;;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A6E003-1D35-F01D-EC35-555FA7271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012" y="1952450"/>
            <a:ext cx="3171128" cy="129652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7FB1A4-479D-438E-441D-15BCAAE00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012" y="3340671"/>
            <a:ext cx="4925112" cy="308653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719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EB1FF-8B41-CDC1-5154-356D60A1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유틸리티 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06FD5-27F4-DB1A-E315-46CD4E54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Required&lt;Type&gt;</a:t>
            </a:r>
          </a:p>
          <a:p>
            <a:pPr lvl="1"/>
            <a:r>
              <a:rPr lang="en-US" altLang="ko-KR" dirty="0"/>
              <a:t>Type</a:t>
            </a:r>
            <a:r>
              <a:rPr lang="ko-KR" altLang="en-US" dirty="0"/>
              <a:t>의 모든 선택적 속성을 필수 속성으로 설정한 타입을 생성함</a:t>
            </a:r>
            <a:endParaRPr lang="en-US" altLang="ko-KR" dirty="0"/>
          </a:p>
          <a:p>
            <a:r>
              <a:rPr lang="en-US" altLang="ko-KR" dirty="0"/>
              <a:t>Partial&lt;Type&gt;</a:t>
            </a:r>
          </a:p>
          <a:p>
            <a:pPr lvl="1"/>
            <a:r>
              <a:rPr lang="en-US" altLang="ko-KR" dirty="0"/>
              <a:t>Type</a:t>
            </a:r>
            <a:r>
              <a:rPr lang="ko-KR" altLang="en-US" dirty="0"/>
              <a:t>의 모든 속성을 선택적 속성으로 설정한 타입을 생성함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F4DC5D-FBA3-F90B-A85E-BEF4ADE72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2845095"/>
            <a:ext cx="4140460" cy="209607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400" dirty="0"/>
              <a:t>interface Friend {</a:t>
            </a:r>
          </a:p>
          <a:p>
            <a:r>
              <a:rPr lang="en-US" altLang="en-US" sz="1400" dirty="0"/>
              <a:t>  name: string;</a:t>
            </a:r>
          </a:p>
          <a:p>
            <a:r>
              <a:rPr lang="en-US" altLang="en-US" sz="1400" dirty="0"/>
              <a:t>  phone: string;</a:t>
            </a:r>
          </a:p>
          <a:p>
            <a:r>
              <a:rPr lang="en-US" altLang="en-US" sz="1400" dirty="0"/>
              <a:t>  email?: string;</a:t>
            </a:r>
          </a:p>
          <a:p>
            <a:r>
              <a:rPr lang="en-US" altLang="en-US" sz="1400" dirty="0"/>
              <a:t>  address?: string;</a:t>
            </a:r>
          </a:p>
          <a:p>
            <a:r>
              <a:rPr lang="en-US" altLang="en-US" sz="1400" dirty="0"/>
              <a:t>}</a:t>
            </a:r>
          </a:p>
          <a:p>
            <a:endParaRPr lang="en-US" altLang="en-US" sz="1400" dirty="0"/>
          </a:p>
          <a:p>
            <a:r>
              <a:rPr lang="en-US" altLang="en-US" sz="1400" b="1" dirty="0"/>
              <a:t>type </a:t>
            </a:r>
            <a:r>
              <a:rPr lang="en-US" altLang="en-US" sz="1400" b="1" dirty="0" err="1"/>
              <a:t>RequiredFriend</a:t>
            </a:r>
            <a:r>
              <a:rPr lang="en-US" altLang="en-US" sz="1400" b="1" dirty="0"/>
              <a:t> = Required&lt;Friend&gt;;</a:t>
            </a:r>
          </a:p>
          <a:p>
            <a:r>
              <a:rPr lang="en-US" altLang="en-US" sz="1400" b="1" dirty="0"/>
              <a:t>type </a:t>
            </a:r>
            <a:r>
              <a:rPr lang="en-US" altLang="en-US" sz="1400" b="1" dirty="0" err="1"/>
              <a:t>PartialFriend</a:t>
            </a:r>
            <a:r>
              <a:rPr lang="en-US" altLang="en-US" sz="1400" b="1" dirty="0"/>
              <a:t> = Partial&lt;Friend&gt;;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4CD570-5CA1-11CF-ABA9-AFBD1F177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171" y="2845095"/>
            <a:ext cx="1724266" cy="10097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A1BB65-D4AC-20F2-8DA5-A0F785B38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171" y="3921851"/>
            <a:ext cx="2429214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01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5744A-AC5E-1D88-1A48-FBD7F2D6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유틸리티 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F5B8E-A919-BA01-C36F-E964CF9BF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Readonly</a:t>
            </a:r>
            <a:r>
              <a:rPr lang="en-US" altLang="ko-KR" dirty="0"/>
              <a:t>&lt;Type&gt;</a:t>
            </a:r>
          </a:p>
          <a:p>
            <a:pPr lvl="1"/>
            <a:r>
              <a:rPr lang="en-US" altLang="ko-KR" dirty="0"/>
              <a:t>Type</a:t>
            </a:r>
            <a:r>
              <a:rPr lang="ko-KR" altLang="en-US" dirty="0"/>
              <a:t>의 모든 속성을 </a:t>
            </a:r>
            <a:r>
              <a:rPr lang="en-US" altLang="ko-KR" dirty="0" err="1"/>
              <a:t>Readonly</a:t>
            </a:r>
            <a:r>
              <a:rPr lang="ko-KR" altLang="en-US" dirty="0"/>
              <a:t>로 설정한 타입을 생성함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r>
              <a:rPr lang="en-US" altLang="ko-KR" dirty="0" err="1"/>
              <a:t>ParametersType</a:t>
            </a:r>
            <a:r>
              <a:rPr lang="en-US" altLang="ko-KR" dirty="0"/>
              <a:t>&lt;Type&gt;</a:t>
            </a:r>
          </a:p>
          <a:p>
            <a:pPr lvl="1"/>
            <a:r>
              <a:rPr lang="ko-KR" altLang="en-US" dirty="0"/>
              <a:t>함수의 파라미터로 사용된 타입을 이용해 </a:t>
            </a:r>
            <a:r>
              <a:rPr lang="en-US" altLang="ko-KR" dirty="0"/>
              <a:t>Tuple </a:t>
            </a:r>
            <a:r>
              <a:rPr lang="ko-KR" altLang="en-US" dirty="0"/>
              <a:t>타입을 생성함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F03C7E-AEF7-256C-8E58-9683F4A4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1920616"/>
            <a:ext cx="2662642" cy="11483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1941BC-C202-8A3A-1AA8-3286E469F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420" y="1916832"/>
            <a:ext cx="414046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400" dirty="0"/>
              <a:t>interface Friend {</a:t>
            </a:r>
          </a:p>
          <a:p>
            <a:r>
              <a:rPr lang="en-US" altLang="en-US" sz="1400" dirty="0"/>
              <a:t>  name: string;</a:t>
            </a:r>
          </a:p>
          <a:p>
            <a:r>
              <a:rPr lang="en-US" altLang="en-US" sz="1400" dirty="0"/>
              <a:t>  phone: string;</a:t>
            </a:r>
          </a:p>
          <a:p>
            <a:r>
              <a:rPr lang="en-US" altLang="en-US" sz="1400" dirty="0"/>
              <a:t>  email: string;</a:t>
            </a:r>
          </a:p>
          <a:p>
            <a:r>
              <a:rPr lang="en-US" altLang="en-US" sz="1400" dirty="0"/>
              <a:t>}</a:t>
            </a:r>
          </a:p>
          <a:p>
            <a:r>
              <a:rPr lang="en-US" altLang="en-US" sz="1400" b="1" dirty="0"/>
              <a:t>type </a:t>
            </a:r>
            <a:r>
              <a:rPr lang="en-US" altLang="en-US" sz="1400" b="1" dirty="0" err="1"/>
              <a:t>ROFriend</a:t>
            </a:r>
            <a:r>
              <a:rPr lang="en-US" altLang="en-US" sz="1400" b="1" dirty="0"/>
              <a:t> = </a:t>
            </a:r>
            <a:r>
              <a:rPr lang="en-US" altLang="en-US" sz="1400" b="1" dirty="0" err="1"/>
              <a:t>Readonly</a:t>
            </a:r>
            <a:r>
              <a:rPr lang="en-US" altLang="en-US" sz="1400" b="1" dirty="0"/>
              <a:t>&lt;Friend&gt;;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B60DFC-5DA2-9A21-FA5E-2F512812F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420" y="4456273"/>
            <a:ext cx="4536504" cy="116955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400" dirty="0"/>
              <a:t>const add = (</a:t>
            </a:r>
            <a:r>
              <a:rPr lang="en-US" altLang="en-US" sz="1400" dirty="0" err="1"/>
              <a:t>x:number</a:t>
            </a:r>
            <a:r>
              <a:rPr lang="en-US" altLang="en-US" sz="1400" dirty="0"/>
              <a:t>, y:number) =&gt; {</a:t>
            </a:r>
          </a:p>
          <a:p>
            <a:r>
              <a:rPr lang="en-US" altLang="en-US" sz="1400" dirty="0"/>
              <a:t>    return </a:t>
            </a:r>
            <a:r>
              <a:rPr lang="en-US" altLang="en-US" sz="1400" dirty="0" err="1"/>
              <a:t>x+y</a:t>
            </a:r>
            <a:r>
              <a:rPr lang="en-US" altLang="en-US" sz="1400" dirty="0"/>
              <a:t>;</a:t>
            </a:r>
          </a:p>
          <a:p>
            <a:r>
              <a:rPr lang="en-US" altLang="en-US" sz="1400" dirty="0"/>
              <a:t>}</a:t>
            </a:r>
          </a:p>
          <a:p>
            <a:endParaRPr lang="en-US" altLang="en-US" sz="1400" dirty="0"/>
          </a:p>
          <a:p>
            <a:r>
              <a:rPr lang="en-US" altLang="en-US" sz="1400" b="1" dirty="0"/>
              <a:t>type </a:t>
            </a:r>
            <a:r>
              <a:rPr lang="en-US" altLang="en-US" sz="1400" b="1" dirty="0" err="1"/>
              <a:t>ParameterType</a:t>
            </a:r>
            <a:r>
              <a:rPr lang="en-US" altLang="en-US" sz="1400" b="1" dirty="0"/>
              <a:t> = Parameters&lt;</a:t>
            </a:r>
            <a:r>
              <a:rPr lang="en-US" altLang="en-US" sz="1400" b="1" dirty="0" err="1"/>
              <a:t>typeof</a:t>
            </a:r>
            <a:r>
              <a:rPr lang="en-US" altLang="en-US" sz="1400" b="1" dirty="0"/>
              <a:t> add&gt;;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363B889-AFFF-6355-A6C3-6460803EB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948" y="4456273"/>
            <a:ext cx="4410691" cy="98121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48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5744A-AC5E-1D88-1A48-FBD7F2D6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유틸리티 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F5B8E-A919-BA01-C36F-E964CF9BF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Pick&lt;Type, Keys&gt;   Omit&lt;Type, Keys&gt;</a:t>
            </a:r>
          </a:p>
          <a:p>
            <a:pPr lvl="1"/>
            <a:r>
              <a:rPr lang="en-US" altLang="ko-KR" dirty="0" err="1"/>
              <a:t>Pick:Type</a:t>
            </a:r>
            <a:r>
              <a:rPr lang="ko-KR" altLang="en-US" dirty="0"/>
              <a:t>에서 </a:t>
            </a:r>
            <a:r>
              <a:rPr lang="en-US" altLang="ko-KR" dirty="0"/>
              <a:t>Keys</a:t>
            </a:r>
            <a:r>
              <a:rPr lang="ko-KR" altLang="en-US" dirty="0"/>
              <a:t>의 집합에 해당하는 속성으로 타입을 생성함</a:t>
            </a:r>
            <a:endParaRPr lang="en-US" altLang="ko-KR" dirty="0"/>
          </a:p>
          <a:p>
            <a:pPr lvl="1"/>
            <a:r>
              <a:rPr lang="en-US" altLang="ko-KR" dirty="0"/>
              <a:t>Omit: Type</a:t>
            </a:r>
            <a:r>
              <a:rPr lang="ko-KR" altLang="en-US" dirty="0"/>
              <a:t>에서 </a:t>
            </a:r>
            <a:r>
              <a:rPr lang="en-US" altLang="ko-KR" dirty="0"/>
              <a:t>Keys</a:t>
            </a:r>
            <a:r>
              <a:rPr lang="ko-KR" altLang="en-US" dirty="0"/>
              <a:t>의 집합에 해당하는 속성을 제거한 타입을 생성함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284440-C8A4-3317-D86B-0D40DF6ED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735" y="2432331"/>
            <a:ext cx="493254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400" dirty="0"/>
              <a:t>interface Friend {</a:t>
            </a:r>
          </a:p>
          <a:p>
            <a:r>
              <a:rPr lang="en-US" altLang="en-US" sz="1400" dirty="0"/>
              <a:t>  name: string;</a:t>
            </a:r>
          </a:p>
          <a:p>
            <a:r>
              <a:rPr lang="en-US" altLang="en-US" sz="1400" dirty="0"/>
              <a:t>  phone: string;</a:t>
            </a:r>
          </a:p>
          <a:p>
            <a:r>
              <a:rPr lang="en-US" altLang="en-US" sz="1400" dirty="0"/>
              <a:t>  email: string;</a:t>
            </a:r>
          </a:p>
          <a:p>
            <a:r>
              <a:rPr lang="en-US" altLang="en-US" sz="1400" dirty="0"/>
              <a:t>  address: string;</a:t>
            </a:r>
          </a:p>
          <a:p>
            <a:r>
              <a:rPr lang="en-US" altLang="en-US" sz="1400" dirty="0"/>
              <a:t>}</a:t>
            </a:r>
          </a:p>
          <a:p>
            <a:r>
              <a:rPr lang="en-US" altLang="en-US" sz="1400" b="1" dirty="0"/>
              <a:t>type </a:t>
            </a:r>
            <a:r>
              <a:rPr lang="en-US" altLang="en-US" sz="1400" b="1" dirty="0" err="1"/>
              <a:t>PickFriend</a:t>
            </a:r>
            <a:r>
              <a:rPr lang="en-US" altLang="en-US" sz="1400" b="1" dirty="0"/>
              <a:t> = Pick&lt;Friend, "</a:t>
            </a:r>
            <a:r>
              <a:rPr lang="en-US" altLang="en-US" sz="1400" b="1" dirty="0" err="1"/>
              <a:t>name"|"phone</a:t>
            </a:r>
            <a:r>
              <a:rPr lang="en-US" altLang="en-US" sz="1400" b="1" dirty="0"/>
              <a:t>"&gt;;</a:t>
            </a:r>
          </a:p>
          <a:p>
            <a:r>
              <a:rPr lang="en-US" altLang="en-US" sz="1400" b="1" dirty="0"/>
              <a:t>type </a:t>
            </a:r>
            <a:r>
              <a:rPr lang="en-US" altLang="en-US" sz="1400" b="1" dirty="0" err="1"/>
              <a:t>OmitFriend</a:t>
            </a:r>
            <a:r>
              <a:rPr lang="en-US" altLang="en-US" sz="1400" b="1" dirty="0"/>
              <a:t> = Omit&lt;Friend, "</a:t>
            </a:r>
            <a:r>
              <a:rPr lang="en-US" altLang="en-US" sz="1400" b="1" dirty="0" err="1"/>
              <a:t>address"|"phone</a:t>
            </a:r>
            <a:r>
              <a:rPr lang="en-US" altLang="en-US" sz="1400" b="1" dirty="0"/>
              <a:t>"&gt;;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CE43E7-87AB-6792-294A-A6FBAB5C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20" y="2456892"/>
            <a:ext cx="1726538" cy="8350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1B64CF-2468-2A13-7E1F-FC4CD14C5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019" y="3406434"/>
            <a:ext cx="1726537" cy="84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94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A891C-8BA6-FACF-D288-4662B54E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유틸리티 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D2396-58B4-AD4A-973A-709B904D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Parameters&lt;Type&gt;</a:t>
            </a:r>
          </a:p>
          <a:p>
            <a:pPr lvl="1"/>
            <a:r>
              <a:rPr lang="en-US" altLang="ko-KR" dirty="0"/>
              <a:t>Type</a:t>
            </a:r>
            <a:r>
              <a:rPr lang="ko-KR" altLang="en-US" dirty="0"/>
              <a:t>이 함수일 때 사용</a:t>
            </a:r>
            <a:endParaRPr lang="en-US" altLang="ko-KR" dirty="0"/>
          </a:p>
          <a:p>
            <a:pPr lvl="1"/>
            <a:r>
              <a:rPr lang="en-US" altLang="ko-KR" dirty="0"/>
              <a:t>Type </a:t>
            </a:r>
            <a:r>
              <a:rPr lang="ko-KR" altLang="en-US" dirty="0"/>
              <a:t>함수의 매개변수들의  타입으로 새로운 </a:t>
            </a:r>
            <a:r>
              <a:rPr lang="ko-KR" altLang="en-US" dirty="0" err="1"/>
              <a:t>튜플</a:t>
            </a:r>
            <a:r>
              <a:rPr lang="ko-KR" altLang="en-US" dirty="0"/>
              <a:t> 타입을 생성함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708895-235B-3A86-0E16-B9CA2B74D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735" y="2432331"/>
            <a:ext cx="4932548" cy="116955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400" dirty="0"/>
              <a:t>const add = (</a:t>
            </a:r>
            <a:r>
              <a:rPr lang="en-US" altLang="en-US" sz="1400" dirty="0" err="1"/>
              <a:t>x:number</a:t>
            </a:r>
            <a:r>
              <a:rPr lang="en-US" altLang="en-US" sz="1400" dirty="0"/>
              <a:t>, y:number) =&gt; {</a:t>
            </a:r>
          </a:p>
          <a:p>
            <a:r>
              <a:rPr lang="en-US" altLang="en-US" sz="1400" dirty="0"/>
              <a:t>    return </a:t>
            </a:r>
            <a:r>
              <a:rPr lang="en-US" altLang="en-US" sz="1400" dirty="0" err="1"/>
              <a:t>x+y</a:t>
            </a:r>
            <a:r>
              <a:rPr lang="en-US" altLang="en-US" sz="1400" dirty="0"/>
              <a:t>;</a:t>
            </a:r>
          </a:p>
          <a:p>
            <a:r>
              <a:rPr lang="en-US" altLang="en-US" sz="1400" dirty="0"/>
              <a:t>}</a:t>
            </a:r>
          </a:p>
          <a:p>
            <a:endParaRPr lang="en-US" altLang="en-US" sz="1400" dirty="0"/>
          </a:p>
          <a:p>
            <a:r>
              <a:rPr lang="en-US" altLang="en-US" sz="1400" b="1" dirty="0"/>
              <a:t>type </a:t>
            </a:r>
            <a:r>
              <a:rPr lang="en-US" altLang="en-US" sz="1400" b="1" dirty="0" err="1"/>
              <a:t>ParameterType</a:t>
            </a:r>
            <a:r>
              <a:rPr lang="en-US" altLang="en-US" sz="1400" b="1" dirty="0"/>
              <a:t> = Parameters&lt;</a:t>
            </a:r>
            <a:r>
              <a:rPr lang="en-US" altLang="en-US" sz="1400" b="1" dirty="0" err="1"/>
              <a:t>typeof</a:t>
            </a:r>
            <a:r>
              <a:rPr lang="en-US" altLang="en-US" sz="1400" b="1" dirty="0"/>
              <a:t> add&gt;;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0265B4-725A-F580-AEB8-5D874FF42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7" y="3742995"/>
            <a:ext cx="7047335" cy="159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1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02F04-FD2A-4DBC-4DFE-AAF90D20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제네릭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F1434-C309-E8CB-56CF-ADBD7D49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제네릭</a:t>
            </a:r>
            <a:r>
              <a:rPr lang="en-US" altLang="ko-KR" dirty="0"/>
              <a:t>(Generic)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직역 </a:t>
            </a:r>
            <a:r>
              <a:rPr lang="en-US" altLang="ko-KR" dirty="0"/>
              <a:t>: </a:t>
            </a:r>
            <a:r>
              <a:rPr lang="ko-KR" altLang="en-US" dirty="0"/>
              <a:t>포괄적인</a:t>
            </a:r>
            <a:r>
              <a:rPr lang="en-US" altLang="ko-KR" dirty="0"/>
              <a:t>, </a:t>
            </a:r>
            <a:r>
              <a:rPr lang="ko-KR" altLang="en-US" dirty="0"/>
              <a:t>일반 명칭인</a:t>
            </a:r>
            <a:endParaRPr lang="en-US" altLang="ko-KR" dirty="0"/>
          </a:p>
          <a:p>
            <a:pPr lvl="2"/>
            <a:r>
              <a:rPr lang="ko-KR" altLang="en-US" dirty="0"/>
              <a:t>특정 데이터 형식에 의존하지 않고</a:t>
            </a:r>
            <a:r>
              <a:rPr lang="en-US" altLang="ko-KR" dirty="0"/>
              <a:t>, </a:t>
            </a:r>
            <a:r>
              <a:rPr lang="ko-KR" altLang="en-US" dirty="0"/>
              <a:t>하나의 값이 여러 다른 데이터 타입들을 가질 수 있도록 하는 방법</a:t>
            </a:r>
            <a:r>
              <a:rPr lang="en-US" altLang="ko-KR" dirty="0"/>
              <a:t>'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i="0" dirty="0">
                <a:solidFill>
                  <a:srgbClr val="454545"/>
                </a:solidFill>
                <a:effectLst/>
                <a:latin typeface="Spoqa Han Sans"/>
              </a:rPr>
              <a:t>함수</a:t>
            </a:r>
            <a:r>
              <a:rPr lang="en-US" altLang="ko-KR" i="0" dirty="0">
                <a:solidFill>
                  <a:srgbClr val="454545"/>
                </a:solidFill>
                <a:effectLst/>
                <a:latin typeface="Spoqa Han Sans"/>
              </a:rPr>
              <a:t>,</a:t>
            </a:r>
            <a:r>
              <a:rPr lang="ko-KR" altLang="en-US" i="0" dirty="0">
                <a:solidFill>
                  <a:srgbClr val="454545"/>
                </a:solidFill>
                <a:effectLst/>
                <a:latin typeface="Spoqa Han Sans"/>
              </a:rPr>
              <a:t> 클래스를 사용할 때 사용할 타입을 지정하여 호출하는 프로그래밍 기법</a:t>
            </a:r>
            <a:endParaRPr lang="en-US" altLang="ko-KR" i="0" dirty="0">
              <a:solidFill>
                <a:srgbClr val="454545"/>
              </a:solidFill>
              <a:effectLst/>
              <a:latin typeface="Spoqa Han Sans"/>
            </a:endParaRPr>
          </a:p>
          <a:p>
            <a:r>
              <a:rPr lang="en-US" altLang="ko-KR" dirty="0"/>
              <a:t>Generic</a:t>
            </a:r>
            <a:r>
              <a:rPr lang="ko-KR" altLang="en-US" dirty="0"/>
              <a:t>을 사용하지 않는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endParaRPr lang="en-US" altLang="ko-KR" dirty="0"/>
          </a:p>
          <a:p>
            <a:pPr lvl="1"/>
            <a:r>
              <a:rPr lang="ko-KR" altLang="en-US" dirty="0"/>
              <a:t>함수의 인자로 여러 유형을 전달하려면</a:t>
            </a:r>
            <a:r>
              <a:rPr lang="en-US" altLang="ko-KR" dirty="0"/>
              <a:t>? --&gt; any?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그렇다면 해결책은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함수인 경우는 함수 오버로딩</a:t>
            </a:r>
            <a:endParaRPr lang="en-US" altLang="ko-KR" dirty="0"/>
          </a:p>
          <a:p>
            <a:pPr lvl="2"/>
            <a:r>
              <a:rPr lang="ko-KR" altLang="en-US" dirty="0"/>
              <a:t>그리고 제네릭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6F76EB-A57C-5D3E-CCF6-DC5E46784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420" y="3429000"/>
            <a:ext cx="10139336" cy="184665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600" dirty="0"/>
              <a:t>function </a:t>
            </a:r>
            <a:r>
              <a:rPr lang="en-US" altLang="en-US" sz="1600" dirty="0" err="1"/>
              <a:t>arrayConcat</a:t>
            </a:r>
            <a:r>
              <a:rPr lang="en-US" altLang="en-US" sz="1600" dirty="0"/>
              <a:t>(</a:t>
            </a:r>
            <a:r>
              <a:rPr lang="en-US" altLang="en-US" sz="1600" dirty="0" err="1"/>
              <a:t>items1:any</a:t>
            </a:r>
            <a:r>
              <a:rPr lang="en-US" altLang="en-US" sz="1600" dirty="0"/>
              <a:t>[], </a:t>
            </a:r>
            <a:r>
              <a:rPr lang="en-US" altLang="en-US" sz="1600" dirty="0" err="1"/>
              <a:t>items2</a:t>
            </a:r>
            <a:r>
              <a:rPr lang="en-US" altLang="en-US" sz="1600" dirty="0"/>
              <a:t> : any[] ) : any[] {</a:t>
            </a:r>
          </a:p>
          <a:p>
            <a:r>
              <a:rPr lang="en-US" altLang="en-US" sz="1600" dirty="0"/>
              <a:t>    return </a:t>
            </a:r>
            <a:r>
              <a:rPr lang="en-US" altLang="en-US" sz="1600" dirty="0" err="1"/>
              <a:t>items1.concat</a:t>
            </a:r>
            <a:r>
              <a:rPr lang="en-US" altLang="en-US" sz="1600" dirty="0"/>
              <a:t>(</a:t>
            </a:r>
            <a:r>
              <a:rPr lang="en-US" altLang="en-US" sz="1600" dirty="0" err="1"/>
              <a:t>items2</a:t>
            </a:r>
            <a:r>
              <a:rPr lang="en-US" altLang="en-US" sz="1600" dirty="0"/>
              <a:t>);</a:t>
            </a:r>
          </a:p>
          <a:p>
            <a:r>
              <a:rPr lang="en-US" altLang="en-US" sz="1600" dirty="0"/>
              <a:t>}</a:t>
            </a:r>
          </a:p>
          <a:p>
            <a:endParaRPr lang="en-US" altLang="en-US" sz="1600" dirty="0"/>
          </a:p>
          <a:p>
            <a:r>
              <a:rPr lang="en-US" altLang="en-US" sz="1600" b="1" dirty="0"/>
              <a:t>//any </a:t>
            </a:r>
            <a:r>
              <a:rPr lang="ko-KR" altLang="en-US" sz="1600" b="1" dirty="0"/>
              <a:t>타입을 사용하면 아무 타입이나 사용할 수 있지만 타입을 일관되게 사용할 수 없음</a:t>
            </a:r>
            <a:endParaRPr lang="en-US" altLang="en-US" sz="1600" b="1" dirty="0"/>
          </a:p>
          <a:p>
            <a:r>
              <a:rPr lang="en-US" altLang="en-US" sz="1600" dirty="0"/>
              <a:t>let </a:t>
            </a:r>
            <a:r>
              <a:rPr lang="en-US" altLang="en-US" sz="1600" dirty="0" err="1"/>
              <a:t>arr1</a:t>
            </a:r>
            <a:r>
              <a:rPr lang="en-US" altLang="en-US" sz="1600" dirty="0"/>
              <a:t> = </a:t>
            </a:r>
            <a:r>
              <a:rPr lang="en-US" altLang="en-US" sz="1600" dirty="0" err="1"/>
              <a:t>arrayConcat</a:t>
            </a:r>
            <a:r>
              <a:rPr lang="en-US" altLang="en-US" sz="1600" dirty="0"/>
              <a:t>([10,20,30], ['</a:t>
            </a:r>
            <a:r>
              <a:rPr lang="en-US" altLang="en-US" sz="1600" dirty="0" err="1"/>
              <a:t>a','b</a:t>
            </a:r>
            <a:r>
              <a:rPr lang="en-US" altLang="en-US" sz="1600" dirty="0"/>
              <a:t>', 40])</a:t>
            </a:r>
          </a:p>
          <a:p>
            <a:r>
              <a:rPr lang="en-US" altLang="en-US" sz="1600" dirty="0"/>
              <a:t>arr1.push(true</a:t>
            </a:r>
            <a:r>
              <a:rPr lang="en-US" altLang="ko-KR" sz="1600" dirty="0"/>
              <a:t>);		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949508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7FCB6-997B-2B35-4B2B-1A7A90B1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유틸리티 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F1B34-07A4-6FDB-2BB5-FD238354E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내장 문자열 조작 타입</a:t>
            </a:r>
            <a:endParaRPr lang="en-US" altLang="ko-KR" dirty="0"/>
          </a:p>
          <a:p>
            <a:pPr lvl="1"/>
            <a:r>
              <a:rPr lang="ko-KR" altLang="en-US" dirty="0"/>
              <a:t>타입 </a:t>
            </a:r>
            <a:r>
              <a:rPr lang="ko-KR" altLang="en-US" dirty="0" err="1"/>
              <a:t>리터럴</a:t>
            </a:r>
            <a:r>
              <a:rPr lang="ko-KR" altLang="en-US" dirty="0"/>
              <a:t> 문자열에서의 문자열 조작을 위한 유틸리티 타입</a:t>
            </a:r>
            <a:endParaRPr lang="en-US" altLang="ko-KR" dirty="0"/>
          </a:p>
          <a:p>
            <a:pPr lvl="1"/>
            <a:r>
              <a:rPr lang="en-US" altLang="ko-KR" dirty="0"/>
              <a:t>Uppercase&lt;</a:t>
            </a:r>
            <a:r>
              <a:rPr lang="en-US" altLang="ko-KR" dirty="0" err="1"/>
              <a:t>StringType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Lowercase&lt;</a:t>
            </a:r>
            <a:r>
              <a:rPr lang="en-US" altLang="ko-KR" dirty="0" err="1"/>
              <a:t>StringType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Capitalize&lt;</a:t>
            </a:r>
            <a:r>
              <a:rPr lang="en-US" altLang="ko-KR" dirty="0" err="1"/>
              <a:t>StringType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Uncapitalize&lt;</a:t>
            </a:r>
            <a:r>
              <a:rPr lang="en-US" altLang="ko-KR" dirty="0" err="1"/>
              <a:t>StringType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7ACB5A-8D72-A2C9-F339-8B0327350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420" y="3537012"/>
            <a:ext cx="7560840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400" dirty="0"/>
              <a:t>type Code = "Apple"</a:t>
            </a:r>
          </a:p>
          <a:p>
            <a:r>
              <a:rPr lang="en-US" altLang="en-US" sz="1400" dirty="0"/>
              <a:t>type </a:t>
            </a:r>
            <a:r>
              <a:rPr lang="en-US" altLang="en-US" sz="1400" dirty="0" err="1"/>
              <a:t>UpperCode</a:t>
            </a:r>
            <a:r>
              <a:rPr lang="en-US" altLang="en-US" sz="1400" dirty="0"/>
              <a:t> = </a:t>
            </a:r>
            <a:r>
              <a:rPr lang="en-US" altLang="en-US" sz="1400" b="1" dirty="0"/>
              <a:t>Uppercase&lt;Code&gt;        </a:t>
            </a:r>
            <a:r>
              <a:rPr lang="en-US" altLang="en-US" sz="1400" dirty="0"/>
              <a:t>//APPLE</a:t>
            </a:r>
          </a:p>
          <a:p>
            <a:r>
              <a:rPr lang="en-US" altLang="en-US" sz="1400" dirty="0"/>
              <a:t>type </a:t>
            </a:r>
            <a:r>
              <a:rPr lang="en-US" altLang="en-US" sz="1400" dirty="0" err="1"/>
              <a:t>LowerCode</a:t>
            </a:r>
            <a:r>
              <a:rPr lang="en-US" altLang="en-US" sz="1400" dirty="0"/>
              <a:t> = </a:t>
            </a:r>
            <a:r>
              <a:rPr lang="en-US" altLang="en-US" sz="1400" b="1" dirty="0"/>
              <a:t>Lowercase&lt;Code&gt;        </a:t>
            </a:r>
            <a:r>
              <a:rPr lang="en-US" altLang="en-US" sz="1400" dirty="0"/>
              <a:t>//apple</a:t>
            </a:r>
          </a:p>
          <a:p>
            <a:endParaRPr lang="en-US" altLang="en-US" sz="1400" dirty="0"/>
          </a:p>
          <a:p>
            <a:r>
              <a:rPr lang="en-US" altLang="en-US" sz="1400" dirty="0"/>
              <a:t>type Code2 = "</a:t>
            </a:r>
            <a:r>
              <a:rPr lang="en-US" altLang="en-US" sz="1400" dirty="0" err="1"/>
              <a:t>mongodb</a:t>
            </a:r>
            <a:r>
              <a:rPr lang="en-US" altLang="en-US" sz="1400" dirty="0"/>
              <a:t>";</a:t>
            </a:r>
          </a:p>
          <a:p>
            <a:r>
              <a:rPr lang="en-US" altLang="en-US" sz="1400" dirty="0"/>
              <a:t>type CapitalCode2 = </a:t>
            </a:r>
            <a:r>
              <a:rPr lang="en-US" altLang="en-US" sz="1400" b="1" dirty="0"/>
              <a:t>Capitalize&lt;Code2&gt;       </a:t>
            </a:r>
            <a:r>
              <a:rPr lang="en-US" altLang="en-US" sz="1400" dirty="0"/>
              <a:t>//</a:t>
            </a:r>
            <a:r>
              <a:rPr lang="en-US" altLang="en-US" sz="1400" dirty="0" err="1"/>
              <a:t>Mongodb</a:t>
            </a:r>
            <a:endParaRPr lang="en-US" altLang="en-US" sz="1400" dirty="0"/>
          </a:p>
          <a:p>
            <a:endParaRPr lang="en-US" altLang="en-US" sz="1400" dirty="0"/>
          </a:p>
          <a:p>
            <a:r>
              <a:rPr lang="en-US" altLang="en-US" sz="1400" dirty="0"/>
              <a:t>type Code3 = "AMAZON WORLD";</a:t>
            </a:r>
          </a:p>
          <a:p>
            <a:r>
              <a:rPr lang="en-US" altLang="en-US" sz="1400" dirty="0"/>
              <a:t>type UncapitalCode3 = </a:t>
            </a:r>
            <a:r>
              <a:rPr lang="en-US" altLang="en-US" sz="1400" b="1" dirty="0"/>
              <a:t>Uncapitalize&lt;Code3</a:t>
            </a:r>
            <a:r>
              <a:rPr lang="en-US" altLang="en-US" sz="1400" dirty="0"/>
              <a:t>&gt;   //</a:t>
            </a:r>
            <a:r>
              <a:rPr lang="en-US" altLang="en-US" sz="1400" dirty="0" err="1"/>
              <a:t>aMAZON</a:t>
            </a:r>
            <a:r>
              <a:rPr lang="en-US" altLang="en-US" sz="1400" dirty="0"/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367560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AECB7-E9E2-93C8-4F45-93295811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타입스크립트 기반 </a:t>
            </a:r>
            <a:r>
              <a:rPr lang="en-US" altLang="ko-KR" dirty="0"/>
              <a:t>React </a:t>
            </a:r>
            <a:r>
              <a:rPr lang="ko-KR" altLang="en-US" dirty="0"/>
              <a:t>컴포넌트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2511C-F56C-150E-31E5-8E2FC0696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Typescript </a:t>
            </a:r>
            <a:r>
              <a:rPr lang="ko-KR" altLang="en-US" dirty="0"/>
              <a:t>기반 </a:t>
            </a:r>
            <a:r>
              <a:rPr lang="ko-KR" altLang="en-US" dirty="0" err="1"/>
              <a:t>리액트</a:t>
            </a:r>
            <a:r>
              <a:rPr lang="ko-KR" altLang="en-US" dirty="0"/>
              <a:t> 프로젝트 생성</a:t>
            </a:r>
            <a:endParaRPr lang="en-US" altLang="ko-KR" dirty="0"/>
          </a:p>
          <a:p>
            <a:r>
              <a:rPr lang="ko-KR" altLang="en-US" dirty="0"/>
              <a:t>함수 컴포넌트</a:t>
            </a:r>
            <a:endParaRPr lang="en-US" altLang="ko-KR" dirty="0"/>
          </a:p>
          <a:p>
            <a:r>
              <a:rPr lang="ko-KR" altLang="en-US" dirty="0"/>
              <a:t>클래스 컴포넌트</a:t>
            </a:r>
            <a:endParaRPr lang="en-US" altLang="ko-KR" dirty="0"/>
          </a:p>
          <a:p>
            <a:r>
              <a:rPr lang="ko-KR" altLang="en-US" dirty="0"/>
              <a:t>컴포넌트 속성의 유효성 검사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8743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89F91-D387-4565-53DC-C452ABBC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Typescript </a:t>
            </a:r>
            <a:r>
              <a:rPr lang="ko-KR" altLang="en-US" dirty="0"/>
              <a:t>기반 </a:t>
            </a:r>
            <a:r>
              <a:rPr lang="ko-KR" altLang="en-US" dirty="0" err="1"/>
              <a:t>리액트</a:t>
            </a:r>
            <a:r>
              <a:rPr lang="ko-KR" altLang="en-US" dirty="0"/>
              <a:t> 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6CCDC-4453-2896-60DE-955701C2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Vite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en-US" altLang="ko-KR" dirty="0" err="1"/>
              <a:t>vite</a:t>
            </a:r>
            <a:r>
              <a:rPr lang="en-US" altLang="ko-KR" dirty="0"/>
              <a:t> </a:t>
            </a:r>
            <a:r>
              <a:rPr lang="ko-KR" altLang="en-US" dirty="0"/>
              <a:t>프로젝트명 </a:t>
            </a:r>
            <a:r>
              <a:rPr lang="en-US" altLang="ko-KR" dirty="0"/>
              <a:t>-- --template react-</a:t>
            </a:r>
            <a:r>
              <a:rPr lang="en-US" altLang="ko-KR" dirty="0" err="1"/>
              <a:t>ts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ko-KR" altLang="en-US" dirty="0"/>
              <a:t> </a:t>
            </a:r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 err="1"/>
              <a:t>vite</a:t>
            </a:r>
            <a:r>
              <a:rPr lang="ko-KR" altLang="en-US" dirty="0"/>
              <a:t> 프로젝트명 </a:t>
            </a:r>
            <a:r>
              <a:rPr lang="en-US" altLang="ko-KR" dirty="0"/>
              <a:t>-- --</a:t>
            </a:r>
            <a:r>
              <a:rPr lang="en-US" altLang="ko-KR" dirty="0" err="1"/>
              <a:t>tempate</a:t>
            </a:r>
            <a:r>
              <a:rPr lang="en-US" altLang="ko-KR" dirty="0"/>
              <a:t> react-</a:t>
            </a:r>
            <a:r>
              <a:rPr lang="en-US" altLang="ko-KR" dirty="0" err="1"/>
              <a:t>ts</a:t>
            </a:r>
            <a:endParaRPr lang="en-US" altLang="ko-KR" dirty="0"/>
          </a:p>
          <a:p>
            <a:r>
              <a:rPr lang="en-US" altLang="ko-KR" dirty="0"/>
              <a:t> CRA</a:t>
            </a:r>
          </a:p>
          <a:p>
            <a:pPr lvl="1"/>
            <a:r>
              <a:rPr lang="en-US" altLang="ko-KR" dirty="0" err="1"/>
              <a:t>npx</a:t>
            </a:r>
            <a:r>
              <a:rPr lang="en-US" altLang="ko-KR" dirty="0"/>
              <a:t> create-react-app </a:t>
            </a:r>
            <a:r>
              <a:rPr lang="ko-KR" altLang="en-US" dirty="0"/>
              <a:t>프로젝트명</a:t>
            </a:r>
            <a:r>
              <a:rPr lang="en-US" altLang="ko-KR" dirty="0"/>
              <a:t> --template typescript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tsconfig.json</a:t>
            </a:r>
            <a:r>
              <a:rPr lang="en-US" altLang="ko-KR" dirty="0"/>
              <a:t>(</a:t>
            </a:r>
            <a:r>
              <a:rPr lang="en-US" altLang="ko-KR" dirty="0" err="1"/>
              <a:t>vite</a:t>
            </a:r>
            <a:r>
              <a:rPr lang="ko-KR" altLang="en-US" dirty="0"/>
              <a:t> 예시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2C06CC-01EB-33A1-0C76-D5906CB82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96" y="3596240"/>
            <a:ext cx="5220581" cy="28931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compilerOptions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"target": "ES2020",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useDefineForClassFields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": true,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"lib": ["ES2020", "DOM", 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DOM.Iterable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"],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"module": 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ESNext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skipLibCheck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": true,</a:t>
            </a:r>
          </a:p>
          <a:p>
            <a:br>
              <a:rPr lang="en-US" altLang="ko-KR" sz="1400" b="0" dirty="0"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/* Bundler mode */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moduleResolution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": "bundler",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allowImportingTsExtensions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": true,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resolveJsonModule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": true,</a:t>
            </a:r>
          </a:p>
          <a:p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62AFE9-FE0A-7F2E-7C0E-D975AC8C8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984" y="3596240"/>
            <a:ext cx="5580620" cy="28931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isolatedModules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": true,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noEmit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": true,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jsx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": "react-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jsx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",</a:t>
            </a:r>
          </a:p>
          <a:p>
            <a:br>
              <a:rPr lang="en-US" altLang="ko-KR" sz="1400" b="0" dirty="0">
                <a:effectLst/>
                <a:latin typeface="Consolas" panose="020B0609020204030204" pitchFamily="49" charset="0"/>
              </a:rPr>
            </a:br>
            <a:r>
              <a:rPr lang="en-US" altLang="ko-KR" sz="1400" b="1" dirty="0">
                <a:effectLst/>
                <a:latin typeface="Consolas" panose="020B0609020204030204" pitchFamily="49" charset="0"/>
              </a:rPr>
              <a:t>    /* Linting */</a:t>
            </a:r>
          </a:p>
          <a:p>
            <a:r>
              <a:rPr lang="en-US" altLang="ko-KR" sz="1400" b="1" dirty="0">
                <a:effectLst/>
                <a:latin typeface="Consolas" panose="020B0609020204030204" pitchFamily="49" charset="0"/>
              </a:rPr>
              <a:t>    "strict": true,</a:t>
            </a:r>
          </a:p>
          <a:p>
            <a:r>
              <a:rPr lang="en-US" altLang="ko-KR" sz="1400" b="1" dirty="0">
                <a:effectLst/>
                <a:latin typeface="Consolas" panose="020B0609020204030204" pitchFamily="49" charset="0"/>
              </a:rPr>
              <a:t>    "</a:t>
            </a:r>
            <a:r>
              <a:rPr lang="en-US" altLang="ko-KR" sz="1400" b="1" dirty="0" err="1">
                <a:effectLst/>
                <a:latin typeface="Consolas" panose="020B0609020204030204" pitchFamily="49" charset="0"/>
              </a:rPr>
              <a:t>noUnusedLocals</a:t>
            </a:r>
            <a:r>
              <a:rPr lang="en-US" altLang="ko-KR" sz="1400" b="1" dirty="0">
                <a:effectLst/>
                <a:latin typeface="Consolas" panose="020B0609020204030204" pitchFamily="49" charset="0"/>
              </a:rPr>
              <a:t>": true,</a:t>
            </a:r>
          </a:p>
          <a:p>
            <a:r>
              <a:rPr lang="en-US" altLang="ko-KR" sz="1400" b="1" dirty="0">
                <a:effectLst/>
                <a:latin typeface="Consolas" panose="020B0609020204030204" pitchFamily="49" charset="0"/>
              </a:rPr>
              <a:t>    "</a:t>
            </a:r>
            <a:r>
              <a:rPr lang="en-US" altLang="ko-KR" sz="1400" b="1" dirty="0" err="1">
                <a:effectLst/>
                <a:latin typeface="Consolas" panose="020B0609020204030204" pitchFamily="49" charset="0"/>
              </a:rPr>
              <a:t>noUnusedParameters</a:t>
            </a:r>
            <a:r>
              <a:rPr lang="en-US" altLang="ko-KR" sz="1400" b="1" dirty="0">
                <a:effectLst/>
                <a:latin typeface="Consolas" panose="020B0609020204030204" pitchFamily="49" charset="0"/>
              </a:rPr>
              <a:t>": true,</a:t>
            </a:r>
          </a:p>
          <a:p>
            <a:r>
              <a:rPr lang="en-US" altLang="ko-KR" sz="1400" b="1" dirty="0">
                <a:effectLst/>
                <a:latin typeface="Consolas" panose="020B0609020204030204" pitchFamily="49" charset="0"/>
              </a:rPr>
              <a:t>    "</a:t>
            </a:r>
            <a:r>
              <a:rPr lang="en-US" altLang="ko-KR" sz="1400" b="1" dirty="0" err="1">
                <a:effectLst/>
                <a:latin typeface="Consolas" panose="020B0609020204030204" pitchFamily="49" charset="0"/>
              </a:rPr>
              <a:t>noFallthroughCasesInSwitch</a:t>
            </a:r>
            <a:r>
              <a:rPr lang="en-US" altLang="ko-KR" sz="1400" b="1" dirty="0">
                <a:effectLst/>
                <a:latin typeface="Consolas" panose="020B0609020204030204" pitchFamily="49" charset="0"/>
              </a:rPr>
              <a:t>": true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"include": ["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"],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"references": [{ "path": "./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tsconfig.node.json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 }]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345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28116-6FF7-FC4D-9084-B4116D99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함수 컴포넌트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CFD64-65F0-352D-FD7B-9236135B1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 컴포넌트 형태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&lt;&lt;</a:t>
            </a:r>
            <a:r>
              <a:rPr lang="ko-KR" altLang="en-US" dirty="0"/>
              <a:t>속성을 사용하는 컴포넌트</a:t>
            </a:r>
            <a:r>
              <a:rPr lang="en-US" altLang="ko-KR" dirty="0"/>
              <a:t>&gt;&gt;				&lt;&lt;</a:t>
            </a:r>
            <a:r>
              <a:rPr lang="ko-KR" altLang="en-US" dirty="0"/>
              <a:t>속성을 사용하지 않는 컴포넌트</a:t>
            </a:r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6915D1-8BED-14BF-EBC0-282EF799B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05" y="1916832"/>
            <a:ext cx="5148572" cy="332398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속성 타입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: type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또는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interface</a:t>
            </a:r>
          </a:p>
          <a:p>
            <a:r>
              <a:rPr lang="en-US" altLang="ko-KR" sz="1400" b="1" dirty="0">
                <a:effectLst/>
                <a:latin typeface="Consolas" panose="020B0609020204030204" pitchFamily="49" charset="0"/>
              </a:rPr>
              <a:t>interface </a:t>
            </a:r>
            <a:r>
              <a:rPr lang="en-US" altLang="ko-KR" sz="1400" b="1" dirty="0" err="1">
                <a:effectLst/>
                <a:latin typeface="Consolas" panose="020B0609020204030204" pitchFamily="49" charset="0"/>
              </a:rPr>
              <a:t>IProps</a:t>
            </a:r>
            <a:r>
              <a:rPr lang="en-US" altLang="ko-KR" sz="1400" b="1" dirty="0"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1" dirty="0"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sz="1400" b="1" dirty="0">
                <a:effectLst/>
                <a:latin typeface="Consolas" panose="020B0609020204030204" pitchFamily="49" charset="0"/>
              </a:rPr>
              <a:t>  visited: Boolean;</a:t>
            </a:r>
          </a:p>
          <a:p>
            <a:r>
              <a:rPr lang="en-US" altLang="ko-KR" sz="1400" b="1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 dirty="0"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effectLst/>
                <a:latin typeface="Consolas" panose="020B0609020204030204" pitchFamily="49" charset="0"/>
              </a:rPr>
              <a:t>const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CountryItem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effectLst/>
                <a:latin typeface="Consolas" panose="020B0609020204030204" pitchFamily="49" charset="0"/>
              </a:rPr>
              <a:t>(props: </a:t>
            </a:r>
            <a:r>
              <a:rPr lang="en-US" altLang="ko-KR" sz="1400" b="1" dirty="0" err="1">
                <a:effectLst/>
                <a:latin typeface="Consolas" panose="020B0609020204030204" pitchFamily="49" charset="0"/>
              </a:rPr>
              <a:t>IProps</a:t>
            </a:r>
            <a:r>
              <a:rPr lang="en-US" altLang="ko-KR" sz="1400" b="1" dirty="0"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=&gt; {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return (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&lt;h2&gt;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{props.name} {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props.visited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? "(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방문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)"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: ""}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&lt;/h2&gt;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400" b="0" dirty="0"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effectLst/>
                <a:latin typeface="Consolas" panose="020B0609020204030204" pitchFamily="49" charset="0"/>
              </a:rPr>
              <a:t>export default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CountryItem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84A770-6B39-484F-F277-2A2DD0D7D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564" y="1916832"/>
            <a:ext cx="6480721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import {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} from 'react'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CountryItem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from './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CountryItem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';</a:t>
            </a:r>
          </a:p>
          <a:p>
            <a:br>
              <a:rPr lang="en-US" altLang="ko-KR" sz="1400" b="0" dirty="0">
                <a:effectLst/>
                <a:latin typeface="Consolas" panose="020B0609020204030204" pitchFamily="49" charset="0"/>
              </a:rPr>
            </a:br>
            <a:r>
              <a:rPr lang="en-US" altLang="ko-KR" sz="1400" b="1" dirty="0">
                <a:effectLst/>
                <a:latin typeface="Consolas" panose="020B0609020204030204" pitchFamily="49" charset="0"/>
              </a:rPr>
              <a:t>const App = () =&gt; {</a:t>
            </a:r>
          </a:p>
          <a:p>
            <a:r>
              <a:rPr lang="en-US" altLang="ko-KR" sz="1400" b="1" dirty="0">
                <a:effectLst/>
                <a:latin typeface="Consolas" panose="020B0609020204030204" pitchFamily="49" charset="0"/>
              </a:rPr>
              <a:t>  const [name, </a:t>
            </a:r>
            <a:r>
              <a:rPr lang="en-US" altLang="ko-KR" sz="1400" b="1" dirty="0" err="1">
                <a:effectLst/>
                <a:latin typeface="Consolas" panose="020B0609020204030204" pitchFamily="49" charset="0"/>
              </a:rPr>
              <a:t>setName</a:t>
            </a:r>
            <a:r>
              <a:rPr lang="en-US" altLang="ko-KR" sz="1400" b="1" dirty="0"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1" dirty="0" err="1"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400" b="1" dirty="0">
                <a:effectLst/>
                <a:latin typeface="Consolas" panose="020B0609020204030204" pitchFamily="49" charset="0"/>
              </a:rPr>
              <a:t>&lt;string&gt;("");</a:t>
            </a:r>
          </a:p>
          <a:p>
            <a:r>
              <a:rPr lang="en-US" altLang="ko-KR" sz="1400" b="1" dirty="0">
                <a:effectLst/>
                <a:latin typeface="Consolas" panose="020B0609020204030204" pitchFamily="49" charset="0"/>
              </a:rPr>
              <a:t>  const [visited, </a:t>
            </a:r>
            <a:r>
              <a:rPr lang="en-US" altLang="ko-KR" sz="1400" b="1" dirty="0" err="1">
                <a:effectLst/>
                <a:latin typeface="Consolas" panose="020B0609020204030204" pitchFamily="49" charset="0"/>
              </a:rPr>
              <a:t>setVisited</a:t>
            </a:r>
            <a:r>
              <a:rPr lang="en-US" altLang="ko-KR" sz="1400" b="1" dirty="0"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1" dirty="0" err="1"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400" b="1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sz="1400" b="1" dirty="0">
                <a:effectLst/>
                <a:latin typeface="Consolas" panose="020B0609020204030204" pitchFamily="49" charset="0"/>
              </a:rPr>
              <a:t>&gt;(false);</a:t>
            </a:r>
          </a:p>
          <a:p>
            <a:br>
              <a:rPr lang="en-US" altLang="ko-KR" sz="1400" b="0" dirty="0"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effectLst/>
                <a:latin typeface="Consolas" panose="020B0609020204030204" pitchFamily="49" charset="0"/>
              </a:rPr>
              <a:t>  return (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&lt;div&gt;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나라이름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: &lt;input type="text" value={name}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onChange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={(e)=&gt;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setName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e.target.value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)} /&gt;&lt;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방문여부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: &lt;input type="checkbox" checked={visited}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onChange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={()=&gt;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setVisited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(!visited)} /&gt; 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/&gt;     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CountryItem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name={name} visited={visited} /&gt;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&lt;/div&gt;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 dirty="0"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effectLst/>
                <a:latin typeface="Consolas" panose="020B0609020204030204" pitchFamily="49" charset="0"/>
              </a:rPr>
              <a:t>export default App</a:t>
            </a:r>
          </a:p>
        </p:txBody>
      </p:sp>
    </p:spTree>
    <p:extLst>
      <p:ext uri="{BB962C8B-B14F-4D97-AF65-F5344CB8AC3E}">
        <p14:creationId xmlns:p14="http://schemas.microsoft.com/office/powerpoint/2010/main" val="1704038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D9AD7-38CA-3FC4-A49D-53D4BC10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클래스 컴포넌트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B5DFA-3DAD-55B3-4BCD-3F7506C6B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컴포넌트 형태</a:t>
            </a:r>
            <a:endParaRPr lang="en-US" altLang="ko-KR" dirty="0"/>
          </a:p>
          <a:p>
            <a:pPr lvl="1"/>
            <a:r>
              <a:rPr lang="ko-KR" altLang="en-US" dirty="0"/>
              <a:t>속성만을 사용하는 컴포넌트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52C4D8-1BC2-3A74-56D7-7FC13F578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12" y="1952836"/>
            <a:ext cx="4644516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import { Component } from "react";</a:t>
            </a:r>
          </a:p>
          <a:p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effectLst/>
                <a:latin typeface="Consolas" panose="020B0609020204030204" pitchFamily="49" charset="0"/>
              </a:rPr>
              <a:t>type Props = {</a:t>
            </a:r>
          </a:p>
          <a:p>
            <a:r>
              <a:rPr lang="en-US" altLang="ko-KR" sz="1400" b="1" dirty="0">
                <a:effectLst/>
                <a:latin typeface="Consolas" panose="020B0609020204030204" pitchFamily="49" charset="0"/>
              </a:rPr>
              <a:t>  name: string;</a:t>
            </a:r>
          </a:p>
          <a:p>
            <a:r>
              <a:rPr lang="en-US" altLang="ko-KR" sz="1400" b="1" dirty="0">
                <a:effectLst/>
                <a:latin typeface="Consolas" panose="020B0609020204030204" pitchFamily="49" charset="0"/>
              </a:rPr>
              <a:t>  visited: Boolean;</a:t>
            </a:r>
          </a:p>
          <a:p>
            <a:r>
              <a:rPr lang="en-US" altLang="ko-KR" sz="1400" b="1" dirty="0"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class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CountryItem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extends Component&lt;</a:t>
            </a:r>
            <a:r>
              <a:rPr lang="en-US" altLang="ko-KR" sz="1400" b="1" dirty="0">
                <a:effectLst/>
                <a:latin typeface="Consolas" panose="020B0609020204030204" pitchFamily="49" charset="0"/>
              </a:rPr>
              <a:t>Props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 {</a:t>
            </a:r>
          </a:p>
          <a:p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render() {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return (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&lt;h2&gt;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{this.props.name} 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{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this.props.visited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? "(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방문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)" : ""}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&lt;/h2&gt;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);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export default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CountryItem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188465-207B-F0C7-9E3E-14760994C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146" y="1700808"/>
            <a:ext cx="6887773" cy="63401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import { Component } from "react";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CountryItem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from "./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CountryItem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";</a:t>
            </a:r>
          </a:p>
          <a:p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type State = { name: string; visited: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};</a:t>
            </a:r>
          </a:p>
          <a:p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class App extends Component&lt;undefined, State&gt; {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state = { name: "", visited: false };</a:t>
            </a:r>
          </a:p>
          <a:p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render() {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return (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&lt;div&gt;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나라이름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: &lt;input type="text" value={this.state.name}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onChange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={(e) =&gt;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this.setState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({ name: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e.target.value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})}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/&gt;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방문여부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: &lt;input type="checkbox" checked={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this.state.visited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onChange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={() =&gt;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this.setState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({ visited: !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this.state.visited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})}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/&gt;{" "}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/&gt;&lt;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CountryItem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name={this.state.name} visited={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this.state.visited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} /&gt;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&lt;/div&gt;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);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3836238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6649C-C007-1D3A-983E-9A5B3475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클래스 컴포넌트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40E56-2AD3-0A6A-C5EB-1E47E9D0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컴포넌트 형태</a:t>
            </a:r>
            <a:endParaRPr lang="en-US" altLang="ko-KR" dirty="0"/>
          </a:p>
          <a:p>
            <a:pPr lvl="1"/>
            <a:r>
              <a:rPr lang="ko-KR" altLang="en-US" dirty="0"/>
              <a:t>상태를 사용하는 컴포넌트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7BC349-095D-397B-3415-0DB534B6D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1827829"/>
            <a:ext cx="8568952" cy="489364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300" b="0" dirty="0">
                <a:effectLst/>
                <a:latin typeface="Consolas" panose="020B0609020204030204" pitchFamily="49" charset="0"/>
              </a:rPr>
              <a:t>import { Component } from "react";</a:t>
            </a:r>
          </a:p>
          <a:p>
            <a:r>
              <a:rPr lang="en-US" altLang="ko-KR" sz="13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300" b="0" dirty="0" err="1">
                <a:effectLst/>
                <a:latin typeface="Consolas" panose="020B0609020204030204" pitchFamily="49" charset="0"/>
              </a:rPr>
              <a:t>CountryItem</a:t>
            </a:r>
            <a:r>
              <a:rPr lang="en-US" altLang="ko-KR" sz="1300" b="0" dirty="0">
                <a:effectLst/>
                <a:latin typeface="Consolas" panose="020B0609020204030204" pitchFamily="49" charset="0"/>
              </a:rPr>
              <a:t> from "./</a:t>
            </a:r>
            <a:r>
              <a:rPr lang="en-US" altLang="ko-KR" sz="1300" b="0" dirty="0" err="1">
                <a:effectLst/>
                <a:latin typeface="Consolas" panose="020B0609020204030204" pitchFamily="49" charset="0"/>
              </a:rPr>
              <a:t>CountryItem</a:t>
            </a:r>
            <a:r>
              <a:rPr lang="en-US" altLang="ko-KR" sz="1300" b="0" dirty="0">
                <a:effectLst/>
                <a:latin typeface="Consolas" panose="020B0609020204030204" pitchFamily="49" charset="0"/>
              </a:rPr>
              <a:t>";</a:t>
            </a:r>
          </a:p>
          <a:p>
            <a:endParaRPr lang="en-US" altLang="ko-KR" sz="13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effectLst/>
                <a:latin typeface="Consolas" panose="020B0609020204030204" pitchFamily="49" charset="0"/>
              </a:rPr>
              <a:t>type State = { name: string; visited: </a:t>
            </a:r>
            <a:r>
              <a:rPr lang="en-US" altLang="ko-KR" sz="1300" b="1" dirty="0" err="1"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sz="1300" b="1" dirty="0">
                <a:effectLst/>
                <a:latin typeface="Consolas" panose="020B0609020204030204" pitchFamily="49" charset="0"/>
              </a:rPr>
              <a:t> };</a:t>
            </a:r>
          </a:p>
          <a:p>
            <a:endParaRPr lang="en-US" altLang="ko-KR" sz="13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effectLst/>
                <a:latin typeface="Consolas" panose="020B0609020204030204" pitchFamily="49" charset="0"/>
              </a:rPr>
              <a:t>class App extends Component&lt;undefined, </a:t>
            </a:r>
            <a:r>
              <a:rPr lang="en-US" altLang="ko-KR" sz="1300" b="1" dirty="0"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300" b="0" dirty="0"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altLang="ko-KR" sz="1300" b="1" dirty="0">
                <a:effectLst/>
                <a:latin typeface="Consolas" panose="020B0609020204030204" pitchFamily="49" charset="0"/>
              </a:rPr>
              <a:t>  state = { name: "", visited: false };</a:t>
            </a:r>
          </a:p>
          <a:p>
            <a:r>
              <a:rPr lang="en-US" altLang="ko-KR" sz="1300" b="0" dirty="0">
                <a:effectLst/>
                <a:latin typeface="Consolas" panose="020B0609020204030204" pitchFamily="49" charset="0"/>
              </a:rPr>
              <a:t>  render() {</a:t>
            </a:r>
          </a:p>
          <a:p>
            <a:r>
              <a:rPr lang="en-US" altLang="ko-KR" sz="1300" b="0" dirty="0">
                <a:effectLst/>
                <a:latin typeface="Consolas" panose="020B0609020204030204" pitchFamily="49" charset="0"/>
              </a:rPr>
              <a:t>    return (</a:t>
            </a:r>
          </a:p>
          <a:p>
            <a:r>
              <a:rPr lang="en-US" altLang="ko-KR" sz="1300" b="0" dirty="0">
                <a:effectLst/>
                <a:latin typeface="Consolas" panose="020B0609020204030204" pitchFamily="49" charset="0"/>
              </a:rPr>
              <a:t>      &lt;div&gt;</a:t>
            </a:r>
          </a:p>
          <a:p>
            <a:r>
              <a:rPr lang="en-US" altLang="ko-KR" sz="1300" b="0" dirty="0">
                <a:effectLst/>
                <a:latin typeface="Consolas" panose="020B0609020204030204" pitchFamily="49" charset="0"/>
              </a:rPr>
              <a:t>        </a:t>
            </a:r>
            <a:r>
              <a:rPr lang="ko-KR" altLang="en-US" sz="1300" b="0" dirty="0">
                <a:effectLst/>
                <a:latin typeface="Consolas" panose="020B0609020204030204" pitchFamily="49" charset="0"/>
              </a:rPr>
              <a:t>나라이름 </a:t>
            </a:r>
            <a:r>
              <a:rPr lang="en-US" altLang="ko-KR" sz="1300" b="0" dirty="0">
                <a:effectLst/>
                <a:latin typeface="Consolas" panose="020B0609020204030204" pitchFamily="49" charset="0"/>
              </a:rPr>
              <a:t>: &lt;input type="text" </a:t>
            </a:r>
            <a:r>
              <a:rPr lang="en-US" altLang="ko-KR" sz="1300" b="1" dirty="0">
                <a:effectLst/>
                <a:latin typeface="Consolas" panose="020B0609020204030204" pitchFamily="49" charset="0"/>
              </a:rPr>
              <a:t>value={this.state.name}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b="1" dirty="0">
                <a:latin typeface="Consolas" panose="020B0609020204030204" pitchFamily="49" charset="0"/>
              </a:rPr>
              <a:t> </a:t>
            </a:r>
            <a:r>
              <a:rPr lang="en-US" altLang="ko-KR" sz="1300" b="1" dirty="0" err="1">
                <a:effectLst/>
                <a:latin typeface="Consolas" panose="020B0609020204030204" pitchFamily="49" charset="0"/>
              </a:rPr>
              <a:t>onChange</a:t>
            </a:r>
            <a:r>
              <a:rPr lang="en-US" altLang="ko-KR" sz="1300" b="1" dirty="0">
                <a:effectLst/>
                <a:latin typeface="Consolas" panose="020B0609020204030204" pitchFamily="49" charset="0"/>
              </a:rPr>
              <a:t>={(e) =&gt; </a:t>
            </a:r>
            <a:r>
              <a:rPr lang="en-US" altLang="ko-KR" sz="1300" b="1" dirty="0" err="1">
                <a:effectLst/>
                <a:latin typeface="Consolas" panose="020B0609020204030204" pitchFamily="49" charset="0"/>
              </a:rPr>
              <a:t>this.setState</a:t>
            </a:r>
            <a:r>
              <a:rPr lang="en-US" altLang="ko-KR" sz="1300" b="1" dirty="0">
                <a:effectLst/>
                <a:latin typeface="Consolas" panose="020B0609020204030204" pitchFamily="49" charset="0"/>
              </a:rPr>
              <a:t>({ name: </a:t>
            </a:r>
            <a:r>
              <a:rPr lang="en-US" altLang="ko-KR" sz="1300" b="1" dirty="0" err="1">
                <a:effectLst/>
                <a:latin typeface="Consolas" panose="020B0609020204030204" pitchFamily="49" charset="0"/>
              </a:rPr>
              <a:t>e.target.value</a:t>
            </a:r>
            <a:r>
              <a:rPr lang="en-US" altLang="ko-KR" sz="1300" b="1" dirty="0">
                <a:effectLst/>
                <a:latin typeface="Consolas" panose="020B0609020204030204" pitchFamily="49" charset="0"/>
              </a:rPr>
              <a:t> })}</a:t>
            </a:r>
          </a:p>
          <a:p>
            <a:r>
              <a:rPr lang="en-US" altLang="ko-KR" sz="1300" b="0" dirty="0">
                <a:effectLst/>
                <a:latin typeface="Consolas" panose="020B0609020204030204" pitchFamily="49" charset="0"/>
              </a:rPr>
              <a:t>        /&gt;</a:t>
            </a:r>
          </a:p>
          <a:p>
            <a:r>
              <a:rPr lang="en-US" altLang="ko-KR" sz="1300" b="0" dirty="0">
                <a:effectLst/>
                <a:latin typeface="Consolas" panose="020B0609020204030204" pitchFamily="49" charset="0"/>
              </a:rPr>
              <a:t>        &lt;</a:t>
            </a:r>
            <a:r>
              <a:rPr lang="en-US" altLang="ko-KR" sz="13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altLang="ko-KR" sz="1300" b="0" dirty="0">
                <a:effectLst/>
                <a:latin typeface="Consolas" panose="020B0609020204030204" pitchFamily="49" charset="0"/>
              </a:rPr>
              <a:t>        </a:t>
            </a:r>
            <a:r>
              <a:rPr lang="ko-KR" altLang="en-US" sz="1300" b="0" dirty="0">
                <a:effectLst/>
                <a:latin typeface="Consolas" panose="020B0609020204030204" pitchFamily="49" charset="0"/>
              </a:rPr>
              <a:t>방문여부 </a:t>
            </a:r>
            <a:r>
              <a:rPr lang="en-US" altLang="ko-KR" sz="1300" b="0" dirty="0">
                <a:effectLst/>
                <a:latin typeface="Consolas" panose="020B0609020204030204" pitchFamily="49" charset="0"/>
              </a:rPr>
              <a:t>: &lt;input type="checkbox" </a:t>
            </a:r>
            <a:r>
              <a:rPr lang="en-US" altLang="ko-KR" sz="1300" b="1" dirty="0">
                <a:effectLst/>
                <a:latin typeface="Consolas" panose="020B0609020204030204" pitchFamily="49" charset="0"/>
              </a:rPr>
              <a:t>checked={</a:t>
            </a:r>
            <a:r>
              <a:rPr lang="en-US" altLang="ko-KR" sz="1300" b="1" dirty="0" err="1">
                <a:effectLst/>
                <a:latin typeface="Consolas" panose="020B0609020204030204" pitchFamily="49" charset="0"/>
              </a:rPr>
              <a:t>this.state.visited</a:t>
            </a:r>
            <a:r>
              <a:rPr lang="en-US" altLang="ko-KR" sz="1300" b="1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300" b="0" dirty="0">
                <a:effectLst/>
                <a:latin typeface="Consolas" panose="020B0609020204030204" pitchFamily="49" charset="0"/>
              </a:rPr>
              <a:t>          </a:t>
            </a:r>
            <a:r>
              <a:rPr lang="en-US" altLang="ko-KR" sz="1300" b="1" dirty="0" err="1">
                <a:effectLst/>
                <a:latin typeface="Consolas" panose="020B0609020204030204" pitchFamily="49" charset="0"/>
              </a:rPr>
              <a:t>onChange</a:t>
            </a:r>
            <a:r>
              <a:rPr lang="en-US" altLang="ko-KR" sz="1300" b="1" dirty="0">
                <a:effectLst/>
                <a:latin typeface="Consolas" panose="020B0609020204030204" pitchFamily="49" charset="0"/>
              </a:rPr>
              <a:t>={() =&gt; </a:t>
            </a:r>
            <a:r>
              <a:rPr lang="en-US" altLang="ko-KR" sz="1300" b="1" dirty="0" err="1">
                <a:effectLst/>
                <a:latin typeface="Consolas" panose="020B0609020204030204" pitchFamily="49" charset="0"/>
              </a:rPr>
              <a:t>this.setState</a:t>
            </a:r>
            <a:r>
              <a:rPr lang="en-US" altLang="ko-KR" sz="1300" b="1" dirty="0">
                <a:effectLst/>
                <a:latin typeface="Consolas" panose="020B0609020204030204" pitchFamily="49" charset="0"/>
              </a:rPr>
              <a:t>({ visited: !</a:t>
            </a:r>
            <a:r>
              <a:rPr lang="en-US" altLang="ko-KR" sz="1300" b="1" dirty="0" err="1">
                <a:effectLst/>
                <a:latin typeface="Consolas" panose="020B0609020204030204" pitchFamily="49" charset="0"/>
              </a:rPr>
              <a:t>this.state.visited</a:t>
            </a:r>
            <a:r>
              <a:rPr lang="en-US" altLang="ko-KR" sz="1300" b="1" dirty="0">
                <a:effectLst/>
                <a:latin typeface="Consolas" panose="020B0609020204030204" pitchFamily="49" charset="0"/>
              </a:rPr>
              <a:t> })}</a:t>
            </a:r>
          </a:p>
          <a:p>
            <a:r>
              <a:rPr lang="en-US" altLang="ko-KR" sz="1300" b="0" dirty="0">
                <a:effectLst/>
                <a:latin typeface="Consolas" panose="020B0609020204030204" pitchFamily="49" charset="0"/>
              </a:rPr>
              <a:t>        /&gt;{" "}</a:t>
            </a:r>
          </a:p>
          <a:p>
            <a:r>
              <a:rPr lang="en-US" altLang="ko-KR" sz="1300" b="0" dirty="0">
                <a:effectLst/>
                <a:latin typeface="Consolas" panose="020B0609020204030204" pitchFamily="49" charset="0"/>
              </a:rPr>
              <a:t>        &lt;</a:t>
            </a:r>
            <a:r>
              <a:rPr lang="en-US" altLang="ko-KR" sz="13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>
                <a:effectLst/>
                <a:latin typeface="Consolas" panose="020B0609020204030204" pitchFamily="49" charset="0"/>
              </a:rPr>
              <a:t> /&gt;&lt;</a:t>
            </a:r>
            <a:r>
              <a:rPr lang="en-US" altLang="ko-KR" sz="13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300" b="0" dirty="0"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altLang="ko-KR" sz="1300" b="0" dirty="0">
                <a:effectLst/>
                <a:latin typeface="Consolas" panose="020B0609020204030204" pitchFamily="49" charset="0"/>
              </a:rPr>
              <a:t>        &lt;</a:t>
            </a:r>
            <a:r>
              <a:rPr lang="en-US" altLang="ko-KR" sz="1300" b="0" dirty="0" err="1">
                <a:effectLst/>
                <a:latin typeface="Consolas" panose="020B0609020204030204" pitchFamily="49" charset="0"/>
              </a:rPr>
              <a:t>CountryItem</a:t>
            </a:r>
            <a:r>
              <a:rPr lang="en-US" altLang="ko-KR" sz="1300" b="0" dirty="0">
                <a:effectLst/>
                <a:latin typeface="Consolas" panose="020B0609020204030204" pitchFamily="49" charset="0"/>
              </a:rPr>
              <a:t> name={this.state.name} visited={</a:t>
            </a:r>
            <a:r>
              <a:rPr lang="en-US" altLang="ko-KR" sz="1300" b="0" dirty="0" err="1">
                <a:effectLst/>
                <a:latin typeface="Consolas" panose="020B0609020204030204" pitchFamily="49" charset="0"/>
              </a:rPr>
              <a:t>this.state.visited</a:t>
            </a:r>
            <a:r>
              <a:rPr lang="en-US" altLang="ko-KR" sz="1300" b="0" dirty="0">
                <a:effectLst/>
                <a:latin typeface="Consolas" panose="020B0609020204030204" pitchFamily="49" charset="0"/>
              </a:rPr>
              <a:t>} /&gt;</a:t>
            </a:r>
          </a:p>
          <a:p>
            <a:r>
              <a:rPr lang="en-US" altLang="ko-KR" sz="1300" b="0" dirty="0">
                <a:effectLst/>
                <a:latin typeface="Consolas" panose="020B0609020204030204" pitchFamily="49" charset="0"/>
              </a:rPr>
              <a:t>      &lt;/div&gt;</a:t>
            </a:r>
          </a:p>
          <a:p>
            <a:r>
              <a:rPr lang="en-US" altLang="ko-KR" sz="1300" b="0" dirty="0">
                <a:effectLst/>
                <a:latin typeface="Consolas" panose="020B0609020204030204" pitchFamily="49" charset="0"/>
              </a:rPr>
              <a:t>    );</a:t>
            </a:r>
          </a:p>
          <a:p>
            <a:r>
              <a:rPr lang="en-US" altLang="ko-KR" sz="1300" b="0" dirty="0"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3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300" b="0" dirty="0">
                <a:effectLst/>
                <a:latin typeface="Consolas" panose="020B0609020204030204" pitchFamily="49" charset="0"/>
              </a:rPr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2163175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95A76-DF19-BB27-2309-E01E82B9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컴포넌트 속성의 유효성 검사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4CE09-7726-B4CA-086A-1D86834DD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속성의 유효성 검증</a:t>
            </a:r>
          </a:p>
          <a:p>
            <a:pPr lvl="1"/>
            <a:r>
              <a:rPr lang="ko-KR" altLang="en-US" dirty="0"/>
              <a:t>컴포넌트 기반으로 개발할 때 컴포넌트의 속성은 다음을 쉽게 식별할 수 있어야 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컴포넌트에서 사용가능한 속성이 무엇인지</a:t>
            </a:r>
            <a:r>
              <a:rPr lang="en-US" altLang="ko-KR" dirty="0"/>
              <a:t>...</a:t>
            </a:r>
          </a:p>
          <a:p>
            <a:pPr lvl="2"/>
            <a:r>
              <a:rPr lang="ko-KR" altLang="en-US" dirty="0"/>
              <a:t>필수 속성은 무엇인지</a:t>
            </a:r>
            <a:r>
              <a:rPr lang="en-US" altLang="ko-KR" dirty="0"/>
              <a:t>...</a:t>
            </a:r>
          </a:p>
          <a:p>
            <a:pPr lvl="2"/>
            <a:r>
              <a:rPr lang="ko-KR" altLang="en-US" dirty="0"/>
              <a:t>속성에 전달할 수 있는 값의 타입은 무엇인지</a:t>
            </a:r>
            <a:r>
              <a:rPr lang="en-US" altLang="ko-KR" dirty="0"/>
              <a:t>...</a:t>
            </a:r>
          </a:p>
          <a:p>
            <a:pPr lvl="1"/>
            <a:r>
              <a:rPr lang="ko-KR" altLang="en-US" dirty="0"/>
              <a:t>이를 위해 속성의 유효성 검사 기능이 필요함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유효성 검증 방법</a:t>
            </a:r>
          </a:p>
          <a:p>
            <a:pPr lvl="1"/>
            <a:r>
              <a:rPr lang="en-US" altLang="ko-KR" dirty="0"/>
              <a:t>Typescript</a:t>
            </a:r>
            <a:r>
              <a:rPr lang="ko-KR" altLang="en-US" dirty="0"/>
              <a:t>의 정적 타입지원 기능</a:t>
            </a:r>
          </a:p>
          <a:p>
            <a:pPr lvl="2"/>
            <a:r>
              <a:rPr lang="ko-KR" altLang="en-US" dirty="0"/>
              <a:t>컴파일</a:t>
            </a:r>
            <a:r>
              <a:rPr lang="en-US" altLang="ko-KR" dirty="0"/>
              <a:t>(</a:t>
            </a:r>
            <a:r>
              <a:rPr lang="ko-KR" altLang="en-US" dirty="0"/>
              <a:t>빌드</a:t>
            </a:r>
            <a:r>
              <a:rPr lang="en-US" altLang="ko-KR" dirty="0"/>
              <a:t>)</a:t>
            </a:r>
            <a:r>
              <a:rPr lang="ko-KR" altLang="en-US" dirty="0"/>
              <a:t>시에 타입을 검사함</a:t>
            </a:r>
          </a:p>
          <a:p>
            <a:pPr lvl="2"/>
            <a:r>
              <a:rPr lang="en-US" altLang="ko-KR" dirty="0"/>
              <a:t>IDE</a:t>
            </a:r>
            <a:r>
              <a:rPr lang="ko-KR" altLang="en-US" dirty="0"/>
              <a:t>를 통해서 </a:t>
            </a:r>
            <a:r>
              <a:rPr lang="en-US" altLang="ko-KR" dirty="0"/>
              <a:t>Code </a:t>
            </a:r>
            <a:r>
              <a:rPr lang="en-US" altLang="ko-KR" dirty="0" err="1"/>
              <a:t>Intellisense</a:t>
            </a:r>
            <a:r>
              <a:rPr lang="en-US" altLang="ko-KR" dirty="0"/>
              <a:t> </a:t>
            </a:r>
            <a:r>
              <a:rPr lang="ko-KR" altLang="en-US" dirty="0"/>
              <a:t>기능을 지원받을 수 있음</a:t>
            </a:r>
          </a:p>
          <a:p>
            <a:pPr lvl="1"/>
            <a:r>
              <a:rPr lang="en-US" altLang="ko-KR" dirty="0" err="1"/>
              <a:t>PropTypes</a:t>
            </a:r>
            <a:endParaRPr lang="en-US" altLang="ko-KR" dirty="0"/>
          </a:p>
          <a:p>
            <a:pPr lvl="2"/>
            <a:r>
              <a:rPr lang="ko-KR" altLang="en-US" dirty="0"/>
              <a:t>런타임시에 타입을 검사함</a:t>
            </a:r>
          </a:p>
          <a:p>
            <a:pPr lvl="2"/>
            <a:r>
              <a:rPr lang="ko-KR" altLang="en-US" dirty="0"/>
              <a:t>실제로 전달되는 값을 이용해 타입을 확인하고 경고를 일으킴</a:t>
            </a:r>
          </a:p>
          <a:p>
            <a:pPr lvl="1"/>
            <a:r>
              <a:rPr lang="ko-KR" altLang="en-US" dirty="0"/>
              <a:t>병행 사용할 것을 권장 </a:t>
            </a:r>
            <a:r>
              <a:rPr lang="en-US" altLang="ko-KR" dirty="0"/>
              <a:t>: Typescript + </a:t>
            </a:r>
            <a:r>
              <a:rPr lang="en-US" altLang="ko-KR" dirty="0" err="1"/>
              <a:t>PropTypes</a:t>
            </a:r>
            <a:r>
              <a:rPr lang="en-US" altLang="ko-KR" dirty="0"/>
              <a:t>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444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55430-EDC4-ABE8-B743-DE611F5A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4.4.1 </a:t>
            </a:r>
            <a:r>
              <a:rPr lang="ko-KR" altLang="en-US" dirty="0"/>
              <a:t>준비된 예제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5872E-A6BC-CFE9-2B9D-3A72B030D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 예제</a:t>
            </a:r>
            <a:endParaRPr lang="en-US" altLang="ko-KR" dirty="0"/>
          </a:p>
          <a:p>
            <a:pPr lvl="1"/>
            <a:r>
              <a:rPr lang="ko-KR" altLang="en-US" dirty="0"/>
              <a:t>준비된 </a:t>
            </a:r>
            <a:r>
              <a:rPr lang="en-US" altLang="ko-KR" dirty="0"/>
              <a:t>proptypes-test-1 </a:t>
            </a:r>
            <a:r>
              <a:rPr lang="ko-KR" altLang="en-US" dirty="0"/>
              <a:t>예제로 시작</a:t>
            </a:r>
            <a:endParaRPr lang="en-US" altLang="ko-KR" dirty="0"/>
          </a:p>
          <a:p>
            <a:pPr lvl="2"/>
            <a:r>
              <a:rPr lang="ko-KR" altLang="en-US" dirty="0"/>
              <a:t>미리 제공되는 컴포넌트 </a:t>
            </a:r>
            <a:r>
              <a:rPr lang="en-US" altLang="ko-KR" dirty="0"/>
              <a:t>: </a:t>
            </a:r>
            <a:r>
              <a:rPr lang="en-US" altLang="ko-KR" dirty="0" err="1"/>
              <a:t>App.tsx</a:t>
            </a:r>
            <a:r>
              <a:rPr lang="en-US" altLang="ko-KR" dirty="0"/>
              <a:t>, </a:t>
            </a:r>
            <a:r>
              <a:rPr lang="en-US" altLang="ko-KR" dirty="0" err="1"/>
              <a:t>Calc.tsx</a:t>
            </a:r>
            <a:endParaRPr lang="en-US" altLang="ko-KR" dirty="0"/>
          </a:p>
          <a:p>
            <a:pPr lvl="1"/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Calc.tsx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B6A5E9-A6E9-1234-2ED0-3C0C9E0F7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14" y="2600908"/>
            <a:ext cx="4644516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400" b="1" dirty="0"/>
              <a:t>type </a:t>
            </a:r>
            <a:r>
              <a:rPr lang="en-US" altLang="ko-KR" sz="1400" b="1" dirty="0" err="1"/>
              <a:t>CalcPropsTypes</a:t>
            </a:r>
            <a:r>
              <a:rPr lang="en-US" altLang="ko-KR" sz="1400" b="1" dirty="0"/>
              <a:t> = {</a:t>
            </a:r>
          </a:p>
          <a:p>
            <a:pPr>
              <a:defRPr/>
            </a:pPr>
            <a:r>
              <a:rPr lang="en-US" altLang="ko-KR" sz="1400" b="1" dirty="0"/>
              <a:t>  x: number;</a:t>
            </a:r>
          </a:p>
          <a:p>
            <a:pPr>
              <a:defRPr/>
            </a:pPr>
            <a:r>
              <a:rPr lang="en-US" altLang="ko-KR" sz="1400" b="1" dirty="0"/>
              <a:t>  y: number;</a:t>
            </a:r>
          </a:p>
          <a:p>
            <a:pPr>
              <a:defRPr/>
            </a:pPr>
            <a:r>
              <a:rPr lang="en-US" altLang="ko-KR" sz="1400" b="1" dirty="0"/>
              <a:t>  </a:t>
            </a:r>
            <a:r>
              <a:rPr lang="en-US" altLang="ko-KR" sz="1400" b="1" dirty="0" err="1"/>
              <a:t>oper</a:t>
            </a:r>
            <a:r>
              <a:rPr lang="en-US" altLang="ko-KR" sz="1400" b="1" dirty="0"/>
              <a:t>: string;</a:t>
            </a:r>
          </a:p>
          <a:p>
            <a:pPr>
              <a:defRPr/>
            </a:pPr>
            <a:r>
              <a:rPr lang="en-US" altLang="ko-KR" sz="1400" b="1" dirty="0"/>
              <a:t>};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const Calc = (</a:t>
            </a:r>
            <a:r>
              <a:rPr lang="en-US" altLang="ko-KR" sz="1400" b="1" dirty="0"/>
              <a:t>props: </a:t>
            </a:r>
            <a:r>
              <a:rPr lang="en-US" altLang="ko-KR" sz="1400" b="1" dirty="0" err="1"/>
              <a:t>CalcPropsTypes</a:t>
            </a:r>
            <a:r>
              <a:rPr lang="en-US" altLang="ko-KR" sz="1400" dirty="0"/>
              <a:t>) =&gt; {</a:t>
            </a:r>
          </a:p>
          <a:p>
            <a:pPr>
              <a:defRPr/>
            </a:pPr>
            <a:r>
              <a:rPr lang="en-US" altLang="ko-KR" sz="1400" dirty="0"/>
              <a:t>  let result: number = 0;</a:t>
            </a:r>
          </a:p>
          <a:p>
            <a:pPr>
              <a:defRPr/>
            </a:pPr>
            <a:r>
              <a:rPr lang="en-US" altLang="ko-KR" sz="1400" dirty="0"/>
              <a:t>  switch (</a:t>
            </a:r>
            <a:r>
              <a:rPr lang="en-US" altLang="ko-KR" sz="1400" dirty="0" err="1"/>
              <a:t>props.oper</a:t>
            </a:r>
            <a:r>
              <a:rPr lang="en-US" altLang="ko-KR" sz="1400" dirty="0"/>
              <a:t>) {</a:t>
            </a:r>
          </a:p>
          <a:p>
            <a:pPr>
              <a:defRPr/>
            </a:pPr>
            <a:r>
              <a:rPr lang="en-US" altLang="ko-KR" sz="1400" dirty="0"/>
              <a:t>    case "+":</a:t>
            </a:r>
          </a:p>
          <a:p>
            <a:pPr>
              <a:defRPr/>
            </a:pPr>
            <a:r>
              <a:rPr lang="en-US" altLang="ko-KR" sz="1400" dirty="0"/>
              <a:t>      result = </a:t>
            </a:r>
            <a:r>
              <a:rPr lang="en-US" altLang="ko-KR" sz="1400" dirty="0" err="1"/>
              <a:t>props.x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props.y</a:t>
            </a:r>
            <a:r>
              <a:rPr lang="en-US" altLang="ko-KR" sz="1400" dirty="0"/>
              <a:t>;</a:t>
            </a:r>
          </a:p>
          <a:p>
            <a:pPr>
              <a:defRPr/>
            </a:pPr>
            <a:r>
              <a:rPr lang="en-US" altLang="ko-KR" sz="1400" dirty="0"/>
              <a:t>      break;</a:t>
            </a:r>
          </a:p>
          <a:p>
            <a:pPr>
              <a:defRPr/>
            </a:pPr>
            <a:r>
              <a:rPr lang="en-US" altLang="ko-KR" sz="1400" dirty="0"/>
              <a:t>    case "*":</a:t>
            </a:r>
          </a:p>
          <a:p>
            <a:pPr>
              <a:defRPr/>
            </a:pPr>
            <a:r>
              <a:rPr lang="en-US" altLang="ko-KR" sz="1400" dirty="0"/>
              <a:t>      result = </a:t>
            </a:r>
            <a:r>
              <a:rPr lang="en-US" altLang="ko-KR" sz="1400" dirty="0" err="1"/>
              <a:t>props.x</a:t>
            </a:r>
            <a:r>
              <a:rPr lang="en-US" altLang="ko-KR" sz="1400" dirty="0"/>
              <a:t> * </a:t>
            </a:r>
            <a:r>
              <a:rPr lang="en-US" altLang="ko-KR" sz="1400" dirty="0" err="1"/>
              <a:t>props.y</a:t>
            </a:r>
            <a:r>
              <a:rPr lang="en-US" altLang="ko-KR" sz="1400" dirty="0"/>
              <a:t>;</a:t>
            </a:r>
          </a:p>
          <a:p>
            <a:pPr>
              <a:defRPr/>
            </a:pPr>
            <a:r>
              <a:rPr lang="en-US" altLang="ko-KR" sz="1400" dirty="0"/>
              <a:t>      break;</a:t>
            </a:r>
          </a:p>
          <a:p>
            <a:pPr>
              <a:defRPr/>
            </a:pPr>
            <a:r>
              <a:rPr lang="en-US" altLang="ko-KR" sz="1400" dirty="0"/>
              <a:t>    default:</a:t>
            </a:r>
          </a:p>
          <a:p>
            <a:pPr>
              <a:defRPr/>
            </a:pPr>
            <a:r>
              <a:rPr lang="en-US" altLang="ko-KR" sz="1400" dirty="0"/>
              <a:t>      result = 0;</a:t>
            </a:r>
          </a:p>
          <a:p>
            <a:pPr>
              <a:defRPr/>
            </a:pPr>
            <a:r>
              <a:rPr lang="en-US" altLang="ko-KR" sz="1400" dirty="0"/>
              <a:t>  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D75FCF-B881-0B87-13B6-5E7FD7C35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654" y="2600908"/>
            <a:ext cx="4644516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400" dirty="0"/>
              <a:t>  return (</a:t>
            </a:r>
          </a:p>
          <a:p>
            <a:pPr>
              <a:defRPr/>
            </a:pPr>
            <a:r>
              <a:rPr lang="en-US" altLang="ko-KR" sz="1400" dirty="0"/>
              <a:t>    &lt;div&gt;</a:t>
            </a:r>
          </a:p>
          <a:p>
            <a:pPr>
              <a:defRPr/>
            </a:pPr>
            <a:r>
              <a:rPr lang="en-US" altLang="ko-KR" sz="1400" dirty="0"/>
              <a:t>      &lt;h3&gt;</a:t>
            </a:r>
            <a:r>
              <a:rPr lang="ko-KR" altLang="en-US" sz="1400" dirty="0"/>
              <a:t>연산 방식 </a:t>
            </a:r>
            <a:r>
              <a:rPr lang="en-US" altLang="ko-KR" sz="1400" dirty="0"/>
              <a:t>: {</a:t>
            </a:r>
            <a:r>
              <a:rPr lang="en-US" altLang="ko-KR" sz="1400" dirty="0" err="1"/>
              <a:t>props.oper</a:t>
            </a:r>
            <a:r>
              <a:rPr lang="en-US" altLang="ko-KR" sz="1400" dirty="0"/>
              <a:t>}&lt;/h3&gt;</a:t>
            </a:r>
          </a:p>
          <a:p>
            <a:pPr>
              <a:defRPr/>
            </a:pPr>
            <a:r>
              <a:rPr lang="en-US" altLang="ko-KR" sz="1400" dirty="0"/>
              <a:t>      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 /&gt;</a:t>
            </a:r>
          </a:p>
          <a:p>
            <a:pPr>
              <a:defRPr/>
            </a:pPr>
            <a:r>
              <a:rPr lang="en-US" altLang="ko-KR" sz="1400" dirty="0"/>
              <a:t>      &lt;div&gt;</a:t>
            </a:r>
          </a:p>
          <a:p>
            <a:pPr>
              <a:defRPr/>
            </a:pPr>
            <a:r>
              <a:rPr lang="en-US" altLang="ko-KR" sz="1400" dirty="0"/>
              <a:t>        {</a:t>
            </a:r>
            <a:r>
              <a:rPr lang="en-US" altLang="ko-KR" sz="1400" dirty="0" err="1"/>
              <a:t>props.x</a:t>
            </a:r>
            <a:r>
              <a:rPr lang="en-US" altLang="ko-KR" sz="1400" dirty="0"/>
              <a:t>} {</a:t>
            </a:r>
            <a:r>
              <a:rPr lang="en-US" altLang="ko-KR" sz="1400" dirty="0" err="1"/>
              <a:t>props.oper</a:t>
            </a:r>
            <a:r>
              <a:rPr lang="en-US" altLang="ko-KR" sz="1400" dirty="0"/>
              <a:t>} {</a:t>
            </a:r>
            <a:r>
              <a:rPr lang="en-US" altLang="ko-KR" sz="1400" dirty="0" err="1"/>
              <a:t>props.y</a:t>
            </a:r>
            <a:r>
              <a:rPr lang="en-US" altLang="ko-KR" sz="1400" dirty="0"/>
              <a:t>} = {result}</a:t>
            </a:r>
          </a:p>
          <a:p>
            <a:pPr>
              <a:defRPr/>
            </a:pPr>
            <a:r>
              <a:rPr lang="en-US" altLang="ko-KR" sz="1400" dirty="0"/>
              <a:t>      &lt;/div&gt;</a:t>
            </a:r>
          </a:p>
          <a:p>
            <a:pPr>
              <a:defRPr/>
            </a:pPr>
            <a:r>
              <a:rPr lang="en-US" altLang="ko-KR" sz="1400" dirty="0"/>
              <a:t>    &lt;/div&gt;</a:t>
            </a:r>
          </a:p>
          <a:p>
            <a:pPr>
              <a:defRPr/>
            </a:pPr>
            <a:r>
              <a:rPr lang="en-US" altLang="ko-KR" sz="1400" dirty="0"/>
              <a:t>  );</a:t>
            </a:r>
          </a:p>
          <a:p>
            <a:pPr>
              <a:defRPr/>
            </a:pPr>
            <a:r>
              <a:rPr lang="en-US" altLang="ko-KR" sz="1400" dirty="0"/>
              <a:t>};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export default Calc;</a:t>
            </a:r>
          </a:p>
        </p:txBody>
      </p:sp>
    </p:spTree>
    <p:extLst>
      <p:ext uri="{BB962C8B-B14F-4D97-AF65-F5344CB8AC3E}">
        <p14:creationId xmlns:p14="http://schemas.microsoft.com/office/powerpoint/2010/main" val="133025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DDFD7-3FB6-5374-C7BB-0EC1AAE6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4.4.1 </a:t>
            </a:r>
            <a:r>
              <a:rPr lang="ko-KR" altLang="en-US" dirty="0"/>
              <a:t>준비된 예제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C8CDB-10F5-038A-F6C9-5110C9724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App.tsx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실행 결과 </a:t>
            </a:r>
            <a:endParaRPr lang="en-US" altLang="ko-KR" dirty="0"/>
          </a:p>
          <a:p>
            <a:pPr lvl="2"/>
            <a:r>
              <a:rPr lang="ko-KR" altLang="en-US" dirty="0"/>
              <a:t>정상적으로 실행됨</a:t>
            </a:r>
            <a:endParaRPr lang="en-US" altLang="ko-KR" dirty="0"/>
          </a:p>
          <a:p>
            <a:pPr lvl="2"/>
            <a:r>
              <a:rPr lang="ko-KR" altLang="en-US" dirty="0"/>
              <a:t>하지만 </a:t>
            </a:r>
            <a:r>
              <a:rPr lang="en-US" altLang="ko-KR" dirty="0" err="1"/>
              <a:t>oper</a:t>
            </a:r>
            <a:r>
              <a:rPr lang="ko-KR" altLang="en-US" dirty="0"/>
              <a:t>를 </a:t>
            </a:r>
            <a:r>
              <a:rPr lang="en-US" altLang="ko-KR" dirty="0"/>
              <a:t>"&amp;"</a:t>
            </a:r>
            <a:r>
              <a:rPr lang="ko-KR" altLang="en-US" dirty="0"/>
              <a:t>로 변경한다면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아무런 오류메시지 없음</a:t>
            </a:r>
            <a:endParaRPr lang="en-US" altLang="ko-KR" dirty="0"/>
          </a:p>
          <a:p>
            <a:pPr lvl="3"/>
            <a:r>
              <a:rPr lang="ko-KR" altLang="en-US" dirty="0"/>
              <a:t>결과값이 </a:t>
            </a:r>
            <a:r>
              <a:rPr lang="en-US" altLang="ko-KR" dirty="0"/>
              <a:t>0</a:t>
            </a:r>
            <a:r>
              <a:rPr lang="ko-KR" altLang="en-US" dirty="0"/>
              <a:t>으로 나타남</a:t>
            </a:r>
          </a:p>
          <a:p>
            <a:pPr lvl="1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2CE07-A929-FE64-1504-5D18BDBCF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1443841"/>
            <a:ext cx="5868652" cy="35394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400" dirty="0"/>
              <a:t>import { </a:t>
            </a:r>
            <a:r>
              <a:rPr lang="en-US" altLang="ko-KR" sz="1400" dirty="0" err="1"/>
              <a:t>useState</a:t>
            </a:r>
            <a:r>
              <a:rPr lang="en-US" altLang="ko-KR" sz="1400" dirty="0"/>
              <a:t> } from "react";</a:t>
            </a:r>
          </a:p>
          <a:p>
            <a:pPr>
              <a:defRPr/>
            </a:pPr>
            <a:r>
              <a:rPr lang="en-US" altLang="ko-KR" sz="1400" dirty="0"/>
              <a:t>import Calc from "./Calc";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const App = () =&gt; {</a:t>
            </a:r>
          </a:p>
          <a:p>
            <a:pPr>
              <a:defRPr/>
            </a:pPr>
            <a:r>
              <a:rPr lang="en-US" altLang="ko-KR" sz="1400" dirty="0"/>
              <a:t>  const [x, </a:t>
            </a:r>
            <a:r>
              <a:rPr lang="en-US" altLang="ko-KR" sz="1400" dirty="0" err="1"/>
              <a:t>setX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useState</a:t>
            </a:r>
            <a:r>
              <a:rPr lang="en-US" altLang="ko-KR" sz="1400" dirty="0"/>
              <a:t>&lt;number&gt;(100);</a:t>
            </a:r>
          </a:p>
          <a:p>
            <a:pPr>
              <a:defRPr/>
            </a:pPr>
            <a:r>
              <a:rPr lang="en-US" altLang="ko-KR" sz="1400" dirty="0"/>
              <a:t>  const [y, </a:t>
            </a:r>
            <a:r>
              <a:rPr lang="en-US" altLang="ko-KR" sz="1400" dirty="0" err="1"/>
              <a:t>setY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useState</a:t>
            </a:r>
            <a:r>
              <a:rPr lang="en-US" altLang="ko-KR" sz="1400" dirty="0"/>
              <a:t>&lt;number&gt;(200);</a:t>
            </a:r>
          </a:p>
          <a:p>
            <a:pPr>
              <a:defRPr/>
            </a:pPr>
            <a:r>
              <a:rPr lang="en-US" altLang="ko-KR" sz="1400" dirty="0"/>
              <a:t>  const [</a:t>
            </a:r>
            <a:r>
              <a:rPr lang="en-US" altLang="ko-KR" sz="1400" dirty="0" err="1"/>
              <a:t>oper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setOper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useState</a:t>
            </a:r>
            <a:r>
              <a:rPr lang="en-US" altLang="ko-KR" sz="1400" dirty="0"/>
              <a:t>&lt;string&gt;("+");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  return (</a:t>
            </a:r>
          </a:p>
          <a:p>
            <a:pPr>
              <a:defRPr/>
            </a:pPr>
            <a:r>
              <a:rPr lang="en-US" altLang="ko-KR" sz="1400" dirty="0"/>
              <a:t>    &lt;div&gt;</a:t>
            </a:r>
          </a:p>
          <a:p>
            <a:pPr>
              <a:defRPr/>
            </a:pPr>
            <a:r>
              <a:rPr lang="en-US" altLang="ko-KR" sz="1400" dirty="0"/>
              <a:t>      &lt;Calc x={x} y={y} </a:t>
            </a:r>
            <a:r>
              <a:rPr lang="en-US" altLang="ko-KR" sz="1400" dirty="0" err="1"/>
              <a:t>oper</a:t>
            </a:r>
            <a:r>
              <a:rPr lang="en-US" altLang="ko-KR" sz="1400" dirty="0"/>
              <a:t>={</a:t>
            </a:r>
            <a:r>
              <a:rPr lang="en-US" altLang="ko-KR" sz="1400" dirty="0" err="1"/>
              <a:t>oper</a:t>
            </a:r>
            <a:r>
              <a:rPr lang="en-US" altLang="ko-KR" sz="1400" dirty="0"/>
              <a:t>} /&gt;</a:t>
            </a:r>
          </a:p>
          <a:p>
            <a:pPr>
              <a:defRPr/>
            </a:pPr>
            <a:r>
              <a:rPr lang="en-US" altLang="ko-KR" sz="1400" dirty="0"/>
              <a:t>    &lt;/div&gt;</a:t>
            </a:r>
          </a:p>
          <a:p>
            <a:pPr>
              <a:defRPr/>
            </a:pPr>
            <a:r>
              <a:rPr lang="en-US" altLang="ko-KR" sz="1400" dirty="0"/>
              <a:t>  );</a:t>
            </a:r>
          </a:p>
          <a:p>
            <a:pPr>
              <a:defRPr/>
            </a:pPr>
            <a:r>
              <a:rPr lang="en-US" altLang="ko-KR" sz="1400" dirty="0"/>
              <a:t>};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export default App;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4B4D54-B05A-E0EC-F6B0-85E710A7E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3707652"/>
            <a:ext cx="5496692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35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7458B-D17D-7730-C1DF-1991088E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4.4.2 </a:t>
            </a:r>
            <a:r>
              <a:rPr lang="ko-KR" altLang="en-US" dirty="0"/>
              <a:t>속성 유효성 검사 기능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03F5A-C5B2-C9EF-0109-31CABD798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예제에 </a:t>
            </a:r>
            <a:r>
              <a:rPr lang="en-US" altLang="ko-KR" dirty="0" err="1"/>
              <a:t>PropTypes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prop-types </a:t>
            </a:r>
          </a:p>
          <a:p>
            <a:pPr lvl="1"/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Calc.tsx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3282DE-AC28-1D63-205E-79A066C50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12" y="2304855"/>
            <a:ext cx="9073008" cy="418576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400" b="1" dirty="0"/>
              <a:t>import </a:t>
            </a:r>
            <a:r>
              <a:rPr lang="en-US" altLang="ko-KR" sz="1400" b="1" dirty="0" err="1"/>
              <a:t>PropTypes</a:t>
            </a:r>
            <a:r>
              <a:rPr lang="en-US" altLang="ko-KR" sz="1400" b="1" dirty="0"/>
              <a:t> from "prop-types";</a:t>
            </a:r>
          </a:p>
          <a:p>
            <a:pPr>
              <a:defRPr/>
            </a:pPr>
            <a:endParaRPr lang="en-US" altLang="ko-KR" sz="1400" b="1" dirty="0"/>
          </a:p>
          <a:p>
            <a:pPr>
              <a:defRPr/>
            </a:pPr>
            <a:r>
              <a:rPr lang="en-US" altLang="ko-KR" sz="1400" dirty="0"/>
              <a:t>......(</a:t>
            </a:r>
            <a:r>
              <a:rPr lang="ko-KR" altLang="en-US" sz="1400" dirty="0"/>
              <a:t>생략</a:t>
            </a:r>
            <a:r>
              <a:rPr lang="en-US" altLang="ko-KR" sz="1400" dirty="0"/>
              <a:t>-</a:t>
            </a:r>
            <a:r>
              <a:rPr lang="ko-KR" altLang="en-US" sz="1400" dirty="0"/>
              <a:t>기존 컴포넌트 코드는 그대로</a:t>
            </a:r>
            <a:r>
              <a:rPr lang="en-US" altLang="ko-KR" sz="1400" dirty="0"/>
              <a:t>)</a:t>
            </a:r>
          </a:p>
          <a:p>
            <a:pPr>
              <a:defRPr/>
            </a:pPr>
            <a:r>
              <a:rPr lang="en-US" altLang="ko-KR" sz="1400" b="1" dirty="0"/>
              <a:t>const </a:t>
            </a:r>
            <a:r>
              <a:rPr lang="en-US" altLang="ko-KR" sz="1400" b="1" dirty="0" err="1"/>
              <a:t>calcChecker</a:t>
            </a:r>
            <a:r>
              <a:rPr lang="en-US" altLang="ko-KR" sz="1400" b="1" dirty="0"/>
              <a:t> = (props: </a:t>
            </a:r>
            <a:r>
              <a:rPr lang="en-US" altLang="ko-KR" sz="1400" b="1" dirty="0" err="1"/>
              <a:t>CalcPropsTypes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propName</a:t>
            </a:r>
            <a:r>
              <a:rPr lang="en-US" altLang="ko-KR" sz="1400" b="1" dirty="0"/>
              <a:t>: string, </a:t>
            </a:r>
            <a:r>
              <a:rPr lang="en-US" altLang="ko-KR" sz="1400" b="1" dirty="0" err="1"/>
              <a:t>componentName</a:t>
            </a:r>
            <a:r>
              <a:rPr lang="en-US" altLang="ko-KR" sz="1400" b="1" dirty="0"/>
              <a:t>: string) =&gt; {</a:t>
            </a:r>
          </a:p>
          <a:p>
            <a:pPr>
              <a:defRPr/>
            </a:pPr>
            <a:r>
              <a:rPr lang="en-US" altLang="ko-KR" sz="1400" b="1" dirty="0"/>
              <a:t>  if (</a:t>
            </a:r>
            <a:r>
              <a:rPr lang="en-US" altLang="ko-KR" sz="1400" b="1" dirty="0" err="1"/>
              <a:t>propName</a:t>
            </a:r>
            <a:r>
              <a:rPr lang="en-US" altLang="ko-KR" sz="1400" b="1" dirty="0"/>
              <a:t> === "</a:t>
            </a:r>
            <a:r>
              <a:rPr lang="en-US" altLang="ko-KR" sz="1400" b="1" dirty="0" err="1"/>
              <a:t>oper</a:t>
            </a:r>
            <a:r>
              <a:rPr lang="en-US" altLang="ko-KR" sz="1400" b="1" dirty="0"/>
              <a:t>") {</a:t>
            </a:r>
          </a:p>
          <a:p>
            <a:pPr>
              <a:defRPr/>
            </a:pPr>
            <a:r>
              <a:rPr lang="en-US" altLang="ko-KR" sz="1400" b="1" dirty="0"/>
              <a:t>    if (props[</a:t>
            </a:r>
            <a:r>
              <a:rPr lang="en-US" altLang="ko-KR" sz="1400" b="1" dirty="0" err="1"/>
              <a:t>propName</a:t>
            </a:r>
            <a:r>
              <a:rPr lang="en-US" altLang="ko-KR" sz="1400" b="1" dirty="0"/>
              <a:t>] !== "+" &amp;&amp; props[</a:t>
            </a:r>
            <a:r>
              <a:rPr lang="en-US" altLang="ko-KR" sz="1400" b="1" dirty="0" err="1"/>
              <a:t>propName</a:t>
            </a:r>
            <a:r>
              <a:rPr lang="en-US" altLang="ko-KR" sz="1400" b="1" dirty="0"/>
              <a:t>] !== "*") {</a:t>
            </a:r>
          </a:p>
          <a:p>
            <a:pPr>
              <a:defRPr/>
            </a:pPr>
            <a:r>
              <a:rPr lang="en-US" altLang="ko-KR" sz="1400" b="1" dirty="0"/>
              <a:t>      return new Error(`${</a:t>
            </a:r>
            <a:r>
              <a:rPr lang="en-US" altLang="ko-KR" sz="1400" b="1" dirty="0" err="1"/>
              <a:t>propName</a:t>
            </a:r>
            <a:r>
              <a:rPr lang="en-US" altLang="ko-KR" sz="1400" b="1" dirty="0"/>
              <a:t>}</a:t>
            </a:r>
            <a:r>
              <a:rPr lang="ko-KR" altLang="en-US" sz="1400" b="1" dirty="0"/>
              <a:t>속성의 값은</a:t>
            </a:r>
          </a:p>
          <a:p>
            <a:pPr>
              <a:defRPr/>
            </a:pPr>
            <a:r>
              <a:rPr lang="ko-KR" altLang="en-US" sz="1400" b="1" dirty="0"/>
              <a:t>        반드시 </a:t>
            </a:r>
            <a:r>
              <a:rPr lang="en-US" altLang="ko-KR" sz="1400" b="1" dirty="0"/>
              <a:t>'+', '*'</a:t>
            </a:r>
            <a:r>
              <a:rPr lang="ko-KR" altLang="en-US" sz="1400" b="1" dirty="0"/>
              <a:t>만 허용합니다</a:t>
            </a:r>
            <a:r>
              <a:rPr lang="en-US" altLang="ko-KR" sz="1400" b="1" dirty="0"/>
              <a:t>(at ${</a:t>
            </a:r>
            <a:r>
              <a:rPr lang="en-US" altLang="ko-KR" sz="1400" b="1" dirty="0" err="1"/>
              <a:t>componentName</a:t>
            </a:r>
            <a:r>
              <a:rPr lang="en-US" altLang="ko-KR" sz="1400" b="1" dirty="0"/>
              <a:t>}).`);</a:t>
            </a:r>
          </a:p>
          <a:p>
            <a:pPr>
              <a:defRPr/>
            </a:pPr>
            <a:r>
              <a:rPr lang="en-US" altLang="ko-KR" sz="1400" b="1" dirty="0"/>
              <a:t>    }</a:t>
            </a:r>
          </a:p>
          <a:p>
            <a:pPr>
              <a:defRPr/>
            </a:pPr>
            <a:r>
              <a:rPr lang="en-US" altLang="ko-KR" sz="1400" b="1" dirty="0"/>
              <a:t>  }</a:t>
            </a:r>
          </a:p>
          <a:p>
            <a:pPr>
              <a:defRPr/>
            </a:pPr>
            <a:r>
              <a:rPr lang="en-US" altLang="ko-KR" sz="1400" b="1" dirty="0"/>
              <a:t>};</a:t>
            </a:r>
          </a:p>
          <a:p>
            <a:pPr>
              <a:defRPr/>
            </a:pPr>
            <a:endParaRPr lang="en-US" altLang="ko-KR" sz="1400" b="1" dirty="0"/>
          </a:p>
          <a:p>
            <a:pPr>
              <a:defRPr/>
            </a:pPr>
            <a:r>
              <a:rPr lang="en-US" altLang="ko-KR" sz="1400" b="1" dirty="0" err="1"/>
              <a:t>Calc.propTypes</a:t>
            </a:r>
            <a:r>
              <a:rPr lang="en-US" altLang="ko-KR" sz="1400" b="1" dirty="0"/>
              <a:t> = {</a:t>
            </a:r>
          </a:p>
          <a:p>
            <a:pPr>
              <a:defRPr/>
            </a:pPr>
            <a:r>
              <a:rPr lang="en-US" altLang="ko-KR" sz="1400" b="1" dirty="0"/>
              <a:t>  x: </a:t>
            </a:r>
            <a:r>
              <a:rPr lang="en-US" altLang="ko-KR" sz="1400" b="1" dirty="0" err="1"/>
              <a:t>PropTypes.number.isRequired</a:t>
            </a:r>
            <a:r>
              <a:rPr lang="en-US" altLang="ko-KR" sz="1400" b="1" dirty="0"/>
              <a:t>,</a:t>
            </a:r>
          </a:p>
          <a:p>
            <a:pPr>
              <a:defRPr/>
            </a:pPr>
            <a:r>
              <a:rPr lang="en-US" altLang="ko-KR" sz="1400" b="1" dirty="0"/>
              <a:t>  y: </a:t>
            </a:r>
            <a:r>
              <a:rPr lang="en-US" altLang="ko-KR" sz="1400" b="1" dirty="0" err="1"/>
              <a:t>PropTypes.number.isRequired</a:t>
            </a:r>
            <a:r>
              <a:rPr lang="en-US" altLang="ko-KR" sz="1400" b="1" dirty="0"/>
              <a:t>,</a:t>
            </a:r>
          </a:p>
          <a:p>
            <a:pPr>
              <a:defRPr/>
            </a:pPr>
            <a:r>
              <a:rPr lang="en-US" altLang="ko-KR" sz="1400" b="1" dirty="0"/>
              <a:t>  </a:t>
            </a:r>
            <a:r>
              <a:rPr lang="en-US" altLang="ko-KR" sz="1400" b="1" dirty="0" err="1"/>
              <a:t>oper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calcChecker</a:t>
            </a:r>
            <a:r>
              <a:rPr lang="en-US" altLang="ko-KR" sz="1400" b="1" dirty="0"/>
              <a:t>,</a:t>
            </a:r>
          </a:p>
          <a:p>
            <a:pPr>
              <a:defRPr/>
            </a:pPr>
            <a:r>
              <a:rPr lang="en-US" altLang="ko-KR" sz="1400" b="1" dirty="0"/>
              <a:t>};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export default Calc;</a:t>
            </a:r>
          </a:p>
        </p:txBody>
      </p:sp>
    </p:spTree>
    <p:extLst>
      <p:ext uri="{BB962C8B-B14F-4D97-AF65-F5344CB8AC3E}">
        <p14:creationId xmlns:p14="http://schemas.microsoft.com/office/powerpoint/2010/main" val="72587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AB3DE-4F83-9049-BE8F-AC48CA21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제네릭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C642E-48D4-D1B3-52DC-2DF9827D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오버로딩</a:t>
            </a:r>
            <a:endParaRPr lang="en-US" altLang="ko-KR" dirty="0"/>
          </a:p>
          <a:p>
            <a:pPr lvl="1"/>
            <a:r>
              <a:rPr lang="ko-KR" altLang="en-US" dirty="0"/>
              <a:t>가능하지만 여러 타입을 지원하려면 </a:t>
            </a:r>
            <a:r>
              <a:rPr lang="ko-KR" altLang="en-US" dirty="0" err="1"/>
              <a:t>코드량이</a:t>
            </a:r>
            <a:r>
              <a:rPr lang="ko-KR" altLang="en-US" dirty="0"/>
              <a:t> </a:t>
            </a:r>
            <a:r>
              <a:rPr lang="ko-KR" altLang="en-US" dirty="0" err="1"/>
              <a:t>많아짐</a:t>
            </a:r>
            <a:endParaRPr lang="ko-KR" altLang="en-US" dirty="0"/>
          </a:p>
          <a:p>
            <a:pPr lvl="1"/>
            <a:r>
              <a:rPr lang="ko-KR" altLang="en-US" dirty="0"/>
              <a:t>컴파일러 수준에서는 오류를 잡아주지만 실제로는 실행되어 버림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43F486-153F-AE4D-3F2E-DE68999A7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96" y="2398299"/>
            <a:ext cx="774086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400" dirty="0"/>
              <a:t>function arrayConcat2(items1:number[], items2 : number[] ) : number[];</a:t>
            </a:r>
          </a:p>
          <a:p>
            <a:r>
              <a:rPr lang="en-US" altLang="en-US" sz="1400" dirty="0"/>
              <a:t>function arrayConcat2(items1:string[], items2 : string[] ) : string[];</a:t>
            </a:r>
          </a:p>
          <a:p>
            <a:r>
              <a:rPr lang="en-US" altLang="en-US" sz="1400" dirty="0"/>
              <a:t>function arrayConcat2(items1:any[], items2 : any[] ) : any[] {</a:t>
            </a:r>
          </a:p>
          <a:p>
            <a:r>
              <a:rPr lang="en-US" altLang="en-US" sz="1400" dirty="0"/>
              <a:t>    return items1.concat(items2);</a:t>
            </a:r>
          </a:p>
          <a:p>
            <a:r>
              <a:rPr lang="en-US" altLang="en-US" sz="1400" dirty="0"/>
              <a:t>}</a:t>
            </a:r>
          </a:p>
          <a:p>
            <a:endParaRPr lang="en-US" altLang="en-US" sz="1400" dirty="0"/>
          </a:p>
          <a:p>
            <a:r>
              <a:rPr lang="en-US" altLang="en-US" sz="1400" dirty="0"/>
              <a:t>let arr21 = arrayConcat2([10,20,30], [40,50])</a:t>
            </a:r>
          </a:p>
          <a:p>
            <a:r>
              <a:rPr lang="en-US" altLang="en-US" sz="1400" dirty="0"/>
              <a:t>console.log(arr21)</a:t>
            </a:r>
          </a:p>
          <a:p>
            <a:r>
              <a:rPr lang="en-US" altLang="en-US" sz="1400" dirty="0"/>
              <a:t>let arr22 = arrayConcat2(['</a:t>
            </a:r>
            <a:r>
              <a:rPr lang="en-US" altLang="en-US" sz="1400" dirty="0" err="1"/>
              <a:t>a','b','c</a:t>
            </a:r>
            <a:r>
              <a:rPr lang="en-US" altLang="en-US" sz="1400" dirty="0"/>
              <a:t>'], ['</a:t>
            </a:r>
            <a:r>
              <a:rPr lang="en-US" altLang="en-US" sz="1400" dirty="0" err="1"/>
              <a:t>d','e</a:t>
            </a:r>
            <a:r>
              <a:rPr lang="en-US" altLang="en-US" sz="1400" dirty="0"/>
              <a:t>'])</a:t>
            </a:r>
          </a:p>
          <a:p>
            <a:r>
              <a:rPr lang="en-US" altLang="en-US" sz="1400" dirty="0"/>
              <a:t>console.log(arr22)</a:t>
            </a:r>
          </a:p>
          <a:p>
            <a:r>
              <a:rPr lang="en-US" altLang="en-US" sz="1400" dirty="0"/>
              <a:t>let arr23 = arrayConcat2([10,20,30], ['</a:t>
            </a:r>
            <a:r>
              <a:rPr lang="en-US" altLang="en-US" sz="1400" dirty="0" err="1"/>
              <a:t>d','e</a:t>
            </a:r>
            <a:r>
              <a:rPr lang="en-US" altLang="en-US" sz="1400" dirty="0"/>
              <a:t>'])</a:t>
            </a:r>
          </a:p>
          <a:p>
            <a:r>
              <a:rPr lang="en-US" altLang="en-US" sz="1400" dirty="0"/>
              <a:t>console.log(arr23)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DC5240-67F0-9838-1D4A-EC044805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984" y="3969060"/>
            <a:ext cx="7564016" cy="237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03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EDA18-A977-B70F-3914-E08526CB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4.4.2 </a:t>
            </a:r>
            <a:r>
              <a:rPr lang="ko-KR" altLang="en-US" dirty="0"/>
              <a:t>속성 유효성 검사 기능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B441A-8E51-D8D9-50B5-333F3D5B2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App.tsx</a:t>
            </a:r>
            <a:r>
              <a:rPr lang="en-US" altLang="ko-KR" dirty="0"/>
              <a:t> </a:t>
            </a:r>
            <a:r>
              <a:rPr lang="ko-KR" altLang="en-US" dirty="0"/>
              <a:t>변경 </a:t>
            </a:r>
            <a:r>
              <a:rPr lang="en-US" altLang="ko-KR" dirty="0"/>
              <a:t>: </a:t>
            </a:r>
            <a:r>
              <a:rPr lang="ko-KR" altLang="en-US" dirty="0"/>
              <a:t>의도적으로 잘못된 속성 값 전달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코드 리뷰</a:t>
            </a:r>
            <a:endParaRPr lang="en-US" altLang="ko-KR" dirty="0"/>
          </a:p>
          <a:p>
            <a:pPr lvl="2"/>
            <a:r>
              <a:rPr lang="en-US" altLang="ko-KR" dirty="0" err="1"/>
              <a:t>calcChecker</a:t>
            </a:r>
            <a:r>
              <a:rPr lang="en-US" altLang="ko-KR" dirty="0"/>
              <a:t> </a:t>
            </a:r>
            <a:r>
              <a:rPr lang="ko-KR" altLang="en-US" dirty="0"/>
              <a:t>함수의 인자 </a:t>
            </a:r>
            <a:r>
              <a:rPr lang="en-US" altLang="ko-KR" dirty="0"/>
              <a:t>: props-</a:t>
            </a:r>
            <a:r>
              <a:rPr lang="ko-KR" altLang="en-US" dirty="0"/>
              <a:t>속성 객체</a:t>
            </a:r>
            <a:r>
              <a:rPr lang="en-US" altLang="ko-KR" dirty="0"/>
              <a:t>, </a:t>
            </a:r>
            <a:r>
              <a:rPr lang="en-US" altLang="ko-KR" dirty="0" err="1"/>
              <a:t>propName</a:t>
            </a:r>
            <a:r>
              <a:rPr lang="en-US" altLang="ko-KR" dirty="0"/>
              <a:t>-</a:t>
            </a:r>
            <a:r>
              <a:rPr lang="ko-KR" altLang="en-US" dirty="0" err="1"/>
              <a:t>속성명</a:t>
            </a:r>
            <a:r>
              <a:rPr lang="en-US" altLang="ko-KR" dirty="0"/>
              <a:t>, </a:t>
            </a:r>
            <a:r>
              <a:rPr lang="en-US" altLang="ko-KR" dirty="0" err="1"/>
              <a:t>componentName</a:t>
            </a:r>
            <a:r>
              <a:rPr lang="en-US" altLang="ko-KR" dirty="0"/>
              <a:t>-</a:t>
            </a:r>
            <a:r>
              <a:rPr lang="ko-KR" altLang="en-US" dirty="0"/>
              <a:t>현재 컴포넌트명</a:t>
            </a:r>
            <a:endParaRPr lang="en-US" altLang="ko-KR" dirty="0"/>
          </a:p>
          <a:p>
            <a:pPr lvl="3"/>
            <a:r>
              <a:rPr lang="ko-KR" altLang="en-US" dirty="0"/>
              <a:t>이 함수에서 에러 객체가 던져지면 잘못된 속성으로 간주함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PropTypes.number.isRequired</a:t>
            </a:r>
            <a:r>
              <a:rPr lang="en-US" altLang="ko-KR" dirty="0"/>
              <a:t> : number</a:t>
            </a:r>
            <a:r>
              <a:rPr lang="ko-KR" altLang="en-US" dirty="0"/>
              <a:t> 타입</a:t>
            </a:r>
            <a:r>
              <a:rPr lang="en-US" altLang="ko-KR" dirty="0"/>
              <a:t>, </a:t>
            </a:r>
            <a:r>
              <a:rPr lang="ko-KR" altLang="en-US" dirty="0"/>
              <a:t>필수 입력 여부 설정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B835C9-7C2E-6725-5F67-052E338DC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1520788"/>
            <a:ext cx="9073008" cy="35394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400" dirty="0"/>
              <a:t>import { </a:t>
            </a:r>
            <a:r>
              <a:rPr lang="en-US" altLang="ko-KR" sz="1400" dirty="0" err="1"/>
              <a:t>useState</a:t>
            </a:r>
            <a:r>
              <a:rPr lang="en-US" altLang="ko-KR" sz="1400" dirty="0"/>
              <a:t> } from "react";</a:t>
            </a:r>
          </a:p>
          <a:p>
            <a:pPr>
              <a:defRPr/>
            </a:pPr>
            <a:r>
              <a:rPr lang="en-US" altLang="ko-KR" sz="1400" dirty="0"/>
              <a:t>import Calc from "./Calc";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const App = () =&gt; {</a:t>
            </a:r>
          </a:p>
          <a:p>
            <a:pPr>
              <a:defRPr/>
            </a:pPr>
            <a:r>
              <a:rPr lang="en-US" altLang="ko-KR" sz="1400" dirty="0"/>
              <a:t>  const [x, </a:t>
            </a:r>
            <a:r>
              <a:rPr lang="en-US" altLang="ko-KR" sz="1400" dirty="0" err="1"/>
              <a:t>setX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useState</a:t>
            </a:r>
            <a:r>
              <a:rPr lang="en-US" altLang="ko-KR" sz="1400" dirty="0"/>
              <a:t>&lt;number&gt;(101);</a:t>
            </a:r>
          </a:p>
          <a:p>
            <a:pPr>
              <a:defRPr/>
            </a:pPr>
            <a:r>
              <a:rPr lang="en-US" altLang="ko-KR" sz="1400" dirty="0"/>
              <a:t>  const [y, </a:t>
            </a:r>
            <a:r>
              <a:rPr lang="en-US" altLang="ko-KR" sz="1400" dirty="0" err="1"/>
              <a:t>setY</a:t>
            </a:r>
            <a:r>
              <a:rPr lang="en-US" altLang="ko-KR" sz="1400" dirty="0"/>
              <a:t>] = </a:t>
            </a:r>
            <a:r>
              <a:rPr lang="en-US" altLang="ko-KR" sz="1400" b="1" dirty="0" err="1"/>
              <a:t>useState</a:t>
            </a:r>
            <a:r>
              <a:rPr lang="en-US" altLang="ko-KR" sz="1400" b="1" dirty="0"/>
              <a:t>&lt;string&gt;("ab");</a:t>
            </a:r>
          </a:p>
          <a:p>
            <a:pPr>
              <a:defRPr/>
            </a:pPr>
            <a:r>
              <a:rPr lang="en-US" altLang="ko-KR" sz="1400" dirty="0"/>
              <a:t>  const [</a:t>
            </a:r>
            <a:r>
              <a:rPr lang="en-US" altLang="ko-KR" sz="1400" dirty="0" err="1"/>
              <a:t>oper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setOper</a:t>
            </a:r>
            <a:r>
              <a:rPr lang="en-US" altLang="ko-KR" sz="1400" dirty="0"/>
              <a:t>] = </a:t>
            </a:r>
            <a:r>
              <a:rPr lang="en-US" altLang="ko-KR" sz="1400" b="1" dirty="0" err="1"/>
              <a:t>useState</a:t>
            </a:r>
            <a:r>
              <a:rPr lang="en-US" altLang="ko-KR" sz="1400" b="1" dirty="0"/>
              <a:t>&lt;string&gt;("&amp;");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  return (</a:t>
            </a:r>
          </a:p>
          <a:p>
            <a:pPr>
              <a:defRPr/>
            </a:pPr>
            <a:r>
              <a:rPr lang="en-US" altLang="ko-KR" sz="1400" dirty="0"/>
              <a:t>    &lt;div&gt;</a:t>
            </a:r>
          </a:p>
          <a:p>
            <a:pPr>
              <a:defRPr/>
            </a:pPr>
            <a:r>
              <a:rPr lang="en-US" altLang="ko-KR" sz="1400" dirty="0"/>
              <a:t>      &lt;Calc x={x} y={y} </a:t>
            </a:r>
            <a:r>
              <a:rPr lang="en-US" altLang="ko-KR" sz="1400" dirty="0" err="1"/>
              <a:t>oper</a:t>
            </a:r>
            <a:r>
              <a:rPr lang="en-US" altLang="ko-KR" sz="1400" dirty="0"/>
              <a:t>={</a:t>
            </a:r>
            <a:r>
              <a:rPr lang="en-US" altLang="ko-KR" sz="1400" dirty="0" err="1"/>
              <a:t>oper</a:t>
            </a:r>
            <a:r>
              <a:rPr lang="en-US" altLang="ko-KR" sz="1400" dirty="0"/>
              <a:t>} /&gt;</a:t>
            </a:r>
          </a:p>
          <a:p>
            <a:pPr>
              <a:defRPr/>
            </a:pPr>
            <a:r>
              <a:rPr lang="en-US" altLang="ko-KR" sz="1400" dirty="0"/>
              <a:t>    &lt;/div&gt;</a:t>
            </a:r>
          </a:p>
          <a:p>
            <a:pPr>
              <a:defRPr/>
            </a:pPr>
            <a:r>
              <a:rPr lang="en-US" altLang="ko-KR" sz="1400" dirty="0"/>
              <a:t>  );</a:t>
            </a:r>
          </a:p>
          <a:p>
            <a:pPr>
              <a:defRPr/>
            </a:pPr>
            <a:r>
              <a:rPr lang="en-US" altLang="ko-KR" sz="1400" dirty="0"/>
              <a:t>};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3401612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4F5A6-BF7D-25F3-A52D-ADD3059C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4.4.2 </a:t>
            </a:r>
            <a:r>
              <a:rPr lang="ko-KR" altLang="en-US" dirty="0"/>
              <a:t>속성 유효성 검사 기능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2E818-FE73-0180-0A3B-63C15F2E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실행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CC8C75-B33F-DF78-2EB6-637CFED8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484784"/>
            <a:ext cx="8990499" cy="324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77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28E48-4B7D-8BBD-F434-104DDDC7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4.4.3 </a:t>
            </a:r>
            <a:r>
              <a:rPr lang="ko-KR" altLang="en-US" dirty="0"/>
              <a:t>지정 가능한 유효성 검증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3C20C-F007-6870-F003-5FB297C0B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지정 가능한 유효성 검증 타입</a:t>
            </a:r>
          </a:p>
          <a:p>
            <a:pPr lvl="1"/>
            <a:r>
              <a:rPr lang="ko-KR" altLang="en-US" dirty="0"/>
              <a:t>단순 타입</a:t>
            </a:r>
          </a:p>
          <a:p>
            <a:pPr lvl="2"/>
            <a:r>
              <a:rPr lang="en-US" altLang="ko-KR" dirty="0" err="1"/>
              <a:t>PropTypes.array</a:t>
            </a:r>
            <a:endParaRPr lang="en-US" altLang="ko-KR" dirty="0"/>
          </a:p>
          <a:p>
            <a:pPr lvl="2"/>
            <a:r>
              <a:rPr lang="en-US" altLang="ko-KR" dirty="0" err="1"/>
              <a:t>PropTypes.bool</a:t>
            </a:r>
            <a:endParaRPr lang="en-US" altLang="ko-KR" dirty="0"/>
          </a:p>
          <a:p>
            <a:pPr lvl="2"/>
            <a:r>
              <a:rPr lang="en-US" altLang="ko-KR" dirty="0" err="1"/>
              <a:t>PropTypes.func</a:t>
            </a:r>
            <a:endParaRPr lang="en-US" altLang="ko-KR" dirty="0"/>
          </a:p>
          <a:p>
            <a:pPr lvl="2"/>
            <a:r>
              <a:rPr lang="en-US" altLang="ko-KR" dirty="0" err="1"/>
              <a:t>PropTypes.number</a:t>
            </a:r>
            <a:endParaRPr lang="en-US" altLang="ko-KR" dirty="0"/>
          </a:p>
          <a:p>
            <a:pPr lvl="2"/>
            <a:r>
              <a:rPr lang="en-US" altLang="ko-KR" dirty="0" err="1"/>
              <a:t>PropTypes.object</a:t>
            </a:r>
            <a:endParaRPr lang="en-US" altLang="ko-KR" dirty="0"/>
          </a:p>
          <a:p>
            <a:pPr lvl="2"/>
            <a:r>
              <a:rPr lang="en-US" altLang="ko-KR" dirty="0" err="1"/>
              <a:t>PropTypes.string</a:t>
            </a:r>
            <a:endParaRPr lang="en-US" altLang="ko-KR" dirty="0"/>
          </a:p>
          <a:p>
            <a:pPr lvl="1"/>
            <a:r>
              <a:rPr lang="ko-KR" altLang="en-US" dirty="0"/>
              <a:t>복잡한 객체</a:t>
            </a:r>
            <a:r>
              <a:rPr lang="en-US" altLang="ko-KR" dirty="0"/>
              <a:t>, </a:t>
            </a:r>
            <a:r>
              <a:rPr lang="ko-KR" altLang="en-US" dirty="0"/>
              <a:t>배열 속성</a:t>
            </a:r>
          </a:p>
          <a:p>
            <a:pPr lvl="2"/>
            <a:r>
              <a:rPr lang="en-US" altLang="ko-KR" dirty="0" err="1"/>
              <a:t>PropTypes.instanceOf</a:t>
            </a:r>
            <a:r>
              <a:rPr lang="en-US" altLang="ko-KR" dirty="0"/>
              <a:t>(Customer)</a:t>
            </a:r>
          </a:p>
          <a:p>
            <a:pPr lvl="2"/>
            <a:r>
              <a:rPr lang="en-US" altLang="ko-KR" dirty="0" err="1"/>
              <a:t>PropTypes.oneOf</a:t>
            </a:r>
            <a:r>
              <a:rPr lang="en-US" altLang="ko-KR" dirty="0"/>
              <a:t>([ '+', '*', '/' ])</a:t>
            </a:r>
          </a:p>
          <a:p>
            <a:pPr lvl="2"/>
            <a:r>
              <a:rPr lang="en-US" altLang="ko-KR" dirty="0" err="1"/>
              <a:t>PropTypes.oneOfType</a:t>
            </a:r>
            <a:r>
              <a:rPr lang="en-US" altLang="ko-KR" dirty="0"/>
              <a:t>([ </a:t>
            </a:r>
            <a:r>
              <a:rPr lang="en-US" altLang="ko-KR" dirty="0" err="1"/>
              <a:t>PropTypes.number</a:t>
            </a:r>
            <a:r>
              <a:rPr lang="en-US" altLang="ko-KR" dirty="0"/>
              <a:t>, </a:t>
            </a:r>
            <a:r>
              <a:rPr lang="en-US" altLang="ko-KR" dirty="0" err="1"/>
              <a:t>PropTypes.string</a:t>
            </a:r>
            <a:r>
              <a:rPr lang="en-US" altLang="ko-KR" dirty="0"/>
              <a:t> ])</a:t>
            </a:r>
          </a:p>
          <a:p>
            <a:pPr lvl="2"/>
            <a:r>
              <a:rPr lang="en-US" altLang="ko-KR" dirty="0" err="1"/>
              <a:t>PropTypes.arrayOf</a:t>
            </a:r>
            <a:r>
              <a:rPr lang="en-US" altLang="ko-KR" dirty="0"/>
              <a:t>(</a:t>
            </a:r>
            <a:r>
              <a:rPr lang="en-US" altLang="ko-KR" dirty="0" err="1"/>
              <a:t>PropTypes.object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265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4B128-D95B-13EB-A49B-A5B34227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4.4.3 </a:t>
            </a:r>
            <a:r>
              <a:rPr lang="ko-KR" altLang="en-US" dirty="0"/>
              <a:t>지정 가능한 유효성 검증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F8C43-7E5C-362C-8181-887A4D9AD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지정 가능한 유효성 검증 타입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복잡한 객체 속성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함수를 이용한 커스텀 유효성 검증</a:t>
            </a:r>
            <a:endParaRPr lang="en-US" altLang="ko-KR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9B1037-FD7A-CF45-220C-6231C07154EE}"/>
              </a:ext>
            </a:extLst>
          </p:cNvPr>
          <p:cNvSpPr/>
          <p:nvPr/>
        </p:nvSpPr>
        <p:spPr>
          <a:xfrm>
            <a:off x="947428" y="1952836"/>
            <a:ext cx="7488238" cy="9540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 err="1"/>
              <a:t>PropTypes.shape</a:t>
            </a:r>
            <a:r>
              <a:rPr lang="en-US" altLang="ko-KR" sz="1400" dirty="0"/>
              <a:t>({ </a:t>
            </a:r>
          </a:p>
          <a:p>
            <a:pPr>
              <a:defRPr/>
            </a:pPr>
            <a:r>
              <a:rPr lang="en-US" altLang="ko-KR" sz="1400" dirty="0"/>
              <a:t>    name: </a:t>
            </a:r>
            <a:r>
              <a:rPr lang="en-US" altLang="ko-KR" sz="1400" dirty="0" err="1"/>
              <a:t>PropTypes.string.isRequired</a:t>
            </a:r>
            <a:r>
              <a:rPr lang="en-US" altLang="ko-KR" sz="1400" dirty="0"/>
              <a:t>,</a:t>
            </a:r>
          </a:p>
          <a:p>
            <a:pPr>
              <a:defRPr/>
            </a:pPr>
            <a:r>
              <a:rPr lang="en-US" altLang="ko-KR" sz="1400" dirty="0"/>
              <a:t>    age: </a:t>
            </a:r>
            <a:r>
              <a:rPr lang="en-US" altLang="ko-KR" sz="1400" dirty="0" err="1"/>
              <a:t>PropTypes.number</a:t>
            </a: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})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55436-7F3A-86C6-CEFE-72A724449876}"/>
              </a:ext>
            </a:extLst>
          </p:cNvPr>
          <p:cNvSpPr/>
          <p:nvPr/>
        </p:nvSpPr>
        <p:spPr>
          <a:xfrm>
            <a:off x="947428" y="3501008"/>
            <a:ext cx="9109012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/>
              <a:t>const </a:t>
            </a:r>
            <a:r>
              <a:rPr lang="en-US" altLang="ko-KR" sz="1400" b="1" dirty="0" err="1"/>
              <a:t>calcChecker</a:t>
            </a:r>
            <a:r>
              <a:rPr lang="en-US" altLang="ko-KR" sz="1400" b="1" dirty="0"/>
              <a:t> = (props: </a:t>
            </a:r>
            <a:r>
              <a:rPr lang="en-US" altLang="ko-KR" sz="1400" b="1" dirty="0" err="1"/>
              <a:t>CalcPropsTypes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propName</a:t>
            </a:r>
            <a:r>
              <a:rPr lang="en-US" altLang="ko-KR" sz="1400" b="1" dirty="0"/>
              <a:t>: string, </a:t>
            </a:r>
            <a:r>
              <a:rPr lang="en-US" altLang="ko-KR" sz="1400" b="1" dirty="0" err="1"/>
              <a:t>componentName</a:t>
            </a:r>
            <a:r>
              <a:rPr lang="en-US" altLang="ko-KR" sz="1400" b="1" dirty="0"/>
              <a:t>: string) =&gt; {</a:t>
            </a:r>
          </a:p>
          <a:p>
            <a:pPr>
              <a:defRPr/>
            </a:pPr>
            <a:r>
              <a:rPr lang="en-US" altLang="ko-KR" sz="1400" b="1" dirty="0"/>
              <a:t>  if (</a:t>
            </a:r>
            <a:r>
              <a:rPr lang="en-US" altLang="ko-KR" sz="1400" b="1" dirty="0" err="1"/>
              <a:t>propName</a:t>
            </a:r>
            <a:r>
              <a:rPr lang="en-US" altLang="ko-KR" sz="1400" b="1" dirty="0"/>
              <a:t> === "</a:t>
            </a:r>
            <a:r>
              <a:rPr lang="en-US" altLang="ko-KR" sz="1400" b="1" dirty="0" err="1"/>
              <a:t>oper</a:t>
            </a:r>
            <a:r>
              <a:rPr lang="en-US" altLang="ko-KR" sz="1400" b="1" dirty="0"/>
              <a:t>") {</a:t>
            </a:r>
          </a:p>
          <a:p>
            <a:pPr>
              <a:defRPr/>
            </a:pPr>
            <a:r>
              <a:rPr lang="en-US" altLang="ko-KR" sz="1400" b="1" dirty="0"/>
              <a:t>    if (props[</a:t>
            </a:r>
            <a:r>
              <a:rPr lang="en-US" altLang="ko-KR" sz="1400" b="1" dirty="0" err="1"/>
              <a:t>propName</a:t>
            </a:r>
            <a:r>
              <a:rPr lang="en-US" altLang="ko-KR" sz="1400" b="1" dirty="0"/>
              <a:t>] !== "+" &amp;&amp; props[</a:t>
            </a:r>
            <a:r>
              <a:rPr lang="en-US" altLang="ko-KR" sz="1400" b="1" dirty="0" err="1"/>
              <a:t>propName</a:t>
            </a:r>
            <a:r>
              <a:rPr lang="en-US" altLang="ko-KR" sz="1400" b="1" dirty="0"/>
              <a:t>] !== "*") {</a:t>
            </a:r>
          </a:p>
          <a:p>
            <a:pPr>
              <a:defRPr/>
            </a:pPr>
            <a:r>
              <a:rPr lang="en-US" altLang="ko-KR" sz="1400" b="1" dirty="0"/>
              <a:t>      return new Error(`${</a:t>
            </a:r>
            <a:r>
              <a:rPr lang="en-US" altLang="ko-KR" sz="1400" b="1" dirty="0" err="1"/>
              <a:t>propName</a:t>
            </a:r>
            <a:r>
              <a:rPr lang="en-US" altLang="ko-KR" sz="1400" b="1" dirty="0"/>
              <a:t>}</a:t>
            </a:r>
            <a:r>
              <a:rPr lang="ko-KR" altLang="en-US" sz="1400" b="1" dirty="0"/>
              <a:t>속성의 값은</a:t>
            </a:r>
          </a:p>
          <a:p>
            <a:pPr>
              <a:defRPr/>
            </a:pPr>
            <a:r>
              <a:rPr lang="ko-KR" altLang="en-US" sz="1400" b="1" dirty="0"/>
              <a:t>        반드시 </a:t>
            </a:r>
            <a:r>
              <a:rPr lang="en-US" altLang="ko-KR" sz="1400" b="1" dirty="0"/>
              <a:t>'+', '*'</a:t>
            </a:r>
            <a:r>
              <a:rPr lang="ko-KR" altLang="en-US" sz="1400" b="1" dirty="0"/>
              <a:t>만 허용합니다</a:t>
            </a:r>
            <a:r>
              <a:rPr lang="en-US" altLang="ko-KR" sz="1400" b="1" dirty="0"/>
              <a:t>(at ${</a:t>
            </a:r>
            <a:r>
              <a:rPr lang="en-US" altLang="ko-KR" sz="1400" b="1" dirty="0" err="1"/>
              <a:t>componentName</a:t>
            </a:r>
            <a:r>
              <a:rPr lang="en-US" altLang="ko-KR" sz="1400" b="1" dirty="0"/>
              <a:t>}).`);</a:t>
            </a:r>
          </a:p>
          <a:p>
            <a:pPr>
              <a:defRPr/>
            </a:pPr>
            <a:r>
              <a:rPr lang="en-US" altLang="ko-KR" sz="1400" b="1" dirty="0"/>
              <a:t>    }</a:t>
            </a:r>
          </a:p>
          <a:p>
            <a:pPr>
              <a:defRPr/>
            </a:pPr>
            <a:r>
              <a:rPr lang="en-US" altLang="ko-KR" sz="1400" b="1" dirty="0"/>
              <a:t>  }</a:t>
            </a:r>
          </a:p>
          <a:p>
            <a:pPr>
              <a:defRPr/>
            </a:pPr>
            <a:r>
              <a:rPr lang="en-US" altLang="ko-KR" sz="1400" b="1" dirty="0"/>
              <a:t>};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 err="1"/>
              <a:t>Calc.propTypes</a:t>
            </a:r>
            <a:r>
              <a:rPr lang="en-US" altLang="ko-KR" sz="1400" dirty="0"/>
              <a:t> = {</a:t>
            </a:r>
          </a:p>
          <a:p>
            <a:pPr>
              <a:defRPr/>
            </a:pPr>
            <a:r>
              <a:rPr lang="en-US" altLang="ko-KR" sz="1400" dirty="0"/>
              <a:t>  x: </a:t>
            </a:r>
            <a:r>
              <a:rPr lang="en-US" altLang="ko-KR" sz="1400" dirty="0" err="1"/>
              <a:t>PropTypes.number.isRequired</a:t>
            </a:r>
            <a:r>
              <a:rPr lang="en-US" altLang="ko-KR" sz="1400" dirty="0"/>
              <a:t>,</a:t>
            </a:r>
          </a:p>
          <a:p>
            <a:pPr>
              <a:defRPr/>
            </a:pPr>
            <a:r>
              <a:rPr lang="en-US" altLang="ko-KR" sz="1400" dirty="0"/>
              <a:t>  y: </a:t>
            </a:r>
            <a:r>
              <a:rPr lang="en-US" altLang="ko-KR" sz="1400" dirty="0" err="1"/>
              <a:t>PropTypes.number.isRequired</a:t>
            </a:r>
            <a:r>
              <a:rPr lang="en-US" altLang="ko-KR" sz="1400" dirty="0"/>
              <a:t>,</a:t>
            </a:r>
          </a:p>
          <a:p>
            <a:pPr>
              <a:defRPr/>
            </a:pPr>
            <a:r>
              <a:rPr lang="en-US" altLang="ko-KR" sz="1400" b="1" dirty="0"/>
              <a:t>  </a:t>
            </a:r>
            <a:r>
              <a:rPr lang="en-US" altLang="ko-KR" sz="1400" b="1" dirty="0" err="1"/>
              <a:t>oper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calcChecker</a:t>
            </a:r>
            <a:r>
              <a:rPr lang="en-US" altLang="ko-KR" sz="1400" b="1" dirty="0"/>
              <a:t>,</a:t>
            </a:r>
          </a:p>
          <a:p>
            <a:pPr>
              <a:defRPr/>
            </a:pPr>
            <a:r>
              <a:rPr lang="en-US" altLang="ko-KR" sz="1400" dirty="0"/>
              <a:t>};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9644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D6E2B-C161-1CC2-ADA5-2B67390F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4.4.3 </a:t>
            </a:r>
            <a:r>
              <a:rPr lang="ko-KR" altLang="en-US" dirty="0"/>
              <a:t>지정 가능한 유효성 검증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3152F-2853-1244-B61A-7B522F4BF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y </a:t>
            </a:r>
            <a:r>
              <a:rPr lang="ko-KR" altLang="en-US" dirty="0"/>
              <a:t>값이 </a:t>
            </a:r>
            <a:r>
              <a:rPr lang="en-US" altLang="ko-KR" dirty="0"/>
              <a:t>0~100</a:t>
            </a:r>
            <a:r>
              <a:rPr lang="ko-KR" altLang="en-US" dirty="0"/>
              <a:t>사이의 짝수라야 한다면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PropTypes.number</a:t>
            </a:r>
            <a:r>
              <a:rPr lang="ko-KR" altLang="en-US" dirty="0"/>
              <a:t> 로는 해결 불가</a:t>
            </a:r>
            <a:endParaRPr lang="en-US" altLang="ko-KR" dirty="0"/>
          </a:p>
          <a:p>
            <a:pPr lvl="1"/>
            <a:r>
              <a:rPr lang="ko-KR" altLang="en-US" dirty="0"/>
              <a:t>추가적인 커스텀 유효성 검증이 필요함</a:t>
            </a:r>
            <a:r>
              <a:rPr lang="en-US" altLang="ko-KR" dirty="0"/>
              <a:t>.(</a:t>
            </a:r>
            <a:r>
              <a:rPr lang="ko-KR" altLang="en-US" dirty="0"/>
              <a:t>기존 함수 이용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4D3660-0A31-1799-7629-55828C6103BC}"/>
              </a:ext>
            </a:extLst>
          </p:cNvPr>
          <p:cNvSpPr/>
          <p:nvPr/>
        </p:nvSpPr>
        <p:spPr>
          <a:xfrm>
            <a:off x="767408" y="2303579"/>
            <a:ext cx="10153128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/>
              <a:t>const </a:t>
            </a:r>
            <a:r>
              <a:rPr lang="en-US" altLang="ko-KR" sz="1400" dirty="0" err="1"/>
              <a:t>calcChecker</a:t>
            </a:r>
            <a:r>
              <a:rPr lang="en-US" altLang="ko-KR" sz="1400" dirty="0"/>
              <a:t> = (props: </a:t>
            </a:r>
            <a:r>
              <a:rPr lang="en-US" altLang="ko-KR" sz="1400" dirty="0" err="1"/>
              <a:t>CalcpropsType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propName</a:t>
            </a:r>
            <a:r>
              <a:rPr lang="en-US" altLang="ko-KR" sz="1400" dirty="0"/>
              <a:t>: string, </a:t>
            </a:r>
            <a:r>
              <a:rPr lang="en-US" altLang="ko-KR" sz="1400" dirty="0" err="1"/>
              <a:t>componentName</a:t>
            </a:r>
            <a:r>
              <a:rPr lang="en-US" altLang="ko-KR" sz="1400" dirty="0"/>
              <a:t>: string) =&gt; {</a:t>
            </a:r>
          </a:p>
          <a:p>
            <a:pPr>
              <a:defRPr/>
            </a:pPr>
            <a:r>
              <a:rPr lang="en-US" altLang="ko-KR" sz="1400" dirty="0"/>
              <a:t>  if (</a:t>
            </a:r>
            <a:r>
              <a:rPr lang="en-US" altLang="ko-KR" sz="1400" dirty="0" err="1"/>
              <a:t>propName</a:t>
            </a:r>
            <a:r>
              <a:rPr lang="en-US" altLang="ko-KR" sz="1400" dirty="0"/>
              <a:t> === "</a:t>
            </a:r>
            <a:r>
              <a:rPr lang="en-US" altLang="ko-KR" sz="1400" dirty="0" err="1"/>
              <a:t>oper</a:t>
            </a:r>
            <a:r>
              <a:rPr lang="en-US" altLang="ko-KR" sz="1400" dirty="0"/>
              <a:t>") {</a:t>
            </a:r>
          </a:p>
          <a:p>
            <a:pPr>
              <a:defRPr/>
            </a:pPr>
            <a:r>
              <a:rPr lang="en-US" altLang="ko-KR" sz="1400" dirty="0"/>
              <a:t>    if (props[</a:t>
            </a:r>
            <a:r>
              <a:rPr lang="en-US" altLang="ko-KR" sz="1400" dirty="0" err="1"/>
              <a:t>propName</a:t>
            </a:r>
            <a:r>
              <a:rPr lang="en-US" altLang="ko-KR" sz="1400" dirty="0"/>
              <a:t>] !== "+" &amp;&amp; props[</a:t>
            </a:r>
            <a:r>
              <a:rPr lang="en-US" altLang="ko-KR" sz="1400" dirty="0" err="1"/>
              <a:t>propName</a:t>
            </a:r>
            <a:r>
              <a:rPr lang="en-US" altLang="ko-KR" sz="1400" dirty="0"/>
              <a:t>] !== "*") {</a:t>
            </a:r>
          </a:p>
          <a:p>
            <a:pPr>
              <a:defRPr/>
            </a:pPr>
            <a:r>
              <a:rPr lang="en-US" altLang="ko-KR" sz="1400" dirty="0"/>
              <a:t>      return new Error(`${</a:t>
            </a:r>
            <a:r>
              <a:rPr lang="en-US" altLang="ko-KR" sz="1400" dirty="0" err="1"/>
              <a:t>propName</a:t>
            </a:r>
            <a:r>
              <a:rPr lang="en-US" altLang="ko-KR" sz="1400" dirty="0"/>
              <a:t>}</a:t>
            </a:r>
            <a:r>
              <a:rPr lang="ko-KR" altLang="en-US" sz="1400" dirty="0"/>
              <a:t>속성의 값은 반드시 </a:t>
            </a:r>
            <a:r>
              <a:rPr lang="en-US" altLang="ko-KR" sz="1400" dirty="0"/>
              <a:t>'+', '*'</a:t>
            </a:r>
            <a:r>
              <a:rPr lang="ko-KR" altLang="en-US" sz="1400" dirty="0"/>
              <a:t>만 허용합니다</a:t>
            </a:r>
            <a:r>
              <a:rPr lang="en-US" altLang="ko-KR" sz="1400" dirty="0"/>
              <a:t>(at ${</a:t>
            </a:r>
            <a:r>
              <a:rPr lang="en-US" altLang="ko-KR" sz="1400" dirty="0" err="1"/>
              <a:t>componentName</a:t>
            </a:r>
            <a:r>
              <a:rPr lang="en-US" altLang="ko-KR" sz="1400" dirty="0"/>
              <a:t>}).`);</a:t>
            </a:r>
          </a:p>
          <a:p>
            <a:pPr>
              <a:defRPr/>
            </a:pPr>
            <a:r>
              <a:rPr lang="en-US" altLang="ko-KR" sz="1400" dirty="0"/>
              <a:t>    }</a:t>
            </a:r>
          </a:p>
          <a:p>
            <a:pPr>
              <a:defRPr/>
            </a:pPr>
            <a:r>
              <a:rPr lang="en-US" altLang="ko-KR" sz="1400" dirty="0"/>
              <a:t>  }</a:t>
            </a:r>
          </a:p>
          <a:p>
            <a:pPr>
              <a:defRPr/>
            </a:pPr>
            <a:r>
              <a:rPr lang="en-US" altLang="ko-KR" sz="1400" b="1" dirty="0"/>
              <a:t>  if (</a:t>
            </a:r>
            <a:r>
              <a:rPr lang="en-US" altLang="ko-KR" sz="1400" b="1" dirty="0" err="1"/>
              <a:t>propName</a:t>
            </a:r>
            <a:r>
              <a:rPr lang="en-US" altLang="ko-KR" sz="1400" b="1" dirty="0"/>
              <a:t> === "y") {</a:t>
            </a:r>
          </a:p>
          <a:p>
            <a:pPr>
              <a:defRPr/>
            </a:pPr>
            <a:r>
              <a:rPr lang="en-US" altLang="ko-KR" sz="1400" b="1" dirty="0"/>
              <a:t>    let y = props[</a:t>
            </a:r>
            <a:r>
              <a:rPr lang="en-US" altLang="ko-KR" sz="1400" b="1" dirty="0" err="1"/>
              <a:t>propName</a:t>
            </a:r>
            <a:r>
              <a:rPr lang="en-US" altLang="ko-KR" sz="1400" b="1" dirty="0"/>
              <a:t>];</a:t>
            </a:r>
          </a:p>
          <a:p>
            <a:pPr>
              <a:defRPr/>
            </a:pPr>
            <a:r>
              <a:rPr lang="en-US" altLang="ko-KR" sz="1400" b="1" dirty="0"/>
              <a:t>    if (y &gt; 100 || y &lt; 0 || y % 2 !== 0) {</a:t>
            </a:r>
          </a:p>
          <a:p>
            <a:pPr>
              <a:defRPr/>
            </a:pPr>
            <a:r>
              <a:rPr lang="en-US" altLang="ko-KR" sz="1400" b="1" dirty="0"/>
              <a:t>      return new Error(`${</a:t>
            </a:r>
            <a:r>
              <a:rPr lang="en-US" altLang="ko-KR" sz="1400" b="1" dirty="0" err="1"/>
              <a:t>propName</a:t>
            </a:r>
            <a:r>
              <a:rPr lang="en-US" altLang="ko-KR" sz="1400" b="1" dirty="0"/>
              <a:t>}</a:t>
            </a:r>
            <a:r>
              <a:rPr lang="ko-KR" altLang="en-US" sz="1400" b="1" dirty="0"/>
              <a:t>속성의 값은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이상 </a:t>
            </a:r>
            <a:r>
              <a:rPr lang="en-US" altLang="ko-KR" sz="1400" b="1" dirty="0"/>
              <a:t>100</a:t>
            </a:r>
            <a:r>
              <a:rPr lang="ko-KR" altLang="en-US" sz="1400" b="1" dirty="0"/>
              <a:t>이하의 짝수만 허용합니다</a:t>
            </a:r>
            <a:r>
              <a:rPr lang="en-US" altLang="ko-KR" sz="1400" b="1" dirty="0"/>
              <a:t>.(at ${</a:t>
            </a:r>
            <a:r>
              <a:rPr lang="en-US" altLang="ko-KR" sz="1400" b="1" dirty="0" err="1"/>
              <a:t>componentName</a:t>
            </a:r>
            <a:r>
              <a:rPr lang="en-US" altLang="ko-KR" sz="1400" b="1" dirty="0"/>
              <a:t>}).`);</a:t>
            </a:r>
          </a:p>
          <a:p>
            <a:pPr>
              <a:defRPr/>
            </a:pPr>
            <a:r>
              <a:rPr lang="en-US" altLang="ko-KR" sz="1400" b="1" dirty="0"/>
              <a:t>    }</a:t>
            </a:r>
          </a:p>
          <a:p>
            <a:pPr>
              <a:defRPr/>
            </a:pPr>
            <a:r>
              <a:rPr lang="en-US" altLang="ko-KR" sz="1400" b="1" dirty="0"/>
              <a:t>  }</a:t>
            </a:r>
          </a:p>
          <a:p>
            <a:pPr>
              <a:defRPr/>
            </a:pPr>
            <a:r>
              <a:rPr lang="en-US" altLang="ko-KR" sz="1400" dirty="0"/>
              <a:t>};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 err="1"/>
              <a:t>Calc.propTypes</a:t>
            </a:r>
            <a:r>
              <a:rPr lang="en-US" altLang="ko-KR" sz="1400" dirty="0"/>
              <a:t> = {</a:t>
            </a:r>
          </a:p>
          <a:p>
            <a:pPr>
              <a:defRPr/>
            </a:pPr>
            <a:r>
              <a:rPr lang="en-US" altLang="ko-KR" sz="1400" dirty="0"/>
              <a:t>  x: </a:t>
            </a:r>
            <a:r>
              <a:rPr lang="en-US" altLang="ko-KR" sz="1400" dirty="0" err="1"/>
              <a:t>PropTypes.number.isRequired</a:t>
            </a:r>
            <a:r>
              <a:rPr lang="en-US" altLang="ko-KR" sz="1400" dirty="0"/>
              <a:t>,</a:t>
            </a:r>
          </a:p>
          <a:p>
            <a:pPr>
              <a:defRPr/>
            </a:pPr>
            <a:r>
              <a:rPr lang="en-US" altLang="ko-KR" sz="1400" b="1" dirty="0"/>
              <a:t>  y: </a:t>
            </a:r>
            <a:r>
              <a:rPr lang="en-US" altLang="ko-KR" sz="1400" b="1" dirty="0" err="1"/>
              <a:t>calcChecker</a:t>
            </a:r>
            <a:r>
              <a:rPr lang="en-US" altLang="ko-KR" sz="1400" b="1" dirty="0"/>
              <a:t>,</a:t>
            </a:r>
          </a:p>
          <a:p>
            <a:pPr>
              <a:defRPr/>
            </a:pPr>
            <a:r>
              <a:rPr lang="en-US" altLang="ko-KR" sz="1400" dirty="0"/>
              <a:t>  </a:t>
            </a:r>
            <a:r>
              <a:rPr lang="en-US" altLang="ko-KR" sz="1400" dirty="0" err="1"/>
              <a:t>oper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calcChecker</a:t>
            </a:r>
            <a:r>
              <a:rPr lang="en-US" altLang="ko-KR" sz="1400" dirty="0"/>
              <a:t>,</a:t>
            </a:r>
          </a:p>
          <a:p>
            <a:pPr>
              <a:defRPr/>
            </a:pPr>
            <a:r>
              <a:rPr lang="en-US" altLang="ko-KR" sz="1400" dirty="0"/>
              <a:t>};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2903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5EE6D-E316-41F1-E35F-D0D2F36E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4.4.3 </a:t>
            </a:r>
            <a:r>
              <a:rPr lang="ko-KR" altLang="en-US" dirty="0"/>
              <a:t>지정 가능한 유효성 검증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BDF34-8516-0717-756F-9C005FBB7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App.tsx</a:t>
            </a:r>
            <a:r>
              <a:rPr lang="ko-KR" altLang="en-US" dirty="0"/>
              <a:t> 변경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7A2D57-B860-44BC-7EC0-81C73E4EF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1520788"/>
            <a:ext cx="9073008" cy="35394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400" dirty="0"/>
              <a:t>import { </a:t>
            </a:r>
            <a:r>
              <a:rPr lang="en-US" altLang="ko-KR" sz="1400" dirty="0" err="1"/>
              <a:t>useState</a:t>
            </a:r>
            <a:r>
              <a:rPr lang="en-US" altLang="ko-KR" sz="1400" dirty="0"/>
              <a:t> } from "react";</a:t>
            </a:r>
          </a:p>
          <a:p>
            <a:pPr>
              <a:defRPr/>
            </a:pPr>
            <a:r>
              <a:rPr lang="en-US" altLang="ko-KR" sz="1400" dirty="0"/>
              <a:t>import Calc from "./Calc";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const App = () =&gt; {</a:t>
            </a:r>
          </a:p>
          <a:p>
            <a:pPr>
              <a:defRPr/>
            </a:pPr>
            <a:r>
              <a:rPr lang="en-US" altLang="ko-KR" sz="1400" dirty="0"/>
              <a:t>  const [x, </a:t>
            </a:r>
            <a:r>
              <a:rPr lang="en-US" altLang="ko-KR" sz="1400" dirty="0" err="1"/>
              <a:t>setX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useState</a:t>
            </a:r>
            <a:r>
              <a:rPr lang="en-US" altLang="ko-KR" sz="1400" dirty="0"/>
              <a:t>&lt;number&gt;(101);</a:t>
            </a:r>
          </a:p>
          <a:p>
            <a:pPr>
              <a:defRPr/>
            </a:pPr>
            <a:r>
              <a:rPr lang="en-US" altLang="ko-KR" sz="1400" dirty="0"/>
              <a:t>  const [y, </a:t>
            </a:r>
            <a:r>
              <a:rPr lang="en-US" altLang="ko-KR" sz="1400" dirty="0" err="1"/>
              <a:t>setY</a:t>
            </a:r>
            <a:r>
              <a:rPr lang="en-US" altLang="ko-KR" sz="1400" dirty="0"/>
              <a:t>] = </a:t>
            </a:r>
            <a:r>
              <a:rPr lang="en-US" altLang="ko-KR" sz="1400" b="1" dirty="0" err="1"/>
              <a:t>useState</a:t>
            </a:r>
            <a:r>
              <a:rPr lang="en-US" altLang="ko-KR" sz="1400" b="1" dirty="0"/>
              <a:t>&lt;number&gt;(200);</a:t>
            </a:r>
          </a:p>
          <a:p>
            <a:pPr>
              <a:defRPr/>
            </a:pPr>
            <a:r>
              <a:rPr lang="en-US" altLang="ko-KR" sz="1400" dirty="0"/>
              <a:t>  const [</a:t>
            </a:r>
            <a:r>
              <a:rPr lang="en-US" altLang="ko-KR" sz="1400" dirty="0" err="1"/>
              <a:t>oper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setOper</a:t>
            </a:r>
            <a:r>
              <a:rPr lang="en-US" altLang="ko-KR" sz="1400" dirty="0"/>
              <a:t>] = </a:t>
            </a:r>
            <a:r>
              <a:rPr lang="en-US" altLang="ko-KR" sz="1400" b="1" dirty="0" err="1"/>
              <a:t>useState</a:t>
            </a:r>
            <a:r>
              <a:rPr lang="en-US" altLang="ko-KR" sz="1400" b="1" dirty="0"/>
              <a:t>&lt;string&gt;("+");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  return (</a:t>
            </a:r>
          </a:p>
          <a:p>
            <a:pPr>
              <a:defRPr/>
            </a:pPr>
            <a:r>
              <a:rPr lang="en-US" altLang="ko-KR" sz="1400" dirty="0"/>
              <a:t>    &lt;div&gt;</a:t>
            </a:r>
          </a:p>
          <a:p>
            <a:pPr>
              <a:defRPr/>
            </a:pPr>
            <a:r>
              <a:rPr lang="en-US" altLang="ko-KR" sz="1400" dirty="0"/>
              <a:t>      &lt;Calc x={x} y={y} </a:t>
            </a:r>
            <a:r>
              <a:rPr lang="en-US" altLang="ko-KR" sz="1400" dirty="0" err="1"/>
              <a:t>oper</a:t>
            </a:r>
            <a:r>
              <a:rPr lang="en-US" altLang="ko-KR" sz="1400" dirty="0"/>
              <a:t>={</a:t>
            </a:r>
            <a:r>
              <a:rPr lang="en-US" altLang="ko-KR" sz="1400" dirty="0" err="1"/>
              <a:t>oper</a:t>
            </a:r>
            <a:r>
              <a:rPr lang="en-US" altLang="ko-KR" sz="1400" dirty="0"/>
              <a:t>} /&gt;</a:t>
            </a:r>
          </a:p>
          <a:p>
            <a:pPr>
              <a:defRPr/>
            </a:pPr>
            <a:r>
              <a:rPr lang="en-US" altLang="ko-KR" sz="1400" dirty="0"/>
              <a:t>    &lt;/div&gt;</a:t>
            </a:r>
          </a:p>
          <a:p>
            <a:pPr>
              <a:defRPr/>
            </a:pPr>
            <a:r>
              <a:rPr lang="en-US" altLang="ko-KR" sz="1400" dirty="0"/>
              <a:t>  );</a:t>
            </a:r>
          </a:p>
          <a:p>
            <a:pPr>
              <a:defRPr/>
            </a:pPr>
            <a:r>
              <a:rPr lang="en-US" altLang="ko-KR" sz="1400" dirty="0"/>
              <a:t>};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export default App;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1C7C6C-0495-E74B-EFE2-0C3061C76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716" y="4096362"/>
            <a:ext cx="8028777" cy="239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22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8FA64-2F5B-7925-5C90-0D8B87D4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4.4.4 </a:t>
            </a:r>
            <a:r>
              <a:rPr lang="ko-KR" altLang="en-US" dirty="0"/>
              <a:t>속성의 기본값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5D6EC-ACD6-6EA2-B55F-8B0BD18C2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속성의 기본값 지정</a:t>
            </a:r>
            <a:endParaRPr lang="en-US" altLang="ko-KR" dirty="0"/>
          </a:p>
          <a:p>
            <a:pPr lvl="1"/>
            <a:r>
              <a:rPr lang="ko-KR" altLang="en-US" dirty="0"/>
              <a:t>컴포넌트에 </a:t>
            </a:r>
            <a:r>
              <a:rPr lang="en-US" altLang="ko-KR" dirty="0" err="1"/>
              <a:t>defaultProps</a:t>
            </a:r>
            <a:r>
              <a:rPr lang="en-US" altLang="ko-KR" dirty="0"/>
              <a:t> static </a:t>
            </a:r>
            <a:r>
              <a:rPr lang="ko-KR" altLang="en-US" dirty="0"/>
              <a:t>속성을 추가함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Calc.tsx</a:t>
            </a:r>
            <a:r>
              <a:rPr lang="en-US" altLang="ko-KR" dirty="0"/>
              <a:t> ,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App.tsx</a:t>
            </a:r>
            <a:r>
              <a:rPr lang="ko-KR" altLang="en-US" dirty="0"/>
              <a:t> 변경</a:t>
            </a:r>
            <a:endParaRPr lang="en-US" altLang="ko-KR" dirty="0"/>
          </a:p>
          <a:p>
            <a:pPr lvl="2"/>
            <a:r>
              <a:rPr lang="en-US" altLang="ko-KR" dirty="0"/>
              <a:t>App</a:t>
            </a:r>
            <a:r>
              <a:rPr lang="ko-KR" altLang="en-US" dirty="0"/>
              <a:t>컴포넌트에서 의도적으로 </a:t>
            </a:r>
            <a:r>
              <a:rPr lang="en-US" altLang="ko-KR" dirty="0"/>
              <a:t>y, </a:t>
            </a:r>
            <a:r>
              <a:rPr lang="en-US" altLang="ko-KR" dirty="0" err="1"/>
              <a:t>oper</a:t>
            </a:r>
            <a:r>
              <a:rPr lang="en-US" altLang="ko-KR" dirty="0"/>
              <a:t> </a:t>
            </a:r>
            <a:r>
              <a:rPr lang="ko-KR" altLang="en-US" dirty="0"/>
              <a:t>속성을 전달하지 않음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304713-40F5-3D21-18E2-73B0F11622F4}"/>
              </a:ext>
            </a:extLst>
          </p:cNvPr>
          <p:cNvSpPr/>
          <p:nvPr/>
        </p:nvSpPr>
        <p:spPr>
          <a:xfrm>
            <a:off x="767408" y="2708920"/>
            <a:ext cx="4896544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/>
              <a:t>......</a:t>
            </a:r>
          </a:p>
          <a:p>
            <a:pPr>
              <a:defRPr/>
            </a:pPr>
            <a:r>
              <a:rPr lang="en-US" altLang="ko-KR" sz="1400" dirty="0" err="1"/>
              <a:t>Calc.propTypes</a:t>
            </a:r>
            <a:r>
              <a:rPr lang="en-US" altLang="ko-KR" sz="1400" dirty="0"/>
              <a:t> = {</a:t>
            </a:r>
          </a:p>
          <a:p>
            <a:pPr>
              <a:defRPr/>
            </a:pPr>
            <a:r>
              <a:rPr lang="en-US" altLang="ko-KR" sz="1400" dirty="0"/>
              <a:t>  x: </a:t>
            </a:r>
            <a:r>
              <a:rPr lang="en-US" altLang="ko-KR" sz="1400" dirty="0" err="1"/>
              <a:t>PropTypes.number</a:t>
            </a:r>
            <a:r>
              <a:rPr lang="en-US" altLang="ko-KR" sz="1400" dirty="0"/>
              <a:t>,</a:t>
            </a:r>
          </a:p>
          <a:p>
            <a:pPr>
              <a:defRPr/>
            </a:pPr>
            <a:r>
              <a:rPr lang="en-US" altLang="ko-KR" sz="1400" dirty="0"/>
              <a:t>  y: </a:t>
            </a:r>
            <a:r>
              <a:rPr lang="en-US" altLang="ko-KR" sz="1400" dirty="0" err="1"/>
              <a:t>calcChecker</a:t>
            </a:r>
            <a:r>
              <a:rPr lang="en-US" altLang="ko-KR" sz="1400" dirty="0"/>
              <a:t>,</a:t>
            </a:r>
          </a:p>
          <a:p>
            <a:pPr>
              <a:defRPr/>
            </a:pPr>
            <a:r>
              <a:rPr lang="en-US" altLang="ko-KR" sz="1400" dirty="0"/>
              <a:t>  </a:t>
            </a:r>
            <a:r>
              <a:rPr lang="en-US" altLang="ko-KR" sz="1400" dirty="0" err="1"/>
              <a:t>oper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calcChecker</a:t>
            </a:r>
            <a:r>
              <a:rPr lang="en-US" altLang="ko-KR" sz="1400" dirty="0"/>
              <a:t>,</a:t>
            </a:r>
          </a:p>
          <a:p>
            <a:pPr>
              <a:defRPr/>
            </a:pPr>
            <a:r>
              <a:rPr lang="en-US" altLang="ko-KR" sz="1400" dirty="0"/>
              <a:t>};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b="1" dirty="0" err="1"/>
              <a:t>Calc.defaultProps</a:t>
            </a:r>
            <a:r>
              <a:rPr lang="en-US" altLang="ko-KR" sz="1400" b="1" dirty="0"/>
              <a:t> = {</a:t>
            </a:r>
          </a:p>
          <a:p>
            <a:pPr>
              <a:defRPr/>
            </a:pPr>
            <a:r>
              <a:rPr lang="en-US" altLang="ko-KR" sz="1400" b="1" dirty="0"/>
              <a:t>  x: 100,</a:t>
            </a:r>
          </a:p>
          <a:p>
            <a:pPr>
              <a:defRPr/>
            </a:pPr>
            <a:r>
              <a:rPr lang="en-US" altLang="ko-KR" sz="1400" b="1" dirty="0"/>
              <a:t>  y: 20,</a:t>
            </a:r>
          </a:p>
          <a:p>
            <a:pPr>
              <a:defRPr/>
            </a:pPr>
            <a:r>
              <a:rPr lang="en-US" altLang="ko-KR" sz="1400" b="1" dirty="0"/>
              <a:t>  </a:t>
            </a:r>
            <a:r>
              <a:rPr lang="en-US" altLang="ko-KR" sz="1400" b="1" dirty="0" err="1"/>
              <a:t>oper</a:t>
            </a:r>
            <a:r>
              <a:rPr lang="en-US" altLang="ko-KR" sz="1400" b="1" dirty="0"/>
              <a:t>: "+",</a:t>
            </a:r>
          </a:p>
          <a:p>
            <a:pPr>
              <a:defRPr/>
            </a:pPr>
            <a:r>
              <a:rPr lang="en-US" altLang="ko-KR" sz="1400" b="1" dirty="0"/>
              <a:t>};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export default Calc;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88CD4E-D6EC-050C-4C18-3E201466EE25}"/>
              </a:ext>
            </a:extLst>
          </p:cNvPr>
          <p:cNvSpPr/>
          <p:nvPr/>
        </p:nvSpPr>
        <p:spPr>
          <a:xfrm>
            <a:off x="5951984" y="2708920"/>
            <a:ext cx="5796644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/>
              <a:t>import  { </a:t>
            </a:r>
            <a:r>
              <a:rPr lang="en-US" altLang="ko-KR" sz="1400" dirty="0" err="1"/>
              <a:t>useState</a:t>
            </a:r>
            <a:r>
              <a:rPr lang="en-US" altLang="ko-KR" sz="1400" dirty="0"/>
              <a:t> } from "react";</a:t>
            </a:r>
          </a:p>
          <a:p>
            <a:pPr>
              <a:defRPr/>
            </a:pPr>
            <a:r>
              <a:rPr lang="en-US" altLang="ko-KR" sz="1400" dirty="0"/>
              <a:t>import Calc from "./Calc";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const App = () =&gt; {</a:t>
            </a:r>
          </a:p>
          <a:p>
            <a:pPr>
              <a:defRPr/>
            </a:pPr>
            <a:r>
              <a:rPr lang="en-US" altLang="ko-KR" sz="1400" dirty="0"/>
              <a:t>  const [x, </a:t>
            </a:r>
            <a:r>
              <a:rPr lang="en-US" altLang="ko-KR" sz="1400" dirty="0" err="1"/>
              <a:t>setX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useState</a:t>
            </a:r>
            <a:r>
              <a:rPr lang="en-US" altLang="ko-KR" sz="1400" dirty="0"/>
              <a:t>&lt;number&gt;(101);</a:t>
            </a:r>
          </a:p>
          <a:p>
            <a:pPr>
              <a:defRPr/>
            </a:pPr>
            <a:r>
              <a:rPr lang="en-US" altLang="ko-KR" sz="1400" b="1" dirty="0"/>
              <a:t>  // const [y, </a:t>
            </a:r>
            <a:r>
              <a:rPr lang="en-US" altLang="ko-KR" sz="1400" b="1" dirty="0" err="1"/>
              <a:t>setY</a:t>
            </a:r>
            <a:r>
              <a:rPr lang="en-US" altLang="ko-KR" sz="1400" b="1" dirty="0"/>
              <a:t>] = </a:t>
            </a:r>
            <a:r>
              <a:rPr lang="en-US" altLang="ko-KR" sz="1400" b="1" dirty="0" err="1"/>
              <a:t>useState</a:t>
            </a:r>
            <a:r>
              <a:rPr lang="en-US" altLang="ko-KR" sz="1400" b="1" dirty="0"/>
              <a:t>&lt;number&gt;(200);</a:t>
            </a:r>
          </a:p>
          <a:p>
            <a:pPr>
              <a:defRPr/>
            </a:pPr>
            <a:r>
              <a:rPr lang="en-US" altLang="ko-KR" sz="1400" b="1" dirty="0"/>
              <a:t>  // const [</a:t>
            </a:r>
            <a:r>
              <a:rPr lang="en-US" altLang="ko-KR" sz="1400" b="1" dirty="0" err="1"/>
              <a:t>oper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setOper</a:t>
            </a:r>
            <a:r>
              <a:rPr lang="en-US" altLang="ko-KR" sz="1400" b="1" dirty="0"/>
              <a:t>] = </a:t>
            </a:r>
            <a:r>
              <a:rPr lang="en-US" altLang="ko-KR" sz="1400" b="1" dirty="0" err="1"/>
              <a:t>useState</a:t>
            </a:r>
            <a:r>
              <a:rPr lang="en-US" altLang="ko-KR" sz="1400" b="1" dirty="0"/>
              <a:t>&lt;string&gt;("+");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  return (</a:t>
            </a:r>
          </a:p>
          <a:p>
            <a:pPr>
              <a:defRPr/>
            </a:pPr>
            <a:r>
              <a:rPr lang="en-US" altLang="ko-KR" sz="1400" dirty="0"/>
              <a:t>    &lt;div&gt;</a:t>
            </a:r>
          </a:p>
          <a:p>
            <a:pPr>
              <a:defRPr/>
            </a:pPr>
            <a:r>
              <a:rPr lang="en-US" altLang="ko-KR" sz="1400" b="1" dirty="0"/>
              <a:t>      &lt;Calc x={x} /&gt;</a:t>
            </a:r>
          </a:p>
          <a:p>
            <a:pPr>
              <a:defRPr/>
            </a:pPr>
            <a:r>
              <a:rPr lang="en-US" altLang="ko-KR" sz="1400" dirty="0"/>
              <a:t>    &lt;/div&gt;</a:t>
            </a:r>
          </a:p>
          <a:p>
            <a:pPr>
              <a:defRPr/>
            </a:pPr>
            <a:r>
              <a:rPr lang="en-US" altLang="ko-KR" sz="1400" dirty="0"/>
              <a:t>  );</a:t>
            </a:r>
          </a:p>
          <a:p>
            <a:pPr>
              <a:defRPr/>
            </a:pPr>
            <a:r>
              <a:rPr lang="en-US" altLang="ko-KR" sz="1400" dirty="0"/>
              <a:t>};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1393848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C9C759-D172-742D-C30B-4A734E00F372}"/>
              </a:ext>
            </a:extLst>
          </p:cNvPr>
          <p:cNvSpPr/>
          <p:nvPr/>
        </p:nvSpPr>
        <p:spPr>
          <a:xfrm>
            <a:off x="2495600" y="3429000"/>
            <a:ext cx="6768752" cy="219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00" dirty="0">
                <a:solidFill>
                  <a:schemeClr val="tx1"/>
                </a:solidFill>
              </a:rPr>
              <a:t>Q&amp;A</a:t>
            </a:r>
            <a:endParaRPr lang="ko-KR" altLang="en-US" sz="1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2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7479A-5CEC-2EBA-B9B4-9CFC2704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제네릭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CDF17-B13C-56BF-2DF7-5FFB8C004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Generic 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1"/>
            <a:r>
              <a:rPr lang="ko-KR" altLang="en-US" dirty="0"/>
              <a:t>함수 오버로딩과 마찬가지로 컴파일러 수준에서는 오류를 잡아주지만 실제로는 실행되어 버림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02F9C1-D802-4BAC-6BF6-F5570E7F4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04" y="1937417"/>
            <a:ext cx="9649072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400" b="1" dirty="0"/>
              <a:t>function arrayConcat3&lt;T&gt;(items1 : T[], items2:T[] ) : T[] {</a:t>
            </a:r>
          </a:p>
          <a:p>
            <a:r>
              <a:rPr lang="en-US" altLang="en-US" sz="1400" b="1" dirty="0"/>
              <a:t>    return items1.concat(items2);</a:t>
            </a:r>
          </a:p>
          <a:p>
            <a:r>
              <a:rPr lang="en-US" altLang="en-US" sz="1400" b="1" dirty="0"/>
              <a:t>}</a:t>
            </a:r>
          </a:p>
          <a:p>
            <a:endParaRPr lang="en-US" altLang="en-US" sz="1400" dirty="0"/>
          </a:p>
          <a:p>
            <a:r>
              <a:rPr lang="en-US" altLang="en-US" sz="1400" dirty="0"/>
              <a:t>let arr31 = arrayConcat3&lt;number&gt;([10,20,30], [40,50])</a:t>
            </a:r>
          </a:p>
          <a:p>
            <a:r>
              <a:rPr lang="en-US" altLang="en-US" sz="1400" dirty="0"/>
              <a:t>console.log(arr31);</a:t>
            </a:r>
          </a:p>
          <a:p>
            <a:r>
              <a:rPr lang="en-US" altLang="en-US" sz="1400" dirty="0"/>
              <a:t>let arr32 = arrayConcat3&lt;string&gt;(['</a:t>
            </a:r>
            <a:r>
              <a:rPr lang="en-US" altLang="en-US" sz="1400" dirty="0" err="1"/>
              <a:t>a','b','c</a:t>
            </a:r>
            <a:r>
              <a:rPr lang="en-US" altLang="en-US" sz="1400" dirty="0"/>
              <a:t>'], ['</a:t>
            </a:r>
            <a:r>
              <a:rPr lang="en-US" altLang="en-US" sz="1400" dirty="0" err="1"/>
              <a:t>d','e</a:t>
            </a:r>
            <a:r>
              <a:rPr lang="en-US" altLang="en-US" sz="1400" dirty="0"/>
              <a:t>'])</a:t>
            </a:r>
          </a:p>
          <a:p>
            <a:r>
              <a:rPr lang="en-US" altLang="en-US" sz="1400" dirty="0"/>
              <a:t>console.log(arr32);</a:t>
            </a:r>
          </a:p>
          <a:p>
            <a:r>
              <a:rPr lang="en-US" altLang="en-US" sz="1400" dirty="0"/>
              <a:t>let arr33 = arrayConcat3&lt;string&gt;([10,20,30], ['</a:t>
            </a:r>
            <a:r>
              <a:rPr lang="en-US" altLang="en-US" sz="1400" dirty="0" err="1"/>
              <a:t>d','e</a:t>
            </a:r>
            <a:r>
              <a:rPr lang="en-US" altLang="en-US" sz="1400" dirty="0"/>
              <a:t>'])</a:t>
            </a:r>
          </a:p>
          <a:p>
            <a:r>
              <a:rPr lang="en-US" altLang="en-US" sz="1400" dirty="0"/>
              <a:t>console.log(arr33);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600059-4F3F-9335-1481-DDDC1DCF1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" y="4293096"/>
            <a:ext cx="9088118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80645-90AE-F2B6-FDC7-E7E11442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제네릭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3F7BC-006F-1017-A9D1-10454E5C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/>
              <a:t>에서의 </a:t>
            </a:r>
            <a:r>
              <a:rPr lang="en-US" altLang="ko-KR" dirty="0"/>
              <a:t>Generic </a:t>
            </a:r>
            <a:r>
              <a:rPr lang="ko-KR" altLang="en-US" dirty="0"/>
              <a:t>사용 예제</a:t>
            </a:r>
            <a:endParaRPr lang="en-US" altLang="ko-KR" dirty="0"/>
          </a:p>
          <a:p>
            <a:pPr lvl="1"/>
            <a:r>
              <a:rPr lang="ko-KR" altLang="en-US" dirty="0"/>
              <a:t>중점적으로 살펴볼 부분</a:t>
            </a:r>
            <a:endParaRPr lang="en-US" altLang="ko-KR" dirty="0"/>
          </a:p>
          <a:p>
            <a:pPr lvl="2"/>
            <a:r>
              <a:rPr lang="en-US" altLang="ko-KR" dirty="0" err="1"/>
              <a:t>useState</a:t>
            </a:r>
            <a:endParaRPr lang="en-US" altLang="ko-KR" dirty="0"/>
          </a:p>
          <a:p>
            <a:pPr lvl="2"/>
            <a:r>
              <a:rPr lang="en-US" altLang="ko-KR" dirty="0" err="1"/>
              <a:t>axios</a:t>
            </a:r>
            <a:endParaRPr lang="en-US" altLang="ko-KR" dirty="0"/>
          </a:p>
          <a:p>
            <a:pPr lvl="2"/>
            <a:r>
              <a:rPr lang="en-US" altLang="ko-KR" dirty="0"/>
              <a:t>Custom hook</a:t>
            </a:r>
          </a:p>
          <a:p>
            <a:pPr lvl="1"/>
            <a:r>
              <a:rPr lang="ko-KR" altLang="en-US" dirty="0"/>
              <a:t>예제</a:t>
            </a:r>
            <a:endParaRPr lang="en-US" altLang="ko-KR" dirty="0"/>
          </a:p>
          <a:p>
            <a:pPr lvl="2"/>
            <a:r>
              <a:rPr lang="ko-KR" altLang="en-US" dirty="0"/>
              <a:t>시작 예제 </a:t>
            </a:r>
            <a:r>
              <a:rPr lang="en-US" altLang="ko-KR" dirty="0"/>
              <a:t>: react-generic-1</a:t>
            </a:r>
          </a:p>
          <a:p>
            <a:pPr lvl="2"/>
            <a:r>
              <a:rPr lang="ko-KR" altLang="en-US" dirty="0"/>
              <a:t>작성할 부분 </a:t>
            </a:r>
            <a:r>
              <a:rPr lang="en-US" altLang="ko-KR" dirty="0"/>
              <a:t>: </a:t>
            </a:r>
          </a:p>
          <a:p>
            <a:pPr lvl="3"/>
            <a:r>
              <a:rPr lang="en-US" altLang="ko-KR" dirty="0"/>
              <a:t>Custom hook : </a:t>
            </a:r>
            <a:r>
              <a:rPr lang="en-US" altLang="ko-KR" dirty="0" err="1"/>
              <a:t>useFetch.ts</a:t>
            </a:r>
            <a:endParaRPr lang="en-US" altLang="ko-KR" dirty="0"/>
          </a:p>
          <a:p>
            <a:pPr lvl="3"/>
            <a:r>
              <a:rPr lang="en-US" altLang="ko-KR" dirty="0"/>
              <a:t>Component : </a:t>
            </a:r>
            <a:r>
              <a:rPr lang="en-US" altLang="ko-KR" dirty="0" err="1"/>
              <a:t>App.tsx</a:t>
            </a:r>
            <a:endParaRPr lang="en-US" altLang="ko-KR" dirty="0"/>
          </a:p>
          <a:p>
            <a:pPr lvl="2"/>
            <a:r>
              <a:rPr lang="en-US" altLang="ko-KR" dirty="0" err="1"/>
              <a:t>useFetch.ts</a:t>
            </a:r>
            <a:endParaRPr lang="en-US" altLang="ko-KR" dirty="0"/>
          </a:p>
          <a:p>
            <a:pPr lvl="3"/>
            <a:r>
              <a:rPr lang="ko-KR" altLang="en-US" dirty="0"/>
              <a:t>사용자 정의 훅으로 </a:t>
            </a:r>
            <a:r>
              <a:rPr lang="en-US" altLang="ko-KR" dirty="0" err="1"/>
              <a:t>axios</a:t>
            </a:r>
            <a:r>
              <a:rPr lang="ko-KR" altLang="en-US" dirty="0"/>
              <a:t>를 이용한 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와의 비동기 통신을 담당</a:t>
            </a:r>
            <a:r>
              <a:rPr lang="en-US" altLang="ko-KR" dirty="0"/>
              <a:t>. </a:t>
            </a:r>
            <a:r>
              <a:rPr lang="ko-KR" altLang="en-US" dirty="0"/>
              <a:t>통신 과정에서의 상태를 처리하는 기능도 함께 수행함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처리데이터 </a:t>
            </a:r>
            <a:r>
              <a:rPr lang="en-US" altLang="ko-KR" dirty="0"/>
              <a:t>: </a:t>
            </a:r>
            <a:r>
              <a:rPr lang="ko-KR" altLang="en-US" dirty="0"/>
              <a:t>응답데이터</a:t>
            </a:r>
            <a:r>
              <a:rPr lang="en-US" altLang="ko-KR" dirty="0"/>
              <a:t>, spinner UI</a:t>
            </a:r>
            <a:r>
              <a:rPr lang="ko-KR" altLang="en-US" dirty="0"/>
              <a:t>를 보여주기 위한 </a:t>
            </a:r>
            <a:r>
              <a:rPr lang="en-US" altLang="ko-KR" dirty="0"/>
              <a:t>loading </a:t>
            </a:r>
            <a:r>
              <a:rPr lang="ko-KR" altLang="en-US" dirty="0"/>
              <a:t>상태</a:t>
            </a:r>
            <a:r>
              <a:rPr lang="en-US" altLang="ko-KR" dirty="0"/>
              <a:t>, </a:t>
            </a:r>
            <a:r>
              <a:rPr lang="ko-KR" altLang="en-US" dirty="0"/>
              <a:t>에러 발생시의 에러 정보</a:t>
            </a:r>
            <a:r>
              <a:rPr lang="en-US" altLang="ko-KR" dirty="0"/>
              <a:t>, </a:t>
            </a:r>
            <a:r>
              <a:rPr lang="ko-KR" altLang="en-US" dirty="0"/>
              <a:t>요청을 </a:t>
            </a:r>
            <a:r>
              <a:rPr lang="ko-KR" altLang="en-US" dirty="0" err="1"/>
              <a:t>백엔드로</a:t>
            </a:r>
            <a:r>
              <a:rPr lang="ko-KR" altLang="en-US" dirty="0"/>
              <a:t> 전송하는 함수</a:t>
            </a:r>
            <a:endParaRPr lang="en-US" altLang="ko-KR" dirty="0"/>
          </a:p>
          <a:p>
            <a:pPr lvl="2"/>
            <a:r>
              <a:rPr lang="en-US" altLang="ko-KR" dirty="0" err="1"/>
              <a:t>App.tsx</a:t>
            </a:r>
            <a:endParaRPr lang="en-US" altLang="ko-KR" dirty="0"/>
          </a:p>
          <a:p>
            <a:pPr lvl="3"/>
            <a:r>
              <a:rPr lang="en-US" altLang="ko-KR" dirty="0"/>
              <a:t>Custom hook(</a:t>
            </a:r>
            <a:r>
              <a:rPr lang="en-US" altLang="ko-KR" dirty="0" err="1"/>
              <a:t>useFetch.ts</a:t>
            </a:r>
            <a:r>
              <a:rPr lang="en-US" altLang="ko-KR" dirty="0"/>
              <a:t>)</a:t>
            </a:r>
            <a:r>
              <a:rPr lang="ko-KR" altLang="en-US" dirty="0"/>
              <a:t>을 이용해</a:t>
            </a:r>
            <a:r>
              <a:rPr lang="en-US" altLang="ko-KR" dirty="0"/>
              <a:t> </a:t>
            </a:r>
            <a:r>
              <a:rPr lang="ko-KR" altLang="en-US" dirty="0" err="1"/>
              <a:t>백엔드와</a:t>
            </a:r>
            <a:r>
              <a:rPr lang="ko-KR" altLang="en-US" dirty="0"/>
              <a:t> 통신하는 기능을 수행하는 컴포넌트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07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AB048-2568-DFAA-8F2C-E4E268EF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제네릭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7A82C-5B29-EF95-D54E-0FB3A2D01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/hooks/</a:t>
            </a:r>
            <a:r>
              <a:rPr lang="en-US" altLang="ko-KR" dirty="0" err="1"/>
              <a:t>useFetch.ts</a:t>
            </a:r>
            <a:endParaRPr lang="en-US" altLang="ko-KR" dirty="0"/>
          </a:p>
          <a:p>
            <a:pPr lvl="1"/>
            <a:r>
              <a:rPr lang="ko-KR" altLang="en-US" dirty="0"/>
              <a:t>전체 윤곽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이어서 완성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24A2F7-A081-00AE-6B14-F74D2B5C5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916832"/>
            <a:ext cx="7740860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400" dirty="0"/>
              <a:t>const </a:t>
            </a:r>
            <a:r>
              <a:rPr lang="en-US" altLang="en-US" sz="1400" dirty="0" err="1"/>
              <a:t>useFetch</a:t>
            </a:r>
            <a:r>
              <a:rPr lang="en-US" altLang="en-US" sz="1400" dirty="0"/>
              <a:t> = &lt;T&gt;(url:string, </a:t>
            </a:r>
            <a:r>
              <a:rPr lang="en-US" altLang="en-US" sz="1400" dirty="0" err="1"/>
              <a:t>axiosParams</a:t>
            </a:r>
            <a:r>
              <a:rPr lang="en-US" altLang="en-US" sz="1400" dirty="0"/>
              <a:t>: </a:t>
            </a:r>
            <a:r>
              <a:rPr lang="en-US" altLang="en-US" sz="1400" dirty="0" err="1"/>
              <a:t>AxiosRequestConfig</a:t>
            </a:r>
            <a:r>
              <a:rPr lang="en-US" altLang="en-US" sz="1400" dirty="0"/>
              <a:t>) =&gt; {</a:t>
            </a:r>
          </a:p>
          <a:p>
            <a:r>
              <a:rPr lang="en-US" altLang="en-US" sz="1400" dirty="0"/>
              <a:t>  const [response, </a:t>
            </a:r>
            <a:r>
              <a:rPr lang="en-US" altLang="en-US" sz="1400" dirty="0" err="1"/>
              <a:t>setResponse</a:t>
            </a:r>
            <a:r>
              <a:rPr lang="en-US" altLang="en-US" sz="1400" dirty="0"/>
              <a:t>] = </a:t>
            </a:r>
            <a:r>
              <a:rPr lang="en-US" altLang="en-US" sz="1400" dirty="0" err="1"/>
              <a:t>useState</a:t>
            </a:r>
            <a:r>
              <a:rPr lang="en-US" altLang="en-US" sz="1400" dirty="0"/>
              <a:t>&lt;</a:t>
            </a:r>
            <a:r>
              <a:rPr lang="en-US" altLang="en-US" sz="1400" dirty="0" err="1"/>
              <a:t>AxiosResponse</a:t>
            </a:r>
            <a:r>
              <a:rPr lang="en-US" altLang="en-US" sz="1400" dirty="0"/>
              <a:t>&lt;T&gt;&gt;();</a:t>
            </a:r>
          </a:p>
          <a:p>
            <a:r>
              <a:rPr lang="en-US" altLang="en-US" sz="1400" dirty="0"/>
              <a:t>  const [error, </a:t>
            </a:r>
            <a:r>
              <a:rPr lang="en-US" altLang="en-US" sz="1400" dirty="0" err="1"/>
              <a:t>setError</a:t>
            </a:r>
            <a:r>
              <a:rPr lang="en-US" altLang="en-US" sz="1400" dirty="0"/>
              <a:t>] = </a:t>
            </a:r>
            <a:r>
              <a:rPr lang="en-US" altLang="en-US" sz="1400" dirty="0" err="1"/>
              <a:t>useState</a:t>
            </a:r>
            <a:r>
              <a:rPr lang="en-US" altLang="en-US" sz="1400" dirty="0"/>
              <a:t>&lt;</a:t>
            </a:r>
            <a:r>
              <a:rPr lang="en-US" altLang="en-US" sz="1400" dirty="0" err="1"/>
              <a:t>AxiosError</a:t>
            </a:r>
            <a:r>
              <a:rPr lang="en-US" altLang="en-US" sz="1400" dirty="0"/>
              <a:t>&gt;();</a:t>
            </a:r>
          </a:p>
          <a:p>
            <a:r>
              <a:rPr lang="en-US" altLang="en-US" sz="1400" dirty="0"/>
              <a:t>  const [</a:t>
            </a:r>
            <a:r>
              <a:rPr lang="en-US" altLang="en-US" sz="1400" dirty="0" err="1"/>
              <a:t>isLoading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setIsLoading</a:t>
            </a:r>
            <a:r>
              <a:rPr lang="en-US" altLang="en-US" sz="1400" dirty="0"/>
              <a:t>] = </a:t>
            </a:r>
            <a:r>
              <a:rPr lang="en-US" altLang="en-US" sz="1400" dirty="0" err="1"/>
              <a:t>useState</a:t>
            </a:r>
            <a:r>
              <a:rPr lang="en-US" altLang="en-US" sz="1400" dirty="0"/>
              <a:t>&lt;</a:t>
            </a:r>
            <a:r>
              <a:rPr lang="en-US" altLang="en-US" sz="1400" dirty="0" err="1"/>
              <a:t>boolean</a:t>
            </a:r>
            <a:r>
              <a:rPr lang="en-US" altLang="en-US" sz="1400" dirty="0"/>
              <a:t>&gt;(false);</a:t>
            </a:r>
          </a:p>
          <a:p>
            <a:endParaRPr lang="en-US" altLang="en-US" sz="1400" dirty="0"/>
          </a:p>
          <a:p>
            <a:r>
              <a:rPr lang="en-US" altLang="en-US" sz="1400" dirty="0"/>
              <a:t>  return { response, error, </a:t>
            </a:r>
            <a:r>
              <a:rPr lang="en-US" altLang="en-US" sz="1400" dirty="0" err="1"/>
              <a:t>isLoading</a:t>
            </a:r>
            <a:r>
              <a:rPr lang="en-US" altLang="en-US" sz="1400" dirty="0"/>
              <a:t> };</a:t>
            </a:r>
          </a:p>
          <a:p>
            <a:r>
              <a:rPr lang="en-US" altLang="en-US" sz="1400" dirty="0"/>
              <a:t>};</a:t>
            </a:r>
          </a:p>
          <a:p>
            <a:endParaRPr lang="en-US" altLang="en-US" sz="1400" dirty="0"/>
          </a:p>
          <a:p>
            <a:r>
              <a:rPr lang="en-US" altLang="en-US" sz="1400" dirty="0"/>
              <a:t>export { </a:t>
            </a:r>
            <a:r>
              <a:rPr lang="en-US" altLang="en-US" sz="1400" dirty="0" err="1"/>
              <a:t>useFetch</a:t>
            </a:r>
            <a:r>
              <a:rPr lang="en-US" altLang="en-US" sz="1400" dirty="0"/>
              <a:t> };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96786A-C74F-7A46-F82B-45EF35F1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4581128"/>
            <a:ext cx="7740860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400" b="1" dirty="0"/>
              <a:t>import { </a:t>
            </a:r>
            <a:r>
              <a:rPr lang="en-US" altLang="en-US" sz="1400" b="1" dirty="0" err="1"/>
              <a:t>useState</a:t>
            </a:r>
            <a:r>
              <a:rPr lang="en-US" altLang="en-US" sz="1400" b="1" dirty="0"/>
              <a:t> } from "react";</a:t>
            </a:r>
          </a:p>
          <a:p>
            <a:r>
              <a:rPr lang="en-US" altLang="en-US" sz="1400" b="1" dirty="0"/>
              <a:t>import </a:t>
            </a:r>
            <a:r>
              <a:rPr lang="en-US" altLang="en-US" sz="1400" b="1" dirty="0" err="1"/>
              <a:t>axios</a:t>
            </a:r>
            <a:r>
              <a:rPr lang="en-US" altLang="en-US" sz="1400" b="1" dirty="0"/>
              <a:t>, { </a:t>
            </a:r>
            <a:r>
              <a:rPr lang="en-US" altLang="en-US" sz="1400" b="1" dirty="0" err="1"/>
              <a:t>AxiosError</a:t>
            </a:r>
            <a:r>
              <a:rPr lang="en-US" altLang="en-US" sz="1400" b="1" dirty="0"/>
              <a:t>, </a:t>
            </a:r>
            <a:r>
              <a:rPr lang="en-US" altLang="en-US" sz="1400" b="1" dirty="0" err="1"/>
              <a:t>AxiosResponse</a:t>
            </a:r>
            <a:r>
              <a:rPr lang="en-US" altLang="en-US" sz="1400" b="1" dirty="0"/>
              <a:t>, </a:t>
            </a:r>
            <a:r>
              <a:rPr lang="en-US" altLang="en-US" sz="1400" b="1" dirty="0" err="1"/>
              <a:t>AxiosRequestConfig</a:t>
            </a:r>
            <a:r>
              <a:rPr lang="en-US" altLang="en-US" sz="1400" b="1" dirty="0"/>
              <a:t> } from "</a:t>
            </a:r>
            <a:r>
              <a:rPr lang="en-US" altLang="en-US" sz="1400" b="1" dirty="0" err="1"/>
              <a:t>axios</a:t>
            </a:r>
            <a:r>
              <a:rPr lang="en-US" altLang="en-US" sz="1400" b="1" dirty="0"/>
              <a:t>";</a:t>
            </a:r>
          </a:p>
          <a:p>
            <a:endParaRPr lang="en-US" altLang="en-US" sz="1400" dirty="0"/>
          </a:p>
          <a:p>
            <a:r>
              <a:rPr lang="en-US" altLang="en-US" sz="1400" dirty="0" err="1"/>
              <a:t>axios.defaults.baseURL</a:t>
            </a:r>
            <a:r>
              <a:rPr lang="en-US" altLang="en-US" sz="1400" dirty="0"/>
              <a:t> = "/</a:t>
            </a:r>
            <a:r>
              <a:rPr lang="en-US" altLang="en-US" sz="1400" dirty="0" err="1"/>
              <a:t>api</a:t>
            </a:r>
            <a:r>
              <a:rPr lang="en-US" altLang="en-US" sz="1400" dirty="0"/>
              <a:t>";</a:t>
            </a:r>
          </a:p>
          <a:p>
            <a:endParaRPr lang="en-US" altLang="en-US" sz="1400" dirty="0"/>
          </a:p>
          <a:p>
            <a:r>
              <a:rPr lang="en-US" altLang="en-US" sz="1400" dirty="0"/>
              <a:t>const </a:t>
            </a:r>
            <a:r>
              <a:rPr lang="en-US" altLang="en-US" sz="1400" dirty="0" err="1"/>
              <a:t>useFetch</a:t>
            </a:r>
            <a:r>
              <a:rPr lang="en-US" altLang="en-US" sz="1400" dirty="0"/>
              <a:t> = &lt;T&gt;(url:string, params: </a:t>
            </a:r>
            <a:r>
              <a:rPr lang="en-US" altLang="en-US" sz="1400" dirty="0" err="1"/>
              <a:t>AxiosRequestConfig</a:t>
            </a:r>
            <a:r>
              <a:rPr lang="en-US" altLang="en-US" sz="1400" dirty="0"/>
              <a:t>) =&gt; {</a:t>
            </a:r>
          </a:p>
          <a:p>
            <a:r>
              <a:rPr lang="en-US" altLang="en-US" sz="1400" dirty="0"/>
              <a:t>  const [response, </a:t>
            </a:r>
            <a:r>
              <a:rPr lang="en-US" altLang="en-US" sz="1400" dirty="0" err="1"/>
              <a:t>setResponse</a:t>
            </a:r>
            <a:r>
              <a:rPr lang="en-US" altLang="en-US" sz="1400" dirty="0"/>
              <a:t>] = </a:t>
            </a:r>
            <a:r>
              <a:rPr lang="en-US" altLang="en-US" sz="1400" dirty="0" err="1"/>
              <a:t>useState</a:t>
            </a:r>
            <a:r>
              <a:rPr lang="en-US" altLang="en-US" sz="1400" dirty="0"/>
              <a:t>&lt;</a:t>
            </a:r>
            <a:r>
              <a:rPr lang="en-US" altLang="en-US" sz="1400" dirty="0" err="1"/>
              <a:t>AxiosResponse</a:t>
            </a:r>
            <a:r>
              <a:rPr lang="en-US" altLang="en-US" sz="1400" dirty="0"/>
              <a:t>&lt;T&gt;&gt;();</a:t>
            </a:r>
          </a:p>
          <a:p>
            <a:r>
              <a:rPr lang="en-US" altLang="en-US" sz="1400" dirty="0"/>
              <a:t>  const [error, </a:t>
            </a:r>
            <a:r>
              <a:rPr lang="en-US" altLang="en-US" sz="1400" dirty="0" err="1"/>
              <a:t>setError</a:t>
            </a:r>
            <a:r>
              <a:rPr lang="en-US" altLang="en-US" sz="1400" dirty="0"/>
              <a:t>] = </a:t>
            </a:r>
            <a:r>
              <a:rPr lang="en-US" altLang="en-US" sz="1400" dirty="0" err="1"/>
              <a:t>useState</a:t>
            </a:r>
            <a:r>
              <a:rPr lang="en-US" altLang="en-US" sz="1400" dirty="0"/>
              <a:t>&lt;</a:t>
            </a:r>
            <a:r>
              <a:rPr lang="en-US" altLang="en-US" sz="1400" dirty="0" err="1"/>
              <a:t>AxiosError</a:t>
            </a:r>
            <a:r>
              <a:rPr lang="en-US" altLang="en-US" sz="1400" dirty="0"/>
              <a:t>&gt;();</a:t>
            </a:r>
          </a:p>
          <a:p>
            <a:r>
              <a:rPr lang="en-US" altLang="en-US" sz="1400" dirty="0"/>
              <a:t>  const [</a:t>
            </a:r>
            <a:r>
              <a:rPr lang="en-US" altLang="en-US" sz="1400" dirty="0" err="1"/>
              <a:t>isLoading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setIsLoading</a:t>
            </a:r>
            <a:r>
              <a:rPr lang="en-US" altLang="en-US" sz="1400" dirty="0"/>
              <a:t>] = </a:t>
            </a:r>
            <a:r>
              <a:rPr lang="en-US" altLang="en-US" sz="1400" dirty="0" err="1"/>
              <a:t>useState</a:t>
            </a:r>
            <a:r>
              <a:rPr lang="en-US" altLang="en-US" sz="1400" dirty="0"/>
              <a:t>&lt;</a:t>
            </a:r>
            <a:r>
              <a:rPr lang="en-US" altLang="en-US" sz="1400" dirty="0" err="1"/>
              <a:t>boolean</a:t>
            </a:r>
            <a:r>
              <a:rPr lang="en-US" altLang="en-US" sz="1400" dirty="0"/>
              <a:t>&gt;(false);</a:t>
            </a:r>
          </a:p>
        </p:txBody>
      </p:sp>
    </p:spTree>
    <p:extLst>
      <p:ext uri="{BB962C8B-B14F-4D97-AF65-F5344CB8AC3E}">
        <p14:creationId xmlns:p14="http://schemas.microsoft.com/office/powerpoint/2010/main" val="30471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3A289-4F58-82E0-25DC-1460B1A4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제네릭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B5D40-32F7-2ECB-7027-015B2E200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/hooks/</a:t>
            </a:r>
            <a:r>
              <a:rPr lang="en-US" altLang="ko-KR" dirty="0" err="1"/>
              <a:t>useFetch.ts</a:t>
            </a:r>
            <a:endParaRPr lang="en-US" altLang="ko-KR" dirty="0"/>
          </a:p>
          <a:p>
            <a:pPr lvl="1"/>
            <a:r>
              <a:rPr lang="ko-KR" altLang="en-US" dirty="0"/>
              <a:t>이어서 완성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6F5C31-14CB-2EC0-B330-F91EABA03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916832"/>
            <a:ext cx="7740860" cy="461664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400" b="1" dirty="0"/>
              <a:t> const </a:t>
            </a:r>
            <a:r>
              <a:rPr lang="en-US" altLang="en-US" sz="1400" b="1" dirty="0" err="1"/>
              <a:t>fetchData</a:t>
            </a:r>
            <a:r>
              <a:rPr lang="en-US" altLang="en-US" sz="1400" b="1" dirty="0"/>
              <a:t> = async () =&gt; {</a:t>
            </a:r>
          </a:p>
          <a:p>
            <a:r>
              <a:rPr lang="en-US" altLang="en-US" sz="1400" b="1" dirty="0"/>
              <a:t>    </a:t>
            </a:r>
            <a:r>
              <a:rPr lang="en-US" altLang="en-US" sz="1400" b="1" dirty="0" err="1"/>
              <a:t>setResponse</a:t>
            </a:r>
            <a:r>
              <a:rPr lang="en-US" altLang="en-US" sz="1400" b="1" dirty="0"/>
              <a:t>(undefined);</a:t>
            </a:r>
          </a:p>
          <a:p>
            <a:r>
              <a:rPr lang="en-US" altLang="en-US" sz="1400" b="1" dirty="0"/>
              <a:t>    try {</a:t>
            </a:r>
          </a:p>
          <a:p>
            <a:r>
              <a:rPr lang="en-US" altLang="en-US" sz="1400" b="1" dirty="0"/>
              <a:t>      </a:t>
            </a:r>
            <a:r>
              <a:rPr lang="en-US" altLang="en-US" sz="1400" b="1" dirty="0" err="1"/>
              <a:t>setIsLoading</a:t>
            </a:r>
            <a:r>
              <a:rPr lang="en-US" altLang="en-US" sz="1400" b="1" dirty="0"/>
              <a:t>(true);</a:t>
            </a:r>
          </a:p>
          <a:p>
            <a:r>
              <a:rPr lang="en-US" altLang="en-US" sz="1400" b="1" dirty="0"/>
              <a:t>      const result: </a:t>
            </a:r>
            <a:r>
              <a:rPr lang="en-US" altLang="en-US" sz="1400" b="1" dirty="0" err="1"/>
              <a:t>AxiosResponse</a:t>
            </a:r>
            <a:r>
              <a:rPr lang="en-US" altLang="en-US" sz="1400" b="1" dirty="0"/>
              <a:t>&lt;T&gt; = await </a:t>
            </a:r>
            <a:r>
              <a:rPr lang="en-US" altLang="en-US" sz="1400" b="1" dirty="0" err="1"/>
              <a:t>axios.get</a:t>
            </a:r>
            <a:r>
              <a:rPr lang="en-US" altLang="en-US" sz="1400" b="1" dirty="0"/>
              <a:t>&lt;T&gt;(</a:t>
            </a:r>
            <a:r>
              <a:rPr lang="en-US" altLang="en-US" sz="1400" b="1" dirty="0" err="1"/>
              <a:t>url</a:t>
            </a:r>
            <a:r>
              <a:rPr lang="en-US" altLang="en-US" sz="1400" b="1" dirty="0"/>
              <a:t>, params);</a:t>
            </a:r>
          </a:p>
          <a:p>
            <a:r>
              <a:rPr lang="en-US" altLang="en-US" sz="1400" b="1" dirty="0"/>
              <a:t>      </a:t>
            </a:r>
            <a:r>
              <a:rPr lang="en-US" altLang="en-US" sz="1400" b="1" dirty="0" err="1"/>
              <a:t>setResponse</a:t>
            </a:r>
            <a:r>
              <a:rPr lang="en-US" altLang="en-US" sz="1400" b="1" dirty="0"/>
              <a:t>(result);</a:t>
            </a:r>
          </a:p>
          <a:p>
            <a:r>
              <a:rPr lang="en-US" altLang="en-US" sz="1400" b="1" dirty="0"/>
              <a:t>    } catch (err) {</a:t>
            </a:r>
          </a:p>
          <a:p>
            <a:r>
              <a:rPr lang="en-US" altLang="en-US" sz="1400" b="1" dirty="0"/>
              <a:t>      </a:t>
            </a:r>
            <a:r>
              <a:rPr lang="en-US" altLang="en-US" sz="1400" b="1" dirty="0" err="1"/>
              <a:t>setError</a:t>
            </a:r>
            <a:r>
              <a:rPr lang="en-US" altLang="en-US" sz="1400" b="1" dirty="0"/>
              <a:t>(err as unknown as </a:t>
            </a:r>
            <a:r>
              <a:rPr lang="en-US" altLang="en-US" sz="1400" b="1" dirty="0" err="1"/>
              <a:t>AxiosError</a:t>
            </a:r>
            <a:r>
              <a:rPr lang="en-US" altLang="en-US" sz="1400" b="1" dirty="0"/>
              <a:t>);</a:t>
            </a:r>
          </a:p>
          <a:p>
            <a:r>
              <a:rPr lang="en-US" altLang="en-US" sz="1400" b="1" dirty="0"/>
              <a:t>    } finally {</a:t>
            </a:r>
          </a:p>
          <a:p>
            <a:r>
              <a:rPr lang="en-US" altLang="en-US" sz="1400" b="1" dirty="0"/>
              <a:t>      </a:t>
            </a:r>
            <a:r>
              <a:rPr lang="en-US" altLang="en-US" sz="1400" b="1" dirty="0" err="1"/>
              <a:t>setIsLoading</a:t>
            </a:r>
            <a:r>
              <a:rPr lang="en-US" altLang="en-US" sz="1400" b="1" dirty="0"/>
              <a:t>(false);</a:t>
            </a:r>
          </a:p>
          <a:p>
            <a:r>
              <a:rPr lang="en-US" altLang="en-US" sz="1400" b="1" dirty="0"/>
              <a:t>    }</a:t>
            </a:r>
          </a:p>
          <a:p>
            <a:r>
              <a:rPr lang="en-US" altLang="en-US" sz="1400" b="1" dirty="0"/>
              <a:t>  };</a:t>
            </a:r>
          </a:p>
          <a:p>
            <a:endParaRPr lang="en-US" altLang="en-US" sz="1400" b="1" dirty="0"/>
          </a:p>
          <a:p>
            <a:r>
              <a:rPr lang="en-US" altLang="en-US" sz="1400" b="1" dirty="0"/>
              <a:t>  const </a:t>
            </a:r>
            <a:r>
              <a:rPr lang="en-US" altLang="en-US" sz="1400" b="1" dirty="0" err="1"/>
              <a:t>requestData</a:t>
            </a:r>
            <a:r>
              <a:rPr lang="en-US" altLang="en-US" sz="1400" b="1" dirty="0"/>
              <a:t> = () =&gt; {</a:t>
            </a:r>
          </a:p>
          <a:p>
            <a:r>
              <a:rPr lang="en-US" altLang="en-US" sz="1400" b="1" dirty="0"/>
              <a:t>    </a:t>
            </a:r>
            <a:r>
              <a:rPr lang="en-US" altLang="en-US" sz="1400" b="1" dirty="0" err="1"/>
              <a:t>fetchData</a:t>
            </a:r>
            <a:r>
              <a:rPr lang="en-US" altLang="en-US" sz="1400" b="1" dirty="0"/>
              <a:t>();</a:t>
            </a:r>
          </a:p>
          <a:p>
            <a:r>
              <a:rPr lang="en-US" altLang="en-US" sz="1400" b="1" dirty="0"/>
              <a:t>  };</a:t>
            </a:r>
          </a:p>
          <a:p>
            <a:endParaRPr lang="en-US" altLang="en-US" sz="1400" dirty="0"/>
          </a:p>
          <a:p>
            <a:r>
              <a:rPr lang="en-US" altLang="en-US" sz="1400" dirty="0"/>
              <a:t>  return { response, error, </a:t>
            </a:r>
            <a:r>
              <a:rPr lang="en-US" altLang="en-US" sz="1400" dirty="0" err="1"/>
              <a:t>isLoading</a:t>
            </a:r>
            <a:r>
              <a:rPr lang="en-US" altLang="en-US" sz="1400" dirty="0"/>
              <a:t>, </a:t>
            </a:r>
            <a:r>
              <a:rPr lang="en-US" altLang="en-US" sz="1400" b="1" dirty="0" err="1"/>
              <a:t>requestData</a:t>
            </a:r>
            <a:r>
              <a:rPr lang="en-US" altLang="en-US" sz="1400" dirty="0"/>
              <a:t> };</a:t>
            </a:r>
          </a:p>
          <a:p>
            <a:r>
              <a:rPr lang="en-US" altLang="en-US" sz="1400" dirty="0"/>
              <a:t>};</a:t>
            </a:r>
          </a:p>
          <a:p>
            <a:endParaRPr lang="en-US" altLang="en-US" sz="1400" dirty="0"/>
          </a:p>
          <a:p>
            <a:r>
              <a:rPr lang="en-US" altLang="en-US" sz="1400" dirty="0"/>
              <a:t>export { </a:t>
            </a:r>
            <a:r>
              <a:rPr lang="en-US" altLang="en-US" sz="1400" dirty="0" err="1"/>
              <a:t>useFetch</a:t>
            </a:r>
            <a:r>
              <a:rPr lang="en-US" altLang="en-US" sz="1400" dirty="0"/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21074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65ED8-F8DF-DC6E-D06D-F30B7BB0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제네릭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96A63-C680-BFA6-995E-A29665441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App.tsx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0795D7-1ED7-A481-25A1-DB9BE503B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87" y="1520788"/>
            <a:ext cx="11377265" cy="526297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400" dirty="0"/>
              <a:t>import { </a:t>
            </a:r>
            <a:r>
              <a:rPr lang="en-US" altLang="en-US" sz="1400" dirty="0" err="1"/>
              <a:t>useEffect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useRef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useState</a:t>
            </a:r>
            <a:r>
              <a:rPr lang="en-US" altLang="en-US" sz="1400" dirty="0"/>
              <a:t> } from "react";</a:t>
            </a:r>
          </a:p>
          <a:p>
            <a:r>
              <a:rPr lang="en-US" altLang="en-US" sz="1400" dirty="0"/>
              <a:t>import { </a:t>
            </a:r>
            <a:r>
              <a:rPr lang="en-US" altLang="en-US" sz="1400" dirty="0" err="1"/>
              <a:t>useFetch</a:t>
            </a:r>
            <a:r>
              <a:rPr lang="en-US" altLang="en-US" sz="1400" dirty="0"/>
              <a:t> } from "./hooks/</a:t>
            </a:r>
            <a:r>
              <a:rPr lang="en-US" altLang="en-US" sz="1400" dirty="0" err="1"/>
              <a:t>useFetch</a:t>
            </a:r>
            <a:r>
              <a:rPr lang="en-US" altLang="en-US" sz="1400" dirty="0"/>
              <a:t>";</a:t>
            </a:r>
          </a:p>
          <a:p>
            <a:r>
              <a:rPr lang="en-US" altLang="en-US" sz="1400" dirty="0"/>
              <a:t>import { </a:t>
            </a:r>
            <a:r>
              <a:rPr lang="en-US" altLang="en-US" sz="1400" dirty="0" err="1"/>
              <a:t>ReactCsspin</a:t>
            </a:r>
            <a:r>
              <a:rPr lang="en-US" altLang="en-US" sz="1400" dirty="0"/>
              <a:t> } from "react-</a:t>
            </a:r>
            <a:r>
              <a:rPr lang="en-US" altLang="en-US" sz="1400" dirty="0" err="1"/>
              <a:t>csspin</a:t>
            </a:r>
            <a:r>
              <a:rPr lang="en-US" altLang="en-US" sz="1400" dirty="0"/>
              <a:t>";</a:t>
            </a:r>
          </a:p>
          <a:p>
            <a:r>
              <a:rPr lang="en-US" altLang="en-US" sz="1400" dirty="0"/>
              <a:t>import 'react-</a:t>
            </a:r>
            <a:r>
              <a:rPr lang="en-US" altLang="en-US" sz="1400" dirty="0" err="1"/>
              <a:t>csspin</a:t>
            </a:r>
            <a:r>
              <a:rPr lang="en-US" altLang="en-US" sz="1400" dirty="0"/>
              <a:t>/</a:t>
            </a:r>
            <a:r>
              <a:rPr lang="en-US" altLang="en-US" sz="1400" dirty="0" err="1"/>
              <a:t>dist</a:t>
            </a:r>
            <a:r>
              <a:rPr lang="en-US" altLang="en-US" sz="1400" dirty="0"/>
              <a:t>/style.css';</a:t>
            </a:r>
          </a:p>
          <a:p>
            <a:endParaRPr lang="en-US" altLang="en-US" sz="1400" dirty="0"/>
          </a:p>
          <a:p>
            <a:r>
              <a:rPr lang="en-US" altLang="en-US" sz="1400" dirty="0"/>
              <a:t>type </a:t>
            </a:r>
            <a:r>
              <a:rPr lang="en-US" altLang="en-US" sz="1400" dirty="0" err="1"/>
              <a:t>TodoItemType</a:t>
            </a:r>
            <a:r>
              <a:rPr lang="en-US" altLang="en-US" sz="1400" dirty="0"/>
              <a:t> = {</a:t>
            </a:r>
          </a:p>
          <a:p>
            <a:r>
              <a:rPr lang="en-US" altLang="en-US" sz="1400" dirty="0"/>
              <a:t>  </a:t>
            </a:r>
            <a:r>
              <a:rPr lang="en-US" altLang="en-US" sz="1400" dirty="0" err="1"/>
              <a:t>id:number</a:t>
            </a:r>
            <a:r>
              <a:rPr lang="en-US" altLang="en-US" sz="1400" dirty="0"/>
              <a:t>; </a:t>
            </a:r>
            <a:r>
              <a:rPr lang="en-US" altLang="en-US" sz="1400" dirty="0" err="1"/>
              <a:t>todo:string</a:t>
            </a:r>
            <a:r>
              <a:rPr lang="en-US" altLang="en-US" sz="1400" dirty="0"/>
              <a:t>; </a:t>
            </a:r>
            <a:r>
              <a:rPr lang="en-US" altLang="en-US" sz="1400" dirty="0" err="1"/>
              <a:t>desc:string</a:t>
            </a:r>
            <a:r>
              <a:rPr lang="en-US" altLang="en-US" sz="1400" dirty="0"/>
              <a:t>; </a:t>
            </a:r>
            <a:r>
              <a:rPr lang="en-US" altLang="en-US" sz="1400" dirty="0" err="1"/>
              <a:t>done:boolean</a:t>
            </a:r>
            <a:r>
              <a:rPr lang="en-US" altLang="en-US" sz="1400" dirty="0"/>
              <a:t>;</a:t>
            </a:r>
          </a:p>
          <a:p>
            <a:r>
              <a:rPr lang="en-US" altLang="en-US" sz="1400" dirty="0"/>
              <a:t>}</a:t>
            </a:r>
          </a:p>
          <a:p>
            <a:endParaRPr lang="en-US" altLang="en-US" sz="1400" dirty="0"/>
          </a:p>
          <a:p>
            <a:r>
              <a:rPr lang="en-US" altLang="en-US" sz="1400" dirty="0"/>
              <a:t>const App = () =&gt; {</a:t>
            </a:r>
          </a:p>
          <a:p>
            <a:r>
              <a:rPr lang="en-US" altLang="en-US" sz="1400" dirty="0"/>
              <a:t>  const [owner, </a:t>
            </a:r>
            <a:r>
              <a:rPr lang="en-US" altLang="en-US" sz="1400" dirty="0" err="1"/>
              <a:t>setOwner</a:t>
            </a:r>
            <a:r>
              <a:rPr lang="en-US" altLang="en-US" sz="1400" dirty="0"/>
              <a:t>] = </a:t>
            </a:r>
            <a:r>
              <a:rPr lang="en-US" altLang="en-US" sz="1400" dirty="0" err="1"/>
              <a:t>useState</a:t>
            </a:r>
            <a:r>
              <a:rPr lang="en-US" altLang="en-US" sz="1400" dirty="0"/>
              <a:t>&lt;string&gt;("</a:t>
            </a:r>
            <a:r>
              <a:rPr lang="en-US" altLang="en-US" sz="1400" dirty="0" err="1"/>
              <a:t>mrlee</a:t>
            </a:r>
            <a:r>
              <a:rPr lang="en-US" altLang="en-US" sz="1400" dirty="0"/>
              <a:t>");</a:t>
            </a:r>
          </a:p>
          <a:p>
            <a:r>
              <a:rPr lang="en-US" altLang="en-US" sz="1400" dirty="0"/>
              <a:t>  const </a:t>
            </a:r>
            <a:r>
              <a:rPr lang="en-US" altLang="en-US" sz="1400" dirty="0" err="1"/>
              <a:t>refOnwer</a:t>
            </a:r>
            <a:r>
              <a:rPr lang="en-US" altLang="en-US" sz="1400" dirty="0"/>
              <a:t> = </a:t>
            </a:r>
            <a:r>
              <a:rPr lang="en-US" altLang="en-US" sz="1400" dirty="0" err="1"/>
              <a:t>useRef</a:t>
            </a:r>
            <a:r>
              <a:rPr lang="en-US" altLang="en-US" sz="1400" dirty="0"/>
              <a:t>&lt;</a:t>
            </a:r>
            <a:r>
              <a:rPr lang="en-US" altLang="en-US" sz="1400" dirty="0" err="1"/>
              <a:t>HTMLInputElement|null</a:t>
            </a:r>
            <a:r>
              <a:rPr lang="en-US" altLang="en-US" sz="1400" dirty="0"/>
              <a:t>&gt;(null);</a:t>
            </a:r>
          </a:p>
          <a:p>
            <a:r>
              <a:rPr lang="en-US" altLang="en-US" sz="1400" dirty="0"/>
              <a:t>  const { response, </a:t>
            </a:r>
            <a:r>
              <a:rPr lang="en-US" altLang="en-US" sz="1400" dirty="0" err="1"/>
              <a:t>isLoading</a:t>
            </a:r>
            <a:r>
              <a:rPr lang="en-US" altLang="en-US" sz="1400" dirty="0"/>
              <a:t>, error, </a:t>
            </a:r>
            <a:r>
              <a:rPr lang="en-US" altLang="en-US" sz="1400" dirty="0" err="1"/>
              <a:t>requestData</a:t>
            </a:r>
            <a:r>
              <a:rPr lang="en-US" altLang="en-US" sz="1400" dirty="0"/>
              <a:t> } = </a:t>
            </a:r>
            <a:r>
              <a:rPr lang="en-US" altLang="en-US" sz="1400" dirty="0" err="1"/>
              <a:t>useFetch</a:t>
            </a:r>
            <a:r>
              <a:rPr lang="en-US" altLang="en-US" sz="1400" dirty="0"/>
              <a:t>&lt;</a:t>
            </a:r>
            <a:r>
              <a:rPr lang="en-US" altLang="en-US" sz="1400" dirty="0" err="1"/>
              <a:t>TodoItemType</a:t>
            </a:r>
            <a:r>
              <a:rPr lang="en-US" altLang="en-US" sz="1400" dirty="0"/>
              <a:t>[]&gt;(`/</a:t>
            </a:r>
            <a:r>
              <a:rPr lang="en-US" altLang="en-US" sz="1400" dirty="0" err="1"/>
              <a:t>todolist_long</a:t>
            </a:r>
            <a:r>
              <a:rPr lang="en-US" altLang="en-US" sz="1400" dirty="0"/>
              <a:t>/${owner}`, { timeout: 5000 });</a:t>
            </a:r>
          </a:p>
          <a:p>
            <a:endParaRPr lang="en-US" altLang="en-US" sz="1400" dirty="0"/>
          </a:p>
          <a:p>
            <a:r>
              <a:rPr lang="en-US" altLang="en-US" sz="1400" dirty="0"/>
              <a:t>  const </a:t>
            </a:r>
            <a:r>
              <a:rPr lang="en-US" altLang="en-US" sz="1400" dirty="0" err="1"/>
              <a:t>setOnwerHandler</a:t>
            </a:r>
            <a:r>
              <a:rPr lang="en-US" altLang="en-US" sz="1400" dirty="0"/>
              <a:t> = () =&gt; {</a:t>
            </a:r>
          </a:p>
          <a:p>
            <a:r>
              <a:rPr lang="en-US" altLang="en-US" sz="1400" dirty="0"/>
              <a:t>    let </a:t>
            </a:r>
            <a:r>
              <a:rPr lang="en-US" altLang="en-US" sz="1400" dirty="0" err="1"/>
              <a:t>newOwner</a:t>
            </a:r>
            <a:r>
              <a:rPr lang="en-US" altLang="en-US" sz="1400" dirty="0"/>
              <a:t> = </a:t>
            </a:r>
            <a:r>
              <a:rPr lang="en-US" altLang="en-US" sz="1400" dirty="0" err="1"/>
              <a:t>refOnwer.current?.value</a:t>
            </a:r>
            <a:r>
              <a:rPr lang="en-US" altLang="en-US" sz="1400" dirty="0"/>
              <a:t>;</a:t>
            </a:r>
          </a:p>
          <a:p>
            <a:r>
              <a:rPr lang="en-US" altLang="en-US" sz="1400" dirty="0"/>
              <a:t>    if (</a:t>
            </a:r>
            <a:r>
              <a:rPr lang="en-US" altLang="en-US" sz="1400" dirty="0" err="1"/>
              <a:t>newOwner</a:t>
            </a:r>
            <a:r>
              <a:rPr lang="en-US" altLang="en-US" sz="1400" dirty="0"/>
              <a:t>) {</a:t>
            </a:r>
          </a:p>
          <a:p>
            <a:r>
              <a:rPr lang="en-US" altLang="en-US" sz="1400" dirty="0"/>
              <a:t>      </a:t>
            </a:r>
            <a:r>
              <a:rPr lang="en-US" altLang="en-US" sz="1400" dirty="0" err="1"/>
              <a:t>setOwner</a:t>
            </a:r>
            <a:r>
              <a:rPr lang="en-US" altLang="en-US" sz="1400" dirty="0"/>
              <a:t>(</a:t>
            </a:r>
            <a:r>
              <a:rPr lang="en-US" altLang="en-US" sz="1400" dirty="0" err="1"/>
              <a:t>newOwner</a:t>
            </a:r>
            <a:r>
              <a:rPr lang="en-US" altLang="en-US" sz="1400" dirty="0"/>
              <a:t>);</a:t>
            </a:r>
          </a:p>
          <a:p>
            <a:r>
              <a:rPr lang="en-US" altLang="en-US" sz="1400" dirty="0"/>
              <a:t>    }</a:t>
            </a:r>
          </a:p>
          <a:p>
            <a:r>
              <a:rPr lang="en-US" altLang="en-US" sz="1400" dirty="0"/>
              <a:t>  }</a:t>
            </a:r>
          </a:p>
          <a:p>
            <a:endParaRPr lang="en-US" altLang="en-US" sz="1400" dirty="0"/>
          </a:p>
          <a:p>
            <a:r>
              <a:rPr lang="en-US" altLang="en-US" sz="1400" dirty="0"/>
              <a:t>  </a:t>
            </a:r>
            <a:r>
              <a:rPr lang="en-US" altLang="en-US" sz="1400" dirty="0" err="1"/>
              <a:t>useEffect</a:t>
            </a:r>
            <a:r>
              <a:rPr lang="en-US" altLang="en-US" sz="1400" dirty="0"/>
              <a:t>(()=&gt;{</a:t>
            </a:r>
          </a:p>
          <a:p>
            <a:r>
              <a:rPr lang="en-US" altLang="en-US" sz="1400" dirty="0"/>
              <a:t>    </a:t>
            </a:r>
            <a:r>
              <a:rPr lang="en-US" altLang="en-US" sz="1400" dirty="0" err="1"/>
              <a:t>requestData</a:t>
            </a:r>
            <a:r>
              <a:rPr lang="en-US" altLang="en-US" sz="1400" dirty="0"/>
              <a:t>();</a:t>
            </a:r>
          </a:p>
          <a:p>
            <a:r>
              <a:rPr lang="en-US" altLang="en-US" sz="1400" dirty="0"/>
              <a:t>  }, [owner])</a:t>
            </a:r>
          </a:p>
        </p:txBody>
      </p:sp>
    </p:spTree>
    <p:extLst>
      <p:ext uri="{BB962C8B-B14F-4D97-AF65-F5344CB8AC3E}">
        <p14:creationId xmlns:p14="http://schemas.microsoft.com/office/powerpoint/2010/main" val="310250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616BE-032A-1678-6EA0-5BBC4520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제네릭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CDDD2-4AEB-7AA3-6C20-D12F6F74C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App.tsx</a:t>
            </a:r>
            <a:r>
              <a:rPr lang="en-US" altLang="ko-KR" dirty="0"/>
              <a:t> 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144EB2-A2C6-5636-9E43-EB233A003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88" y="1520788"/>
            <a:ext cx="11161240" cy="569386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400" dirty="0"/>
              <a:t>  return (</a:t>
            </a:r>
          </a:p>
          <a:p>
            <a:r>
              <a:rPr lang="en-US" altLang="en-US" sz="1400" dirty="0"/>
              <a:t>    &lt;div&gt;</a:t>
            </a:r>
          </a:p>
          <a:p>
            <a:r>
              <a:rPr lang="en-US" altLang="en-US" sz="1400" dirty="0"/>
              <a:t>      </a:t>
            </a:r>
            <a:r>
              <a:rPr lang="ko-KR" altLang="en-US" sz="1400" dirty="0"/>
              <a:t>사용자명 </a:t>
            </a:r>
            <a:r>
              <a:rPr lang="en-US" altLang="ko-KR" sz="1400" dirty="0"/>
              <a:t>: &lt;</a:t>
            </a:r>
            <a:r>
              <a:rPr lang="en-US" altLang="en-US" sz="1400" dirty="0"/>
              <a:t>input type="text" </a:t>
            </a:r>
            <a:r>
              <a:rPr lang="en-US" altLang="en-US" sz="1400" dirty="0" err="1"/>
              <a:t>defaultValue</a:t>
            </a:r>
            <a:r>
              <a:rPr lang="en-US" altLang="en-US" sz="1400" dirty="0"/>
              <a:t>={owner} ref={</a:t>
            </a:r>
            <a:r>
              <a:rPr lang="en-US" altLang="en-US" sz="1400" dirty="0" err="1"/>
              <a:t>refOnwer</a:t>
            </a:r>
            <a:r>
              <a:rPr lang="en-US" altLang="en-US" sz="1400" dirty="0"/>
              <a:t>} /&gt;</a:t>
            </a:r>
          </a:p>
          <a:p>
            <a:r>
              <a:rPr lang="en-US" altLang="en-US" sz="1400" dirty="0"/>
              <a:t>      &lt;button </a:t>
            </a:r>
            <a:r>
              <a:rPr lang="en-US" altLang="en-US" sz="1400" dirty="0" err="1"/>
              <a:t>onClick</a:t>
            </a:r>
            <a:r>
              <a:rPr lang="en-US" altLang="en-US" sz="1400" dirty="0"/>
              <a:t>={</a:t>
            </a:r>
            <a:r>
              <a:rPr lang="en-US" altLang="en-US" sz="1400" dirty="0" err="1"/>
              <a:t>setOnwerHandler</a:t>
            </a:r>
            <a:r>
              <a:rPr lang="en-US" altLang="en-US" sz="1400" dirty="0"/>
              <a:t>}&gt;</a:t>
            </a:r>
            <a:r>
              <a:rPr lang="ko-KR" altLang="en-US" sz="1400" dirty="0"/>
              <a:t>설정</a:t>
            </a:r>
            <a:r>
              <a:rPr lang="en-US" altLang="ko-KR" sz="1400" dirty="0"/>
              <a:t>&lt;/</a:t>
            </a:r>
            <a:r>
              <a:rPr lang="en-US" altLang="en-US" sz="1400" dirty="0"/>
              <a:t>button&gt;</a:t>
            </a:r>
          </a:p>
          <a:p>
            <a:r>
              <a:rPr lang="en-US" altLang="en-US" sz="1400" dirty="0"/>
              <a:t>      &lt;</a:t>
            </a:r>
            <a:r>
              <a:rPr lang="en-US" altLang="en-US" sz="1400" dirty="0" err="1"/>
              <a:t>hr</a:t>
            </a:r>
            <a:r>
              <a:rPr lang="en-US" altLang="en-US" sz="1400" dirty="0"/>
              <a:t> /&gt;</a:t>
            </a:r>
          </a:p>
          <a:p>
            <a:r>
              <a:rPr lang="en-US" altLang="en-US" sz="1400" dirty="0"/>
              <a:t>      &lt;h2&gt;{owner}</a:t>
            </a:r>
            <a:r>
              <a:rPr lang="ko-KR" altLang="en-US" sz="1400" dirty="0"/>
              <a:t>님의 </a:t>
            </a:r>
            <a:r>
              <a:rPr lang="ko-KR" altLang="en-US" sz="1400" dirty="0" err="1"/>
              <a:t>할일</a:t>
            </a:r>
            <a:r>
              <a:rPr lang="ko-KR" altLang="en-US" sz="1400" dirty="0"/>
              <a:t> 목록</a:t>
            </a:r>
            <a:r>
              <a:rPr lang="en-US" altLang="ko-KR" sz="1400" dirty="0"/>
              <a:t>&lt;/</a:t>
            </a:r>
            <a:r>
              <a:rPr lang="en-US" altLang="en-US" sz="1400" dirty="0"/>
              <a:t>h2&gt;</a:t>
            </a:r>
          </a:p>
          <a:p>
            <a:r>
              <a:rPr lang="en-US" altLang="en-US" sz="1400" dirty="0"/>
              <a:t>      &lt;</a:t>
            </a:r>
            <a:r>
              <a:rPr lang="en-US" altLang="en-US" sz="1400" dirty="0" err="1"/>
              <a:t>hr</a:t>
            </a:r>
            <a:r>
              <a:rPr lang="en-US" altLang="en-US" sz="1400" dirty="0"/>
              <a:t> /&gt;</a:t>
            </a:r>
          </a:p>
          <a:p>
            <a:r>
              <a:rPr lang="en-US" altLang="en-US" sz="1400" dirty="0"/>
              <a:t>      &lt;</a:t>
            </a:r>
            <a:r>
              <a:rPr lang="en-US" altLang="en-US" sz="1400" dirty="0" err="1"/>
              <a:t>ul</a:t>
            </a:r>
            <a:r>
              <a:rPr lang="en-US" altLang="en-US" sz="1400" dirty="0"/>
              <a:t>&gt;</a:t>
            </a:r>
          </a:p>
          <a:p>
            <a:r>
              <a:rPr lang="en-US" altLang="en-US" sz="1400" dirty="0"/>
              <a:t>        {</a:t>
            </a:r>
          </a:p>
          <a:p>
            <a:r>
              <a:rPr lang="en-US" altLang="en-US" sz="1400" dirty="0"/>
              <a:t>          error ? &lt;div&gt;&lt;h3&gt;</a:t>
            </a:r>
            <a:r>
              <a:rPr lang="ko-KR" altLang="en-US" sz="1400" dirty="0"/>
              <a:t>에러 발생 </a:t>
            </a:r>
            <a:r>
              <a:rPr lang="en-US" altLang="ko-KR" sz="1400" dirty="0"/>
              <a:t>: {</a:t>
            </a:r>
            <a:r>
              <a:rPr lang="en-US" altLang="en-US" sz="1400" dirty="0" err="1"/>
              <a:t>error.message</a:t>
            </a:r>
            <a:r>
              <a:rPr lang="en-US" altLang="en-US" sz="1400" dirty="0"/>
              <a:t>}&lt;/h3&gt;&lt;/div&gt; : </a:t>
            </a:r>
          </a:p>
          <a:p>
            <a:r>
              <a:rPr lang="en-US" altLang="en-US" sz="1400" dirty="0"/>
              <a:t>          response?.</a:t>
            </a:r>
            <a:r>
              <a:rPr lang="en-US" altLang="en-US" sz="1400" dirty="0" err="1"/>
              <a:t>data.map</a:t>
            </a:r>
            <a:r>
              <a:rPr lang="en-US" altLang="en-US" sz="1400" dirty="0"/>
              <a:t>((</a:t>
            </a:r>
            <a:r>
              <a:rPr lang="en-US" altLang="en-US" sz="1400" dirty="0" err="1"/>
              <a:t>todoItem:TodoItemType</a:t>
            </a:r>
            <a:r>
              <a:rPr lang="en-US" altLang="en-US" sz="1400" dirty="0"/>
              <a:t>)=&gt;{</a:t>
            </a:r>
          </a:p>
          <a:p>
            <a:r>
              <a:rPr lang="en-US" altLang="en-US" sz="1400" dirty="0"/>
              <a:t>            return (</a:t>
            </a:r>
          </a:p>
          <a:p>
            <a:r>
              <a:rPr lang="en-US" altLang="en-US" sz="1400" dirty="0"/>
              <a:t>              &lt;li key={todoItem.id} style={ </a:t>
            </a:r>
            <a:r>
              <a:rPr lang="en-US" altLang="en-US" sz="1400" dirty="0" err="1"/>
              <a:t>todoItem.done</a:t>
            </a:r>
            <a:r>
              <a:rPr lang="en-US" altLang="en-US" sz="1400" dirty="0"/>
              <a:t> ? { </a:t>
            </a:r>
            <a:r>
              <a:rPr lang="en-US" altLang="en-US" sz="1400" dirty="0" err="1"/>
              <a:t>textDecoration</a:t>
            </a:r>
            <a:r>
              <a:rPr lang="en-US" altLang="en-US" sz="1400" dirty="0"/>
              <a:t>:"line-through"} : {}}&gt;</a:t>
            </a:r>
          </a:p>
          <a:p>
            <a:r>
              <a:rPr lang="en-US" altLang="en-US" sz="1400" dirty="0"/>
              <a:t>              {</a:t>
            </a:r>
            <a:r>
              <a:rPr lang="en-US" altLang="en-US" sz="1400" dirty="0" err="1"/>
              <a:t>todoItem.todo</a:t>
            </a:r>
            <a:r>
              <a:rPr lang="en-US" altLang="en-US" sz="1400" dirty="0"/>
              <a:t>} - {</a:t>
            </a:r>
            <a:r>
              <a:rPr lang="en-US" altLang="en-US" sz="1400" dirty="0" err="1"/>
              <a:t>todoItem.desc</a:t>
            </a:r>
            <a:r>
              <a:rPr lang="en-US" altLang="en-US" sz="1400" dirty="0"/>
              <a:t>}{"  "}</a:t>
            </a:r>
          </a:p>
          <a:p>
            <a:r>
              <a:rPr lang="en-US" altLang="en-US" sz="1400" dirty="0"/>
              <a:t>              {</a:t>
            </a:r>
            <a:r>
              <a:rPr lang="en-US" altLang="en-US" sz="1400" dirty="0" err="1"/>
              <a:t>todoItem.done</a:t>
            </a:r>
            <a:r>
              <a:rPr lang="en-US" altLang="en-US" sz="1400" dirty="0"/>
              <a:t> ? "(</a:t>
            </a:r>
            <a:r>
              <a:rPr lang="ko-KR" altLang="en-US" sz="1400" dirty="0"/>
              <a:t>완료</a:t>
            </a:r>
            <a:r>
              <a:rPr lang="en-US" altLang="ko-KR" sz="1400" dirty="0"/>
              <a:t>)" : "" }</a:t>
            </a:r>
          </a:p>
          <a:p>
            <a:r>
              <a:rPr lang="en-US" altLang="ko-KR" sz="1400" dirty="0"/>
              <a:t>              &lt;/</a:t>
            </a:r>
            <a:r>
              <a:rPr lang="en-US" altLang="en-US" sz="1400" dirty="0"/>
              <a:t>li&gt;</a:t>
            </a:r>
          </a:p>
          <a:p>
            <a:r>
              <a:rPr lang="en-US" altLang="en-US" sz="1400" dirty="0"/>
              <a:t>            )</a:t>
            </a:r>
          </a:p>
          <a:p>
            <a:r>
              <a:rPr lang="en-US" altLang="en-US" sz="1400" dirty="0"/>
              <a:t>          })</a:t>
            </a:r>
          </a:p>
          <a:p>
            <a:r>
              <a:rPr lang="en-US" altLang="en-US" sz="1400" dirty="0"/>
              <a:t>        }</a:t>
            </a:r>
          </a:p>
          <a:p>
            <a:r>
              <a:rPr lang="en-US" altLang="en-US" sz="1400" dirty="0"/>
              <a:t>        { </a:t>
            </a:r>
            <a:r>
              <a:rPr lang="en-US" altLang="en-US" sz="1400" dirty="0" err="1"/>
              <a:t>isLoading</a:t>
            </a:r>
            <a:r>
              <a:rPr lang="en-US" altLang="en-US" sz="1400" dirty="0"/>
              <a:t> ? &lt;</a:t>
            </a:r>
            <a:r>
              <a:rPr lang="en-US" altLang="en-US" sz="1400" dirty="0" err="1"/>
              <a:t>ReactCsspin</a:t>
            </a:r>
            <a:r>
              <a:rPr lang="en-US" altLang="en-US" sz="1400" dirty="0"/>
              <a:t> opacity={0.8} /&gt; : ""}</a:t>
            </a:r>
          </a:p>
          <a:p>
            <a:r>
              <a:rPr lang="en-US" altLang="en-US" sz="1400" dirty="0"/>
              <a:t>      &lt;/</a:t>
            </a:r>
            <a:r>
              <a:rPr lang="en-US" altLang="en-US" sz="1400" dirty="0" err="1"/>
              <a:t>ul</a:t>
            </a:r>
            <a:r>
              <a:rPr lang="en-US" altLang="en-US" sz="1400" dirty="0"/>
              <a:t>&gt;</a:t>
            </a:r>
          </a:p>
          <a:p>
            <a:r>
              <a:rPr lang="en-US" altLang="en-US" sz="1400" dirty="0"/>
              <a:t>    &lt;/div&gt;</a:t>
            </a:r>
          </a:p>
          <a:p>
            <a:r>
              <a:rPr lang="en-US" altLang="en-US" sz="1400" dirty="0"/>
              <a:t>  )</a:t>
            </a:r>
          </a:p>
          <a:p>
            <a:r>
              <a:rPr lang="en-US" altLang="en-US" sz="1400" dirty="0"/>
              <a:t>};</a:t>
            </a:r>
          </a:p>
          <a:p>
            <a:endParaRPr lang="en-US" altLang="en-US" sz="1400" dirty="0"/>
          </a:p>
          <a:p>
            <a:r>
              <a:rPr lang="en-US" altLang="en-US" sz="1400" dirty="0"/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957307804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임원세미나">
      <a:dk1>
        <a:sysClr val="windowText" lastClr="000000"/>
      </a:dk1>
      <a:lt1>
        <a:sysClr val="window" lastClr="FFFFFF"/>
      </a:lt1>
      <a:dk2>
        <a:srgbClr val="004E8E"/>
      </a:dk2>
      <a:lt2>
        <a:srgbClr val="FF8919"/>
      </a:lt2>
      <a:accent1>
        <a:srgbClr val="00A4F6"/>
      </a:accent1>
      <a:accent2>
        <a:srgbClr val="F33F1B"/>
      </a:accent2>
      <a:accent3>
        <a:srgbClr val="6FB628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50710</TotalTime>
  <Words>4265</Words>
  <Application>Microsoft Office PowerPoint</Application>
  <PresentationFormat>와이드스크린</PresentationFormat>
  <Paragraphs>750</Paragraphs>
  <Slides>37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Spoqa Han Sans</vt:lpstr>
      <vt:lpstr>굴림</vt:lpstr>
      <vt:lpstr>나눔고딕</vt:lpstr>
      <vt:lpstr>맑은 고딕</vt:lpstr>
      <vt:lpstr>한컴산뜻돋움</vt:lpstr>
      <vt:lpstr>휴먼모음T</vt:lpstr>
      <vt:lpstr>Arial</vt:lpstr>
      <vt:lpstr>Consolas</vt:lpstr>
      <vt:lpstr>Wingdings</vt:lpstr>
      <vt:lpstr>3_Office 테마</vt:lpstr>
      <vt:lpstr>PowerPoint 프레젠테이션</vt:lpstr>
      <vt:lpstr>1. 제네릭</vt:lpstr>
      <vt:lpstr>1. 제네릭</vt:lpstr>
      <vt:lpstr>1. 제네릭</vt:lpstr>
      <vt:lpstr>1. 제네릭</vt:lpstr>
      <vt:lpstr>1. 제네릭</vt:lpstr>
      <vt:lpstr>1. 제네릭</vt:lpstr>
      <vt:lpstr>1. 제네릭</vt:lpstr>
      <vt:lpstr>1. 제네릭</vt:lpstr>
      <vt:lpstr>1. 제네릭</vt:lpstr>
      <vt:lpstr>2. 타입 이동</vt:lpstr>
      <vt:lpstr>2. 타입 이동</vt:lpstr>
      <vt:lpstr>2. 타입 이동</vt:lpstr>
      <vt:lpstr>3. 유틸리티 타입 </vt:lpstr>
      <vt:lpstr>3. 유틸리티 타입 </vt:lpstr>
      <vt:lpstr>3. 유틸리티 타입 </vt:lpstr>
      <vt:lpstr>3. 유틸리티 타입 </vt:lpstr>
      <vt:lpstr>3. 유틸리티 타입 </vt:lpstr>
      <vt:lpstr>3. 유틸리티 타입 </vt:lpstr>
      <vt:lpstr>3. 유틸리티 타입 </vt:lpstr>
      <vt:lpstr>4. 타입스크립트 기반 React 컴포넌트 작성</vt:lpstr>
      <vt:lpstr>4.1 Typescript 기반 리액트 프로젝트 생성</vt:lpstr>
      <vt:lpstr>4.2 함수 컴포넌트</vt:lpstr>
      <vt:lpstr>4.3 클래스 컴포넌트</vt:lpstr>
      <vt:lpstr>4.3 클래스 컴포넌트</vt:lpstr>
      <vt:lpstr>4.4 컴포넌트 속성의 유효성 검사 </vt:lpstr>
      <vt:lpstr>4.4.1 준비된 예제 확인</vt:lpstr>
      <vt:lpstr>4.4.1 준비된 예제 확인</vt:lpstr>
      <vt:lpstr>4.4.2 속성 유효성 검사 기능 적용</vt:lpstr>
      <vt:lpstr>4.4.2 속성 유효성 검사 기능 적용</vt:lpstr>
      <vt:lpstr>4.4.2 속성 유효성 검사 기능 적용</vt:lpstr>
      <vt:lpstr>4.4.3 지정 가능한 유효성 검증 타입</vt:lpstr>
      <vt:lpstr>4.4.3 지정 가능한 유효성 검증 타입</vt:lpstr>
      <vt:lpstr>4.4.3 지정 가능한 유효성 검증 타입</vt:lpstr>
      <vt:lpstr>4.4.3 지정 가능한 유효성 검증 타입</vt:lpstr>
      <vt:lpstr>4.4.4 속성의 기본값 지정</vt:lpstr>
      <vt:lpstr>PowerPoint 프레젠테이션</vt:lpstr>
    </vt:vector>
  </TitlesOfParts>
  <Company>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데이터 모델링</dc:title>
  <dc:subject>1. NOSQL</dc:subject>
  <dc:creator>Stephen Won</dc:creator>
  <cp:lastModifiedBy>Stephen Won</cp:lastModifiedBy>
  <cp:revision>4967</cp:revision>
  <dcterms:created xsi:type="dcterms:W3CDTF">2011-01-27T23:33:23Z</dcterms:created>
  <dcterms:modified xsi:type="dcterms:W3CDTF">2024-02-06T05:05:32Z</dcterms:modified>
</cp:coreProperties>
</file>