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9303B-D906-4B7F-BA80-8B3F739B3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CE3277-55D3-4B03-9D32-FA05DD34A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90605-AC02-4158-9F34-B0B46357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E0FE9-08F5-4816-AF9F-10D9EBB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E1237-BFFD-488C-A501-E3CB884F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94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BE472-69BC-476C-A355-C80C9F6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B058A4-B264-4D49-A12F-9165AF94F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33614-3813-4DB1-800C-8E27AC0E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8656B-F79D-47F6-A5C8-3C8E8F30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EAC93C-1866-4710-A2C5-4890189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7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4210A1-94D5-4006-86E1-CDB032E1E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380699-27D5-4C88-8E68-29D04330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CC363-CB72-45DE-8E51-63323327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CD8F5-A419-40E3-B88F-5BAB9CA4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61E9E2-235A-4C4F-9425-18A7D536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CA65C-7232-4414-BF20-C743FE8B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49BFB-053C-421C-8FBF-5EA2F5A5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28134-5B09-4389-B87B-2E9CA0D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3DDE9-A813-44E3-B5F3-F7818BE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E0150-FDD3-48E3-B634-8A41B369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909DF-70CA-4E56-BB70-CA37ECD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95C431-0ECB-4E67-A3AA-D9EB8825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DC4E9-9C0B-4956-B12B-EED7FA12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5F350-A1A2-4227-8D67-63DBAFAA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ABF30-2BC2-4D46-82B0-ADB70D0E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62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8181B-5FEF-463D-9102-8B1BA55D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AB9D1-F899-45DF-A0A2-72FD3B14B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5B28E5-0FDD-4E52-9D78-82FDC1C4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05E81-3DAE-4D20-961C-41389EB5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AA7AB6-73CC-4C4C-B07F-46529284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DCD9C7-38CB-4632-8C07-ABBDB97E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21C4F-6490-4E33-8A15-99BC6DC6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F674BB-0586-4D52-8603-CD7AABAE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5C8FE0-C844-4C74-B433-ACBAB5AF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4A4E24-201B-4C86-B16D-445416F4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2D937-7D50-4F67-9640-5B5B76CE1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D3BAE3-485A-4E05-8CD1-6508A616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3F2F15-32FF-4C07-91BE-95DAED3C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97BC6A-AC63-4D12-B0E8-98826B82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1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464BE-ADDB-40BB-8262-311498A9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66A367-A476-4831-BE6A-97A81163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46EC67-4A4E-4887-93EE-AA38C551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847D1F-03FB-49E9-96EA-538D72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709A34-929D-4C15-B0DF-E81A7777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05A098-0471-441D-AA2F-6432EF21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FFDEF9-2550-43F3-9ED3-D851B30D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8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19FDF-C8CA-4756-B915-C60BB991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90E2A-EA58-446D-BF41-5EA4106D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3E3876-5A81-4EAF-B0EA-1A594FDB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7E4467-3F07-40FD-B7C5-B84740E7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4C13CB-8AD7-499E-B65F-2A94689D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AB98AD-2DA5-4359-A274-2269359E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2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5D417-CDEA-435C-98AB-25C9AD90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F2CAB2-398D-4812-B1C0-0ACD337C2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49E67-6A76-4050-B92E-B905FED2D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6E8DB1-381F-400E-AD69-839ADFDF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E13F10-0A8B-4D10-A65A-BC54DB5B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66EF44-4477-4A3C-9A3B-28A5B0AC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83378-67A2-4EA8-B68E-9E0F1068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24C85-CA1B-4D60-93D4-2C3B107E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9CCE9-DEA6-414D-9F03-4AFCA723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F341-802F-4187-ADCE-F3F59A0FE42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039F2-5AE4-4924-A23D-9EF3D1B5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1969A-92D4-4D2F-B5AE-8755A1045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957A-0C2E-498E-8ADB-6D572ED5C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0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5F7B-EBBA-42D4-8196-014DBFDDC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минимального остовного дерева</a:t>
            </a:r>
            <a:br>
              <a:rPr lang="ru-RU" dirty="0"/>
            </a:br>
            <a:r>
              <a:rPr lang="ru-RU" dirty="0"/>
              <a:t>Алгоритм Прима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FECC8-619F-4E28-8832-C5590616C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Тищенко Степан 11-206</a:t>
            </a:r>
          </a:p>
        </p:txBody>
      </p:sp>
    </p:spTree>
    <p:extLst>
      <p:ext uri="{BB962C8B-B14F-4D97-AF65-F5344CB8AC3E}">
        <p14:creationId xmlns:p14="http://schemas.microsoft.com/office/powerpoint/2010/main" val="340167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89C20-D36D-49D1-A35E-38819602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56A86-5698-4293-A858-3B7CC4F2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Прима — алгоритм построения минимального остовного дерева взвешенного связного неориентированного графа. Алгоритм впервые был открыт в 1930 году чешским математиком Войцехом </a:t>
            </a:r>
            <a:r>
              <a:rPr lang="ru-RU" dirty="0" err="1"/>
              <a:t>Ярником</a:t>
            </a:r>
            <a:r>
              <a:rPr lang="ru-RU" dirty="0"/>
              <a:t>, позже </a:t>
            </a:r>
            <a:r>
              <a:rPr lang="ru-RU" dirty="0" err="1"/>
              <a:t>переоткрыт</a:t>
            </a:r>
            <a:r>
              <a:rPr lang="ru-RU" dirty="0"/>
              <a:t> Робертом Примом в 1957 году, и, независимо от них, Э. </a:t>
            </a:r>
            <a:r>
              <a:rPr lang="ru-RU" dirty="0" err="1"/>
              <a:t>Дейкстрой</a:t>
            </a:r>
            <a:r>
              <a:rPr lang="ru-RU" dirty="0"/>
              <a:t> в 1959 году.</a:t>
            </a:r>
          </a:p>
        </p:txBody>
      </p:sp>
    </p:spTree>
    <p:extLst>
      <p:ext uri="{BB962C8B-B14F-4D97-AF65-F5344CB8AC3E}">
        <p14:creationId xmlns:p14="http://schemas.microsoft.com/office/powerpoint/2010/main" val="296475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2F72C-AFEB-436A-A0EC-E2E16E9B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FAAAB-13DF-4F85-B3F1-34E384AE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 вход алгоритма подаётся связный неориентированный граф. Для каждого ребра задаётся его стоимость.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Сначала берётся произвольная вершина и находится ребро, инцидентное данной вершине и обладающее наименьшей стоимостью. Найденное ребро и соединяемые им две вершины образуют дерево. Затем, рассматриваются рёбра графа, один конец которых — уже принадлежащая дереву вершина, а другой — нет; из этих рёбер выбирается ребро наименьшей стоимости. Выбираемое на каждом шаге ребро присоединяется к дереву. Рост дерева происходит до тех пор, пока не будут исчерпаны все вершины исходного графа.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Результатом работы алгоритма является остовное дерево минимальной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325360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D3FB97-543E-4A6B-A900-CB992B999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00752" y="0"/>
            <a:ext cx="6058425" cy="25910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852A08-9B5D-47CB-A7CE-09961C095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3"/>
          <a:stretch/>
        </p:blipFill>
        <p:spPr>
          <a:xfrm>
            <a:off x="4880112" y="-255776"/>
            <a:ext cx="5001461" cy="26977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7BD670-0E73-434D-ADF2-4F94C753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2" y="2591025"/>
            <a:ext cx="4496190" cy="23624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882E4D-6AA3-4588-AC1E-5F91CB47C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919" y="2476231"/>
            <a:ext cx="4229467" cy="22938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9FA5A8-AA02-4091-96EF-EA673B48B5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96" r="15760" b="17061"/>
          <a:stretch/>
        </p:blipFill>
        <p:spPr>
          <a:xfrm>
            <a:off x="7986169" y="4269184"/>
            <a:ext cx="4045227" cy="243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B0E717-049E-4FEB-A7FA-6C527E4E6226}"/>
              </a:ext>
            </a:extLst>
          </p:cNvPr>
          <p:cNvSpPr txBox="1"/>
          <p:nvPr/>
        </p:nvSpPr>
        <p:spPr>
          <a:xfrm>
            <a:off x="3146278" y="5903843"/>
            <a:ext cx="42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Суммарный вес искомого MST равен 33.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1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2B5FA-09F4-4090-8445-90B813F4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67"/>
            <a:ext cx="10515600" cy="1325563"/>
          </a:xfrm>
        </p:spPr>
        <p:txBody>
          <a:bodyPr/>
          <a:lstStyle/>
          <a:p>
            <a:r>
              <a:rPr lang="ru-RU" dirty="0"/>
              <a:t>Оценка временной сложности</a:t>
            </a:r>
            <a:br>
              <a:rPr lang="ru-RU" dirty="0"/>
            </a:br>
            <a:r>
              <a:rPr lang="ru-RU" dirty="0"/>
              <a:t>(на основе времени)</a:t>
            </a:r>
          </a:p>
        </p:txBody>
      </p:sp>
      <p:pic>
        <p:nvPicPr>
          <p:cNvPr id="39" name="Объект 38">
            <a:extLst>
              <a:ext uri="{FF2B5EF4-FFF2-40B4-BE49-F238E27FC236}">
                <a16:creationId xmlns:a16="http://schemas.microsoft.com/office/drawing/2014/main" id="{3FC12B10-EC4C-463D-AAF2-8D4C063D6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099" y="2021894"/>
            <a:ext cx="7086600" cy="1328738"/>
          </a:xfr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87A41C9-2AA4-49D0-80B8-035D5A77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9" y="3876700"/>
            <a:ext cx="4588670" cy="27820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8EBF6A4-CB76-4D26-82D9-CACB4F985C78}"/>
              </a:ext>
            </a:extLst>
          </p:cNvPr>
          <p:cNvSpPr txBox="1"/>
          <p:nvPr/>
        </p:nvSpPr>
        <p:spPr>
          <a:xfrm flipH="1">
            <a:off x="1038099" y="1574194"/>
            <a:ext cx="135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Ожидание: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38DD2F-D6EC-462D-AC75-ECBFDEB3EDDD}"/>
              </a:ext>
            </a:extLst>
          </p:cNvPr>
          <p:cNvSpPr txBox="1"/>
          <p:nvPr/>
        </p:nvSpPr>
        <p:spPr>
          <a:xfrm>
            <a:off x="1038099" y="3429000"/>
            <a:ext cx="17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Реальность: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4024A3B-2445-48E3-A3BF-88CE21FC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387" y="3876700"/>
            <a:ext cx="2301439" cy="27820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ECA4F7-9E7A-4D39-8255-508339B50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598" y="283044"/>
            <a:ext cx="3785444" cy="2602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C7218-91B6-4C03-B41A-86FCBB033D1F}"/>
              </a:ext>
            </a:extLst>
          </p:cNvPr>
          <p:cNvSpPr txBox="1"/>
          <p:nvPr/>
        </p:nvSpPr>
        <p:spPr>
          <a:xfrm>
            <a:off x="8664135" y="2950859"/>
            <a:ext cx="332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Видно, что наш график похож на кубическую параболу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A60E94-0D11-4CBD-A586-B1A390BCF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39" y="3798332"/>
            <a:ext cx="3019561" cy="1847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8C4B2B-A994-442B-9528-16E9C5974D00}"/>
              </a:ext>
            </a:extLst>
          </p:cNvPr>
          <p:cNvSpPr txBox="1"/>
          <p:nvPr/>
        </p:nvSpPr>
        <p:spPr>
          <a:xfrm>
            <a:off x="8664135" y="5717251"/>
            <a:ext cx="332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зависимости кол-ва итераций от входных данных выглядит так</a:t>
            </a:r>
          </a:p>
        </p:txBody>
      </p:sp>
    </p:spTree>
    <p:extLst>
      <p:ext uri="{BB962C8B-B14F-4D97-AF65-F5344CB8AC3E}">
        <p14:creationId xmlns:p14="http://schemas.microsoft.com/office/powerpoint/2010/main" val="215396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FA5C95A-1856-4B4B-A248-9914B95E76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Почему получился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не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FA5C95A-1856-4B4B-A248-9914B95E7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DC1438-E134-4BF7-A22A-241AE411F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408680" cy="217575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2CED6-36DD-42BC-95A8-F885DB6EE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91" y="1684656"/>
            <a:ext cx="4006796" cy="1505584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F6D62A2-A431-4257-B631-1AE976FCD650}"/>
              </a:ext>
            </a:extLst>
          </p:cNvPr>
          <p:cNvCxnSpPr/>
          <p:nvPr/>
        </p:nvCxnSpPr>
        <p:spPr>
          <a:xfrm flipV="1">
            <a:off x="3759200" y="1838960"/>
            <a:ext cx="1079391" cy="375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5EF96F-8979-4395-9A42-463E08FDAC68}"/>
              </a:ext>
            </a:extLst>
          </p:cNvPr>
          <p:cNvCxnSpPr>
            <a:cxnSpLocks/>
          </p:cNvCxnSpPr>
          <p:nvPr/>
        </p:nvCxnSpPr>
        <p:spPr>
          <a:xfrm flipV="1">
            <a:off x="4135120" y="1990408"/>
            <a:ext cx="826271" cy="637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0B14C3-24BC-446D-B0BC-7F9C64EE1D53}"/>
              </a:ext>
            </a:extLst>
          </p:cNvPr>
          <p:cNvSpPr txBox="1"/>
          <p:nvPr/>
        </p:nvSpPr>
        <p:spPr>
          <a:xfrm>
            <a:off x="4443230" y="3190240"/>
            <a:ext cx="495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индекса по заданному символу вершины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AE25B5-13BB-494E-85DB-249DD92DF290}"/>
                  </a:ext>
                </a:extLst>
              </p:cNvPr>
              <p:cNvSpPr txBox="1"/>
              <p:nvPr/>
            </p:nvSpPr>
            <p:spPr>
              <a:xfrm>
                <a:off x="838200" y="3931550"/>
                <a:ext cx="360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Сложность данного алгоритма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AE25B5-13BB-494E-85DB-249DD92DF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31550"/>
                <a:ext cx="3605030" cy="369332"/>
              </a:xfrm>
              <a:prstGeom prst="rect">
                <a:avLst/>
              </a:prstGeom>
              <a:blipFill>
                <a:blip r:embed="rId5"/>
                <a:stretch>
                  <a:fillRect l="-1523"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57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E0D10-6FD1-4B56-814D-AC937160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генерацию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B9440-8F23-434C-9FE2-5463418F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файлике </a:t>
            </a:r>
            <a:r>
              <a:rPr lang="en-US" dirty="0"/>
              <a:t>test.txt </a:t>
            </a:r>
            <a:r>
              <a:rPr lang="ru-RU" dirty="0"/>
              <a:t>лежат уже сами объекты </a:t>
            </a:r>
            <a:r>
              <a:rPr lang="en-US" dirty="0"/>
              <a:t>Java</a:t>
            </a:r>
            <a:r>
              <a:rPr lang="ru-RU" dirty="0"/>
              <a:t>, не текстовый формат. Сделано в целях простоты, чтобы не возиться с чтением и преобразованием строк(дана таблица смежности, нужно создать массив вершин и т.д.)</a:t>
            </a:r>
          </a:p>
          <a:p>
            <a:r>
              <a:rPr lang="ru-RU" dirty="0"/>
              <a:t>Файл считывается и обрабатывается алгоритмом корректно</a:t>
            </a:r>
          </a:p>
        </p:txBody>
      </p:sp>
    </p:spTree>
    <p:extLst>
      <p:ext uri="{BB962C8B-B14F-4D97-AF65-F5344CB8AC3E}">
        <p14:creationId xmlns:p14="http://schemas.microsoft.com/office/powerpoint/2010/main" val="36132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DA26D-0CBF-4254-82DA-3C5AED6C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алгоритма Прима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8C48D-357F-4327-B481-0427CBF5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euclid_circular_a"/>
              </a:rPr>
              <a:t>Прокладка кабелей электропроводки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euclid_circular_a"/>
              </a:rPr>
              <a:t>В сети разработан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euclid_circular_a"/>
              </a:rPr>
              <a:t>Создавать протоколы в сетевых циклах</a:t>
            </a:r>
          </a:p>
          <a:p>
            <a:r>
              <a:rPr lang="ru-RU" dirty="0"/>
              <a:t>Генерация идеального лабиринта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6E96A6-C816-4842-A49B-5564C758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825625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FF102-68B9-4264-8D7D-1B79917A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Краскал против Прима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0FA04-1F3F-4F01-8D50-05F331E0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Преимуществом алгоритма Прима является его сложность, которая лучше, чем алгоритм Краскал. Таким образом, алгоритм Прима полезен при работе с плотными графами, которые имеют много ребер.</a:t>
            </a:r>
          </a:p>
          <a:p>
            <a:r>
              <a:rPr lang="ru-RU" dirty="0"/>
              <a:t>Однако алгоритм Прима не дает нам большого контроля над выбранными ребрами, когда встречается несколько ребер с одинаковым весом. Причина в том, что внутри очереди хранятся только ребра, обнаруженные до сих пор, а не все ребра, как в алгоритме Краскала.</a:t>
            </a:r>
          </a:p>
          <a:p>
            <a:r>
              <a:rPr lang="ru-RU" dirty="0"/>
              <a:t>Кроме того, в отличие от алгоритма Краскала, алгоритм Прима немного сложнее реализовать.</a:t>
            </a:r>
          </a:p>
        </p:txBody>
      </p:sp>
    </p:spTree>
    <p:extLst>
      <p:ext uri="{BB962C8B-B14F-4D97-AF65-F5344CB8AC3E}">
        <p14:creationId xmlns:p14="http://schemas.microsoft.com/office/powerpoint/2010/main" val="3289427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386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euclid_circular_a</vt:lpstr>
      <vt:lpstr>Тема Office</vt:lpstr>
      <vt:lpstr>Построение минимального остовного дерева Алгоритм Прима</vt:lpstr>
      <vt:lpstr>Историческая справка</vt:lpstr>
      <vt:lpstr>Основной принцип работы</vt:lpstr>
      <vt:lpstr>Презентация PowerPoint</vt:lpstr>
      <vt:lpstr>Оценка временной сложности (на основе времени)</vt:lpstr>
      <vt:lpstr>Почему получился n^3, а не n^2 или log⁡〖(n〗)?</vt:lpstr>
      <vt:lpstr>Про генерацию данных</vt:lpstr>
      <vt:lpstr>Применение алгоритма Прима</vt:lpstr>
      <vt:lpstr>Краскал против Прима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минимального остовного дерева Алгоритм Прима</dc:title>
  <dc:creator>Степан Тищенко</dc:creator>
  <cp:lastModifiedBy>Степан Тищенко</cp:lastModifiedBy>
  <cp:revision>16</cp:revision>
  <dcterms:created xsi:type="dcterms:W3CDTF">2023-03-23T08:37:49Z</dcterms:created>
  <dcterms:modified xsi:type="dcterms:W3CDTF">2023-03-29T07:39:16Z</dcterms:modified>
</cp:coreProperties>
</file>