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4" r:id="rId2"/>
    <p:sldId id="275" r:id="rId3"/>
    <p:sldId id="277" r:id="rId4"/>
    <p:sldId id="276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9" r:id="rId13"/>
    <p:sldId id="270" r:id="rId14"/>
    <p:sldId id="273" r:id="rId15"/>
    <p:sldId id="272" r:id="rId16"/>
  </p:sldIdLst>
  <p:sldSz cx="9144000" cy="6858000" type="screen4x3"/>
  <p:notesSz cx="6858000" cy="9144000"/>
  <p:embeddedFontLst>
    <p:embeddedFont>
      <p:font typeface="Angsana New" pitchFamily="18" charset="-34"/>
      <p:regular r:id="rId19"/>
      <p:bold r:id="rId20"/>
      <p:italic r:id="rId21"/>
      <p:boldItalic r:id="rId22"/>
    </p:embeddedFont>
    <p:embeddedFont>
      <p:font typeface="TH Sarabun New" pitchFamily="34" charset="-34"/>
      <p:regular r:id="rId23"/>
      <p:bold r:id="rId24"/>
      <p:italic r:id="rId25"/>
      <p:boldItalic r:id="rId26"/>
    </p:embeddedFont>
    <p:embeddedFont>
      <p:font typeface="Cordia New" pitchFamily="34" charset="-34"/>
      <p:regular r:id="rId27"/>
      <p:bold r:id="rId28"/>
      <p:italic r:id="rId29"/>
      <p:boldItalic r:id="rId30"/>
    </p:embeddedFont>
    <p:embeddedFont>
      <p:font typeface="Calibri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78356" autoAdjust="0"/>
  </p:normalViewPr>
  <p:slideViewPr>
    <p:cSldViewPr snapToGrid="0" snapToObjects="1">
      <p:cViewPr>
        <p:scale>
          <a:sx n="72" d="100"/>
          <a:sy n="72" d="100"/>
        </p:scale>
        <p:origin x="-1603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7" Type="http://schemas.openxmlformats.org/officeDocument/2006/relationships/slide" Target="slides/slide12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10.xml"/><Relationship Id="rId5" Type="http://schemas.openxmlformats.org/officeDocument/2006/relationships/slide" Target="slides/slide9.xml"/><Relationship Id="rId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7C1AF-E89E-1146-B6E3-3D5D4AAA5475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8E2E9-DE09-C440-887B-003FCD1E4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29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BD6EA-9680-AC46-A43D-C51D831A4987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10459-0BC3-084A-AA11-3DE19C5B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80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10459-0BC3-084A-AA11-3DE19C5B09D2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2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b="1" dirty="0" smtClean="0">
                <a:solidFill>
                  <a:srgbClr val="FF0000"/>
                </a:solidFill>
              </a:rPr>
              <a:t>นี่คือ </a:t>
            </a:r>
            <a:r>
              <a:rPr lang="en-US" b="1" dirty="0" err="1" smtClean="0">
                <a:solidFill>
                  <a:srgbClr val="FF0000"/>
                </a:solidFill>
              </a:rPr>
              <a:t>PsudoCode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th-TH" b="1" dirty="0" smtClean="0">
                <a:solidFill>
                  <a:srgbClr val="FF0000"/>
                </a:solidFill>
              </a:rPr>
              <a:t>ในส่วนของ </a:t>
            </a:r>
            <a:r>
              <a:rPr lang="en-US" b="1" dirty="0" smtClean="0">
                <a:solidFill>
                  <a:srgbClr val="FF0000"/>
                </a:solidFill>
              </a:rPr>
              <a:t>REACTION</a:t>
            </a:r>
          </a:p>
          <a:p>
            <a:r>
              <a:rPr lang="th-TH" b="0" dirty="0" smtClean="0">
                <a:solidFill>
                  <a:srgbClr val="FF0000"/>
                </a:solidFill>
              </a:rPr>
              <a:t>จะมีลักษณะคล้าย</a:t>
            </a:r>
            <a:r>
              <a:rPr lang="th-TH" b="0" baseline="0" dirty="0" smtClean="0">
                <a:solidFill>
                  <a:srgbClr val="FF0000"/>
                </a:solidFill>
              </a:rPr>
              <a:t> </a:t>
            </a:r>
            <a:r>
              <a:rPr lang="en-US" b="0" baseline="0" dirty="0" smtClean="0">
                <a:solidFill>
                  <a:srgbClr val="FF0000"/>
                </a:solidFill>
              </a:rPr>
              <a:t>MEMRISE </a:t>
            </a:r>
            <a:r>
              <a:rPr lang="th-TH" b="0" baseline="0" dirty="0" smtClean="0">
                <a:solidFill>
                  <a:srgbClr val="FF0000"/>
                </a:solidFill>
              </a:rPr>
              <a:t>แต่จะมี 2 ส่วน คือส่วนที่จะทำการหา ลำดับถัดไป 1 ลำดับ และส่วนที่จะหาลำดับภาพ อีก 4 ลำดับ (1</a:t>
            </a:r>
            <a:r>
              <a:rPr lang="th-TH" b="0" baseline="0" dirty="0" err="1" smtClean="0">
                <a:solidFill>
                  <a:srgbClr val="FF0000"/>
                </a:solidFill>
              </a:rPr>
              <a:t>เกมส์</a:t>
            </a:r>
            <a:r>
              <a:rPr lang="th-TH" b="0" baseline="0" dirty="0" smtClean="0">
                <a:solidFill>
                  <a:srgbClr val="FF0000"/>
                </a:solidFill>
              </a:rPr>
              <a:t>จะมี 5 ภาพ ซึ่งรูปแรกนั้นได้จากการ </a:t>
            </a:r>
            <a:r>
              <a:rPr lang="en-US" b="0" baseline="0" dirty="0" smtClean="0">
                <a:solidFill>
                  <a:srgbClr val="FF0000"/>
                </a:solidFill>
              </a:rPr>
              <a:t>random </a:t>
            </a:r>
            <a:r>
              <a:rPr lang="th-TH" b="0" baseline="0" dirty="0" smtClean="0">
                <a:solidFill>
                  <a:srgbClr val="FF0000"/>
                </a:solidFill>
              </a:rPr>
              <a:t>ค่า </a:t>
            </a:r>
            <a:r>
              <a:rPr lang="en-US" b="0" baseline="0" dirty="0" smtClean="0">
                <a:solidFill>
                  <a:srgbClr val="FF0000"/>
                </a:solidFill>
              </a:rPr>
              <a:t>start </a:t>
            </a:r>
            <a:r>
              <a:rPr lang="th-TH" b="0" baseline="0" dirty="0" smtClean="0">
                <a:solidFill>
                  <a:srgbClr val="FF0000"/>
                </a:solidFill>
              </a:rPr>
              <a:t>มาจึงเหลืออีก 4 รูปที่ต้องหา) ในการหาลำดับถัดมาพวกผมได้ใช้ค่า </a:t>
            </a:r>
            <a:r>
              <a:rPr lang="en-US" b="0" baseline="0" dirty="0" smtClean="0">
                <a:solidFill>
                  <a:srgbClr val="FF0000"/>
                </a:solidFill>
              </a:rPr>
              <a:t>end </a:t>
            </a:r>
            <a:r>
              <a:rPr lang="th-TH" b="0" baseline="0" dirty="0" smtClean="0">
                <a:solidFill>
                  <a:srgbClr val="FF0000"/>
                </a:solidFill>
              </a:rPr>
              <a:t>(คู่ภาพของภาพแรก) มาทำการหา </a:t>
            </a:r>
            <a:r>
              <a:rPr lang="en-US" b="0" baseline="0" dirty="0" smtClean="0">
                <a:solidFill>
                  <a:srgbClr val="FF0000"/>
                </a:solidFill>
              </a:rPr>
              <a:t>path finding </a:t>
            </a:r>
            <a:r>
              <a:rPr lang="th-TH" b="0" baseline="0" dirty="0" smtClean="0">
                <a:solidFill>
                  <a:srgbClr val="FF0000"/>
                </a:solidFill>
              </a:rPr>
              <a:t>ต่อไปเพื่อหา </a:t>
            </a:r>
            <a:r>
              <a:rPr lang="en-US" b="0" baseline="0" dirty="0" smtClean="0">
                <a:solidFill>
                  <a:srgbClr val="FF0000"/>
                </a:solidFill>
              </a:rPr>
              <a:t>end </a:t>
            </a:r>
            <a:r>
              <a:rPr lang="th-TH" b="0" baseline="0" dirty="0" smtClean="0">
                <a:solidFill>
                  <a:srgbClr val="FF0000"/>
                </a:solidFill>
              </a:rPr>
              <a:t>แล้วทำแบบนี้ซ้ำไปจนได้ค่าที่ต้องการ</a:t>
            </a:r>
            <a:endParaRPr lang="th-T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10459-0BC3-084A-AA11-3DE19C5B09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62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b="1" dirty="0" smtClean="0">
                <a:solidFill>
                  <a:srgbClr val="FF0000"/>
                </a:solidFill>
              </a:rPr>
              <a:t>นี่คือ </a:t>
            </a:r>
            <a:r>
              <a:rPr lang="en-US" b="1" dirty="0" err="1" smtClean="0">
                <a:solidFill>
                  <a:srgbClr val="FF0000"/>
                </a:solidFill>
              </a:rPr>
              <a:t>PsudoCode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th-TH" b="1" dirty="0" smtClean="0">
                <a:solidFill>
                  <a:srgbClr val="FF0000"/>
                </a:solidFill>
              </a:rPr>
              <a:t>ในส่วนของ </a:t>
            </a:r>
            <a:r>
              <a:rPr lang="en-US" b="1" dirty="0" smtClean="0">
                <a:solidFill>
                  <a:srgbClr val="FF0000"/>
                </a:solidFill>
              </a:rPr>
              <a:t>HIGH</a:t>
            </a:r>
            <a:r>
              <a:rPr lang="en-US" b="1" baseline="0" dirty="0" smtClean="0">
                <a:solidFill>
                  <a:srgbClr val="FF0000"/>
                </a:solidFill>
              </a:rPr>
              <a:t> SCORE</a:t>
            </a:r>
            <a:endParaRPr lang="en-US" dirty="0" smtClean="0"/>
          </a:p>
          <a:p>
            <a:r>
              <a:rPr lang="th-TH" baseline="0" dirty="0" smtClean="0"/>
              <a:t>พวกผมได้ใช้ </a:t>
            </a:r>
            <a:r>
              <a:rPr lang="en-US" baseline="0" dirty="0" smtClean="0"/>
              <a:t>Binary-</a:t>
            </a:r>
            <a:r>
              <a:rPr lang="en-US" baseline="0" dirty="0" err="1" smtClean="0"/>
              <a:t>Seach</a:t>
            </a:r>
            <a:r>
              <a:rPr lang="en-US" baseline="0" dirty="0" smtClean="0"/>
              <a:t> </a:t>
            </a:r>
            <a:r>
              <a:rPr lang="th-TH" baseline="0" dirty="0" smtClean="0"/>
              <a:t>ในการตรวจสอบตำแหน่งที่เหมาะสมในการยัดค่าเข้าไป โดยปกติ </a:t>
            </a:r>
            <a:r>
              <a:rPr lang="en-US" baseline="0" dirty="0" smtClean="0"/>
              <a:t>Binary-</a:t>
            </a:r>
            <a:r>
              <a:rPr lang="en-US" baseline="0" dirty="0" err="1" smtClean="0"/>
              <a:t>seach</a:t>
            </a:r>
            <a:r>
              <a:rPr lang="en-US" baseline="0" dirty="0" smtClean="0"/>
              <a:t> </a:t>
            </a:r>
            <a:r>
              <a:rPr lang="th-TH" baseline="0" dirty="0" smtClean="0"/>
              <a:t>จะหาได้เพียงค่าที่มีเท่านั้น ถ้าหาไม่เจอมันจะ </a:t>
            </a:r>
            <a:r>
              <a:rPr lang="en-US" baseline="0" dirty="0" smtClean="0"/>
              <a:t>break </a:t>
            </a:r>
            <a:r>
              <a:rPr lang="th-TH" baseline="0" dirty="0" smtClean="0"/>
              <a:t>แต่ผมได้ปรับให้มัน </a:t>
            </a:r>
            <a:r>
              <a:rPr lang="en-US" baseline="0" dirty="0" smtClean="0"/>
              <a:t>output </a:t>
            </a:r>
            <a:r>
              <a:rPr lang="th-TH" baseline="0" dirty="0" smtClean="0"/>
              <a:t>ตำแหน่ง </a:t>
            </a:r>
            <a:r>
              <a:rPr lang="en-US" baseline="0" dirty="0" smtClean="0"/>
              <a:t>start </a:t>
            </a:r>
            <a:r>
              <a:rPr lang="th-TH" baseline="0" dirty="0" smtClean="0"/>
              <a:t>หลังจากที่มันเกิดการ </a:t>
            </a:r>
            <a:r>
              <a:rPr lang="en-US" baseline="0" dirty="0" smtClean="0"/>
              <a:t>break </a:t>
            </a:r>
            <a:r>
              <a:rPr lang="th-TH" baseline="0" dirty="0" smtClean="0"/>
              <a:t>ออกมาแทนเพื่อนำมาทำการ </a:t>
            </a:r>
            <a:r>
              <a:rPr lang="en-US" baseline="0" dirty="0" smtClean="0"/>
              <a:t>insert </a:t>
            </a:r>
            <a:r>
              <a:rPr lang="th-TH" baseline="0" dirty="0" smtClean="0"/>
              <a:t>ค่าเข้าไปที่ตำแหน่งนั้น การ </a:t>
            </a:r>
            <a:r>
              <a:rPr lang="en-US" baseline="0" dirty="0" smtClean="0"/>
              <a:t>insert </a:t>
            </a:r>
            <a:r>
              <a:rPr lang="th-TH" baseline="0" dirty="0" smtClean="0"/>
              <a:t>จำทำการสลับค่าจากท้าย </a:t>
            </a:r>
            <a:r>
              <a:rPr lang="en-US" baseline="0" dirty="0" smtClean="0"/>
              <a:t>array </a:t>
            </a:r>
            <a:r>
              <a:rPr lang="th-TH" baseline="0" dirty="0" smtClean="0"/>
              <a:t>มาจนถึงตำแหน่งที่ทราบจากการหา </a:t>
            </a:r>
            <a:r>
              <a:rPr lang="en-US" baseline="0" dirty="0" smtClean="0"/>
              <a:t>binary-</a:t>
            </a:r>
            <a:r>
              <a:rPr lang="en-US" baseline="0" dirty="0" err="1" smtClean="0"/>
              <a:t>seach</a:t>
            </a:r>
            <a:r>
              <a:rPr lang="en-US" baseline="0" dirty="0" smtClean="0"/>
              <a:t> </a:t>
            </a:r>
            <a:r>
              <a:rPr lang="th-TH" baseline="0" dirty="0" smtClean="0"/>
              <a:t>ถ้า ตำแหน่งที่หาได้นั้นนั้นคือ 6 (</a:t>
            </a:r>
            <a:r>
              <a:rPr lang="th-TH" baseline="0" dirty="0" err="1" smtClean="0"/>
              <a:t>เกมส์</a:t>
            </a:r>
            <a:r>
              <a:rPr lang="th-TH" baseline="0" dirty="0" smtClean="0"/>
              <a:t>พวกผมให้แสดงเพียงลำดับ 1-5) จะไม่ทำการ แปลว่าค่ามันจะไม่ถูกแสดงออกมาจึงไม่ทำการ </a:t>
            </a:r>
            <a:r>
              <a:rPr lang="en-US" baseline="0" dirty="0" smtClean="0"/>
              <a:t>insert </a:t>
            </a:r>
            <a:r>
              <a:rPr lang="th-TH" baseline="0" dirty="0" smtClean="0"/>
              <a:t>นั่นเอง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10459-0BC3-084A-AA11-3DE19C5B09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18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การ</a:t>
            </a:r>
            <a:r>
              <a:rPr lang="th-TH" baseline="0" dirty="0" smtClean="0"/>
              <a:t> </a:t>
            </a:r>
            <a:r>
              <a:rPr lang="en-US" baseline="0" dirty="0" smtClean="0"/>
              <a:t>output </a:t>
            </a:r>
            <a:r>
              <a:rPr lang="th-TH" baseline="0" dirty="0" smtClean="0"/>
              <a:t>นี้สามารถทำการตรวจสอบได้กับ </a:t>
            </a:r>
            <a:r>
              <a:rPr lang="en-US" baseline="0" dirty="0" smtClean="0"/>
              <a:t>demo code </a:t>
            </a:r>
            <a:r>
              <a:rPr lang="th-TH" baseline="0" dirty="0" smtClean="0"/>
              <a:t>ของพวกผมที่แนบไว้ได้เลย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10459-0BC3-084A-AA11-3DE19C5B09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91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เนื่องจาก</a:t>
            </a:r>
            <a:r>
              <a:rPr lang="th-TH" baseline="0" dirty="0" smtClean="0"/>
              <a:t> </a:t>
            </a:r>
            <a:r>
              <a:rPr lang="en-US" baseline="0" dirty="0" smtClean="0"/>
              <a:t>path finding </a:t>
            </a:r>
            <a:r>
              <a:rPr lang="th-TH" baseline="0" dirty="0" smtClean="0"/>
              <a:t>ใช้การเข้าถึงแบบ </a:t>
            </a:r>
            <a:r>
              <a:rPr lang="en-US" baseline="0" dirty="0" smtClean="0"/>
              <a:t>BFS </a:t>
            </a:r>
            <a:r>
              <a:rPr lang="th-TH" baseline="0" dirty="0" smtClean="0"/>
              <a:t>จึงทำใหม่มีการเติบโตของฟังก์ชันขึ้นกับจำนวน </a:t>
            </a:r>
            <a:r>
              <a:rPr lang="en-US" baseline="0" dirty="0" smtClean="0"/>
              <a:t>vertex </a:t>
            </a:r>
            <a:r>
              <a:rPr lang="th-TH" baseline="0" dirty="0" smtClean="0"/>
              <a:t>และ </a:t>
            </a:r>
            <a:r>
              <a:rPr lang="en-US" baseline="0" dirty="0" smtClean="0"/>
              <a:t>edge </a:t>
            </a:r>
            <a:r>
              <a:rPr lang="th-TH" baseline="0" dirty="0" smtClean="0"/>
              <a:t>ของโปรแกรมนั่นเอง ส่วน </a:t>
            </a:r>
            <a:r>
              <a:rPr lang="en-US" baseline="0" dirty="0" smtClean="0"/>
              <a:t>high score </a:t>
            </a:r>
            <a:r>
              <a:rPr lang="th-TH" baseline="0" dirty="0" smtClean="0"/>
              <a:t>นั้นในส่วนของ </a:t>
            </a:r>
            <a:r>
              <a:rPr lang="en-US" baseline="0" dirty="0" smtClean="0"/>
              <a:t>insert </a:t>
            </a:r>
            <a:r>
              <a:rPr lang="th-TH" baseline="0" dirty="0" smtClean="0"/>
              <a:t>มีการเติบโตเป็น </a:t>
            </a:r>
            <a:r>
              <a:rPr lang="en-US" baseline="0" dirty="0" smtClean="0"/>
              <a:t>O(n) </a:t>
            </a:r>
            <a:r>
              <a:rPr lang="th-TH" baseline="0" dirty="0" smtClean="0"/>
              <a:t>เนื่องจาก มีการสลับค่าใน </a:t>
            </a:r>
            <a:r>
              <a:rPr lang="en-US" baseline="0" dirty="0" smtClean="0"/>
              <a:t>array </a:t>
            </a:r>
            <a:r>
              <a:rPr lang="th-TH" baseline="0" dirty="0" smtClean="0"/>
              <a:t>โดยค่าที่แย่สุดคือการ </a:t>
            </a:r>
            <a:r>
              <a:rPr lang="en-US" baseline="0" dirty="0" smtClean="0"/>
              <a:t>insert </a:t>
            </a:r>
            <a:r>
              <a:rPr lang="th-TH" baseline="0" dirty="0" smtClean="0"/>
              <a:t>ที่ตำแหน่งแรก มันจะทำการสลับค่า ใน </a:t>
            </a:r>
            <a:r>
              <a:rPr lang="en-US" baseline="0" dirty="0" smtClean="0"/>
              <a:t>array </a:t>
            </a:r>
            <a:r>
              <a:rPr lang="th-TH" baseline="0" dirty="0" smtClean="0"/>
              <a:t>ไปตามขนาด </a:t>
            </a:r>
            <a:r>
              <a:rPr lang="en-US" baseline="0" dirty="0" smtClean="0"/>
              <a:t>array </a:t>
            </a:r>
            <a:r>
              <a:rPr lang="th-TH" baseline="0" dirty="0" smtClean="0"/>
              <a:t>นั่นเอง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10459-0BC3-084A-AA11-3DE19C5B09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24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r>
              <a:rPr lang="th-TH" dirty="0" smtClean="0"/>
              <a:t>ส่วนใหญ่ของโปรแกรมพวกผมจะเป็นการส่งค่าให้</a:t>
            </a:r>
            <a:r>
              <a:rPr lang="th-TH" baseline="0" dirty="0" smtClean="0"/>
              <a:t> </a:t>
            </a:r>
            <a:r>
              <a:rPr lang="en-US" baseline="0" dirty="0" smtClean="0"/>
              <a:t>GUI </a:t>
            </a:r>
            <a:r>
              <a:rPr lang="th-TH" baseline="0" dirty="0" smtClean="0"/>
              <a:t>เพื่อ </a:t>
            </a:r>
            <a:r>
              <a:rPr lang="en-US" baseline="0" dirty="0" smtClean="0"/>
              <a:t>generate </a:t>
            </a:r>
            <a:r>
              <a:rPr lang="th-TH" baseline="0" dirty="0" smtClean="0"/>
              <a:t>เป็น</a:t>
            </a:r>
            <a:r>
              <a:rPr lang="th-TH" baseline="0" dirty="0" err="1" smtClean="0"/>
              <a:t>แอพริเค</a:t>
            </a:r>
            <a:r>
              <a:rPr lang="th-TH" baseline="0" dirty="0" smtClean="0"/>
              <a:t>ชันนั่นเอง ส่วน </a:t>
            </a:r>
            <a:r>
              <a:rPr lang="en-US" baseline="0" dirty="0" smtClean="0"/>
              <a:t>high score </a:t>
            </a:r>
            <a:r>
              <a:rPr lang="th-TH" baseline="0" dirty="0" smtClean="0"/>
              <a:t>ก็เช่นกันจะทำการ </a:t>
            </a:r>
            <a:r>
              <a:rPr lang="en-US" baseline="0" dirty="0" smtClean="0"/>
              <a:t>show </a:t>
            </a:r>
            <a:r>
              <a:rPr lang="th-TH" baseline="0" dirty="0" smtClean="0"/>
              <a:t>ออกมาในส่วนของการเช็ค </a:t>
            </a:r>
            <a:r>
              <a:rPr lang="en-US" baseline="0" dirty="0" smtClean="0"/>
              <a:t>rank </a:t>
            </a:r>
            <a:r>
              <a:rPr lang="th-TH" baseline="0" dirty="0" smtClean="0"/>
              <a:t>นั่นเอง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10459-0BC3-084A-AA11-3DE19C5B09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37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ทั้งนี้เพื่อ </a:t>
            </a:r>
            <a:r>
              <a:rPr lang="th-TH" b="1" dirty="0" smtClean="0"/>
              <a:t>ไม่ให้</a:t>
            </a:r>
            <a:r>
              <a:rPr lang="th-TH" dirty="0" smtClean="0"/>
              <a:t> </a:t>
            </a:r>
            <a:r>
              <a:rPr lang="en-US" dirty="0" smtClean="0"/>
              <a:t>Application </a:t>
            </a:r>
            <a:r>
              <a:rPr lang="th-TH" dirty="0" smtClean="0"/>
              <a:t>ของพวกผม</a:t>
            </a:r>
            <a:r>
              <a:rPr lang="th-TH" baseline="0" dirty="0" smtClean="0"/>
              <a:t>แคช ไม่สามารถเล่นได้ พวกผมจึงได้ทำการ</a:t>
            </a:r>
            <a:r>
              <a:rPr lang="th-TH" baseline="0" dirty="0" err="1" smtClean="0"/>
              <a:t>ดักเคส</a:t>
            </a:r>
            <a:r>
              <a:rPr lang="th-TH" baseline="0" dirty="0" smtClean="0"/>
              <a:t>ที่มีโอกาสจะทำให้</a:t>
            </a:r>
            <a:r>
              <a:rPr lang="th-TH" baseline="0" dirty="0" err="1" smtClean="0"/>
              <a:t>แอพ</a:t>
            </a:r>
            <a:r>
              <a:rPr lang="th-TH" baseline="0" dirty="0" smtClean="0"/>
              <a:t>แคชได้เอาไว้ดังที่กล่าวไว้ข้างต้น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10459-0BC3-084A-AA11-3DE19C5B09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06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อธิบายถึงปัญหาที่เกิดขึ้น</a:t>
            </a:r>
            <a:r>
              <a:rPr lang="th-TH" baseline="0" dirty="0" smtClean="0"/>
              <a:t>ว่าทำไมถึงพวกผมถึงต้องสร้าง </a:t>
            </a:r>
            <a:r>
              <a:rPr lang="en-US" baseline="0" dirty="0" smtClean="0"/>
              <a:t>Project </a:t>
            </a:r>
            <a:r>
              <a:rPr lang="th-TH" baseline="0" dirty="0" smtClean="0"/>
              <a:t>นี้ขึ้นมา ต้องการแก้ไขอะไร และ ทำได้อย่างไร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10459-0BC3-084A-AA11-3DE19C5B09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9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r>
              <a:rPr lang="en-US" baseline="0" dirty="0" smtClean="0"/>
              <a:t> </a:t>
            </a:r>
            <a:r>
              <a:rPr lang="th-TH" baseline="0" dirty="0" smtClean="0"/>
              <a:t>พวกผม แบ่งออกเป็น 2 </a:t>
            </a:r>
            <a:r>
              <a:rPr lang="th-TH" baseline="0" dirty="0" err="1" smtClean="0"/>
              <a:t>เกมส์</a:t>
            </a:r>
            <a:r>
              <a:rPr lang="th-TH" baseline="0" dirty="0" smtClean="0"/>
              <a:t> โดย 2 </a:t>
            </a:r>
            <a:r>
              <a:rPr lang="th-TH" baseline="0" dirty="0" err="1" smtClean="0"/>
              <a:t>เกมส์</a:t>
            </a:r>
            <a:r>
              <a:rPr lang="th-TH" baseline="0" dirty="0" smtClean="0"/>
              <a:t>นี้มีการทำงานอย่างไร ตามที่ระบุไว้ข้างต้นเลยครับ พร้อมภาพตัวอย่าง</a:t>
            </a:r>
            <a:r>
              <a:rPr lang="th-TH" baseline="0" dirty="0" err="1" smtClean="0"/>
              <a:t>เกมส์</a:t>
            </a:r>
            <a:r>
              <a:rPr lang="th-TH" baseline="0" dirty="0" smtClean="0"/>
              <a:t>เพื่อให้เข้าใจลักษณะของอัลกอริทึมที่กล่าว</a:t>
            </a:r>
            <a:r>
              <a:rPr lang="th-TH" baseline="0" dirty="0" err="1" smtClean="0"/>
              <a:t>ในสไล</a:t>
            </a:r>
            <a:r>
              <a:rPr lang="th-TH" baseline="0" dirty="0" smtClean="0"/>
              <a:t>ถัดๆ ไป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10459-0BC3-084A-AA11-3DE19C5B09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46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ภาพรวมการคำนวณของโปรแกรมพวกผม</a:t>
            </a:r>
            <a:r>
              <a:rPr lang="th-TH" baseline="0" dirty="0" smtClean="0"/>
              <a:t>นั้นไม่มีสูตรตายตัว แต่คะแนนที่ได้จะเป็นไปตามเกณฑ์ที่ให้คะแนน แล้วนำอัลกอริทึมมาทำการช่วยในหาคำตอบที่เหมาะสมที่สุดแทน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10459-0BC3-084A-AA11-3DE19C5B09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48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การคำนวณส่วนใหญ่ของโปรแกรมพวกผมจะมาจาก</a:t>
            </a:r>
            <a:r>
              <a:rPr lang="th-TH" baseline="0" dirty="0" smtClean="0"/>
              <a:t> </a:t>
            </a:r>
            <a:r>
              <a:rPr lang="en-US" baseline="0" dirty="0" smtClean="0"/>
              <a:t>random </a:t>
            </a:r>
            <a:r>
              <a:rPr lang="th-TH" baseline="0" dirty="0" smtClean="0"/>
              <a:t>เพื่อให้โปรแกรมมีความเท่าเทียมให้กับผู้เล่นมากขึ้น ส่วนการคำนวณคะแนนของแต่ละ</a:t>
            </a:r>
            <a:r>
              <a:rPr lang="th-TH" baseline="0" dirty="0" err="1" smtClean="0"/>
              <a:t>เกมส์</a:t>
            </a:r>
            <a:r>
              <a:rPr lang="th-TH" baseline="0" dirty="0" smtClean="0"/>
              <a:t>นั้นเป็นไปตามเกณฑ์ข้างต้นที่กล่าวไว้นั่นเอง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10459-0BC3-084A-AA11-3DE19C5B09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69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Input</a:t>
            </a:r>
            <a:r>
              <a:rPr lang="en-US" baseline="0" dirty="0" smtClean="0"/>
              <a:t> </a:t>
            </a:r>
            <a:r>
              <a:rPr lang="th-TH" baseline="0" dirty="0" smtClean="0"/>
              <a:t>ของพวกผมขอพูดถึงแค่ </a:t>
            </a:r>
            <a:r>
              <a:rPr lang="en-US" baseline="0" dirty="0" smtClean="0"/>
              <a:t>input </a:t>
            </a:r>
            <a:r>
              <a:rPr lang="th-TH" baseline="0" dirty="0" smtClean="0"/>
              <a:t>ของ </a:t>
            </a:r>
            <a:r>
              <a:rPr lang="en-US" baseline="0" dirty="0" smtClean="0"/>
              <a:t>function </a:t>
            </a:r>
            <a:r>
              <a:rPr lang="th-TH" baseline="0" dirty="0" smtClean="0"/>
              <a:t>หลักของโปรแกรม นั่นคือ </a:t>
            </a:r>
            <a:r>
              <a:rPr lang="en-US" baseline="0" dirty="0" err="1" smtClean="0"/>
              <a:t>pathFinding</a:t>
            </a:r>
            <a:r>
              <a:rPr lang="en-US" baseline="0" dirty="0" smtClean="0"/>
              <a:t> </a:t>
            </a:r>
            <a:r>
              <a:rPr lang="th-TH" baseline="0" dirty="0" smtClean="0"/>
              <a:t>กับ </a:t>
            </a:r>
            <a:r>
              <a:rPr lang="en-US" baseline="0" dirty="0" smtClean="0"/>
              <a:t>high score </a:t>
            </a:r>
            <a:r>
              <a:rPr lang="th-TH" baseline="0" dirty="0" smtClean="0"/>
              <a:t>นะครับ</a:t>
            </a:r>
          </a:p>
          <a:p>
            <a:r>
              <a:rPr lang="th-TH" baseline="0" dirty="0" smtClean="0"/>
              <a:t> </a:t>
            </a:r>
            <a:r>
              <a:rPr lang="en-US" baseline="0" dirty="0" smtClean="0"/>
              <a:t>** G </a:t>
            </a:r>
            <a:r>
              <a:rPr lang="th-TH" baseline="0" dirty="0" smtClean="0"/>
              <a:t>นั้นเป็น </a:t>
            </a:r>
            <a:r>
              <a:rPr lang="en-US" baseline="0" dirty="0" smtClean="0"/>
              <a:t>adjacency matrix </a:t>
            </a:r>
            <a:r>
              <a:rPr lang="th-TH" baseline="0" dirty="0" smtClean="0"/>
              <a:t>(เมท</a:t>
            </a:r>
            <a:r>
              <a:rPr lang="th-TH" baseline="0" dirty="0" err="1" smtClean="0"/>
              <a:t>ริกซ์</a:t>
            </a:r>
            <a:r>
              <a:rPr lang="th-TH" baseline="0" dirty="0" smtClean="0"/>
              <a:t>แสดงถึงจุดเชื่อมของแต่ละ </a:t>
            </a:r>
            <a:r>
              <a:rPr lang="en-US" baseline="0" dirty="0" smtClean="0"/>
              <a:t>node </a:t>
            </a:r>
            <a:r>
              <a:rPr lang="th-TH" baseline="0" dirty="0" smtClean="0"/>
              <a:t>ถ้ามีเส้นเชื่อมระหว่างจุดนั้น เมท</a:t>
            </a:r>
            <a:r>
              <a:rPr lang="th-TH" baseline="0" dirty="0" err="1" smtClean="0"/>
              <a:t>ริกซ์</a:t>
            </a:r>
            <a:r>
              <a:rPr lang="th-TH" baseline="0" dirty="0" smtClean="0"/>
              <a:t>ตำแหน่งนั้นจะมีค่าเป็น 1 โดย การเชื่อมกันของแต่ละ </a:t>
            </a:r>
            <a:r>
              <a:rPr lang="en-US" baseline="0" dirty="0" smtClean="0"/>
              <a:t>node </a:t>
            </a:r>
            <a:r>
              <a:rPr lang="th-TH" baseline="0" dirty="0" smtClean="0"/>
              <a:t>นั้นกลุ่มผมกำหนดให้มีเส้นเชื่อมเพียงเฉพาะ แนวตั้ง และ แนวนอนเท่านั้น ไม่มีแนวทแยงมุม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10459-0BC3-084A-AA11-3DE19C5B09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00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เนื่องจาก</a:t>
            </a:r>
            <a:r>
              <a:rPr lang="th-TH" baseline="0" dirty="0" smtClean="0"/>
              <a:t> </a:t>
            </a:r>
            <a:r>
              <a:rPr lang="th-TH" baseline="0" dirty="0" err="1" smtClean="0"/>
              <a:t>เกมส์</a:t>
            </a:r>
            <a:r>
              <a:rPr lang="th-TH" baseline="0" dirty="0" smtClean="0"/>
              <a:t>พวกผมมีขนาดเพียง 15 ช่อง เท่านั้น จึงใช้เมท</a:t>
            </a:r>
            <a:r>
              <a:rPr lang="th-TH" baseline="0" dirty="0" err="1" smtClean="0"/>
              <a:t>ริกซ์</a:t>
            </a:r>
            <a:r>
              <a:rPr lang="th-TH" baseline="0" dirty="0" smtClean="0"/>
              <a:t>ขนาด 15*15 </a:t>
            </a:r>
          </a:p>
          <a:p>
            <a:r>
              <a:rPr lang="th-TH" baseline="0" dirty="0" smtClean="0"/>
              <a:t>(ผมคิดว่ามันเหมาะสมสำหรับการจำแล้ว เนื่องจาก ความจำระยะสั้นของคนเราจำได้เพียง 7 สิ่งโดยประมาณ ผมจึง ออกแบบให้มีของ 7 สิ่ง + 1 สิ่งที่เป็นพิเศษ)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10459-0BC3-084A-AA11-3DE19C5B09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24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baseline="0" dirty="0" smtClean="0"/>
              <a:t>การหา </a:t>
            </a:r>
            <a:r>
              <a:rPr lang="en-US" b="1" baseline="0" dirty="0" smtClean="0"/>
              <a:t>path finding </a:t>
            </a:r>
            <a:r>
              <a:rPr lang="th-TH" baseline="0" dirty="0" smtClean="0"/>
              <a:t>ของโปรแกรมผมครับ โดยจะทำการเข้าถึงกราฟแบบ </a:t>
            </a:r>
            <a:r>
              <a:rPr lang="en-US" baseline="0" dirty="0" smtClean="0"/>
              <a:t>Breath-First </a:t>
            </a:r>
            <a:r>
              <a:rPr lang="en-US" baseline="0" dirty="0" err="1" smtClean="0"/>
              <a:t>Seach</a:t>
            </a:r>
            <a:r>
              <a:rPr lang="en-US" baseline="0" dirty="0" smtClean="0"/>
              <a:t> </a:t>
            </a:r>
            <a:r>
              <a:rPr lang="th-TH" baseline="0" dirty="0" smtClean="0"/>
              <a:t>ซึ่งจะทำการเข้าถึงทุก </a:t>
            </a:r>
            <a:r>
              <a:rPr lang="en-US" baseline="0" dirty="0" smtClean="0"/>
              <a:t>node </a:t>
            </a:r>
            <a:r>
              <a:rPr lang="th-TH" baseline="0" dirty="0" smtClean="0"/>
              <a:t>ของกราฟ ผลลัพธ์ที่ออกมาจะเป็นดังภาพที่แสดงไว้เป็นตัวอย่าง (แต่กราฟนั้นไม่ใช่ลักษณะกราฟจริงของโปรแกรมพวกผม)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10459-0BC3-084A-AA11-3DE19C5B09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09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b="1" dirty="0" smtClean="0">
                <a:solidFill>
                  <a:srgbClr val="FF0000"/>
                </a:solidFill>
              </a:rPr>
              <a:t>นี่คือ </a:t>
            </a:r>
            <a:r>
              <a:rPr lang="en-US" b="1" dirty="0" err="1" smtClean="0">
                <a:solidFill>
                  <a:srgbClr val="FF0000"/>
                </a:solidFill>
              </a:rPr>
              <a:t>PsudoCode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th-TH" b="1" dirty="0" smtClean="0">
                <a:solidFill>
                  <a:srgbClr val="FF0000"/>
                </a:solidFill>
              </a:rPr>
              <a:t>ในส่วนของ </a:t>
            </a:r>
            <a:r>
              <a:rPr lang="en-US" b="1" dirty="0" smtClean="0">
                <a:solidFill>
                  <a:srgbClr val="FF0000"/>
                </a:solidFill>
              </a:rPr>
              <a:t>MEMRISE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h-TH" dirty="0" smtClean="0"/>
              <a:t>จะเป็นการ </a:t>
            </a:r>
            <a:r>
              <a:rPr lang="en-US" dirty="0" smtClean="0"/>
              <a:t>random </a:t>
            </a:r>
            <a:r>
              <a:rPr lang="th-TH" dirty="0" smtClean="0"/>
              <a:t>ค่าขึ้นมา 1 ค่า เพื่อใช้เป็น </a:t>
            </a:r>
            <a:r>
              <a:rPr lang="en-US" dirty="0" smtClean="0"/>
              <a:t>start</a:t>
            </a:r>
            <a:r>
              <a:rPr lang="en-US" baseline="0" dirty="0" smtClean="0"/>
              <a:t> </a:t>
            </a:r>
            <a:r>
              <a:rPr lang="th-TH" baseline="0" dirty="0" smtClean="0"/>
              <a:t>แล้ว ทำการหา </a:t>
            </a:r>
            <a:r>
              <a:rPr lang="en-US" baseline="0" dirty="0" smtClean="0"/>
              <a:t>path finding </a:t>
            </a:r>
            <a:r>
              <a:rPr lang="th-TH" baseline="0" dirty="0" smtClean="0"/>
              <a:t>หลังจากนั้นจึงทำการสุ่มค่าขึ้นมาอีกค่า เพื่อเป็น </a:t>
            </a:r>
            <a:r>
              <a:rPr lang="en-US" baseline="0" dirty="0" smtClean="0"/>
              <a:t>end </a:t>
            </a:r>
            <a:r>
              <a:rPr lang="th-TH" baseline="0" dirty="0" smtClean="0"/>
              <a:t>หรือตำแหน่งคู่ของภาพมันนั่นเอง โดยจะนำตำแหน่งที่สุ่มขึ้นมานั้นมาทำการตรวจสอบว่าค่ามี ระยะห่างจาก </a:t>
            </a:r>
            <a:r>
              <a:rPr lang="en-US" baseline="0" dirty="0" smtClean="0"/>
              <a:t>start &gt;=3 </a:t>
            </a:r>
            <a:r>
              <a:rPr lang="th-TH" baseline="0" dirty="0" smtClean="0"/>
              <a:t>หรือไม่ ถ้าใช่และไม่มีค่ารูปอะไรในตำแหน่งนั้นก็เอาค่านั้นได้เลย ทำแบบไป 7 รอบ จะทำให้ได้ภาพ 7 ภาพ ส่วน 1 ตำแหน่งที่เหลือนั่น แทน ภาพพิเศษที่ผมกล่าวไปข้างต้นนั่นเอง</a:t>
            </a:r>
          </a:p>
          <a:p>
            <a:r>
              <a:rPr lang="th-TH" baseline="0" dirty="0" smtClean="0"/>
              <a:t>** ถ้าเกิด </a:t>
            </a:r>
            <a:r>
              <a:rPr lang="en-US" baseline="0" dirty="0" smtClean="0"/>
              <a:t>error </a:t>
            </a:r>
            <a:r>
              <a:rPr lang="th-TH" baseline="0" dirty="0" smtClean="0"/>
              <a:t>ตรงที่มันไม่สามารถหาตำแหน่ง ที่ห่างจาก </a:t>
            </a:r>
            <a:r>
              <a:rPr lang="en-US" baseline="0" dirty="0" smtClean="0"/>
              <a:t>start &gt;=3 </a:t>
            </a:r>
            <a:r>
              <a:rPr lang="th-TH" baseline="0" dirty="0" smtClean="0"/>
              <a:t>ได้ จะมีการลดเกณฑ์ลง 1 เพื่อ ให้ค่ายังห่างมากสุดเท่าที่เป็นไปได้อยู่ และเพิ่มโอกาสในการหาตำแหน่งที่เหมาะสม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10459-0BC3-084A-AA11-3DE19C5B09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6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BB16-EADC-6E40-91FE-EC8D165DDEC3}" type="datetime1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Psudocode for Algorithm Design (2110479) Chulalongkorn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AD3-03B1-B34A-8F99-4820F684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1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AE02-4A22-D54A-9A5E-BD68A5AC153A}" type="datetime1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Psudocode for Algorithm Design (2110479) Chulalongkorn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AD3-03B1-B34A-8F99-4820F684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AC4A-7FA4-A440-8C13-14D95A9BFB58}" type="datetime1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Psudocode for Algorithm Design (2110479) Chulalongkorn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AD3-03B1-B34A-8F99-4820F684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9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E4E4-904B-F44F-B30D-355003F19312}" type="datetime1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Psudocode for Algorithm Design (2110479) Chulalongkorn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AD3-03B1-B34A-8F99-4820F684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8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3990-3BFE-C848-A323-83EB76D78E4F}" type="datetime1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Psudocode for Algorithm Design (2110479) Chulalongkorn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AD3-03B1-B34A-8F99-4820F684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0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3053-244E-EE45-BBD2-D42BC00C79C1}" type="datetime1">
              <a:rPr lang="en-US" smtClean="0"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Psudocode for Algorithm Design (2110479) Chulalongkorn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AD3-03B1-B34A-8F99-4820F684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9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955C-9777-F341-BBCD-FD52F69AC587}" type="datetime1">
              <a:rPr lang="en-US" smtClean="0"/>
              <a:t>12/30/2016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Psudocode for Algorithm Design (2110479) Chulalongkorn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AD3-03B1-B34A-8F99-4820F684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6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76D3-13A6-3A41-A154-631BDF524A89}" type="datetime1">
              <a:rPr lang="en-US" smtClean="0"/>
              <a:t>12/30/2016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Psudocode for Algorithm Design (2110479) Chulalongkorn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AD3-03B1-B34A-8F99-4820F684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5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3FF8-1738-DD44-9D41-3F567B4FD2B5}" type="datetime1">
              <a:rPr lang="en-US" smtClean="0"/>
              <a:t>12/30/2016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Psudocode for Algorithm Design (2110479) Chulalongkorn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AD3-03B1-B34A-8F99-4820F684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CB77-1A32-704D-A8B4-C96F15036449}" type="datetime1">
              <a:rPr lang="en-US" smtClean="0"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Psudocode for Algorithm Design (2110479) Chulalongkorn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AD3-03B1-B34A-8F99-4820F684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8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27C1-C95B-EA44-B524-54730C9D960D}" type="datetime1">
              <a:rPr lang="en-US" smtClean="0"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Psudocode for Algorithm Design (2110479) Chulalongkorn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AD3-03B1-B34A-8F99-4820F684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4814C-F647-FA41-B188-5838D223926C}" type="datetime1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Psudocode for Algorithm Design (2110479) Chulalongkorn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31AD3-03B1-B34A-8F99-4820F6849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2279"/>
            <a:ext cx="7772400" cy="1470025"/>
          </a:xfrm>
        </p:spPr>
        <p:txBody>
          <a:bodyPr>
            <a:normAutofit/>
          </a:bodyPr>
          <a:lstStyle/>
          <a:p>
            <a:r>
              <a:rPr lang="en-US" sz="8800" b="1" dirty="0" err="1" smtClean="0">
                <a:solidFill>
                  <a:srgbClr val="00B0F0"/>
                </a:solidFill>
                <a:latin typeface="Courier New"/>
                <a:cs typeface="Courier New"/>
              </a:rPr>
              <a:t>Memoract</a:t>
            </a:r>
            <a:endParaRPr lang="en-US" sz="8800" b="1" dirty="0">
              <a:solidFill>
                <a:srgbClr val="00B0F0"/>
              </a:solidFill>
              <a:latin typeface="Courier New"/>
              <a:cs typeface="Courier New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65437"/>
            <a:ext cx="6400800" cy="1752600"/>
          </a:xfrm>
        </p:spPr>
        <p:txBody>
          <a:bodyPr/>
          <a:lstStyle/>
          <a:p>
            <a:r>
              <a:rPr lang="th-TH" sz="2800" dirty="0" smtClean="0">
                <a:solidFill>
                  <a:schemeClr val="bg1"/>
                </a:solidFill>
                <a:latin typeface="Courier New"/>
                <a:cs typeface="Courier New"/>
              </a:rPr>
              <a:t>นาย</a:t>
            </a:r>
            <a:r>
              <a:rPr lang="th-TH" sz="2800" dirty="0" err="1" smtClean="0">
                <a:solidFill>
                  <a:schemeClr val="bg1"/>
                </a:solidFill>
                <a:latin typeface="Courier New"/>
                <a:cs typeface="Courier New"/>
              </a:rPr>
              <a:t>ศุภก</a:t>
            </a:r>
            <a:r>
              <a:rPr lang="th-TH" sz="2800" dirty="0" smtClean="0">
                <a:solidFill>
                  <a:schemeClr val="bg1"/>
                </a:solidFill>
                <a:latin typeface="Courier New"/>
                <a:cs typeface="Courier New"/>
              </a:rPr>
              <a:t>ฤต </a:t>
            </a:r>
            <a:r>
              <a:rPr lang="th-TH" sz="2800" dirty="0">
                <a:solidFill>
                  <a:schemeClr val="bg1"/>
                </a:solidFill>
                <a:latin typeface="Courier New"/>
                <a:cs typeface="Courier New"/>
              </a:rPr>
              <a:t>เปา</a:t>
            </a:r>
            <a:r>
              <a:rPr lang="th-TH" sz="2800" dirty="0" err="1" smtClean="0">
                <a:solidFill>
                  <a:schemeClr val="bg1"/>
                </a:solidFill>
                <a:latin typeface="Courier New"/>
                <a:cs typeface="Courier New"/>
              </a:rPr>
              <a:t>ลิวัฒน์</a:t>
            </a:r>
            <a:r>
              <a:rPr lang="th-TH" sz="2800" dirty="0">
                <a:solidFill>
                  <a:schemeClr val="bg1"/>
                </a:solidFill>
                <a:latin typeface="Courier New"/>
                <a:cs typeface="Courier New"/>
              </a:rPr>
              <a:t> 5730593821</a:t>
            </a:r>
          </a:p>
          <a:p>
            <a:r>
              <a:rPr lang="th-TH" sz="2800" dirty="0" smtClean="0">
                <a:solidFill>
                  <a:schemeClr val="bg1"/>
                </a:solidFill>
                <a:latin typeface="Courier New"/>
                <a:cs typeface="Courier New"/>
              </a:rPr>
              <a:t>นายสิทธิชัย แซ่</a:t>
            </a:r>
            <a:r>
              <a:rPr lang="th-TH" sz="2800" dirty="0" err="1" smtClean="0">
                <a:solidFill>
                  <a:schemeClr val="bg1"/>
                </a:solidFill>
                <a:latin typeface="Courier New"/>
                <a:cs typeface="Courier New"/>
              </a:rPr>
              <a:t>เจี่ย</a:t>
            </a:r>
            <a:r>
              <a:rPr lang="th-TH" sz="2800" dirty="0" smtClean="0">
                <a:solidFill>
                  <a:schemeClr val="bg1"/>
                </a:solidFill>
                <a:latin typeface="Courier New"/>
                <a:cs typeface="Courier New"/>
              </a:rPr>
              <a:t> 5730625221</a:t>
            </a:r>
            <a:endParaRPr lang="en-US" sz="28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894375"/>
            <a:ext cx="6400800" cy="1165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chemeClr val="bg1"/>
                </a:solidFill>
                <a:latin typeface="Courier New"/>
                <a:cs typeface="Courier New"/>
              </a:rPr>
              <a:t>By CUCPR (CP41)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/>
                <a:cs typeface="Courier New"/>
              </a:rPr>
              <a:t>Cardiopulmonary resuscitation (CPR): First aid</a:t>
            </a:r>
          </a:p>
        </p:txBody>
      </p:sp>
    </p:spTree>
    <p:extLst>
      <p:ext uri="{BB962C8B-B14F-4D97-AF65-F5344CB8AC3E}">
        <p14:creationId xmlns:p14="http://schemas.microsoft.com/office/powerpoint/2010/main" val="352943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rgbClr val="00B0F0"/>
                </a:solidFill>
                <a:latin typeface="Courier New"/>
                <a:cs typeface="Courier New"/>
              </a:rPr>
              <a:t>Pseudocode</a:t>
            </a:r>
            <a:endParaRPr lang="en-US" sz="4000" dirty="0" smtClean="0">
              <a:solidFill>
                <a:srgbClr val="00B0F0"/>
              </a:solidFill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37167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pic = set of number of picture 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start = </a:t>
            </a:r>
            <a:r>
              <a:rPr lang="en-US" sz="11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interger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between 1 to 15</a:t>
            </a:r>
          </a:p>
          <a:p>
            <a:pPr marL="0" indent="0">
              <a:buNone/>
            </a:pPr>
            <a:endParaRPr lang="en-US" sz="1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setPos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pathFinding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start)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length &lt;= 3;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round &lt;= 0;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while(true)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end &lt;= random integer 1 to 15;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if(stop != start </a:t>
            </a:r>
            <a:endParaRPr lang="en-US" sz="11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AND </a:t>
            </a:r>
            <a:r>
              <a:rPr lang="en-US" sz="11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pathFinding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&gt;= length </a:t>
            </a:r>
            <a:endParaRPr lang="en-US" sz="11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AND 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pic[stop-1] ==0 ) break;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round++;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if(round &gt; 30)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{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	length--;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	round = 0;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pic[stop-1] &lt;= 1;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return stop;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th-TH" sz="1100" dirty="0" smtClean="0">
              <a:solidFill>
                <a:schemeClr val="bg1"/>
              </a:solidFill>
              <a:latin typeface="Courier New" pitchFamily="49" charset="0"/>
              <a:cs typeface="TH Sarabun New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8FAF-D8AD-4F4C-A5B3-F3C8C92A13D7}" type="datetime1">
              <a:rPr lang="en-US" smtClean="0"/>
              <a:t>12/30/2016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Psudocode for Algorithm Design (2110479) Chulalongkorn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AD3-03B1-B34A-8F99-4820F68493A5}" type="slidenum">
              <a:rPr lang="en-US" smtClean="0"/>
              <a:t>9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731249" y="2013538"/>
            <a:ext cx="8229600" cy="3716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find5Pos(start)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pic[start-1] &lt;= 1;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for i = 0 to 4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1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pathFinding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&lt;= BFT(G, start);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stop &lt;= </a:t>
            </a:r>
            <a:r>
              <a:rPr lang="en-US" sz="11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setPos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pathFinding</a:t>
            </a: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start);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start &lt;= stop;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th-TH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86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rgbClr val="00B0F0"/>
                </a:solidFill>
                <a:latin typeface="Courier New"/>
                <a:cs typeface="Courier New"/>
              </a:rPr>
              <a:t>Pseudocode</a:t>
            </a:r>
            <a:endParaRPr lang="en-US" sz="4000" dirty="0">
              <a:solidFill>
                <a:srgbClr val="00B0F0"/>
              </a:solidFill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2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chemeClr val="bg1"/>
                </a:solidFill>
                <a:latin typeface="Courier New"/>
                <a:cs typeface="Courier New"/>
              </a:rPr>
              <a:t>seachAndInsert</a:t>
            </a:r>
            <a:r>
              <a:rPr lang="en-US" sz="1400" dirty="0">
                <a:solidFill>
                  <a:schemeClr val="bg1"/>
                </a:solidFill>
                <a:latin typeface="Courier New"/>
                <a:cs typeface="Courier New"/>
              </a:rPr>
              <a:t>(s, score, n, name)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cs typeface="Courier New"/>
              </a:rPr>
              <a:t>	//</a:t>
            </a:r>
            <a:r>
              <a:rPr lang="en-US" sz="1400" dirty="0" err="1">
                <a:solidFill>
                  <a:schemeClr val="bg1"/>
                </a:solidFill>
                <a:latin typeface="Courier New"/>
                <a:cs typeface="Courier New"/>
              </a:rPr>
              <a:t>seach</a:t>
            </a:r>
            <a:r>
              <a:rPr lang="en-US" sz="1400" dirty="0">
                <a:solidFill>
                  <a:schemeClr val="bg1"/>
                </a:solidFill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cs typeface="Courier New"/>
              </a:rPr>
              <a:t>	start &lt;= 0; end = </a:t>
            </a:r>
            <a:r>
              <a:rPr lang="en-US" sz="1400" dirty="0" err="1">
                <a:solidFill>
                  <a:schemeClr val="bg1"/>
                </a:solidFill>
                <a:latin typeface="Courier New"/>
                <a:cs typeface="Courier New"/>
              </a:rPr>
              <a:t>score.length</a:t>
            </a:r>
            <a:r>
              <a:rPr lang="en-US" sz="1400" dirty="0">
                <a:solidFill>
                  <a:schemeClr val="bg1"/>
                </a:solidFill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cs typeface="Courier New"/>
              </a:rPr>
              <a:t>	while(start)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cs typeface="Courier New"/>
              </a:rPr>
              <a:t>	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cs typeface="Courier New"/>
              </a:rPr>
              <a:t>		mid &lt;= start + (end-start)/2;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cs typeface="Courier New"/>
              </a:rPr>
              <a:t>		if(s == score[mid])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cs typeface="Courier New"/>
              </a:rPr>
              <a:t>			</a:t>
            </a:r>
            <a:r>
              <a:rPr lang="en-US" sz="1400" dirty="0" err="1">
                <a:solidFill>
                  <a:schemeClr val="bg1"/>
                </a:solidFill>
                <a:latin typeface="Courier New"/>
                <a:cs typeface="Courier New"/>
              </a:rPr>
              <a:t>pos</a:t>
            </a:r>
            <a:r>
              <a:rPr lang="en-US" sz="1400" dirty="0">
                <a:solidFill>
                  <a:schemeClr val="bg1"/>
                </a:solidFill>
                <a:latin typeface="Courier New"/>
                <a:cs typeface="Courier New"/>
              </a:rPr>
              <a:t> &lt;= mid; break;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cs typeface="Courier New"/>
              </a:rPr>
              <a:t>		} else if(s &gt; score[mid]){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cs typeface="Courier New"/>
              </a:rPr>
              <a:t>			end &lt;= mid - 1;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cs typeface="Courier New"/>
              </a:rPr>
              <a:t>		} else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cs typeface="Courier New"/>
              </a:rPr>
              <a:t>			start &lt;= mid + 1;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cs typeface="Courier New"/>
              </a:rPr>
              <a:t>		}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th-TH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ต่อ...)</a:t>
            </a:r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endParaRPr lang="th-TH" sz="1400" b="1" i="1" dirty="0" smtClean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A153-4F49-0943-BB5F-1B56EAFD4660}" type="datetime1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Psudocode for Algorithm Design (2110479) Chulalongkorn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AD3-03B1-B34A-8F99-4820F68493A5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20975" y="158973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th-TH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ต่อ...</a:t>
            </a:r>
            <a:r>
              <a:rPr lang="th-TH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/>
                <a:cs typeface="Courier New"/>
              </a:rPr>
              <a:t>//</a:t>
            </a:r>
            <a:r>
              <a:rPr lang="en-US" sz="1400" dirty="0">
                <a:solidFill>
                  <a:schemeClr val="bg1"/>
                </a:solidFill>
                <a:latin typeface="Courier New"/>
                <a:cs typeface="Courier New"/>
              </a:rPr>
              <a:t>insert...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cs typeface="Courier New"/>
              </a:rPr>
              <a:t>	position &lt;= start;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cs typeface="Courier New"/>
              </a:rPr>
              <a:t>	if(position &lt; 5)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cs typeface="Courier New"/>
              </a:rPr>
              <a:t>		for i from 4 to </a:t>
            </a:r>
            <a:r>
              <a:rPr lang="en-US" sz="1400" dirty="0" err="1">
                <a:solidFill>
                  <a:schemeClr val="bg1"/>
                </a:solidFill>
                <a:latin typeface="Courier New"/>
                <a:cs typeface="Courier New"/>
              </a:rPr>
              <a:t>postion</a:t>
            </a:r>
            <a:endParaRPr lang="en-US" sz="14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cs typeface="Courier New"/>
              </a:rPr>
              <a:t>		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cs typeface="Courier New"/>
              </a:rPr>
              <a:t>			score[i] &lt;= score[i-1];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cs typeface="Courier New"/>
              </a:rPr>
              <a:t>			name[i] &lt;= name[i-1];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cs typeface="Courier New"/>
              </a:rPr>
              <a:t>		}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cs typeface="Courier New"/>
              </a:rPr>
              <a:t>		score[position] &lt;= s;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cs typeface="Courier New"/>
              </a:rPr>
              <a:t>		name[position] &lt;= n;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 New"/>
                <a:cs typeface="Courier New"/>
              </a:rPr>
              <a:t>}</a:t>
            </a:r>
            <a:endParaRPr lang="th-TH" sz="1400" b="1" i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8453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B0F0"/>
                </a:solidFill>
                <a:latin typeface="Courier New"/>
                <a:cs typeface="Courier New"/>
              </a:rPr>
              <a:t>Output</a:t>
            </a:r>
            <a:endParaRPr lang="en-US" sz="4000" dirty="0">
              <a:solidFill>
                <a:srgbClr val="00B0F0"/>
              </a:solidFill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Identification</a:t>
            </a: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>
                <a:solidFill>
                  <a:schemeClr val="bg1"/>
                </a:solidFill>
                <a:latin typeface="TH Sarabun New" pitchFamily="34" charset="-34"/>
                <a:cs typeface="TH Sarabun New" pitchFamily="34" charset="-34"/>
              </a:rPr>
              <a:t> –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PathFinding</a:t>
            </a:r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2000" b="1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array 1 </a:t>
            </a:r>
            <a:r>
              <a:rPr lang="th-TH" sz="2000" dirty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มิติ ขนาด 15 โดยแต่ละตำแหน่ง</a:t>
            </a:r>
            <a:r>
              <a:rPr lang="th-TH" sz="2000" dirty="0" smtClean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แทนความยาวของ 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path</a:t>
            </a:r>
            <a:r>
              <a:rPr lang="th-TH" sz="2000" dirty="0" smtClean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 จาก 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start </a:t>
            </a:r>
            <a:r>
              <a:rPr lang="th-TH" sz="2000" dirty="0" smtClean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ถึงจุดนั้น</a:t>
            </a:r>
          </a:p>
          <a:p>
            <a:pPr marL="0" indent="0">
              <a:buNone/>
            </a:pPr>
            <a:endParaRPr lang="th-TH" sz="2000" dirty="0">
              <a:solidFill>
                <a:schemeClr val="bg1"/>
              </a:solidFill>
              <a:latin typeface="Courier New" pitchFamily="49" charset="0"/>
              <a:cs typeface="TH Sarabun New" pitchFamily="34" charset="-34"/>
            </a:endParaRPr>
          </a:p>
          <a:p>
            <a:pPr marL="0" indent="0">
              <a:buNone/>
            </a:pPr>
            <a:r>
              <a:rPr lang="th-TH" sz="2000" dirty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	</a:t>
            </a:r>
            <a:r>
              <a:rPr lang="en-US" sz="1800" dirty="0">
                <a:solidFill>
                  <a:schemeClr val="bg1"/>
                </a:solidFill>
                <a:latin typeface="TH Sarabun New" pitchFamily="34" charset="-34"/>
                <a:cs typeface="TH Sarabun New" pitchFamily="34" charset="-34"/>
              </a:rPr>
              <a:t> –</a:t>
            </a:r>
            <a:r>
              <a:rPr lang="th-TH" sz="2000" dirty="0" smtClean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 score </a:t>
            </a:r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2000" b="1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array integer 1 </a:t>
            </a:r>
            <a:r>
              <a:rPr lang="th-TH" sz="2000" dirty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มิติ ของ ลำดับคะแนนที่มีการแก้ไขแล้ว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2000" b="1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array string 1 </a:t>
            </a:r>
            <a:r>
              <a:rPr lang="th-TH" sz="2000" dirty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มิติ ของ ลำดับรายชื่อที่มีการแก้ไขแล้ว</a:t>
            </a:r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2F88-C538-044F-91C2-FAB8BEEEB6C3}" type="datetime1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Psudocode for Algorithm Design (2110479) Chulalongkorn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AD3-03B1-B34A-8F99-4820F68493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5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B0F0"/>
                </a:solidFill>
                <a:latin typeface="Courier New"/>
                <a:cs typeface="Courier New"/>
              </a:rPr>
              <a:t>Output</a:t>
            </a:r>
            <a:endParaRPr lang="en-US" sz="4000" dirty="0">
              <a:solidFill>
                <a:srgbClr val="00B0F0"/>
              </a:solidFill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E1C4-8CD2-0E4C-910C-D2041072F4ED}" type="datetime1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Psudocode for Algorithm Design (2110479) Chulalongkorn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AD3-03B1-B34A-8F99-4820F68493A5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Time Complexity</a:t>
            </a: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PathFinding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teta</a:t>
            </a:r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(|V| + |E|) </a:t>
            </a:r>
            <a:r>
              <a:rPr lang="th-TH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เนื่องจาก </a:t>
            </a:r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BFS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- high score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O(n) </a:t>
            </a:r>
            <a:r>
              <a:rPr lang="th-TH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โดย </a:t>
            </a:r>
            <a:r>
              <a:rPr lang="en-US" sz="2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seach</a:t>
            </a:r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Binary-</a:t>
            </a:r>
            <a:r>
              <a:rPr lang="en-US" sz="2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Seach</a:t>
            </a:r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(O(</a:t>
            </a:r>
            <a:r>
              <a:rPr lang="en-US" sz="2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logn</a:t>
            </a:r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)) + Insert(O(n))</a:t>
            </a:r>
            <a:endParaRPr lang="en-US" sz="1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906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B0F0"/>
                </a:solidFill>
                <a:latin typeface="Courier New"/>
                <a:cs typeface="Courier New"/>
              </a:rPr>
              <a:t>Output</a:t>
            </a:r>
            <a:endParaRPr lang="en-US" sz="4000" dirty="0">
              <a:solidFill>
                <a:srgbClr val="00B0F0"/>
              </a:solidFill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E1C4-8CD2-0E4C-910C-D2041072F4ED}" type="datetime1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Psudocode for Algorithm Design (2110479) Chulalongkorn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AD3-03B1-B34A-8F99-4820F68493A5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Destination</a:t>
            </a: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- </a:t>
            </a:r>
            <a:r>
              <a:rPr lang="en-US" sz="2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PathFinding</a:t>
            </a:r>
            <a:endParaRPr lang="en-US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h-TH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ผลลัพธ์ทั้งหมดจะถูกส่งไปยัง </a:t>
            </a:r>
            <a:r>
              <a:rPr 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GUI </a:t>
            </a:r>
            <a:r>
              <a:rPr lang="th-TH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เพื่อประมวลผลออกมาเป็นตำแหนง</a:t>
            </a:r>
            <a:r>
              <a:rPr lang="th-TH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ภาพ</a:t>
            </a:r>
          </a:p>
          <a:p>
            <a:pPr marL="0" indent="0">
              <a:buNone/>
            </a:pPr>
            <a:endParaRPr lang="th-TH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h-TH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- </a:t>
            </a:r>
            <a:r>
              <a:rPr 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 score </a:t>
            </a:r>
          </a:p>
          <a:p>
            <a:pPr marL="0" indent="0">
              <a:buNone/>
            </a:pPr>
            <a:r>
              <a:rPr lang="th-TH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ผลลัพธ์จะนำไปเขียนเป็น </a:t>
            </a:r>
            <a:r>
              <a:rPr lang="en-US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 score </a:t>
            </a:r>
            <a:r>
              <a:rPr lang="th-TH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อันใหม่เพื่อแสดงผลต่อไป</a:t>
            </a:r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547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B0F0"/>
                </a:solidFill>
                <a:latin typeface="Courier New"/>
                <a:cs typeface="Courier New"/>
              </a:rPr>
              <a:t>Discussion</a:t>
            </a:r>
            <a:endParaRPr lang="en-US" sz="4000" dirty="0">
              <a:solidFill>
                <a:srgbClr val="00B0F0"/>
              </a:solidFill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287780"/>
            <a:ext cx="7863840" cy="17395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h-TH" sz="2400" dirty="0" smtClean="0">
                <a:solidFill>
                  <a:schemeClr val="bg1"/>
                </a:solidFill>
                <a:latin typeface="Courier New"/>
                <a:cs typeface="Courier New"/>
              </a:rPr>
              <a:t>โปรแกรม ณ ตอนนี้ไม่มีข้อจำกัดทางด้านการใช้งาน </a:t>
            </a:r>
            <a:br>
              <a:rPr lang="th-TH" sz="2400" dirty="0" smtClean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th-TH" sz="2400" dirty="0" smtClean="0">
                <a:solidFill>
                  <a:schemeClr val="bg1"/>
                </a:solidFill>
                <a:latin typeface="Courier New"/>
                <a:cs typeface="Courier New"/>
              </a:rPr>
              <a:t>เนื่องจากได้ทำการตรวจสอบและแก้ไขจุดที่</a:t>
            </a:r>
            <a:br>
              <a:rPr lang="th-TH" sz="2400" dirty="0" smtClean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th-TH" sz="2400" dirty="0" smtClean="0">
                <a:solidFill>
                  <a:schemeClr val="bg1"/>
                </a:solidFill>
                <a:latin typeface="Courier New"/>
                <a:cs typeface="Courier New"/>
              </a:rPr>
              <a:t>น่าจะเกิดข้อผิดพลาดไว้ได้แล้ว ดังนี้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E1C4-8CD2-0E4C-910C-D2041072F4ED}" type="datetime1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Psudocode for Algorithm Design (2110479) Chulalongkorn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AD3-03B1-B34A-8F99-4820F68493A5}" type="slidenum">
              <a:rPr lang="en-US" smtClean="0"/>
              <a:t>14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31520" y="3027305"/>
            <a:ext cx="7863840" cy="1739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th-TH" sz="1800" dirty="0" smtClean="0">
                <a:solidFill>
                  <a:schemeClr val="bg1"/>
                </a:solidFill>
                <a:latin typeface="Courier New"/>
                <a:cs typeface="Courier New"/>
              </a:rPr>
              <a:t>1. </a:t>
            </a:r>
            <a:r>
              <a:rPr lang="en-US" sz="1800" dirty="0" smtClean="0">
                <a:solidFill>
                  <a:schemeClr val="bg1"/>
                </a:solidFill>
                <a:latin typeface="Courier New"/>
                <a:cs typeface="Courier New"/>
              </a:rPr>
              <a:t>Error </a:t>
            </a:r>
            <a:r>
              <a:rPr lang="th-TH" sz="1800" dirty="0" smtClean="0">
                <a:solidFill>
                  <a:schemeClr val="bg1"/>
                </a:solidFill>
                <a:latin typeface="Courier New"/>
                <a:cs typeface="Courier New"/>
              </a:rPr>
              <a:t>ที่อาจเกิดจาก </a:t>
            </a:r>
            <a:r>
              <a:rPr lang="en-US" sz="1800" dirty="0" smtClean="0">
                <a:solidFill>
                  <a:schemeClr val="bg1"/>
                </a:solidFill>
                <a:latin typeface="Courier New"/>
                <a:cs typeface="Courier New"/>
              </a:rPr>
              <a:t>Binary-</a:t>
            </a:r>
            <a:r>
              <a:rPr lang="en-US" sz="1800" dirty="0" err="1" smtClean="0">
                <a:solidFill>
                  <a:schemeClr val="bg1"/>
                </a:solidFill>
                <a:latin typeface="Courier New"/>
                <a:cs typeface="Courier New"/>
              </a:rPr>
              <a:t>seach</a:t>
            </a:r>
            <a:r>
              <a:rPr lang="en-US" sz="1800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th-TH" sz="1800" dirty="0" smtClean="0">
                <a:solidFill>
                  <a:schemeClr val="bg1"/>
                </a:solidFill>
                <a:latin typeface="Courier New"/>
                <a:cs typeface="Courier New"/>
              </a:rPr>
              <a:t>หาค่าที่ต้องการไม่เจอ เราได้ปรับเปลี่ยนให้มันกลายเป็นการเอาตำแหน่งนั้นออกมาแทน เพื่อทำการ </a:t>
            </a:r>
            <a:r>
              <a:rPr lang="en-US" sz="1800" dirty="0" smtClean="0">
                <a:solidFill>
                  <a:schemeClr val="bg1"/>
                </a:solidFill>
                <a:latin typeface="Courier New"/>
                <a:cs typeface="Courier New"/>
              </a:rPr>
              <a:t>insert </a:t>
            </a:r>
            <a:r>
              <a:rPr lang="th-TH" sz="1800" dirty="0" smtClean="0">
                <a:solidFill>
                  <a:schemeClr val="bg1"/>
                </a:solidFill>
                <a:latin typeface="Courier New"/>
                <a:cs typeface="Courier New"/>
              </a:rPr>
              <a:t>ค่าคะแนนเข้าไป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31520" y="4352671"/>
            <a:ext cx="7863840" cy="1739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1800" dirty="0" smtClean="0">
                <a:solidFill>
                  <a:schemeClr val="bg1"/>
                </a:solidFill>
                <a:latin typeface="Courier New"/>
                <a:cs typeface="Courier New"/>
              </a:rPr>
              <a:t>2. </a:t>
            </a:r>
            <a:r>
              <a:rPr lang="en-US" sz="1800" dirty="0" smtClean="0">
                <a:solidFill>
                  <a:schemeClr val="bg1"/>
                </a:solidFill>
                <a:latin typeface="Courier New"/>
                <a:cs typeface="Courier New"/>
              </a:rPr>
              <a:t>Error </a:t>
            </a:r>
            <a:r>
              <a:rPr lang="th-TH" sz="1800" dirty="0" smtClean="0">
                <a:solidFill>
                  <a:schemeClr val="bg1"/>
                </a:solidFill>
                <a:latin typeface="Courier New"/>
                <a:cs typeface="Courier New"/>
              </a:rPr>
              <a:t>ที่อาจเกิดจากหาคู่จุดที่มีระยะห่างมากกว่าที่กำหนดไมได้ มันจะทำให้เกิดการวนไม่สิ้นสุดเนื่องจากค่าตามที่กำหนดไมได้ เราก็ได้ทำการแก้ไขโดยการลดเกณฑ์ที่กำหนดไว้ลงเพื่อเพิ่มโอกาสในการสุ่มเจอค่ามากขึ้น</a:t>
            </a:r>
          </a:p>
        </p:txBody>
      </p:sp>
    </p:spTree>
    <p:extLst>
      <p:ext uri="{BB962C8B-B14F-4D97-AF65-F5344CB8AC3E}">
        <p14:creationId xmlns:p14="http://schemas.microsoft.com/office/powerpoint/2010/main" val="387117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B0F0"/>
                </a:solidFill>
                <a:latin typeface="Courier New"/>
                <a:cs typeface="Courier New"/>
              </a:rPr>
              <a:t>Introduction</a:t>
            </a:r>
            <a:endParaRPr lang="en-US" sz="4000" dirty="0">
              <a:solidFill>
                <a:srgbClr val="00B0F0"/>
              </a:solidFill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AEBF-25A8-C34B-ADC6-F1680E433B16}" type="datetime1">
              <a:rPr lang="en-US" smtClean="0"/>
              <a:t>12/30/2016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Psudocode</a:t>
            </a:r>
            <a:r>
              <a:rPr lang="en-US" dirty="0" smtClean="0"/>
              <a:t> for Algorithm Design (2110479) </a:t>
            </a:r>
            <a:r>
              <a:rPr lang="en-US" dirty="0" err="1" smtClean="0"/>
              <a:t>Chulalongkorn</a:t>
            </a:r>
            <a:r>
              <a:rPr lang="en-US" dirty="0" smtClean="0"/>
              <a:t>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AD3-03B1-B34A-8F99-4820F68493A5}" type="slidenum">
              <a:rPr lang="en-US" smtClean="0"/>
              <a:t>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197" y="1302661"/>
            <a:ext cx="83753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Problem </a:t>
            </a:r>
            <a:r>
              <a:rPr lang="en-US" sz="2400" b="1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Statement</a:t>
            </a:r>
            <a:endParaRPr lang="en-US" sz="2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2400" u="sng" dirty="0" smtClean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ปัญหา</a:t>
            </a:r>
            <a:r>
              <a:rPr lang="th-TH" sz="2400" dirty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เรื่องประสิทธิภาพในเรื่อง</a:t>
            </a:r>
            <a:r>
              <a:rPr lang="th-TH" sz="2400" dirty="0" smtClean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ความจำและการ</a:t>
            </a:r>
            <a:r>
              <a:rPr lang="th-TH" sz="2400" dirty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ตอบสนองของร่างกายลดลง</a:t>
            </a:r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400" dirty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เนื่องจากความชราภาพของร่างกายและอายุที่มากขึ้นจึงทำให้ความสามารถดังกล่าว</a:t>
            </a:r>
            <a:r>
              <a:rPr lang="th-TH" sz="2400" dirty="0" smtClean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ลดลง สามารถพบตัวอย่างของปัญหา</a:t>
            </a:r>
            <a:r>
              <a:rPr lang="th-TH" sz="2400" dirty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นี้ได้มากมายแม้แต่ภายครอบครัวของทุกคน</a:t>
            </a:r>
            <a:r>
              <a:rPr lang="th-TH" sz="2400" dirty="0" smtClean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เอง</a:t>
            </a:r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endParaRPr lang="th-TH" sz="2400" dirty="0">
              <a:solidFill>
                <a:schemeClr val="bg1"/>
              </a:solidFill>
              <a:latin typeface="Courier New" pitchFamily="49" charset="0"/>
              <a:cs typeface="TH Sarabun New" pitchFamily="34" charset="-34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2400" u="sng" dirty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ทางแก้ไข</a:t>
            </a:r>
            <a:r>
              <a:rPr lang="th-TH" sz="2400" dirty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จะเสนอ</a:t>
            </a:r>
            <a:r>
              <a:rPr lang="th-TH" sz="2400" dirty="0" err="1" smtClean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แอปพลิเค</a:t>
            </a:r>
            <a:r>
              <a:rPr lang="th-TH" sz="2400" dirty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ชัน</a:t>
            </a:r>
            <a:r>
              <a:rPr lang="th-TH" sz="2400" dirty="0" smtClean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สำหรับการช่วยในพัฒนาประสิทธิภาพของร่างกายดังกล่าว </a:t>
            </a:r>
            <a:r>
              <a:rPr lang="th-TH" sz="2400" dirty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โดยพัฒนาจาก </a:t>
            </a:r>
            <a:r>
              <a:rPr lang="th-TH" sz="2400" dirty="0" smtClean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อัลกอริทึมเกี่ยวกับ </a:t>
            </a:r>
            <a:r>
              <a:rPr lang="en-US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finding</a:t>
            </a:r>
            <a:r>
              <a:rPr lang="th-TH" sz="2400" dirty="0" smtClean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 มาใช้เป็นส่วนหนึ่งของ</a:t>
            </a:r>
            <a:r>
              <a:rPr lang="th-TH" sz="2400" dirty="0" err="1" smtClean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แอปพลิเค</a:t>
            </a:r>
            <a:r>
              <a:rPr lang="th-TH" sz="2400" dirty="0" smtClean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ชัน โดยจะมีการรายงานผลคะแนนที่ทำได้ว่าติดลำดับที่เคยทำไว้หรือไม่</a:t>
            </a:r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05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E4E4-904B-F44F-B30D-355003F19312}" type="datetime1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Psudocode for Algorithm Design (2110479) Chulalongkorn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AD3-03B1-B34A-8F99-4820F68493A5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4006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b="1" dirty="0" smtClean="0">
                <a:solidFill>
                  <a:srgbClr val="00B0F0"/>
                </a:solidFill>
                <a:latin typeface="Courier New"/>
                <a:cs typeface="Courier New"/>
              </a:rPr>
              <a:t>ตัว</a:t>
            </a:r>
            <a:r>
              <a:rPr lang="th-TH" sz="3600" b="1" dirty="0" err="1" smtClean="0">
                <a:solidFill>
                  <a:srgbClr val="00B0F0"/>
                </a:solidFill>
                <a:latin typeface="Courier New"/>
                <a:cs typeface="Courier New"/>
              </a:rPr>
              <a:t>เกมส์</a:t>
            </a:r>
            <a:r>
              <a:rPr lang="th-TH" sz="3600" b="1" dirty="0" smtClean="0">
                <a:solidFill>
                  <a:srgbClr val="00B0F0"/>
                </a:solidFill>
                <a:latin typeface="Courier New"/>
                <a:cs typeface="Courier New"/>
              </a:rPr>
              <a:t> แยกเป็น 2 ส่วน</a:t>
            </a:r>
            <a:endParaRPr lang="en-US" sz="3600" b="1" dirty="0">
              <a:solidFill>
                <a:srgbClr val="00B0F0"/>
              </a:solidFill>
              <a:latin typeface="Courier New"/>
              <a:cs typeface="Courier New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874017" y="142852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Courier New"/>
                <a:cs typeface="Courier New"/>
              </a:rPr>
              <a:t>MEMRISE</a:t>
            </a:r>
            <a:endParaRPr lang="en-US" sz="36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755761" y="142852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Courier New"/>
                <a:cs typeface="Courier New"/>
              </a:rPr>
              <a:t>REACTION</a:t>
            </a:r>
            <a:endParaRPr lang="en-US" sz="36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34303" y="1662203"/>
            <a:ext cx="2755760" cy="4393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1600" dirty="0" smtClean="0">
                <a:solidFill>
                  <a:schemeClr val="bg1"/>
                </a:solidFill>
                <a:latin typeface="Courier New"/>
                <a:cs typeface="Courier New"/>
              </a:rPr>
              <a:t>เป็น</a:t>
            </a:r>
            <a:r>
              <a:rPr lang="th-TH" sz="1600" dirty="0" err="1" smtClean="0">
                <a:solidFill>
                  <a:schemeClr val="bg1"/>
                </a:solidFill>
                <a:latin typeface="Courier New"/>
                <a:cs typeface="Courier New"/>
              </a:rPr>
              <a:t>เกมส์</a:t>
            </a:r>
            <a:r>
              <a:rPr lang="th-TH" sz="1600" dirty="0" smtClean="0">
                <a:solidFill>
                  <a:schemeClr val="bg1"/>
                </a:solidFill>
                <a:latin typeface="Courier New"/>
                <a:cs typeface="Courier New"/>
              </a:rPr>
              <a:t>ที่จะช่วยในการพัฒนาทักษะด้านความจำ โดยอยู่ในรูปแบบ</a:t>
            </a:r>
            <a:r>
              <a:rPr lang="th-TH" sz="1600" dirty="0" err="1" smtClean="0">
                <a:solidFill>
                  <a:schemeClr val="bg1"/>
                </a:solidFill>
                <a:latin typeface="Courier New"/>
                <a:cs typeface="Courier New"/>
              </a:rPr>
              <a:t>เกมส์</a:t>
            </a:r>
            <a:r>
              <a:rPr lang="th-TH" sz="1600" dirty="0" smtClean="0">
                <a:solidFill>
                  <a:schemeClr val="bg1"/>
                </a:solidFill>
                <a:latin typeface="Courier New"/>
                <a:cs typeface="Courier New"/>
              </a:rPr>
              <a:t>จับคู่ภาพ</a:t>
            </a:r>
          </a:p>
          <a:p>
            <a:r>
              <a:rPr lang="th-TH" sz="1600" dirty="0" smtClean="0">
                <a:solidFill>
                  <a:schemeClr val="bg1"/>
                </a:solidFill>
                <a:latin typeface="Courier New"/>
                <a:cs typeface="Courier New"/>
              </a:rPr>
              <a:t>มีภาพทั้งหมด 7 ภาพ ที่เข้าคู่กัน โดยจะมีภาพพิเศษอีก 1 ภาพ ซึ่งไม่มีคู่ถ้าผู้เล่นกดโดนภาพนี้จะเสียคะแนนอย่างมาก</a:t>
            </a:r>
            <a:endParaRPr lang="en-US" sz="16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264081" y="1870650"/>
            <a:ext cx="2755760" cy="4393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1600" dirty="0" smtClean="0">
                <a:solidFill>
                  <a:schemeClr val="bg1"/>
                </a:solidFill>
                <a:latin typeface="Courier New"/>
                <a:cs typeface="Courier New"/>
              </a:rPr>
              <a:t>เป็น</a:t>
            </a:r>
            <a:r>
              <a:rPr lang="th-TH" sz="1600" dirty="0" err="1" smtClean="0">
                <a:solidFill>
                  <a:schemeClr val="bg1"/>
                </a:solidFill>
                <a:latin typeface="Courier New"/>
                <a:cs typeface="Courier New"/>
              </a:rPr>
              <a:t>เกมส์</a:t>
            </a:r>
            <a:r>
              <a:rPr lang="th-TH" sz="1600" dirty="0" smtClean="0">
                <a:solidFill>
                  <a:schemeClr val="bg1"/>
                </a:solidFill>
                <a:latin typeface="Courier New"/>
                <a:cs typeface="Courier New"/>
              </a:rPr>
              <a:t>ที่จะช่วยในการพัฒนาการตอบสนองของร่างกาย โดยอยู่รูปแบบ</a:t>
            </a:r>
            <a:r>
              <a:rPr lang="th-TH" sz="1600" dirty="0" err="1" smtClean="0">
                <a:solidFill>
                  <a:schemeClr val="bg1"/>
                </a:solidFill>
                <a:latin typeface="Courier New"/>
                <a:cs typeface="Courier New"/>
              </a:rPr>
              <a:t>เกมส์</a:t>
            </a:r>
            <a:r>
              <a:rPr lang="th-TH" sz="1600" dirty="0" smtClean="0">
                <a:solidFill>
                  <a:schemeClr val="bg1"/>
                </a:solidFill>
                <a:latin typeface="Courier New"/>
                <a:cs typeface="Courier New"/>
              </a:rPr>
              <a:t>กดตามภาพ </a:t>
            </a:r>
            <a:br>
              <a:rPr lang="th-TH" sz="1600" dirty="0" smtClean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th-TH" sz="1600" dirty="0" smtClean="0">
                <a:solidFill>
                  <a:schemeClr val="bg1"/>
                </a:solidFill>
                <a:latin typeface="Courier New"/>
                <a:cs typeface="Courier New"/>
              </a:rPr>
              <a:t>โดยใน 1 </a:t>
            </a:r>
            <a:r>
              <a:rPr lang="th-TH" sz="1600" dirty="0" err="1" smtClean="0">
                <a:solidFill>
                  <a:schemeClr val="bg1"/>
                </a:solidFill>
                <a:latin typeface="Courier New"/>
                <a:cs typeface="Courier New"/>
              </a:rPr>
              <a:t>เกมส์</a:t>
            </a:r>
            <a:r>
              <a:rPr lang="th-TH" sz="1600" dirty="0" smtClean="0">
                <a:solidFill>
                  <a:schemeClr val="bg1"/>
                </a:solidFill>
                <a:latin typeface="Courier New"/>
                <a:cs typeface="Courier New"/>
              </a:rPr>
              <a:t>เริ่มต้นจะมี 5 ภาพ มาให้ ถ้ากดโดนภาพใดภาพหนึ่งภาพนั้นจะหายไปและมีภาพใหม่มาแทน แต่ถ้ากดไม่โดนภาพเลย ภาพทั้งหมดจะหายไปแล้วขึ้นภาพมาใหม่ทั้ง 5 ภาพ</a:t>
            </a:r>
            <a:endParaRPr lang="en-US" sz="16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297680" y="1629099"/>
            <a:ext cx="81280" cy="39792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7"/>
          <a:stretch/>
        </p:blipFill>
        <p:spPr bwMode="auto">
          <a:xfrm>
            <a:off x="685800" y="472273"/>
            <a:ext cx="3086100" cy="6119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6" r="3715"/>
          <a:stretch/>
        </p:blipFill>
        <p:spPr bwMode="auto">
          <a:xfrm>
            <a:off x="5159201" y="400625"/>
            <a:ext cx="2965520" cy="615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115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B0F0"/>
                </a:solidFill>
                <a:latin typeface="Courier New"/>
                <a:cs typeface="Courier New"/>
              </a:rPr>
              <a:t>Algorithm Description</a:t>
            </a:r>
            <a:endParaRPr lang="en-US" sz="4000" dirty="0">
              <a:solidFill>
                <a:srgbClr val="00B0F0"/>
              </a:solidFill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324C-4FC5-1B47-8030-84AFD65BE227}" type="datetime1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Psudocode for Algorithm Design (2110479) Chulalongkorn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AD3-03B1-B34A-8F99-4820F68493A5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7828" y="1417638"/>
            <a:ext cx="809897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Computation</a:t>
            </a:r>
          </a:p>
          <a:p>
            <a:r>
              <a:rPr lang="th-TH" sz="2000" dirty="0" smtClean="0">
                <a:solidFill>
                  <a:schemeClr val="bg1"/>
                </a:solidFill>
                <a:latin typeface="Courier New" pitchFamily="49" charset="0"/>
                <a:cs typeface="TH Sarabun New"/>
              </a:rPr>
              <a:t>มีการคำนวณคะแนนระหว่างการเล่น</a:t>
            </a:r>
            <a:r>
              <a:rPr lang="th-TH" sz="2000" dirty="0" err="1" smtClean="0">
                <a:solidFill>
                  <a:schemeClr val="bg1"/>
                </a:solidFill>
                <a:latin typeface="Courier New" pitchFamily="49" charset="0"/>
                <a:cs typeface="TH Sarabun New"/>
              </a:rPr>
              <a:t>เกมส์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000" dirty="0" smtClean="0">
                <a:solidFill>
                  <a:schemeClr val="bg1"/>
                </a:solidFill>
                <a:latin typeface="Courier New" pitchFamily="49" charset="0"/>
                <a:cs typeface="TH Sarabun New"/>
              </a:rPr>
              <a:t>ว่าถ้าทำถูกต้องตามเกณฑ์จะได้กี่คะแนน และเมื่อเล่นเสร็จทำการคำนวณว่าคะแนนที่ทำได้นั้นติดลำดับ 1 ใน 5 หรือไม่ ถ้าติดก็ทำการเพิ่มคะแนนลงไปตำแหน่งที่ถูกต้อง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endParaRPr lang="th-TH" sz="2000" dirty="0">
              <a:solidFill>
                <a:schemeClr val="bg1"/>
              </a:solidFill>
              <a:latin typeface="Courier New" pitchFamily="49" charset="0"/>
              <a:cs typeface="TH Sarabun New"/>
            </a:endParaRPr>
          </a:p>
          <a:p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Pseudocode</a:t>
            </a:r>
            <a:r>
              <a:rPr lang="th-TH" sz="2000" b="1" dirty="0" smtClean="0">
                <a:solidFill>
                  <a:schemeClr val="bg1"/>
                </a:solidFill>
                <a:latin typeface="Courier New" pitchFamily="49" charset="0"/>
                <a:cs typeface="TH Sarabun New"/>
              </a:rPr>
              <a:t> </a:t>
            </a:r>
            <a:endParaRPr lang="th-TH" sz="2000" b="1" dirty="0">
              <a:solidFill>
                <a:schemeClr val="bg1"/>
              </a:solidFill>
              <a:latin typeface="Courier New" pitchFamily="49" charset="0"/>
              <a:cs typeface="TH Sarabun New"/>
            </a:endParaRPr>
          </a:p>
          <a:p>
            <a:pPr marL="342900" indent="-342900">
              <a:buAutoNum type="arabicPeriod"/>
            </a:pPr>
            <a:r>
              <a:rPr lang="en-US" sz="2000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MEMRISE</a:t>
            </a:r>
            <a:r>
              <a:rPr lang="th-TH" sz="2000" dirty="0" smtClean="0">
                <a:solidFill>
                  <a:schemeClr val="bg1"/>
                </a:solidFill>
                <a:latin typeface="Courier New" pitchFamily="49" charset="0"/>
                <a:cs typeface="TH Sarabun New"/>
              </a:rPr>
              <a:t/>
            </a:r>
            <a:br>
              <a:rPr lang="th-TH" sz="2000" dirty="0" smtClean="0">
                <a:solidFill>
                  <a:schemeClr val="bg1"/>
                </a:solidFill>
                <a:latin typeface="Courier New" pitchFamily="49" charset="0"/>
                <a:cs typeface="TH Sarabun New"/>
              </a:rPr>
            </a:br>
            <a:r>
              <a:rPr lang="th-TH" sz="2000" dirty="0" smtClean="0">
                <a:solidFill>
                  <a:schemeClr val="bg1"/>
                </a:solidFill>
                <a:latin typeface="Courier New" pitchFamily="49" charset="0"/>
                <a:cs typeface="TH Sarabun New"/>
              </a:rPr>
              <a:t>การ</a:t>
            </a:r>
            <a:r>
              <a:rPr lang="th-TH" sz="2000" dirty="0">
                <a:solidFill>
                  <a:schemeClr val="bg1"/>
                </a:solidFill>
                <a:latin typeface="Courier New" pitchFamily="49" charset="0"/>
                <a:cs typeface="TH Sarabun New"/>
              </a:rPr>
              <a:t>ออกแบบอัลกอริทึมในโครงงานนี้จะใช้</a:t>
            </a:r>
            <a:r>
              <a:rPr lang="th-TH" sz="2000" dirty="0" smtClean="0">
                <a:solidFill>
                  <a:schemeClr val="bg1"/>
                </a:solidFill>
                <a:latin typeface="Courier New" pitchFamily="49" charset="0"/>
                <a:cs typeface="TH Sarabun New"/>
              </a:rPr>
              <a:t>เทคนิคการหา 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Finding </a:t>
            </a:r>
            <a:r>
              <a:rPr lang="th-TH" sz="2000" dirty="0" smtClean="0">
                <a:solidFill>
                  <a:schemeClr val="bg1"/>
                </a:solidFill>
                <a:latin typeface="Courier New" pitchFamily="49" charset="0"/>
                <a:cs typeface="TH Sarabun New"/>
              </a:rPr>
              <a:t>แบบ 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Breadth-First </a:t>
            </a:r>
            <a:r>
              <a:rPr lang="en-US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Seach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000" dirty="0" smtClean="0">
                <a:solidFill>
                  <a:schemeClr val="bg1"/>
                </a:solidFill>
                <a:latin typeface="Courier New" pitchFamily="49" charset="0"/>
                <a:cs typeface="TH Sarabun New"/>
              </a:rPr>
              <a:t>เพื่อหาคู่ของภาพด้วยระยะห่างที่เหมาะสม ไม่ใกล้กันจนเกินไป โดย อัลกอริทึม  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Finding </a:t>
            </a:r>
            <a:r>
              <a:rPr lang="th-TH" sz="2000" dirty="0" smtClean="0">
                <a:solidFill>
                  <a:schemeClr val="bg1"/>
                </a:solidFill>
                <a:latin typeface="Courier New" pitchFamily="49" charset="0"/>
                <a:cs typeface="TH Sarabun New"/>
              </a:rPr>
              <a:t>นั้นจะช่วยในการหาระยะทางจากจุดที่เราเริ่มต้นไปยังจุดต่างๆ ของ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ndirected Graph </a:t>
            </a:r>
            <a:r>
              <a:rPr lang="th-TH" sz="2000" dirty="0" smtClean="0">
                <a:solidFill>
                  <a:schemeClr val="bg1"/>
                </a:solidFill>
                <a:latin typeface="Courier New" pitchFamily="49" charset="0"/>
                <a:cs typeface="TH Sarabun New"/>
              </a:rPr>
              <a:t>โดยระยะทางนี้จะเป็นระยะทางที่น้อยที่สุด</a:t>
            </a:r>
          </a:p>
          <a:p>
            <a:pPr marL="342900" indent="-342900">
              <a:buAutoNum type="arabicPeriod"/>
            </a:pPr>
            <a:r>
              <a:rPr lang="en-US" sz="2000" u="sng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REACTION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th-TH" sz="2000" dirty="0">
                <a:solidFill>
                  <a:schemeClr val="bg1"/>
                </a:solidFill>
                <a:latin typeface="Courier New" pitchFamily="49" charset="0"/>
                <a:cs typeface="TH Sarabun New"/>
              </a:rPr>
              <a:t>การออกแบบอัลกอริทึมในโครงงาน</a:t>
            </a:r>
            <a:r>
              <a:rPr lang="th-TH" sz="2000" dirty="0" smtClean="0">
                <a:solidFill>
                  <a:schemeClr val="bg1"/>
                </a:solidFill>
                <a:latin typeface="Courier New" pitchFamily="49" charset="0"/>
                <a:cs typeface="TH Sarabun New"/>
              </a:rPr>
              <a:t>นี้ใช้เทคนิคการ</a:t>
            </a:r>
            <a:r>
              <a:rPr lang="th-TH" sz="2000" dirty="0">
                <a:solidFill>
                  <a:schemeClr val="bg1"/>
                </a:solidFill>
                <a:latin typeface="Courier New" pitchFamily="49" charset="0"/>
                <a:cs typeface="TH Sarabun New"/>
              </a:rPr>
              <a:t>หา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Finding </a:t>
            </a:r>
            <a:r>
              <a:rPr lang="th-TH" sz="2000" dirty="0">
                <a:solidFill>
                  <a:schemeClr val="bg1"/>
                </a:solidFill>
                <a:latin typeface="Courier New" pitchFamily="49" charset="0"/>
                <a:cs typeface="TH Sarabun New"/>
              </a:rPr>
              <a:t>แบบ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Breadth-First </a:t>
            </a:r>
            <a:r>
              <a:rPr lang="en-US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Seach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000" dirty="0" smtClean="0">
                <a:solidFill>
                  <a:schemeClr val="bg1"/>
                </a:solidFill>
                <a:latin typeface="Courier New" pitchFamily="49" charset="0"/>
                <a:cs typeface="TH Sarabun New"/>
              </a:rPr>
              <a:t>เช่นกัน โดยจะใช้ในการหาภาพขึ้นมาทดแทนภาพที่หายไป ในระยะที่ห่างจากตำแหน่งภาพที่พึ่งกดไปอย่างเหมาะสม</a:t>
            </a:r>
          </a:p>
        </p:txBody>
      </p:sp>
    </p:spTree>
    <p:extLst>
      <p:ext uri="{BB962C8B-B14F-4D97-AF65-F5344CB8AC3E}">
        <p14:creationId xmlns:p14="http://schemas.microsoft.com/office/powerpoint/2010/main" val="394351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B0F0"/>
                </a:solidFill>
                <a:latin typeface="Courier New"/>
                <a:cs typeface="Courier New"/>
              </a:rPr>
              <a:t>Computations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A7AE-AE6B-6B4F-A548-50E1D7DC867E}" type="datetime1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Psudocode for Algorithm Design (2110479) Chulalongkorn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AD3-03B1-B34A-8F99-4820F68493A5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4593" y="1417638"/>
            <a:ext cx="74659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MEMRISE 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th-TH" dirty="0">
                <a:solidFill>
                  <a:schemeClr val="bg1"/>
                </a:solidFill>
                <a:latin typeface="Courier New" pitchFamily="49" charset="0"/>
              </a:rPr>
              <a:t>เป็นการ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random </a:t>
            </a:r>
            <a:r>
              <a:rPr lang="th-TH" dirty="0">
                <a:solidFill>
                  <a:schemeClr val="bg1"/>
                </a:solidFill>
                <a:latin typeface="Courier New" pitchFamily="49" charset="0"/>
              </a:rPr>
              <a:t>ค่าเริ่มต้น เพื่อใส่เข้าไปอัลกอริทึม ในการหา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Finding </a:t>
            </a:r>
            <a:r>
              <a:rPr lang="th-TH" dirty="0">
                <a:solidFill>
                  <a:schemeClr val="bg1"/>
                </a:solidFill>
                <a:latin typeface="Courier New" pitchFamily="49" charset="0"/>
              </a:rPr>
              <a:t>แล้วทำการ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random </a:t>
            </a:r>
            <a:r>
              <a:rPr lang="th-TH" dirty="0">
                <a:solidFill>
                  <a:schemeClr val="bg1"/>
                </a:solidFill>
                <a:latin typeface="Courier New" pitchFamily="49" charset="0"/>
              </a:rPr>
              <a:t>คู่ของรูปของตำแหน่งดังกล่าวมา โดยจะทำแบบนี้ไปจนครบ 7 รูปที่กำหนดไว้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th-TH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th-TH" dirty="0">
                <a:solidFill>
                  <a:schemeClr val="bg1"/>
                </a:solidFill>
                <a:latin typeface="Courier New" pitchFamily="49" charset="0"/>
              </a:rPr>
              <a:t>ถ้าสามารถจับคู่ภาพถูก จะได้ คะแนนทั้งสิ้น +20 แต้ม แต่ถ้า ถ้าจับคู่ผิดจะ -5 แต้ม </a:t>
            </a:r>
          </a:p>
          <a:p>
            <a:r>
              <a:rPr lang="th-TH" dirty="0">
                <a:solidFill>
                  <a:schemeClr val="bg1"/>
                </a:solidFill>
                <a:latin typeface="Courier New" pitchFamily="49" charset="0"/>
              </a:rPr>
              <a:t>ใน</a:t>
            </a:r>
            <a:r>
              <a:rPr lang="th-TH" dirty="0" err="1">
                <a:solidFill>
                  <a:schemeClr val="bg1"/>
                </a:solidFill>
                <a:latin typeface="Courier New" pitchFamily="49" charset="0"/>
              </a:rPr>
              <a:t>เกมส์</a:t>
            </a:r>
            <a:r>
              <a:rPr lang="th-TH" dirty="0">
                <a:solidFill>
                  <a:schemeClr val="bg1"/>
                </a:solidFill>
                <a:latin typeface="Courier New" pitchFamily="49" charset="0"/>
              </a:rPr>
              <a:t>จะมี รูปพิเศษที่ไม่มีคู่ ถ้ากดโดนรูปนั้น  -10 แต้ม หรือ ถ้าจับคู่ผิดแล้วไปโดนรูปพิเศษก็จะ -10 แต้ม </a:t>
            </a:r>
            <a:r>
              <a:rPr lang="th-TH" dirty="0" smtClean="0">
                <a:solidFill>
                  <a:schemeClr val="bg1"/>
                </a:solidFill>
                <a:latin typeface="Courier New" pitchFamily="49" charset="0"/>
              </a:rPr>
              <a:t>เช่นกัน</a:t>
            </a:r>
          </a:p>
          <a:p>
            <a:endParaRPr lang="th-TH" dirty="0">
              <a:solidFill>
                <a:schemeClr val="bg1"/>
              </a:solidFill>
              <a:latin typeface="Courier New" pitchFamily="49" charset="0"/>
            </a:endParaRPr>
          </a:p>
          <a:p>
            <a:endParaRPr lang="th-TH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4593" y="3186147"/>
            <a:ext cx="7465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REACTION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th-TH" dirty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จะทำการ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random </a:t>
            </a:r>
            <a:r>
              <a:rPr lang="th-TH" dirty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เริ่มต้นเพียงค่าเริ่มต้นเพียงค่าเดียวทำหาตำแหน่งของภาพถัดมาด้วยวิธีเดียวกับ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MEM </a:t>
            </a:r>
            <a:r>
              <a:rPr lang="th-TH" dirty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แต่พอทำการหาตำแหน่งของภาพถัดมาจะนำ ตำแหน่งของภาพก่อนมาทำการหาแทนไม่ใช้การ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random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th-TH" dirty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ถ้าสามารถกดภาพได้ถูก ก็จะได้ +1 แต้ม แต่ถ้ากดรูปผิด จะ -1 แต้ม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4593" y="4623062"/>
            <a:ext cx="7465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 Score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dirty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ทำการตรวจสอบคะแนนว่าติดลำดับหรือไม่โดยการนำคะแนนสุทธิที่ได้มาทำการ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Binary-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Seach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dirty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ถ้าคะแนนนั้นไม่เลย 5 ลำดับ ก็จะทำการ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insert </a:t>
            </a:r>
            <a:r>
              <a:rPr lang="th-TH" dirty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ไปแต่ถ้า</a:t>
            </a:r>
            <a:r>
              <a:rPr lang="th-TH" dirty="0" smtClean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เกินก็จะ</a:t>
            </a:r>
            <a:r>
              <a:rPr lang="th-TH" dirty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ไม่สนใจคะแนนดังกล่าว</a:t>
            </a:r>
          </a:p>
        </p:txBody>
      </p:sp>
    </p:spTree>
    <p:extLst>
      <p:ext uri="{BB962C8B-B14F-4D97-AF65-F5344CB8AC3E}">
        <p14:creationId xmlns:p14="http://schemas.microsoft.com/office/powerpoint/2010/main" val="84014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B0F0"/>
                </a:solidFill>
                <a:latin typeface="Courier New"/>
                <a:cs typeface="Courier New"/>
              </a:rPr>
              <a:t>Input</a:t>
            </a:r>
            <a:endParaRPr lang="en-US" sz="4000" dirty="0">
              <a:solidFill>
                <a:srgbClr val="00B0F0"/>
              </a:solidFill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7BF8-79CE-9643-98FC-F3027CE7B0E2}" type="datetime1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Psudocode</a:t>
            </a:r>
            <a:r>
              <a:rPr lang="en-US" dirty="0" smtClean="0"/>
              <a:t> for Algorithm Design (2110479) </a:t>
            </a:r>
            <a:r>
              <a:rPr lang="en-US" dirty="0" err="1" smtClean="0"/>
              <a:t>Chulalongkorn</a:t>
            </a:r>
            <a:r>
              <a:rPr lang="en-US" dirty="0" smtClean="0"/>
              <a:t>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AD3-03B1-B34A-8F99-4820F68493A5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6280" y="1249680"/>
            <a:ext cx="7970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Identification</a:t>
            </a:r>
          </a:p>
          <a:p>
            <a:endParaRPr lang="en-US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 –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pathFinding</a:t>
            </a:r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- </a:t>
            </a:r>
            <a:r>
              <a:rPr lang="en-US" sz="2000" b="1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th-TH" sz="2000" dirty="0" smtClean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ลักษ</a:t>
            </a:r>
            <a:r>
              <a:rPr lang="th-TH" sz="2000" dirty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ณ</a:t>
            </a:r>
            <a:r>
              <a:rPr lang="th-TH" sz="2000" dirty="0" smtClean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ะ</a:t>
            </a:r>
            <a:r>
              <a:rPr lang="th-TH" sz="2000" dirty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การเชื่อมกันของกราฟ (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input </a:t>
            </a:r>
            <a:r>
              <a:rPr lang="th-TH" sz="2000" dirty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เป็น 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adjacency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matrix </a:t>
            </a:r>
            <a:r>
              <a:rPr lang="th-TH" sz="2000" dirty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ของกราฟ )</a:t>
            </a:r>
          </a:p>
          <a:p>
            <a:r>
              <a:rPr lang="en-US" sz="2000" b="1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000" b="1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th-TH" sz="2000" dirty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จุดเริ่มต้น ของ</a:t>
            </a:r>
            <a:r>
              <a:rPr lang="th-TH" sz="2000" dirty="0" smtClean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กราฟ</a:t>
            </a:r>
          </a:p>
          <a:p>
            <a:endParaRPr lang="th-TH" sz="2000" dirty="0">
              <a:solidFill>
                <a:schemeClr val="bg1"/>
              </a:solidFill>
              <a:latin typeface="Courier New" pitchFamily="49" charset="0"/>
              <a:cs typeface="TH Sarabun New" pitchFamily="34" charset="-34"/>
            </a:endParaRPr>
          </a:p>
          <a:p>
            <a:r>
              <a:rPr lang="th-TH" sz="2000" dirty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th-TH" sz="2000" dirty="0" smtClean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 score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000" b="1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000" b="1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th-TH" sz="2000" dirty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คะแนนที่ต้องการตรวจสอบ</a:t>
            </a:r>
          </a:p>
          <a:p>
            <a:r>
              <a:rPr lang="en-US" sz="2000" b="1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000" b="1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th-TH" sz="2000" dirty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ชื่อที่ต้องการตรวจสอบ</a:t>
            </a:r>
          </a:p>
          <a:p>
            <a:r>
              <a:rPr lang="en-US" sz="2000" b="1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000" b="1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th-TH" sz="2000" dirty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ตารางคะแนนปัจจุบัน</a:t>
            </a:r>
          </a:p>
          <a:p>
            <a:r>
              <a:rPr lang="en-US" sz="2000" b="1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000" b="1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th-TH" sz="2000" dirty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รายชื่อของผู้ที่ได้คะแนนตาม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score </a:t>
            </a:r>
            <a:endParaRPr lang="th-TH" sz="2000" dirty="0">
              <a:solidFill>
                <a:schemeClr val="bg1"/>
              </a:solidFill>
              <a:latin typeface="Courier New" pitchFamily="49" charset="0"/>
              <a:cs typeface="TH Sarabun New" pitchFamily="34" charset="-34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2683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B0F0"/>
                </a:solidFill>
                <a:latin typeface="Courier New"/>
                <a:cs typeface="Courier New"/>
              </a:rPr>
              <a:t>Input</a:t>
            </a:r>
            <a:endParaRPr lang="en-US" sz="4000" dirty="0">
              <a:solidFill>
                <a:srgbClr val="00B0F0"/>
              </a:solidFill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0111-7A3B-4B4D-981F-10127A596ED0}" type="datetime1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Psudocode for Algorithm Design (2110479) Chulalongkorn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AD3-03B1-B34A-8F99-4820F68493A5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3984" y="1371917"/>
            <a:ext cx="828141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Acquisition</a:t>
            </a:r>
          </a:p>
          <a:p>
            <a:endParaRPr lang="en-US" sz="20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- </a:t>
            </a:r>
            <a:r>
              <a:rPr lang="en-US" sz="2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pathFinding</a:t>
            </a:r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- </a:t>
            </a:r>
            <a:r>
              <a:rPr lang="en-US" sz="2000" b="1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array 2 </a:t>
            </a:r>
            <a:r>
              <a:rPr lang="th-TH" sz="2000" dirty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มิติ  ของ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integer  </a:t>
            </a:r>
            <a:r>
              <a:rPr lang="th-TH" sz="2000" dirty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ขนาด 15 *15 (เนื่องจากตารางมีทั้งหมด 15 ช่อง)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- </a:t>
            </a:r>
            <a:r>
              <a:rPr lang="en-US" sz="2000" b="1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 integer </a:t>
            </a:r>
            <a:r>
              <a:rPr lang="th-TH" sz="2000" dirty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ที่มีค่าระหว่าง 1 ถึง </a:t>
            </a:r>
            <a:r>
              <a:rPr lang="th-TH" sz="2000" dirty="0" smtClean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15</a:t>
            </a:r>
          </a:p>
          <a:p>
            <a:endParaRPr lang="th-TH" sz="2000" dirty="0">
              <a:solidFill>
                <a:schemeClr val="bg1"/>
              </a:solidFill>
              <a:latin typeface="Courier New" pitchFamily="49" charset="0"/>
              <a:cs typeface="TH Sarabun New" pitchFamily="34" charset="-34"/>
            </a:endParaRPr>
          </a:p>
          <a:p>
            <a:r>
              <a:rPr lang="th-TH" sz="2000" dirty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th-TH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000" dirty="0" smtClean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 score </a:t>
            </a:r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- </a:t>
            </a:r>
            <a:r>
              <a:rPr lang="en-US" sz="2000" b="1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000" dirty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เป็น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integer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- </a:t>
            </a:r>
            <a:r>
              <a:rPr lang="en-US" sz="2000" b="1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000" dirty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เป็น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th-TH" sz="2000" dirty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ภาษาอะไรก็ได้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- </a:t>
            </a:r>
            <a:r>
              <a:rPr lang="en-US" sz="2000" b="1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000" dirty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เป็น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 </a:t>
            </a:r>
            <a:r>
              <a:rPr lang="th-TH" sz="2000" dirty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ของ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integer </a:t>
            </a:r>
          </a:p>
          <a:p>
            <a:pPr lvl="2"/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000" b="1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000" dirty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เป็น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 </a:t>
            </a:r>
            <a:r>
              <a:rPr lang="th-TH" sz="2000" dirty="0">
                <a:solidFill>
                  <a:schemeClr val="bg1"/>
                </a:solidFill>
                <a:latin typeface="Courier New" pitchFamily="49" charset="0"/>
                <a:cs typeface="TH Sarabun New" pitchFamily="34" charset="-34"/>
              </a:rPr>
              <a:t>ของ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endParaRPr lang="th-TH" sz="2000" dirty="0">
              <a:solidFill>
                <a:schemeClr val="bg1"/>
              </a:solidFill>
              <a:latin typeface="Courier New" pitchFamily="49" charset="0"/>
              <a:cs typeface="TH Sarabun New" pitchFamily="34" charset="-34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947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rgbClr val="00B0F0"/>
                </a:solidFill>
                <a:latin typeface="Courier New"/>
                <a:cs typeface="Courier New"/>
              </a:rPr>
              <a:t>Pseudocode</a:t>
            </a:r>
            <a:endParaRPr lang="en-US" sz="4000" dirty="0" smtClean="0">
              <a:solidFill>
                <a:srgbClr val="00B0F0"/>
              </a:solidFill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BFS(G=(V,E), start)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for each v in V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d[v] = -1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Q &lt;= an empty queue;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Q.enqueue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(start);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d[start] = 0;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while(!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Q.empty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u &lt;=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Q.dequeue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for each v in 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adj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(u)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if(d[v] == -1)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	d[v] &lt;= d[u] + 1;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Q.enqueue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(v);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return d;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th-TH" dirty="0" smtClean="0">
              <a:solidFill>
                <a:schemeClr val="bg1"/>
              </a:solidFill>
              <a:latin typeface="Courier New" pitchFamily="49" charset="0"/>
              <a:cs typeface="TH Sarabun New"/>
            </a:endParaRPr>
          </a:p>
          <a:p>
            <a:endParaRPr lang="th-TH" dirty="0" smtClean="0">
              <a:solidFill>
                <a:schemeClr val="bg1"/>
              </a:solidFill>
              <a:latin typeface="TH Sarabun New"/>
              <a:cs typeface="TH Sarabun New"/>
            </a:endParaRPr>
          </a:p>
          <a:p>
            <a:endParaRPr lang="th-TH" dirty="0" smtClean="0">
              <a:solidFill>
                <a:schemeClr val="bg1"/>
              </a:solidFill>
              <a:latin typeface="TH Sarabun New"/>
              <a:cs typeface="TH Sarabun New"/>
            </a:endParaRPr>
          </a:p>
          <a:p>
            <a:endParaRPr lang="th-TH" dirty="0" smtClean="0">
              <a:solidFill>
                <a:schemeClr val="bg1"/>
              </a:solidFill>
              <a:latin typeface="TH Sarabun New"/>
              <a:cs typeface="TH Sarabun New"/>
            </a:endParaRPr>
          </a:p>
          <a:p>
            <a:endParaRPr lang="en-US" dirty="0">
              <a:solidFill>
                <a:schemeClr val="bg1"/>
              </a:solidFill>
              <a:latin typeface="TH Sarabun New"/>
              <a:cs typeface="TH Sarabun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FE52-3F5F-6047-91C9-514E02D60C85}" type="datetime1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Psudocode for Algorithm Design (2110479) Chulalongkorn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AD3-03B1-B34A-8F99-4820F68493A5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1" t="22589" r="8294" b="26384"/>
          <a:stretch/>
        </p:blipFill>
        <p:spPr>
          <a:xfrm>
            <a:off x="3612381" y="1499716"/>
            <a:ext cx="5074419" cy="205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rgbClr val="00B0F0"/>
                </a:solidFill>
                <a:latin typeface="Courier New"/>
                <a:cs typeface="Courier New"/>
              </a:rPr>
              <a:t>Pseudocode</a:t>
            </a:r>
            <a:endParaRPr lang="en-US" sz="4000" dirty="0" smtClean="0">
              <a:solidFill>
                <a:srgbClr val="00B0F0"/>
              </a:solidFill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605" y="1600201"/>
            <a:ext cx="8229600" cy="439866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picture &lt;= 1;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pic &lt;= set of number of picture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while(picture &lt;= 7)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while(true)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start &lt;=  random integer 1 to 15;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if(pic[i-1] == 0) break;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pic[start-1] &lt;= picture;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pathFinding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BFT(G, start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length &lt;= 3;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round &lt;=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th-TH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ต่อ...)</a:t>
            </a:r>
            <a:endParaRPr lang="en-US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6A1F-8FAD-A843-AF2D-B37F921F8D89}" type="datetime1">
              <a:rPr lang="en-US" smtClean="0"/>
              <a:t>12/30/2016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Psudocode for Algorithm Design (2110479) Chulalongkorn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AD3-03B1-B34A-8F99-4820F68493A5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0" y="1500484"/>
            <a:ext cx="8229600" cy="4398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th-TH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ต่อ...)</a:t>
            </a:r>
            <a:endParaRPr lang="en-US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start &lt;=  random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 to 15;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if(stop != start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	AND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pathFinding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&gt;= length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	AND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pic[stop-1] ==0 ) break;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round++;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if(round &gt; 30)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	length--;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	round =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picture++;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return pic;</a:t>
            </a:r>
            <a:endParaRPr lang="en-US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174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1424</Words>
  <Application>Microsoft Office PowerPoint</Application>
  <PresentationFormat>On-screen Show (4:3)</PresentationFormat>
  <Paragraphs>282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Angsana New</vt:lpstr>
      <vt:lpstr>TH Sarabun New</vt:lpstr>
      <vt:lpstr>Cordia New</vt:lpstr>
      <vt:lpstr>Calibri</vt:lpstr>
      <vt:lpstr>Courier New</vt:lpstr>
      <vt:lpstr>Office Theme</vt:lpstr>
      <vt:lpstr>Memoract</vt:lpstr>
      <vt:lpstr>Introduction</vt:lpstr>
      <vt:lpstr>PowerPoint Presentation</vt:lpstr>
      <vt:lpstr>Algorithm Description</vt:lpstr>
      <vt:lpstr>Computations</vt:lpstr>
      <vt:lpstr>Input</vt:lpstr>
      <vt:lpstr>Input</vt:lpstr>
      <vt:lpstr>Pseudocode</vt:lpstr>
      <vt:lpstr>Pseudocode</vt:lpstr>
      <vt:lpstr>Pseudocode</vt:lpstr>
      <vt:lpstr>Pseudocode</vt:lpstr>
      <vt:lpstr>Output</vt:lpstr>
      <vt:lpstr>Output</vt:lpstr>
      <vt:lpstr>Output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สำหรับ  อธิบายอัลกอริทึึม</dc:title>
  <dc:creator>Mac</dc:creator>
  <cp:lastModifiedBy>ali3n</cp:lastModifiedBy>
  <cp:revision>47</cp:revision>
  <dcterms:created xsi:type="dcterms:W3CDTF">2016-11-30T20:07:21Z</dcterms:created>
  <dcterms:modified xsi:type="dcterms:W3CDTF">2016-12-30T04:47:55Z</dcterms:modified>
</cp:coreProperties>
</file>