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74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2" r:id="rId91"/>
    <p:sldId id="373" r:id="rId92"/>
    <p:sldId id="374" r:id="rId93"/>
    <p:sldId id="375" r:id="rId94"/>
    <p:sldId id="376" r:id="rId95"/>
    <p:sldId id="377" r:id="rId96"/>
    <p:sldId id="378" r:id="rId97"/>
    <p:sldId id="379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09" r:id="rId128"/>
    <p:sldId id="410" r:id="rId129"/>
    <p:sldId id="411" r:id="rId130"/>
    <p:sldId id="412" r:id="rId131"/>
    <p:sldId id="413" r:id="rId132"/>
    <p:sldId id="414" r:id="rId133"/>
    <p:sldId id="415" r:id="rId134"/>
    <p:sldId id="416" r:id="rId135"/>
    <p:sldId id="417" r:id="rId136"/>
    <p:sldId id="418" r:id="rId137"/>
    <p:sldId id="419" r:id="rId138"/>
    <p:sldId id="420" r:id="rId139"/>
    <p:sldId id="421" r:id="rId140"/>
    <p:sldId id="422" r:id="rId141"/>
    <p:sldId id="423" r:id="rId142"/>
    <p:sldId id="424" r:id="rId143"/>
    <p:sldId id="435" r:id="rId144"/>
    <p:sldId id="436" r:id="rId145"/>
    <p:sldId id="437" r:id="rId146"/>
    <p:sldId id="438" r:id="rId147"/>
    <p:sldId id="439" r:id="rId148"/>
    <p:sldId id="440" r:id="rId149"/>
    <p:sldId id="441" r:id="rId150"/>
    <p:sldId id="442" r:id="rId151"/>
    <p:sldId id="443" r:id="rId152"/>
    <p:sldId id="444" r:id="rId153"/>
    <p:sldId id="445" r:id="rId154"/>
    <p:sldId id="446" r:id="rId155"/>
    <p:sldId id="447" r:id="rId156"/>
    <p:sldId id="448" r:id="rId157"/>
    <p:sldId id="449" r:id="rId158"/>
    <p:sldId id="450" r:id="rId159"/>
    <p:sldId id="451" r:id="rId160"/>
    <p:sldId id="452" r:id="rId161"/>
    <p:sldId id="453" r:id="rId162"/>
    <p:sldId id="454" r:id="rId163"/>
    <p:sldId id="455" r:id="rId164"/>
    <p:sldId id="456" r:id="rId165"/>
    <p:sldId id="457" r:id="rId166"/>
    <p:sldId id="458" r:id="rId167"/>
    <p:sldId id="459" r:id="rId168"/>
    <p:sldId id="460" r:id="rId169"/>
    <p:sldId id="461" r:id="rId170"/>
    <p:sldId id="462" r:id="rId171"/>
    <p:sldId id="463" r:id="rId172"/>
    <p:sldId id="464" r:id="rId17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5FAE3A-C5AA-41C6-AA09-06692B4196FA}">
  <a:tblStyle styleId="{885FAE3A-C5AA-41C6-AA09-06692B4196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39" d="100"/>
          <a:sy n="13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theme" Target="theme/theme1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presProps" Target="presProp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viewProps" Target="viewProp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ouple-with-heart-man-man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q9MM__h-M" TargetMode="External"/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nintendo.fandom.com/wiki/Nintendo_characters#Mario_series_(including_sub-franchises)" TargetMode="External"/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326949981/editor/" TargetMode="External"/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scratch-wiki.info/wiki/User_Interface#Code_Tab" TargetMode="External"/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light-bulb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chart.com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tish_and_American_keyboards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guide/mac-help/enter-characters-with-accent-marks-on-mac-mh27474/12.0/mac/12.0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face-with-tears-of-joy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face-with-tears-of-joy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emoji-modifier-sequence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thumbs-up#designs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thumbs-up#designs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ouple-with-heart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ouple-with-heart-woman-man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ouple-with-heart-woman-man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ouple-with-heart-woman-man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ouple-with-heart-woman-woman/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bd54ace3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bd54ace3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bd54ace3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bd54ace3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7a58b8ce88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7a58b8ce88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https://emojipedia.org/couple-with-heart-man-man</a:t>
            </a:r>
            <a:r>
              <a:rPr lang="en" u="sng">
                <a:solidFill>
                  <a:schemeClr val="hlink"/>
                </a:solidFill>
                <a:hlinkClick r:id="rId3"/>
              </a:rPr>
              <a:t>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409d1a31b6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409d1a31b6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41c0602a78_1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41c0602a78_1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41c0602a78_1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41c0602a78_1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41c0602a78_1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41c0602a78_1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41c0602a78_1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41c0602a78_1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41c0602a78_1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41c0602a78_1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be #484921ff, but brightened for projectors.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78a6f4c935bc918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78a6f4c935bc918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is actually #484921ff.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409d1a31b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409d1a31b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4889664db8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4889664db8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9d1a31b6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9d1a31b6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4889664db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4889664db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94fba800c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94fba800c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https://youtu.be/p3q9MM__h-M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193ad8eb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193ad8eb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note, duration, volume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416215f433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416215f433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7bd54ac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7bd54ac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4889664db8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4889664db8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4889664db8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4889664db8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94fba800c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94fba800c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94fba800c4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94fba800c4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https://nintendo.fandom.com/wiki/Nintendo_characters#Mario_series_(including_sub-franchises)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09d1a31b6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09d1a31b6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d3b88704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d3b88704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409d1a31b6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409d1a31b6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409d1a31b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409d1a31b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409d1a31b6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409d1a31b6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41c0602a78_1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41c0602a78_1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41c0602a78_1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41c0602a78_1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409d1a31b6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409d1a31b6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09d1a31b6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09d1a31b6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41907da2bc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41907da2bc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41907da2b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41907da2b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4889664db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4889664db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of information: how represent it, how process it?</a:t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41907da2b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41907da2b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41907da2bc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41907da2bc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41907da2b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41907da2b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7bd54ace3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27bd54ace3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7a58b8ce8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7a58b8ce8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7bc75060f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7bc75060f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7bd54ace3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27bd54ace3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7a58b8ce8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7a58b8ce8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7a58b8ce8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7a58b8ce8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7bd54ace3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7bd54ace3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889664db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889664db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7bd54ace3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7bd54ace3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7bd54ace3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7bd54ace3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48c5f4146c_4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48c5f4146c_4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41c76295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41c76295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7a58b8ce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7a58b8ce8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7a58b8ce8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7a58b8ce8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14889664db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14889664db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https://scratch.mit.edu/projects/326949981/editor/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41c0602a78_1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41c0602a78_1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https://en.scratch-wiki.info/wiki/User_Interface#Code_Tab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41c0602a78_1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41c0602a78_1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Palette</a:t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7a58b8ce8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7a58b8ce8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Palette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889664db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889664db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ideas from computer science to solving problems</a:t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27a58b8ce8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27a58b8ce8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Palette</a:t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7a58b8ce8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7a58b8ce8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Palette</a:t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ec4a7e6be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ec4a7e6be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41c0602a78_1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41c0602a78_1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with argument and side effect</a:t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4193ad8eb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4193ad8eb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4193ad8eb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4193ad8eb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4193ad8eb2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4193ad8eb2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4193ad8eb2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4193ad8eb2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41c0602a78_1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41c0602a78_1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with argument and return value</a:t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4193ad8eb2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4193ad8eb2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16215f433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16215f433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4193ad8eb2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4193ad8eb2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4193ad8eb2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4193ad8eb2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4193ad8eb2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4193ad8eb2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41c0602a78_1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41c0602a78_1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 from one function as argument to other function</a:t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4193ad8eb2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4193ad8eb2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4193ad8eb2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4193ad8eb2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4193ad8eb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4193ad8eb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4193ad8eb2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4193ad8eb2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4193ad8eb2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4193ad8eb2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4193ad8eb2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4193ad8eb2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889664db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4889664db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4193ad8eb2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4193ad8eb2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4193ad8eb2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4193ad8eb2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889664db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4889664db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889664d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889664d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bd54ace3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bd54ace3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d54ace3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7bd54ace3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889664db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889664db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don't use fingers, they use 0s and 1s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889664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4889664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0s and 1s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889664db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4889664db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4889664db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4889664db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92962e8aa_6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92962e8aa_6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92962e8aa_6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92962e8aa_6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492962e8aa_6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492962e8aa_6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bulbs demo: but why these patterns? then 4 volunteers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92962e8aa_6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492962e8aa_6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BULBS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e6ddd0b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e6ddd0b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bd54ace31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bd54ace31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e6ddd0b2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e6ddd0b2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e6ddd0b2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e6ddd0b2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e6ddd0b2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e6ddd0b2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e6ddd0b2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e6ddd0b2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e6ddd0b2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fe6ddd0b2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e6ddd0b2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e6ddd0b2f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e6ddd0b2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e6ddd0b2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e6ddd0b2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e6ddd0b2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e6ddd0b2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e6ddd0b2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e6ddd0b2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e6ddd0b2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bd54ace3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bd54ace3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e6ddd0b2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e6ddd0b2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https://emojipedia.org/light-bulb/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889664db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4889664db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4889664db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4889664db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4fba800c4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4fba800c4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1c0602a7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1c0602a7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41c0602a78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41c0602a78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1c0602a7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1c0602a7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1c0602a7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1c0602a7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1c0602a78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1c0602a78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1c0602a78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1c0602a78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bd54ace3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bd54ace3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41c0602a78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41c0602a78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1c0602a78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1c0602a78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c0602a78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c0602a78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1c0602a78_1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1c0602a78_1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1c0602a78_1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41c0602a78_1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4fba800c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4fba800c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1c0602a78_1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1c0602a78_1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41c0602a78_1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41c0602a78_1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41c0602a78_1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41c0602a78_1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1c0602a78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41c0602a78_1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d54ace3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7bd54ace3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1c0602a78_1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41c0602a78_1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1c0602a78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1c0602a78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41c0602a78_1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41c0602a78_1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41c0602a78_1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41c0602a78_1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4889664db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4889664db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4889664db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4889664db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7bd54ace3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7bd54ace3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- 3D Cowboys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889664db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4889664db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octet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4889664db8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4889664db8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4889664db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4889664db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d54ace3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bd54ace3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09d1a31b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09d1a31b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09d1a31b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09d1a31b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4889664db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4889664db8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409d1a31b6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409d1a31b6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4889664db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4889664db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4889664db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4889664db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4889664db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4889664db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94fba800c4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94fba800c4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409d1a31b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409d1a31b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409d1a31b6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409d1a31b6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bd54ace3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bd54ace3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94fba800c4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94fba800c4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4889664db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4889664db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7bd54ace3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7bd54ace3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https://asciichart.com/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BOW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409d1a31b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409d1a31b6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https://en.wikipedia.org/wiki/British_and_American_keyboards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represent other symbols?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409d1a31b6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409d1a31b6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https://support.apple.com/guide/mac-help/enter-characters-with-accent-marks-on-mac-mh27474/12.0/mac/12.0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409d1a31b6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409d1a31b6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https://support.apple.com/en-us/HT201586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409d1a31b6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409d1a31b6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c4a7e6be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c4a7e6be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ec4a7e6b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ec4a7e6b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billion, 36 million, 991 thousand, 1 hundred 6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78a6f4c935bc918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78a6f4c935bc918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https://emojipedia.org/face-with-tears-of-joy/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bd54ace31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bd54ace31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ec4a7e6b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ec4a7e6b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https://emojipedia.org/face-with-tears-of-joy/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7a58b8ce8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7a58b8ce8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4889664db8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4889664db8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Emoji Modifier Sequence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https://emojipedia.org/emoji-modifier-sequence/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Fitzpatrick Scale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7a58b8ce88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7a58b8ce88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https://emojipedia.org/thumbs-up#designs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7a58b8ce88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7a58b8ce88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https://emojipedia.org/thumbs-up#designs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4889664db8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4889664db8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https://emojipedia.org/couple-with-heart/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4889664db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4889664db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https://emojipedia.org/couple-with-heart-woman-man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Width Joiner (ZWJ) - "zwidge" 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7bd54ace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7bd54ace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https://emojipedia.org/couple-with-heart-woman-man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Width Joiner (ZWJ) - "zwidge" 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7a58b8ce8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7a58b8ce8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https://emojipedia.org/couple-with-heart-woman-man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7a58b8ce88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7a58b8ce88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https://emojipedia.org/couple-with-heart-woman-woman/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z78_07Xg-U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p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dev" TargetMode="Externa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" TargetMode="External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0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0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0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0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0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0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program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write code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52"/>
          <p:cNvSpPr txBox="1">
            <a:spLocks noGrp="1"/>
          </p:cNvSpPr>
          <p:nvPr>
            <p:ph type="title"/>
          </p:nvPr>
        </p:nvSpPr>
        <p:spPr>
          <a:xfrm>
            <a:off x="311700" y="3979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U+1F468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U+200D U+2764 U+FE0F U+200D </a:t>
            </a: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U+1F468</a:t>
            </a:r>
            <a:endParaRPr sz="2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5" name="Google Shape;855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" name="Google Shape;865;p154"/>
          <p:cNvGraphicFramePr/>
          <p:nvPr/>
        </p:nvGraphicFramePr>
        <p:xfrm>
          <a:off x="3646975" y="229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" name="Google Shape;870;p155"/>
          <p:cNvGraphicFramePr/>
          <p:nvPr/>
        </p:nvGraphicFramePr>
        <p:xfrm>
          <a:off x="3646975" y="229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5" name="Google Shape;875;p156"/>
          <p:cNvGraphicFramePr/>
          <p:nvPr/>
        </p:nvGraphicFramePr>
        <p:xfrm>
          <a:off x="3646975" y="229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" name="Google Shape;880;p157"/>
          <p:cNvGraphicFramePr/>
          <p:nvPr/>
        </p:nvGraphicFramePr>
        <p:xfrm>
          <a:off x="3646975" y="229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5" name="Google Shape;885;p158"/>
          <p:cNvGraphicFramePr/>
          <p:nvPr/>
        </p:nvGraphicFramePr>
        <p:xfrm>
          <a:off x="3646975" y="229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B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" name="Google Shape;890;p159"/>
          <p:cNvGraphicFramePr/>
          <p:nvPr/>
        </p:nvGraphicFramePr>
        <p:xfrm>
          <a:off x="3646975" y="229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61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8492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00" y="152400"/>
            <a:ext cx="797879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00" y="152400"/>
            <a:ext cx="797879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2/3</a:t>
            </a:r>
            <a:endParaRPr/>
          </a:p>
        </p:txBody>
      </p:sp>
      <p:sp>
        <p:nvSpPr>
          <p:cNvPr id="224" name="Google Shape;224;p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of CS50 students have never taken CS before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00" y="152400"/>
            <a:ext cx="797879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163" descr="Source: https://youtu.be/p3q9MM__h-M" title="Grumpy Cloud FLIPBOO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738"/>
            <a:ext cx="8839200" cy="292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6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65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922" name="Google Shape;922;p16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928" name="Google Shape;928;p16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934" name="Google Shape;934;p16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7650" y="1297400"/>
            <a:ext cx="2548700" cy="2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ultimately matters in this course is not so much where you end up relative to your classmates but where 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 end up relative to yourself when you began</a:t>
            </a:r>
            <a:endParaRPr sz="2400" b="1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Google Shape;959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00" y="152400"/>
            <a:ext cx="272040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Google Shape;964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9" name="Google Shape;969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174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" name="Google Shape;975;p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175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77" name="Google Shape;977;p175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176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176"/>
          <p:cNvCxnSpPr/>
          <p:nvPr/>
        </p:nvCxnSpPr>
        <p:spPr>
          <a:xfrm>
            <a:off x="2320075" y="17305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85" name="Google Shape;985;p176"/>
          <p:cNvCxnSpPr/>
          <p:nvPr/>
        </p:nvCxnSpPr>
        <p:spPr>
          <a:xfrm rot="10800000">
            <a:off x="1691275" y="17305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86" name="Google Shape;986;p176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87" name="Google Shape;987;p176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2" name="Google Shape;992;p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3" name="Google Shape;993;p177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177"/>
          <p:cNvCxnSpPr/>
          <p:nvPr/>
        </p:nvCxnSpPr>
        <p:spPr>
          <a:xfrm rot="10800000">
            <a:off x="1691275" y="30841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95" name="Google Shape;995;p177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96" name="Google Shape;996;p177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178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03" name="Google Shape;1003;p178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004" name="Google Shape;1004;p178"/>
          <p:cNvSpPr txBox="1"/>
          <p:nvPr/>
        </p:nvSpPr>
        <p:spPr>
          <a:xfrm>
            <a:off x="7254138" y="2851275"/>
            <a:ext cx="1176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log</a:t>
            </a:r>
            <a:r>
              <a:rPr lang="en" sz="2400" baseline="-25000">
                <a:solidFill>
                  <a:srgbClr val="FFFFFF"/>
                </a:solidFill>
                <a:highlight>
                  <a:srgbClr val="000000"/>
                </a:highlight>
              </a:rPr>
              <a:t>2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 i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80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81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Pick up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Look at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Open to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Quit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8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8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person is on page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person is earlier in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person is later in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84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person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person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person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person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to line 3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expressions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50" y="1677150"/>
            <a:ext cx="8737026" cy="17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88"/>
          <p:cNvSpPr/>
          <p:nvPr/>
        </p:nvSpPr>
        <p:spPr>
          <a:xfrm>
            <a:off x="152400" y="3106275"/>
            <a:ext cx="1735500" cy="45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89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90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student says hello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hello back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91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student says hello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hello back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says goodbye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goodbye back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92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student says hello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hello back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says goodbye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goodbye back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student asks how you are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you're well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93"/>
          <p:cNvSpPr txBox="1">
            <a:spLocks noGrp="1"/>
          </p:cNvSpPr>
          <p:nvPr>
            <p:ph type="body" idx="1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student says hello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hello back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says goodbye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goodbye back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student asks how you are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Say you're well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student asks why 111 in binary is 7 is decimal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04"/>
          <p:cNvSpPr txBox="1">
            <a:spLocks noGrp="1"/>
          </p:cNvSpPr>
          <p:nvPr>
            <p:ph type="body" idx="1"/>
          </p:nvPr>
        </p:nvSpPr>
        <p:spPr>
          <a:xfrm>
            <a:off x="199000" y="56150"/>
            <a:ext cx="8746500" cy="49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11101000101010011000100011000000010000000010000000100000000000000000000000000000000000000000000000000000000000000000000000000000001000000000011111000000000000000010000000000000000000000000000000000000000000000000000000000000000000000000000000000000000000000000000000000000000000000000000000000000000000000000000000010100000000000100000000000000000000000000000000000000000000000000000000000000000000000000000000001000000000000000000000000000000000000000000000001000000000000000000101000000000000000010000000001010101010010001000100111100101010010001000001111101100000100000011000111000000100010011100011101001000101111100000000000000000000000000000000000000000000000000000000000000000101100000000000011101000000000000000000000000000000000000100100010111111000000000000000000000000000000000000000000000000000000000000000001001000...0111111101000101010011000100011000000010000000010000000100000000000000000000000000000000000000000000000000000000000000000000000000000011000000000011111000000000000000010000000000000000000000001100000000001111000000000000000000000000000000000000000000000000010000000000000000000000000000000000000000000000000000000000000000101000001100100000000000000000000000000000000000000000000000000000000000000000000000000000000001000000000000000011100000000000000001110000000001000000000000000001110000000000000110010000000000000001000000000000000000000000000001010000000000000000000000000000000000000000000000000000000000000000000000000000000000000000000000000000000000000000000000000000000000000000000000000000000000000000000000000000000000000000000000000000000000000000000000000101110000100101000000000000000000000000000000000000000000000000...0010111101101100011010010110001001100011001011100111001101101111001011100011011000100000001011110111010101110011011100100010111101101100011010010110001000101111011110000011100000110110010111110011011000110100001011010110110001101001011011100111010101111000001011010110011101101110011101010010111101101100011010010110001001100011010111110110111001101111011011100111001101101000011000010111001001100101011001000010111001100001001000000010000001000001010100110101111101001110010001010100010101000100010001010100010000100000001010000010000000101111011011000110100101100010001011110111100000111000001101100101111100110110001101000010110101101100011010010110111001110101011110000010110101100111011011100111010100101111011011000110010000101101011011000110100101101110011101010111100000101101011110000011100000110110001011010011011000110100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05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0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Visual Studio Code for CS50</a:t>
            </a:r>
            <a:endParaRPr sz="5100"/>
          </a:p>
        </p:txBody>
      </p:sp>
      <p:sp>
        <p:nvSpPr>
          <p:cNvPr id="1149" name="Google Shape;1149;p20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cs50.dev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0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</a:t>
            </a:r>
            <a:endParaRPr/>
          </a:p>
        </p:txBody>
      </p:sp>
      <p:sp>
        <p:nvSpPr>
          <p:cNvPr id="1155" name="Google Shape;1155;p20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scratch.mit.edu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0" name="Google Shape;1160;p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743075"/>
            <a:ext cx="2305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" name="Google Shape;1165;p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0" name="Google Shape;1170;p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210"/>
          <p:cNvSpPr/>
          <p:nvPr/>
        </p:nvSpPr>
        <p:spPr>
          <a:xfrm>
            <a:off x="2129550" y="0"/>
            <a:ext cx="70146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10"/>
          <p:cNvSpPr/>
          <p:nvPr/>
        </p:nvSpPr>
        <p:spPr>
          <a:xfrm>
            <a:off x="27119" y="75"/>
            <a:ext cx="2115000" cy="3318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" name="Google Shape;1177;p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8" name="Google Shape;1178;p211"/>
          <p:cNvSpPr/>
          <p:nvPr/>
        </p:nvSpPr>
        <p:spPr>
          <a:xfrm>
            <a:off x="5752800" y="0"/>
            <a:ext cx="33915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11"/>
          <p:cNvSpPr/>
          <p:nvPr/>
        </p:nvSpPr>
        <p:spPr>
          <a:xfrm>
            <a:off x="14450" y="75"/>
            <a:ext cx="21150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1"/>
          <p:cNvSpPr/>
          <p:nvPr/>
        </p:nvSpPr>
        <p:spPr>
          <a:xfrm>
            <a:off x="14450" y="75"/>
            <a:ext cx="5738400" cy="3318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thinking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" name="Google Shape;1185;p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6" name="Google Shape;1186;p212"/>
          <p:cNvSpPr/>
          <p:nvPr/>
        </p:nvSpPr>
        <p:spPr>
          <a:xfrm>
            <a:off x="5778306" y="0"/>
            <a:ext cx="3378900" cy="31062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212"/>
          <p:cNvSpPr/>
          <p:nvPr/>
        </p:nvSpPr>
        <p:spPr>
          <a:xfrm>
            <a:off x="0" y="0"/>
            <a:ext cx="57783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Google Shape;1192;p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213"/>
          <p:cNvSpPr/>
          <p:nvPr/>
        </p:nvSpPr>
        <p:spPr>
          <a:xfrm>
            <a:off x="5778300" y="3118925"/>
            <a:ext cx="3378900" cy="20247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213"/>
          <p:cNvSpPr/>
          <p:nvPr/>
        </p:nvSpPr>
        <p:spPr>
          <a:xfrm>
            <a:off x="0" y="0"/>
            <a:ext cx="57783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13"/>
          <p:cNvSpPr/>
          <p:nvPr/>
        </p:nvSpPr>
        <p:spPr>
          <a:xfrm>
            <a:off x="5778300" y="0"/>
            <a:ext cx="3378900" cy="3318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" name="Google Shape;1200;p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Google Shape;1205;p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2038350"/>
            <a:ext cx="2590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1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1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2" name="Google Shape;1212;p21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13" name="Google Shape;1213;p2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1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217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20" name="Google Shape;1220;p21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21" name="Google Shape;1221;p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25" y="2391626"/>
            <a:ext cx="1088050" cy="41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2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223" name="Google Shape;1223;p21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1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21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30" name="Google Shape;1230;p21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31" name="Google Shape;1231;p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25" y="2391626"/>
            <a:ext cx="1088050" cy="41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21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33" name="Google Shape;1233;p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104" y="2060137"/>
            <a:ext cx="1517800" cy="1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219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219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40" name="Google Shape;1240;p219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41" name="Google Shape;1241;p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104" y="2060137"/>
            <a:ext cx="1517800" cy="10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p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1582" y="1626375"/>
            <a:ext cx="1870529" cy="18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3" name="Google Shape;1243;p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4925" y="2391626"/>
            <a:ext cx="1088050" cy="41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Google Shape;1248;p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2028825"/>
            <a:ext cx="45529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2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21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55" name="Google Shape;1255;p22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56" name="Google Shape;1256;p2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6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21" name="Google Shape;321;p6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22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22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63" name="Google Shape;1263;p22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64" name="Google Shape;1264;p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30" y="2390731"/>
            <a:ext cx="1402900" cy="40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22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66" name="Google Shape;1266;p2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22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23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73" name="Google Shape;1273;p22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74" name="Google Shape;1274;p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30" y="2390731"/>
            <a:ext cx="1402900" cy="40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700" y="2156731"/>
            <a:ext cx="2194610" cy="9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6" name="Google Shape;1276;p22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2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224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83" name="Google Shape;1283;p22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84" name="Google Shape;1284;p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30" y="2390731"/>
            <a:ext cx="1402900" cy="40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p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700" y="2156731"/>
            <a:ext cx="219461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541" y="2390725"/>
            <a:ext cx="757116" cy="4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Google Shape;1291;p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962150"/>
            <a:ext cx="39243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2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22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98" name="Google Shape;1298;p22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99" name="Google Shape;1299;p2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22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227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06" name="Google Shape;1306;p22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07" name="Google Shape;1307;p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80" y="2369759"/>
            <a:ext cx="8364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00" y="2369750"/>
            <a:ext cx="811800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22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10" name="Google Shape;1310;p2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22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22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17" name="Google Shape;1317;p22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18" name="Google Shape;1318;p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38" y="2219756"/>
            <a:ext cx="1877325" cy="7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580" y="2369759"/>
            <a:ext cx="8364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800" y="2369750"/>
            <a:ext cx="811800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1" name="Google Shape;1321;p22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29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29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28" name="Google Shape;1328;p229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29" name="Google Shape;1329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38" y="2219756"/>
            <a:ext cx="1877325" cy="7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0" name="Google Shape;1330;p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580" y="2369759"/>
            <a:ext cx="8364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050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800" y="2369750"/>
            <a:ext cx="811800" cy="4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3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38" name="Google Shape;1338;p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50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31"/>
          <p:cNvSpPr txBox="1"/>
          <p:nvPr/>
        </p:nvSpPr>
        <p:spPr>
          <a:xfrm>
            <a:off x="-1026560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44" name="Google Shape;1344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25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</a:t>
            </a:r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3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32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51" name="Google Shape;1351;p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104" y="2060137"/>
            <a:ext cx="1517800" cy="10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125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p232"/>
          <p:cNvSpPr txBox="1"/>
          <p:nvPr/>
        </p:nvSpPr>
        <p:spPr>
          <a:xfrm>
            <a:off x="-1026560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3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9" name="Google Shape;1359;p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544" y="1662903"/>
            <a:ext cx="1859700" cy="17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233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361" name="Google Shape;1361;p23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362" name="Google Shape;1362;p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104" y="2060137"/>
            <a:ext cx="1517800" cy="10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125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233"/>
          <p:cNvSpPr txBox="1"/>
          <p:nvPr/>
        </p:nvSpPr>
        <p:spPr>
          <a:xfrm>
            <a:off x="-1026560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unary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solve problems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r>
              <a:rPr lang="en">
                <a:solidFill>
                  <a:srgbClr val="000000"/>
                </a:solidFill>
              </a:rPr>
              <a:t> digit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digit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</a:t>
            </a:r>
            <a:r>
              <a:rPr lang="en">
                <a:solidFill>
                  <a:srgbClr val="000000"/>
                </a:solidFill>
              </a:rPr>
              <a:t>nary digi</a:t>
            </a: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</a:t>
            </a:r>
            <a:r>
              <a:rPr lang="en">
                <a:solidFill>
                  <a:srgbClr val="000000"/>
                </a:solidFill>
              </a:rPr>
              <a:t>nary digi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represent numbers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represent letters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base-10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9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2" name="Google Shape;492;p9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93" name="Google Shape;493;p9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98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0" name="Google Shape;500;p98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1" name="Google Shape;501;p9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99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8" name="Google Shape;508;p9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9" name="Google Shape;509;p9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0" name="Google Shape;510;p99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10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7" name="Google Shape;517;p10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8" name="Google Shape;518;p10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19" name="Google Shape;519;p100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20" name="Google Shape;520;p100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21" name="Google Shape;521;p100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0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7" name="Google Shape;527;p10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28" name="Google Shape;528;p10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29" name="Google Shape;529;p10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0" name="Google Shape;530;p101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 ×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1" name="Google Shape;531;p101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 ×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2" name="Google Shape;532;p101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 × 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3" name="Google Shape;533;p101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34" name="Google Shape;534;p101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represent colors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10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1" name="Google Shape;541;p10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2" name="Google Shape;542;p10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3" name="Google Shape;543;p102"/>
          <p:cNvSpPr txBox="1"/>
          <p:nvPr/>
        </p:nvSpPr>
        <p:spPr>
          <a:xfrm>
            <a:off x="2689490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4" name="Google Shape;544;p102"/>
          <p:cNvSpPr txBox="1"/>
          <p:nvPr/>
        </p:nvSpPr>
        <p:spPr>
          <a:xfrm>
            <a:off x="4045319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5" name="Google Shape;545;p102"/>
          <p:cNvSpPr txBox="1"/>
          <p:nvPr/>
        </p:nvSpPr>
        <p:spPr>
          <a:xfrm>
            <a:off x="5505014" y="3427425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3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6" name="Google Shape;546;p102"/>
          <p:cNvSpPr txBox="1"/>
          <p:nvPr/>
        </p:nvSpPr>
        <p:spPr>
          <a:xfrm>
            <a:off x="3398833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47" name="Google Shape;547;p102"/>
          <p:cNvSpPr txBox="1"/>
          <p:nvPr/>
        </p:nvSpPr>
        <p:spPr>
          <a:xfrm>
            <a:off x="4829159" y="3427422"/>
            <a:ext cx="978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+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123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0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8" name="Google Shape;558;p10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59" name="Google Shape;559;p10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60" name="Google Shape;560;p10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566" name="Google Shape;566;p105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567" name="Google Shape;567;p105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568" name="Google Shape;568;p105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10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574" name="Google Shape;574;p10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575" name="Google Shape;575;p10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576" name="Google Shape;576;p10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r>
              <a:rPr lang="en" sz="1800" baseline="30000">
                <a:solidFill>
                  <a:srgbClr val="FFFFFF"/>
                </a:solidFill>
              </a:rPr>
              <a:t>0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7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582" name="Google Shape;582;p10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583" name="Google Shape;583;p10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584" name="Google Shape;584;p10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0" name="Google Shape;590;p108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1" name="Google Shape;591;p108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2" name="Google Shape;592;p10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9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109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99" name="Google Shape;599;p109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0" name="Google Shape;600;p109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10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110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7" name="Google Shape;607;p110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08" name="Google Shape;608;p110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1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111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15" name="Google Shape;615;p111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16" name="Google Shape;616;p111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represent images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112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3" name="Google Shape;623;p112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24" name="Google Shape;624;p112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113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31" name="Google Shape;631;p113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32" name="Google Shape;632;p113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4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114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39" name="Google Shape;639;p114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0" name="Google Shape;640;p114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5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115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7" name="Google Shape;647;p115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48" name="Google Shape;648;p115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6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116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5" name="Google Shape;655;p116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56" name="Google Shape;656;p116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7"/>
          <p:cNvSpPr txBox="1"/>
          <p:nvPr/>
        </p:nvSpPr>
        <p:spPr>
          <a:xfrm>
            <a:off x="2354969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1000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117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3" name="Google Shape;663;p117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4" name="Google Shape;664;p117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665" name="Google Shape;665;p117"/>
          <p:cNvSpPr txBox="1"/>
          <p:nvPr/>
        </p:nvSpPr>
        <p:spPr>
          <a:xfrm>
            <a:off x="28061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8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18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endParaRPr sz="9600">
              <a:solidFill>
                <a:schemeClr val="dk1"/>
              </a:solidFill>
            </a:endParaRPr>
          </a:p>
        </p:txBody>
      </p:sp>
      <p:sp>
        <p:nvSpPr>
          <p:cNvPr id="671" name="Google Shape;671;p118"/>
          <p:cNvSpPr txBox="1"/>
          <p:nvPr/>
        </p:nvSpPr>
        <p:spPr>
          <a:xfrm>
            <a:off x="353394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4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672" name="Google Shape;672;p118"/>
          <p:cNvSpPr txBox="1"/>
          <p:nvPr/>
        </p:nvSpPr>
        <p:spPr>
          <a:xfrm>
            <a:off x="4208100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2</a:t>
            </a:r>
            <a:endParaRPr sz="1800" baseline="30000">
              <a:solidFill>
                <a:srgbClr val="FFFFFF"/>
              </a:solidFill>
            </a:endParaRPr>
          </a:p>
        </p:txBody>
      </p:sp>
      <p:sp>
        <p:nvSpPr>
          <p:cNvPr id="673" name="Google Shape;673;p118"/>
          <p:cNvSpPr txBox="1"/>
          <p:nvPr/>
        </p:nvSpPr>
        <p:spPr>
          <a:xfrm>
            <a:off x="4877674" y="1334100"/>
            <a:ext cx="727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1</a:t>
            </a:r>
            <a:endParaRPr sz="1800" baseline="30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0"/>
          <p:cNvSpPr txBox="1"/>
          <p:nvPr/>
        </p:nvSpPr>
        <p:spPr>
          <a:xfrm>
            <a:off x="0" y="1780500"/>
            <a:ext cx="9144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</a:t>
            </a:r>
            <a:endParaRPr sz="9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21"/>
          <p:cNvSpPr txBox="1"/>
          <p:nvPr/>
        </p:nvSpPr>
        <p:spPr>
          <a:xfrm>
            <a:off x="0" y="1780500"/>
            <a:ext cx="9144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11111111</a:t>
            </a:r>
            <a:endParaRPr sz="9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represent videos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2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3"/>
          <p:cNvSpPr txBox="1"/>
          <p:nvPr/>
        </p:nvSpPr>
        <p:spPr>
          <a:xfrm>
            <a:off x="2689500" y="1780500"/>
            <a:ext cx="37650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65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24"/>
          <p:cNvSpPr txBox="1"/>
          <p:nvPr/>
        </p:nvSpPr>
        <p:spPr>
          <a:xfrm>
            <a:off x="1026300" y="1780500"/>
            <a:ext cx="70914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01000001</a:t>
            </a:r>
            <a:endParaRPr sz="9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127"/>
          <p:cNvSpPr/>
          <p:nvPr/>
        </p:nvSpPr>
        <p:spPr>
          <a:xfrm>
            <a:off x="0" y="0"/>
            <a:ext cx="42219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27"/>
          <p:cNvSpPr/>
          <p:nvPr/>
        </p:nvSpPr>
        <p:spPr>
          <a:xfrm>
            <a:off x="5351625" y="0"/>
            <a:ext cx="37923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5" name="Google Shape;725;p128"/>
          <p:cNvGraphicFramePr/>
          <p:nvPr/>
        </p:nvGraphicFramePr>
        <p:xfrm>
          <a:off x="952500" y="175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01001000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01001001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00100001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" name="Google Shape;730;p129"/>
          <p:cNvGraphicFramePr/>
          <p:nvPr/>
        </p:nvGraphicFramePr>
        <p:xfrm>
          <a:off x="952500" y="175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" name="Google Shape;735;p130"/>
          <p:cNvGraphicFramePr/>
          <p:nvPr/>
        </p:nvGraphicFramePr>
        <p:xfrm>
          <a:off x="952500" y="175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0" name="Google Shape;740;p131"/>
          <p:cNvGraphicFramePr/>
          <p:nvPr/>
        </p:nvGraphicFramePr>
        <p:xfrm>
          <a:off x="952500" y="175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{885FAE3A-C5AA-41C6-AA09-06692B4196FA}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72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33</a:t>
                      </a:r>
                      <a:endParaRPr sz="24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represent audio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133"/>
          <p:cNvSpPr/>
          <p:nvPr/>
        </p:nvSpPr>
        <p:spPr>
          <a:xfrm>
            <a:off x="0" y="0"/>
            <a:ext cx="22596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133"/>
          <p:cNvSpPr/>
          <p:nvPr/>
        </p:nvSpPr>
        <p:spPr>
          <a:xfrm>
            <a:off x="3210975" y="0"/>
            <a:ext cx="59331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728387"/>
            <a:ext cx="8447252" cy="368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300163"/>
            <a:ext cx="762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30238"/>
            <a:ext cx="4572000" cy="16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113" y="152400"/>
            <a:ext cx="402177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39"/>
          <p:cNvSpPr txBox="1">
            <a:spLocks noGrp="1"/>
          </p:cNvSpPr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11110000100111111001100010000010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4036991106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to write algorithms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U+1F602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🏻 🏼 🏽 🏾 🏿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475" y="1808225"/>
            <a:ext cx="1527048" cy="1527048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45"/>
          <p:cNvSpPr txBox="1">
            <a:spLocks noGrp="1"/>
          </p:cNvSpPr>
          <p:nvPr>
            <p:ph type="title"/>
          </p:nvPr>
        </p:nvSpPr>
        <p:spPr>
          <a:xfrm>
            <a:off x="311700" y="3979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U+1F44D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U+1F3FD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46"/>
          <p:cNvSpPr txBox="1">
            <a:spLocks noGrp="1"/>
          </p:cNvSpPr>
          <p:nvPr>
            <p:ph type="title"/>
          </p:nvPr>
        </p:nvSpPr>
        <p:spPr>
          <a:xfrm>
            <a:off x="311700" y="3979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U+1F44D U+1F3FD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19" name="Google Shape;819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475" y="1808225"/>
            <a:ext cx="1527048" cy="15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147"/>
          <p:cNvSpPr txBox="1">
            <a:spLocks noGrp="1"/>
          </p:cNvSpPr>
          <p:nvPr>
            <p:ph type="title"/>
          </p:nvPr>
        </p:nvSpPr>
        <p:spPr>
          <a:xfrm>
            <a:off x="311700" y="3979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U+1F491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48"/>
          <p:cNvSpPr txBox="1">
            <a:spLocks noGrp="1"/>
          </p:cNvSpPr>
          <p:nvPr>
            <p:ph type="title"/>
          </p:nvPr>
        </p:nvSpPr>
        <p:spPr>
          <a:xfrm>
            <a:off x="311700" y="3979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U+1F469 U+200D U+2764 U+FE0F U+200D U+1F468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149"/>
          <p:cNvSpPr txBox="1">
            <a:spLocks noGrp="1"/>
          </p:cNvSpPr>
          <p:nvPr>
            <p:ph type="title"/>
          </p:nvPr>
        </p:nvSpPr>
        <p:spPr>
          <a:xfrm>
            <a:off x="311700" y="3979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U+1F469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U+200D </a:t>
            </a: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U+2764 U+FE0F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U+200D </a:t>
            </a: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U+1F468</a:t>
            </a:r>
            <a:endParaRPr sz="2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150"/>
          <p:cNvSpPr txBox="1">
            <a:spLocks noGrp="1"/>
          </p:cNvSpPr>
          <p:nvPr>
            <p:ph type="title"/>
          </p:nvPr>
        </p:nvSpPr>
        <p:spPr>
          <a:xfrm>
            <a:off x="311700" y="3979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U+1F469 </a:t>
            </a: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U+200D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U+2764 U+FE0F </a:t>
            </a: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U+200D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U+1F468</a:t>
            </a:r>
            <a:endParaRPr sz="2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51"/>
          <p:cNvSpPr txBox="1">
            <a:spLocks noGrp="1"/>
          </p:cNvSpPr>
          <p:nvPr>
            <p:ph type="title"/>
          </p:nvPr>
        </p:nvSpPr>
        <p:spPr>
          <a:xfrm>
            <a:off x="311700" y="3979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U+1F469</a:t>
            </a:r>
            <a:r>
              <a:rPr lang="en" sz="2700">
                <a:latin typeface="Consolas"/>
                <a:ea typeface="Consolas"/>
                <a:cs typeface="Consolas"/>
                <a:sym typeface="Consolas"/>
              </a:rPr>
              <a:t> U+200D U+2764 U+FE0F U+200D </a:t>
            </a:r>
            <a:r>
              <a:rPr lang="en" sz="27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U+1F469</a:t>
            </a:r>
            <a:endParaRPr sz="27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49" name="Google Shape;849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428750"/>
            <a:ext cx="2286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Microsoft Macintosh PowerPoint</Application>
  <PresentationFormat>On-screen Show (16:9)</PresentationFormat>
  <Paragraphs>414</Paragraphs>
  <Slides>171</Slides>
  <Notes>171</Notes>
  <HiddenSlides>16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171</vt:i4>
      </vt:variant>
    </vt:vector>
  </HeadingPairs>
  <TitlesOfParts>
    <vt:vector size="175" baseType="lpstr">
      <vt:lpstr>Arial</vt:lpstr>
      <vt:lpstr>Consolas</vt:lpstr>
      <vt:lpstr>Simple Dark</vt:lpstr>
      <vt:lpstr>Simple Dark</vt:lpstr>
      <vt:lpstr>learn how to program</vt:lpstr>
      <vt:lpstr>learn how to solve problems</vt:lpstr>
      <vt:lpstr>learn how to represent numbers</vt:lpstr>
      <vt:lpstr>learn how to represent letters</vt:lpstr>
      <vt:lpstr>learn how to represent colors</vt:lpstr>
      <vt:lpstr>learn how to represent images</vt:lpstr>
      <vt:lpstr>learn how to represent videos</vt:lpstr>
      <vt:lpstr>learn how to represent audio</vt:lpstr>
      <vt:lpstr>learn how to write algorithms</vt:lpstr>
      <vt:lpstr>learn how to write code</vt:lpstr>
      <vt:lpstr>2/3</vt:lpstr>
      <vt:lpstr>what ultimately matters in this course is not so much where you end up relative to your classmates but where  you end up relative to yourself when you began</vt:lpstr>
      <vt:lpstr>computer science</vt:lpstr>
      <vt:lpstr>problem solving</vt:lpstr>
      <vt:lpstr>computational thinking</vt:lpstr>
      <vt:lpstr>PowerPoint Presentation</vt:lpstr>
      <vt:lpstr>representation</vt:lpstr>
      <vt:lpstr>unary</vt:lpstr>
      <vt:lpstr>base-1</vt:lpstr>
      <vt:lpstr>base-2</vt:lpstr>
      <vt:lpstr>binary digit</vt:lpstr>
      <vt:lpstr>binary digit</vt:lpstr>
      <vt:lpstr>binary digit</vt:lpstr>
      <vt:lpstr>bitnary digi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base-10</vt:lpstr>
      <vt:lpstr>decimal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ASCII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Unicode</vt:lpstr>
      <vt:lpstr>11110000100111111001100010000010</vt:lpstr>
      <vt:lpstr>4036991106</vt:lpstr>
      <vt:lpstr>PowerPoint Presentation</vt:lpstr>
      <vt:lpstr>PowerPoint Presentation</vt:lpstr>
      <vt:lpstr>U+1F602</vt:lpstr>
      <vt:lpstr>🏻 🏼 🏽 🏾 🏿</vt:lpstr>
      <vt:lpstr>U+1F44D U+1F3FD</vt:lpstr>
      <vt:lpstr>U+1F44D U+1F3FD</vt:lpstr>
      <vt:lpstr>U+1F491</vt:lpstr>
      <vt:lpstr>U+1F469 U+200D U+2764 U+FE0F U+200D U+1F468</vt:lpstr>
      <vt:lpstr>U+1F469 U+200D U+2764 U+FE0F U+200D U+1F468</vt:lpstr>
      <vt:lpstr>U+1F469 U+200D U+2764 U+FE0F U+200D U+1F468</vt:lpstr>
      <vt:lpstr>U+1F469 U+200D U+2764 U+FE0F U+200D U+1F469</vt:lpstr>
      <vt:lpstr>U+1F468 U+200D U+2764 U+FE0F U+200D U+1F468</vt:lpstr>
      <vt:lpstr>RGB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code</vt:lpstr>
      <vt:lpstr>abstraction</vt:lpstr>
      <vt:lpstr>implementation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conditionals Boolean expressions loops …</vt:lpstr>
      <vt:lpstr>thank you</vt:lpstr>
      <vt:lpstr>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 Studio Code for CS50</vt:lpstr>
      <vt:lpstr>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algorithm</vt:lpstr>
      <vt:lpstr>PowerPoint Presentation</vt:lpstr>
      <vt:lpstr>PowerPoint Presentation</vt:lpstr>
      <vt:lpstr>PowerPoint Presentation</vt:lpstr>
      <vt:lpstr>algorithm</vt:lpstr>
      <vt:lpstr>algorithm</vt:lpstr>
      <vt:lpstr>PowerPoint Presentation</vt:lpstr>
      <vt:lpstr>PowerPoint Presentation</vt:lpstr>
      <vt:lpstr>PowerPoint Presentation</vt:lpstr>
      <vt:lpstr>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how to program</dc:title>
  <cp:lastModifiedBy>Jing Li</cp:lastModifiedBy>
  <cp:revision>1</cp:revision>
  <dcterms:modified xsi:type="dcterms:W3CDTF">2024-05-07T14:08:36Z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2024-05-07T14:08:29Z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6cd30193-a1e2-4985-94e4-4beef1cafa5f</vt:lpwstr>
  </property>
  <property fmtid="{D5CDD505-2E9C-101B-9397-08002B2CF9AE}" pid="7" name="MSIP_Label_defa4170-0d19-0005-0004-bc88714345d2_ActionId">
    <vt:lpwstr>72e71fa1-9dbf-428e-bf8f-db8731267d74</vt:lpwstr>
  </property>
  <property fmtid="{D5CDD505-2E9C-101B-9397-08002B2CF9AE}" pid="8" name="MSIP_Label_defa4170-0d19-0005-0004-bc88714345d2_ContentBits">
    <vt:lpwstr>0</vt:lpwstr>
  </property>
</Properties>
</file>