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66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A02D5-A592-4D19-ADB9-22E94D83870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5F9255-1979-4F5F-BCE5-CA17094CF308}">
      <dgm:prSet/>
      <dgm:spPr/>
      <dgm:t>
        <a:bodyPr/>
        <a:lstStyle/>
        <a:p>
          <a:pPr>
            <a:defRPr cap="all"/>
          </a:pPr>
          <a:r>
            <a:rPr lang="en-US" dirty="0"/>
            <a:t>The aim of the project is to provide an easily accessible, and usable way for researchers to design properly reproducible experiments</a:t>
          </a:r>
        </a:p>
      </dgm:t>
    </dgm:pt>
    <dgm:pt modelId="{6B45BD56-E305-4A12-9A69-39E3FC58B42C}" type="parTrans" cxnId="{1021E6C0-503B-43BB-B843-0A791B9F60A2}">
      <dgm:prSet/>
      <dgm:spPr/>
      <dgm:t>
        <a:bodyPr/>
        <a:lstStyle/>
        <a:p>
          <a:endParaRPr lang="en-US"/>
        </a:p>
      </dgm:t>
    </dgm:pt>
    <dgm:pt modelId="{D75296EA-38BA-4E6F-B123-F9B7F935AE31}" type="sibTrans" cxnId="{1021E6C0-503B-43BB-B843-0A791B9F60A2}">
      <dgm:prSet/>
      <dgm:spPr/>
      <dgm:t>
        <a:bodyPr/>
        <a:lstStyle/>
        <a:p>
          <a:endParaRPr lang="en-US"/>
        </a:p>
      </dgm:t>
    </dgm:pt>
    <dgm:pt modelId="{203E1EF2-3049-4A1D-AAB9-3C36BBBA3475}">
      <dgm:prSet/>
      <dgm:spPr/>
      <dgm:t>
        <a:bodyPr/>
        <a:lstStyle/>
        <a:p>
          <a:pPr>
            <a:defRPr cap="all"/>
          </a:pPr>
          <a:r>
            <a:rPr lang="en-US"/>
            <a:t>To minimize workload of researchers by handling the statistical math so they can focus on their field of research</a:t>
          </a:r>
        </a:p>
      </dgm:t>
    </dgm:pt>
    <dgm:pt modelId="{ABFB3BCB-7996-4C37-B931-A0DE930D1829}" type="parTrans" cxnId="{295786CF-9D36-4E87-8AE8-E7B72FB10431}">
      <dgm:prSet/>
      <dgm:spPr/>
      <dgm:t>
        <a:bodyPr/>
        <a:lstStyle/>
        <a:p>
          <a:endParaRPr lang="en-US"/>
        </a:p>
      </dgm:t>
    </dgm:pt>
    <dgm:pt modelId="{B400A7D6-DEF5-4922-AF77-A4DD46CE4153}" type="sibTrans" cxnId="{295786CF-9D36-4E87-8AE8-E7B72FB10431}">
      <dgm:prSet/>
      <dgm:spPr/>
      <dgm:t>
        <a:bodyPr/>
        <a:lstStyle/>
        <a:p>
          <a:endParaRPr lang="en-US"/>
        </a:p>
      </dgm:t>
    </dgm:pt>
    <dgm:pt modelId="{E4E2A4ED-375F-4B0A-BB11-95F024C43D06}">
      <dgm:prSet/>
      <dgm:spPr/>
      <dgm:t>
        <a:bodyPr/>
        <a:lstStyle/>
        <a:p>
          <a:pPr>
            <a:defRPr cap="all"/>
          </a:pPr>
          <a:r>
            <a:rPr lang="en-US"/>
            <a:t>To reduce the amount of money wasted on experiments that are not correctly designed</a:t>
          </a:r>
        </a:p>
      </dgm:t>
    </dgm:pt>
    <dgm:pt modelId="{4B61AD88-215F-48D6-9F4C-DBA6F35FB2E3}" type="parTrans" cxnId="{C2FB72DE-06D2-4713-A6F0-39E9C0583302}">
      <dgm:prSet/>
      <dgm:spPr/>
      <dgm:t>
        <a:bodyPr/>
        <a:lstStyle/>
        <a:p>
          <a:endParaRPr lang="en-US"/>
        </a:p>
      </dgm:t>
    </dgm:pt>
    <dgm:pt modelId="{E04EC186-6693-4929-8128-F753CB10B0B6}" type="sibTrans" cxnId="{C2FB72DE-06D2-4713-A6F0-39E9C0583302}">
      <dgm:prSet/>
      <dgm:spPr/>
      <dgm:t>
        <a:bodyPr/>
        <a:lstStyle/>
        <a:p>
          <a:endParaRPr lang="en-US"/>
        </a:p>
      </dgm:t>
    </dgm:pt>
    <dgm:pt modelId="{A7C283A2-5151-489C-B4A3-0B2D253262E7}" type="pres">
      <dgm:prSet presAssocID="{59AA02D5-A592-4D19-ADB9-22E94D838705}" presName="root" presStyleCnt="0">
        <dgm:presLayoutVars>
          <dgm:dir/>
          <dgm:resizeHandles val="exact"/>
        </dgm:presLayoutVars>
      </dgm:prSet>
      <dgm:spPr/>
    </dgm:pt>
    <dgm:pt modelId="{607B60CC-8596-4FD6-A1E4-DDEA32933930}" type="pres">
      <dgm:prSet presAssocID="{A45F9255-1979-4F5F-BCE5-CA17094CF308}" presName="compNode" presStyleCnt="0"/>
      <dgm:spPr/>
    </dgm:pt>
    <dgm:pt modelId="{52477B5A-27E1-47E9-9D89-C88C43803442}" type="pres">
      <dgm:prSet presAssocID="{A45F9255-1979-4F5F-BCE5-CA17094CF30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24384E-FB36-4002-A09D-3E22BBD09CF9}" type="pres">
      <dgm:prSet presAssocID="{A45F9255-1979-4F5F-BCE5-CA17094CF3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9B52B92-8627-4EF0-8CAA-F87E2040D042}" type="pres">
      <dgm:prSet presAssocID="{A45F9255-1979-4F5F-BCE5-CA17094CF308}" presName="spaceRect" presStyleCnt="0"/>
      <dgm:spPr/>
    </dgm:pt>
    <dgm:pt modelId="{1E272608-9C8B-489B-9521-25940623EF56}" type="pres">
      <dgm:prSet presAssocID="{A45F9255-1979-4F5F-BCE5-CA17094CF308}" presName="textRect" presStyleLbl="revTx" presStyleIdx="0" presStyleCnt="3">
        <dgm:presLayoutVars>
          <dgm:chMax val="1"/>
          <dgm:chPref val="1"/>
        </dgm:presLayoutVars>
      </dgm:prSet>
      <dgm:spPr/>
    </dgm:pt>
    <dgm:pt modelId="{AFC961F9-D1D5-4D74-BFA4-6EB16B53DCF6}" type="pres">
      <dgm:prSet presAssocID="{D75296EA-38BA-4E6F-B123-F9B7F935AE31}" presName="sibTrans" presStyleCnt="0"/>
      <dgm:spPr/>
    </dgm:pt>
    <dgm:pt modelId="{CF3DB7DC-4FE0-4BA7-851C-361963AD3E10}" type="pres">
      <dgm:prSet presAssocID="{203E1EF2-3049-4A1D-AAB9-3C36BBBA3475}" presName="compNode" presStyleCnt="0"/>
      <dgm:spPr/>
    </dgm:pt>
    <dgm:pt modelId="{9090EED9-E2EA-4B82-A3D3-98CE9D996BF0}" type="pres">
      <dgm:prSet presAssocID="{203E1EF2-3049-4A1D-AAB9-3C36BBBA347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8463115-D0F6-4552-A309-716598DA155D}" type="pres">
      <dgm:prSet presAssocID="{203E1EF2-3049-4A1D-AAB9-3C36BBBA34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AC086A-F7B0-4434-A944-66767CE3965B}" type="pres">
      <dgm:prSet presAssocID="{203E1EF2-3049-4A1D-AAB9-3C36BBBA3475}" presName="spaceRect" presStyleCnt="0"/>
      <dgm:spPr/>
    </dgm:pt>
    <dgm:pt modelId="{18845F18-A253-4671-ACC3-ECECCD5C627E}" type="pres">
      <dgm:prSet presAssocID="{203E1EF2-3049-4A1D-AAB9-3C36BBBA3475}" presName="textRect" presStyleLbl="revTx" presStyleIdx="1" presStyleCnt="3">
        <dgm:presLayoutVars>
          <dgm:chMax val="1"/>
          <dgm:chPref val="1"/>
        </dgm:presLayoutVars>
      </dgm:prSet>
      <dgm:spPr/>
    </dgm:pt>
    <dgm:pt modelId="{CA87CDAF-133B-4DE2-8C4B-00C8059EF125}" type="pres">
      <dgm:prSet presAssocID="{B400A7D6-DEF5-4922-AF77-A4DD46CE4153}" presName="sibTrans" presStyleCnt="0"/>
      <dgm:spPr/>
    </dgm:pt>
    <dgm:pt modelId="{2BAF28DD-392D-4FB0-A5C7-39CCF9DAE24E}" type="pres">
      <dgm:prSet presAssocID="{E4E2A4ED-375F-4B0A-BB11-95F024C43D06}" presName="compNode" presStyleCnt="0"/>
      <dgm:spPr/>
    </dgm:pt>
    <dgm:pt modelId="{872A046A-9414-4E0A-9252-1FE50D7420C6}" type="pres">
      <dgm:prSet presAssocID="{E4E2A4ED-375F-4B0A-BB11-95F024C43D0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2DB687A-6F3B-4657-B712-0042E7BE872C}" type="pres">
      <dgm:prSet presAssocID="{E4E2A4ED-375F-4B0A-BB11-95F024C43D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D16907-9062-42C8-860C-A305978D68C5}" type="pres">
      <dgm:prSet presAssocID="{E4E2A4ED-375F-4B0A-BB11-95F024C43D06}" presName="spaceRect" presStyleCnt="0"/>
      <dgm:spPr/>
    </dgm:pt>
    <dgm:pt modelId="{2400DD7E-E3CA-4D10-85D4-6A9FA5C299DA}" type="pres">
      <dgm:prSet presAssocID="{E4E2A4ED-375F-4B0A-BB11-95F024C43D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177225-2DBF-40BD-B0B1-2A09ACB6183E}" type="presOf" srcId="{203E1EF2-3049-4A1D-AAB9-3C36BBBA3475}" destId="{18845F18-A253-4671-ACC3-ECECCD5C627E}" srcOrd="0" destOrd="0" presId="urn:microsoft.com/office/officeart/2018/5/layout/IconLeafLabelList"/>
    <dgm:cxn modelId="{FEABDB64-C236-4F9C-B089-C161E28569F4}" type="presOf" srcId="{A45F9255-1979-4F5F-BCE5-CA17094CF308}" destId="{1E272608-9C8B-489B-9521-25940623EF56}" srcOrd="0" destOrd="0" presId="urn:microsoft.com/office/officeart/2018/5/layout/IconLeafLabelList"/>
    <dgm:cxn modelId="{30C36DB0-7011-4C3A-9F0B-C50162B4BE21}" type="presOf" srcId="{E4E2A4ED-375F-4B0A-BB11-95F024C43D06}" destId="{2400DD7E-E3CA-4D10-85D4-6A9FA5C299DA}" srcOrd="0" destOrd="0" presId="urn:microsoft.com/office/officeart/2018/5/layout/IconLeafLabelList"/>
    <dgm:cxn modelId="{1021E6C0-503B-43BB-B843-0A791B9F60A2}" srcId="{59AA02D5-A592-4D19-ADB9-22E94D838705}" destId="{A45F9255-1979-4F5F-BCE5-CA17094CF308}" srcOrd="0" destOrd="0" parTransId="{6B45BD56-E305-4A12-9A69-39E3FC58B42C}" sibTransId="{D75296EA-38BA-4E6F-B123-F9B7F935AE31}"/>
    <dgm:cxn modelId="{295786CF-9D36-4E87-8AE8-E7B72FB10431}" srcId="{59AA02D5-A592-4D19-ADB9-22E94D838705}" destId="{203E1EF2-3049-4A1D-AAB9-3C36BBBA3475}" srcOrd="1" destOrd="0" parTransId="{ABFB3BCB-7996-4C37-B931-A0DE930D1829}" sibTransId="{B400A7D6-DEF5-4922-AF77-A4DD46CE4153}"/>
    <dgm:cxn modelId="{C2FB72DE-06D2-4713-A6F0-39E9C0583302}" srcId="{59AA02D5-A592-4D19-ADB9-22E94D838705}" destId="{E4E2A4ED-375F-4B0A-BB11-95F024C43D06}" srcOrd="2" destOrd="0" parTransId="{4B61AD88-215F-48D6-9F4C-DBA6F35FB2E3}" sibTransId="{E04EC186-6693-4929-8128-F753CB10B0B6}"/>
    <dgm:cxn modelId="{4721C8DE-E1AC-440D-9524-85433A087DEB}" type="presOf" srcId="{59AA02D5-A592-4D19-ADB9-22E94D838705}" destId="{A7C283A2-5151-489C-B4A3-0B2D253262E7}" srcOrd="0" destOrd="0" presId="urn:microsoft.com/office/officeart/2018/5/layout/IconLeafLabelList"/>
    <dgm:cxn modelId="{5309AEB4-FC50-4835-9E2D-B3F522955E89}" type="presParOf" srcId="{A7C283A2-5151-489C-B4A3-0B2D253262E7}" destId="{607B60CC-8596-4FD6-A1E4-DDEA32933930}" srcOrd="0" destOrd="0" presId="urn:microsoft.com/office/officeart/2018/5/layout/IconLeafLabelList"/>
    <dgm:cxn modelId="{ABC6AD17-7140-4406-AE45-E071BC21FB79}" type="presParOf" srcId="{607B60CC-8596-4FD6-A1E4-DDEA32933930}" destId="{52477B5A-27E1-47E9-9D89-C88C43803442}" srcOrd="0" destOrd="0" presId="urn:microsoft.com/office/officeart/2018/5/layout/IconLeafLabelList"/>
    <dgm:cxn modelId="{C7DB2978-1094-46F8-BFDB-049E6DFF928E}" type="presParOf" srcId="{607B60CC-8596-4FD6-A1E4-DDEA32933930}" destId="{7124384E-FB36-4002-A09D-3E22BBD09CF9}" srcOrd="1" destOrd="0" presId="urn:microsoft.com/office/officeart/2018/5/layout/IconLeafLabelList"/>
    <dgm:cxn modelId="{342AF335-5309-4535-B00F-51E47EE5C1F4}" type="presParOf" srcId="{607B60CC-8596-4FD6-A1E4-DDEA32933930}" destId="{19B52B92-8627-4EF0-8CAA-F87E2040D042}" srcOrd="2" destOrd="0" presId="urn:microsoft.com/office/officeart/2018/5/layout/IconLeafLabelList"/>
    <dgm:cxn modelId="{8CDF747F-68FF-4FE4-AB1A-9F97EFE3946E}" type="presParOf" srcId="{607B60CC-8596-4FD6-A1E4-DDEA32933930}" destId="{1E272608-9C8B-489B-9521-25940623EF56}" srcOrd="3" destOrd="0" presId="urn:microsoft.com/office/officeart/2018/5/layout/IconLeafLabelList"/>
    <dgm:cxn modelId="{0F72D0AD-0C2E-47CD-878D-533CF8809542}" type="presParOf" srcId="{A7C283A2-5151-489C-B4A3-0B2D253262E7}" destId="{AFC961F9-D1D5-4D74-BFA4-6EB16B53DCF6}" srcOrd="1" destOrd="0" presId="urn:microsoft.com/office/officeart/2018/5/layout/IconLeafLabelList"/>
    <dgm:cxn modelId="{BA0223C2-BD99-4C39-8142-D9747B016ECB}" type="presParOf" srcId="{A7C283A2-5151-489C-B4A3-0B2D253262E7}" destId="{CF3DB7DC-4FE0-4BA7-851C-361963AD3E10}" srcOrd="2" destOrd="0" presId="urn:microsoft.com/office/officeart/2018/5/layout/IconLeafLabelList"/>
    <dgm:cxn modelId="{6E3FE9B8-1870-469D-B2C9-595786F29769}" type="presParOf" srcId="{CF3DB7DC-4FE0-4BA7-851C-361963AD3E10}" destId="{9090EED9-E2EA-4B82-A3D3-98CE9D996BF0}" srcOrd="0" destOrd="0" presId="urn:microsoft.com/office/officeart/2018/5/layout/IconLeafLabelList"/>
    <dgm:cxn modelId="{CEBC698F-2C6C-406B-A72C-813953FF4AAA}" type="presParOf" srcId="{CF3DB7DC-4FE0-4BA7-851C-361963AD3E10}" destId="{98463115-D0F6-4552-A309-716598DA155D}" srcOrd="1" destOrd="0" presId="urn:microsoft.com/office/officeart/2018/5/layout/IconLeafLabelList"/>
    <dgm:cxn modelId="{7B827C9B-BBB6-4E75-9867-FE8C0FFB76DB}" type="presParOf" srcId="{CF3DB7DC-4FE0-4BA7-851C-361963AD3E10}" destId="{41AC086A-F7B0-4434-A944-66767CE3965B}" srcOrd="2" destOrd="0" presId="urn:microsoft.com/office/officeart/2018/5/layout/IconLeafLabelList"/>
    <dgm:cxn modelId="{4689EAE5-1C8D-489D-860F-92DD20A7301C}" type="presParOf" srcId="{CF3DB7DC-4FE0-4BA7-851C-361963AD3E10}" destId="{18845F18-A253-4671-ACC3-ECECCD5C627E}" srcOrd="3" destOrd="0" presId="urn:microsoft.com/office/officeart/2018/5/layout/IconLeafLabelList"/>
    <dgm:cxn modelId="{4976DE31-7E61-4FFB-9CAA-6625322F28FD}" type="presParOf" srcId="{A7C283A2-5151-489C-B4A3-0B2D253262E7}" destId="{CA87CDAF-133B-4DE2-8C4B-00C8059EF125}" srcOrd="3" destOrd="0" presId="urn:microsoft.com/office/officeart/2018/5/layout/IconLeafLabelList"/>
    <dgm:cxn modelId="{9A35F1AE-34E7-4E4E-B582-63A30B89598A}" type="presParOf" srcId="{A7C283A2-5151-489C-B4A3-0B2D253262E7}" destId="{2BAF28DD-392D-4FB0-A5C7-39CCF9DAE24E}" srcOrd="4" destOrd="0" presId="urn:microsoft.com/office/officeart/2018/5/layout/IconLeafLabelList"/>
    <dgm:cxn modelId="{20B62BC1-A744-4213-8984-246C6F18A8F5}" type="presParOf" srcId="{2BAF28DD-392D-4FB0-A5C7-39CCF9DAE24E}" destId="{872A046A-9414-4E0A-9252-1FE50D7420C6}" srcOrd="0" destOrd="0" presId="urn:microsoft.com/office/officeart/2018/5/layout/IconLeafLabelList"/>
    <dgm:cxn modelId="{B5EC396D-BCB9-4B8C-BABA-EE271A4CE9AB}" type="presParOf" srcId="{2BAF28DD-392D-4FB0-A5C7-39CCF9DAE24E}" destId="{A2DB687A-6F3B-4657-B712-0042E7BE872C}" srcOrd="1" destOrd="0" presId="urn:microsoft.com/office/officeart/2018/5/layout/IconLeafLabelList"/>
    <dgm:cxn modelId="{468C5816-BA57-4671-84C0-67FC13EF5B29}" type="presParOf" srcId="{2BAF28DD-392D-4FB0-A5C7-39CCF9DAE24E}" destId="{C6D16907-9062-42C8-860C-A305978D68C5}" srcOrd="2" destOrd="0" presId="urn:microsoft.com/office/officeart/2018/5/layout/IconLeafLabelList"/>
    <dgm:cxn modelId="{8C175E43-049E-4B04-843C-0473598CD0B9}" type="presParOf" srcId="{2BAF28DD-392D-4FB0-A5C7-39CCF9DAE24E}" destId="{2400DD7E-E3CA-4D10-85D4-6A9FA5C299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FE2B8-8A80-4AA5-80DA-C628B9E7731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4F2419-36D3-4951-B22D-5F7ABE813C52}">
      <dgm:prSet/>
      <dgm:spPr/>
      <dgm:t>
        <a:bodyPr/>
        <a:lstStyle/>
        <a:p>
          <a:pPr>
            <a:defRPr b="1"/>
          </a:pPr>
          <a:r>
            <a:rPr lang="en-US" dirty="0"/>
            <a:t>Changing the package used for graphs</a:t>
          </a:r>
        </a:p>
      </dgm:t>
    </dgm:pt>
    <dgm:pt modelId="{8D0C8A5F-F422-4A01-92FD-E2C9D606ECFB}" type="parTrans" cxnId="{CF479A56-2A87-4905-8B15-D39C651F5624}">
      <dgm:prSet/>
      <dgm:spPr/>
      <dgm:t>
        <a:bodyPr/>
        <a:lstStyle/>
        <a:p>
          <a:endParaRPr lang="en-US"/>
        </a:p>
      </dgm:t>
    </dgm:pt>
    <dgm:pt modelId="{31A88676-CDCF-434B-9C19-539C90952C60}" type="sibTrans" cxnId="{CF479A56-2A87-4905-8B15-D39C651F5624}">
      <dgm:prSet/>
      <dgm:spPr/>
      <dgm:t>
        <a:bodyPr/>
        <a:lstStyle/>
        <a:p>
          <a:endParaRPr lang="en-US"/>
        </a:p>
      </dgm:t>
    </dgm:pt>
    <dgm:pt modelId="{79E2661C-CA83-43FE-993C-45854F404BB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Rpy2 to </a:t>
          </a:r>
          <a:r>
            <a:rPr lang="en-US" dirty="0" err="1"/>
            <a:t>statsmodels</a:t>
          </a:r>
          <a:r>
            <a:rPr lang="en-US" dirty="0"/>
            <a:t> and matplotlib</a:t>
          </a:r>
        </a:p>
      </dgm:t>
    </dgm:pt>
    <dgm:pt modelId="{086999FC-D16A-4744-B279-A0382790599D}" type="parTrans" cxnId="{9B32DC09-9330-47B5-A995-67BA22F10460}">
      <dgm:prSet/>
      <dgm:spPr/>
      <dgm:t>
        <a:bodyPr/>
        <a:lstStyle/>
        <a:p>
          <a:endParaRPr lang="en-US"/>
        </a:p>
      </dgm:t>
    </dgm:pt>
    <dgm:pt modelId="{292D9047-46DA-4385-ADF3-4516A7F0A584}" type="sibTrans" cxnId="{9B32DC09-9330-47B5-A995-67BA22F10460}">
      <dgm:prSet/>
      <dgm:spPr/>
      <dgm:t>
        <a:bodyPr/>
        <a:lstStyle/>
        <a:p>
          <a:endParaRPr lang="en-US"/>
        </a:p>
      </dgm:t>
    </dgm:pt>
    <dgm:pt modelId="{350A831C-68D1-4836-871D-EBE791572471}">
      <dgm:prSet/>
      <dgm:spPr/>
      <dgm:t>
        <a:bodyPr/>
        <a:lstStyle/>
        <a:p>
          <a:pPr>
            <a:buNone/>
          </a:pPr>
          <a:r>
            <a:rPr lang="en-US"/>
            <a:t>Would not reduce the total number of decencies in the project, and would risk creating new bugs while implementing new package</a:t>
          </a:r>
        </a:p>
      </dgm:t>
    </dgm:pt>
    <dgm:pt modelId="{2F4F727C-E27C-4401-B7E6-43FFD21B77D0}" type="parTrans" cxnId="{2465BFC1-8515-4702-A9B8-8D6CC9F9B599}">
      <dgm:prSet/>
      <dgm:spPr/>
      <dgm:t>
        <a:bodyPr/>
        <a:lstStyle/>
        <a:p>
          <a:endParaRPr lang="en-US"/>
        </a:p>
      </dgm:t>
    </dgm:pt>
    <dgm:pt modelId="{1E697D05-657F-4BED-9346-E8C183B18645}" type="sibTrans" cxnId="{2465BFC1-8515-4702-A9B8-8D6CC9F9B599}">
      <dgm:prSet/>
      <dgm:spPr/>
      <dgm:t>
        <a:bodyPr/>
        <a:lstStyle/>
        <a:p>
          <a:endParaRPr lang="en-US"/>
        </a:p>
      </dgm:t>
    </dgm:pt>
    <dgm:pt modelId="{57158FFF-B5D7-44B2-A427-6422CD15318D}">
      <dgm:prSet/>
      <dgm:spPr/>
      <dgm:t>
        <a:bodyPr/>
        <a:lstStyle/>
        <a:p>
          <a:pPr>
            <a:defRPr b="1"/>
          </a:pPr>
          <a:r>
            <a:rPr lang="en-US"/>
            <a:t>PDF package change</a:t>
          </a:r>
        </a:p>
      </dgm:t>
    </dgm:pt>
    <dgm:pt modelId="{B8356A67-D407-417C-A08E-A53376390454}" type="parTrans" cxnId="{42EEDD76-E731-4482-BB49-31015E9774F7}">
      <dgm:prSet/>
      <dgm:spPr/>
      <dgm:t>
        <a:bodyPr/>
        <a:lstStyle/>
        <a:p>
          <a:endParaRPr lang="en-US"/>
        </a:p>
      </dgm:t>
    </dgm:pt>
    <dgm:pt modelId="{C3EAC528-EDFF-44EE-B12C-A88122465628}" type="sibTrans" cxnId="{42EEDD76-E731-4482-BB49-31015E9774F7}">
      <dgm:prSet/>
      <dgm:spPr/>
      <dgm:t>
        <a:bodyPr/>
        <a:lstStyle/>
        <a:p>
          <a:endParaRPr lang="en-US"/>
        </a:p>
      </dgm:t>
    </dgm:pt>
    <dgm:pt modelId="{1916150A-644B-486D-8D3D-ADEDC8871350}">
      <dgm:prSet/>
      <dgm:spPr/>
      <dgm:t>
        <a:bodyPr/>
        <a:lstStyle/>
        <a:p>
          <a:r>
            <a:rPr lang="en-US"/>
            <a:t>Weasyprint relies on external library GTK</a:t>
          </a:r>
        </a:p>
      </dgm:t>
    </dgm:pt>
    <dgm:pt modelId="{333E619E-0541-42D2-BCC3-621CF581C225}" type="parTrans" cxnId="{C7C41CA3-E218-496E-84BC-BBE7FCC57E78}">
      <dgm:prSet/>
      <dgm:spPr/>
      <dgm:t>
        <a:bodyPr/>
        <a:lstStyle/>
        <a:p>
          <a:endParaRPr lang="en-US"/>
        </a:p>
      </dgm:t>
    </dgm:pt>
    <dgm:pt modelId="{C34687E9-C1F1-4DCF-B4F4-6373E80DEE77}" type="sibTrans" cxnId="{C7C41CA3-E218-496E-84BC-BBE7FCC57E78}">
      <dgm:prSet/>
      <dgm:spPr/>
      <dgm:t>
        <a:bodyPr/>
        <a:lstStyle/>
        <a:p>
          <a:endParaRPr lang="en-US"/>
        </a:p>
      </dgm:t>
    </dgm:pt>
    <dgm:pt modelId="{D62316AA-FF44-4324-846A-EFF7EE9479AF}">
      <dgm:prSet/>
      <dgm:spPr/>
      <dgm:t>
        <a:bodyPr/>
        <a:lstStyle/>
        <a:p>
          <a:r>
            <a:rPr lang="en-US"/>
            <a:t>Xhtml2pdf does not work with all css styles, causing problems in the generation of PDF with new package</a:t>
          </a:r>
        </a:p>
      </dgm:t>
    </dgm:pt>
    <dgm:pt modelId="{0B94EBE0-4E9B-475A-9050-5A6D02972B81}" type="parTrans" cxnId="{17BBC4CC-D04E-447C-B4B4-276A52EBC656}">
      <dgm:prSet/>
      <dgm:spPr/>
      <dgm:t>
        <a:bodyPr/>
        <a:lstStyle/>
        <a:p>
          <a:endParaRPr lang="en-US"/>
        </a:p>
      </dgm:t>
    </dgm:pt>
    <dgm:pt modelId="{57F57A6F-F20E-416C-BB6E-C100322E6F90}" type="sibTrans" cxnId="{17BBC4CC-D04E-447C-B4B4-276A52EBC656}">
      <dgm:prSet/>
      <dgm:spPr/>
      <dgm:t>
        <a:bodyPr/>
        <a:lstStyle/>
        <a:p>
          <a:endParaRPr lang="en-US"/>
        </a:p>
      </dgm:t>
    </dgm:pt>
    <dgm:pt modelId="{6646D893-96DF-4C3B-A746-CB0476DF2156}" type="pres">
      <dgm:prSet presAssocID="{2B5FE2B8-8A80-4AA5-80DA-C628B9E77313}" presName="root" presStyleCnt="0">
        <dgm:presLayoutVars>
          <dgm:dir/>
          <dgm:resizeHandles val="exact"/>
        </dgm:presLayoutVars>
      </dgm:prSet>
      <dgm:spPr/>
    </dgm:pt>
    <dgm:pt modelId="{5C7D9709-4C05-47D3-A123-FD9EAE25432B}" type="pres">
      <dgm:prSet presAssocID="{2D4F2419-36D3-4951-B22D-5F7ABE813C52}" presName="compNode" presStyleCnt="0"/>
      <dgm:spPr/>
    </dgm:pt>
    <dgm:pt modelId="{7046B064-97A8-4126-952C-72787DF7F109}" type="pres">
      <dgm:prSet presAssocID="{2D4F2419-36D3-4951-B22D-5F7ABE813C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BC152DF3-1E5F-4B5E-A0B3-EAA3DD56227D}" type="pres">
      <dgm:prSet presAssocID="{2D4F2419-36D3-4951-B22D-5F7ABE813C52}" presName="iconSpace" presStyleCnt="0"/>
      <dgm:spPr/>
    </dgm:pt>
    <dgm:pt modelId="{BCA816E1-6916-4C77-AC11-D00E0E58731F}" type="pres">
      <dgm:prSet presAssocID="{2D4F2419-36D3-4951-B22D-5F7ABE813C52}" presName="parTx" presStyleLbl="revTx" presStyleIdx="0" presStyleCnt="4">
        <dgm:presLayoutVars>
          <dgm:chMax val="0"/>
          <dgm:chPref val="0"/>
        </dgm:presLayoutVars>
      </dgm:prSet>
      <dgm:spPr/>
    </dgm:pt>
    <dgm:pt modelId="{7EDD1431-02A0-466A-BE1B-2301A94A583A}" type="pres">
      <dgm:prSet presAssocID="{2D4F2419-36D3-4951-B22D-5F7ABE813C52}" presName="txSpace" presStyleCnt="0"/>
      <dgm:spPr/>
    </dgm:pt>
    <dgm:pt modelId="{FBA6677A-A9FF-42A6-982E-074722F3109D}" type="pres">
      <dgm:prSet presAssocID="{2D4F2419-36D3-4951-B22D-5F7ABE813C52}" presName="desTx" presStyleLbl="revTx" presStyleIdx="1" presStyleCnt="4">
        <dgm:presLayoutVars/>
      </dgm:prSet>
      <dgm:spPr/>
    </dgm:pt>
    <dgm:pt modelId="{63CE2EDB-F561-4C22-8204-3905F38CF700}" type="pres">
      <dgm:prSet presAssocID="{31A88676-CDCF-434B-9C19-539C90952C60}" presName="sibTrans" presStyleCnt="0"/>
      <dgm:spPr/>
    </dgm:pt>
    <dgm:pt modelId="{CE573CE5-2863-4BD3-B79A-C5D5153288AC}" type="pres">
      <dgm:prSet presAssocID="{57158FFF-B5D7-44B2-A427-6422CD15318D}" presName="compNode" presStyleCnt="0"/>
      <dgm:spPr/>
    </dgm:pt>
    <dgm:pt modelId="{0D7D3B6E-BE42-4A5D-B3B5-E527F9E9CAF7}" type="pres">
      <dgm:prSet presAssocID="{57158FFF-B5D7-44B2-A427-6422CD1531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3246C81-9A95-414F-870C-7F68D59BF888}" type="pres">
      <dgm:prSet presAssocID="{57158FFF-B5D7-44B2-A427-6422CD15318D}" presName="iconSpace" presStyleCnt="0"/>
      <dgm:spPr/>
    </dgm:pt>
    <dgm:pt modelId="{FDE94093-B1FF-4769-938A-A1EE7C6B357D}" type="pres">
      <dgm:prSet presAssocID="{57158FFF-B5D7-44B2-A427-6422CD15318D}" presName="parTx" presStyleLbl="revTx" presStyleIdx="2" presStyleCnt="4">
        <dgm:presLayoutVars>
          <dgm:chMax val="0"/>
          <dgm:chPref val="0"/>
        </dgm:presLayoutVars>
      </dgm:prSet>
      <dgm:spPr/>
    </dgm:pt>
    <dgm:pt modelId="{DDFB1736-E3A9-4DF1-A12C-7D09CE144932}" type="pres">
      <dgm:prSet presAssocID="{57158FFF-B5D7-44B2-A427-6422CD15318D}" presName="txSpace" presStyleCnt="0"/>
      <dgm:spPr/>
    </dgm:pt>
    <dgm:pt modelId="{A04B3E87-BD36-46BD-85FD-70695253284C}" type="pres">
      <dgm:prSet presAssocID="{57158FFF-B5D7-44B2-A427-6422CD15318D}" presName="desTx" presStyleLbl="revTx" presStyleIdx="3" presStyleCnt="4">
        <dgm:presLayoutVars/>
      </dgm:prSet>
      <dgm:spPr/>
    </dgm:pt>
  </dgm:ptLst>
  <dgm:cxnLst>
    <dgm:cxn modelId="{8525A803-5CBA-41EB-9D20-D73CA6E57A49}" type="presOf" srcId="{350A831C-68D1-4836-871D-EBE791572471}" destId="{FBA6677A-A9FF-42A6-982E-074722F3109D}" srcOrd="0" destOrd="1" presId="urn:microsoft.com/office/officeart/2018/5/layout/CenteredIconLabelDescriptionList"/>
    <dgm:cxn modelId="{9B32DC09-9330-47B5-A995-67BA22F10460}" srcId="{2D4F2419-36D3-4951-B22D-5F7ABE813C52}" destId="{79E2661C-CA83-43FE-993C-45854F404BB7}" srcOrd="0" destOrd="0" parTransId="{086999FC-D16A-4744-B279-A0382790599D}" sibTransId="{292D9047-46DA-4385-ADF3-4516A7F0A584}"/>
    <dgm:cxn modelId="{EF021716-01ED-4C44-A107-93A0910F2A06}" type="presOf" srcId="{2B5FE2B8-8A80-4AA5-80DA-C628B9E77313}" destId="{6646D893-96DF-4C3B-A746-CB0476DF2156}" srcOrd="0" destOrd="0" presId="urn:microsoft.com/office/officeart/2018/5/layout/CenteredIconLabelDescriptionList"/>
    <dgm:cxn modelId="{A0A3451A-3598-413E-8A60-3832E5091069}" type="presOf" srcId="{57158FFF-B5D7-44B2-A427-6422CD15318D}" destId="{FDE94093-B1FF-4769-938A-A1EE7C6B357D}" srcOrd="0" destOrd="0" presId="urn:microsoft.com/office/officeart/2018/5/layout/CenteredIconLabelDescriptionList"/>
    <dgm:cxn modelId="{7870B62D-92E6-4268-94D9-8E7F27F9801F}" type="presOf" srcId="{1916150A-644B-486D-8D3D-ADEDC8871350}" destId="{A04B3E87-BD36-46BD-85FD-70695253284C}" srcOrd="0" destOrd="0" presId="urn:microsoft.com/office/officeart/2018/5/layout/CenteredIconLabelDescriptionList"/>
    <dgm:cxn modelId="{CF479A56-2A87-4905-8B15-D39C651F5624}" srcId="{2B5FE2B8-8A80-4AA5-80DA-C628B9E77313}" destId="{2D4F2419-36D3-4951-B22D-5F7ABE813C52}" srcOrd="0" destOrd="0" parTransId="{8D0C8A5F-F422-4A01-92FD-E2C9D606ECFB}" sibTransId="{31A88676-CDCF-434B-9C19-539C90952C60}"/>
    <dgm:cxn modelId="{0D3C9666-614A-487A-808E-B3209D841FD2}" type="presOf" srcId="{2D4F2419-36D3-4951-B22D-5F7ABE813C52}" destId="{BCA816E1-6916-4C77-AC11-D00E0E58731F}" srcOrd="0" destOrd="0" presId="urn:microsoft.com/office/officeart/2018/5/layout/CenteredIconLabelDescriptionList"/>
    <dgm:cxn modelId="{974B7C6E-5266-46BA-A8ED-30CA26364B40}" type="presOf" srcId="{D62316AA-FF44-4324-846A-EFF7EE9479AF}" destId="{A04B3E87-BD36-46BD-85FD-70695253284C}" srcOrd="0" destOrd="1" presId="urn:microsoft.com/office/officeart/2018/5/layout/CenteredIconLabelDescriptionList"/>
    <dgm:cxn modelId="{42EEDD76-E731-4482-BB49-31015E9774F7}" srcId="{2B5FE2B8-8A80-4AA5-80DA-C628B9E77313}" destId="{57158FFF-B5D7-44B2-A427-6422CD15318D}" srcOrd="1" destOrd="0" parTransId="{B8356A67-D407-417C-A08E-A53376390454}" sibTransId="{C3EAC528-EDFF-44EE-B12C-A88122465628}"/>
    <dgm:cxn modelId="{C7C41CA3-E218-496E-84BC-BBE7FCC57E78}" srcId="{57158FFF-B5D7-44B2-A427-6422CD15318D}" destId="{1916150A-644B-486D-8D3D-ADEDC8871350}" srcOrd="0" destOrd="0" parTransId="{333E619E-0541-42D2-BCC3-621CF581C225}" sibTransId="{C34687E9-C1F1-4DCF-B4F4-6373E80DEE77}"/>
    <dgm:cxn modelId="{738549AB-B37D-42A9-BAE6-C3DBA10E6502}" type="presOf" srcId="{79E2661C-CA83-43FE-993C-45854F404BB7}" destId="{FBA6677A-A9FF-42A6-982E-074722F3109D}" srcOrd="0" destOrd="0" presId="urn:microsoft.com/office/officeart/2018/5/layout/CenteredIconLabelDescriptionList"/>
    <dgm:cxn modelId="{2465BFC1-8515-4702-A9B8-8D6CC9F9B599}" srcId="{2D4F2419-36D3-4951-B22D-5F7ABE813C52}" destId="{350A831C-68D1-4836-871D-EBE791572471}" srcOrd="1" destOrd="0" parTransId="{2F4F727C-E27C-4401-B7E6-43FFD21B77D0}" sibTransId="{1E697D05-657F-4BED-9346-E8C183B18645}"/>
    <dgm:cxn modelId="{17BBC4CC-D04E-447C-B4B4-276A52EBC656}" srcId="{57158FFF-B5D7-44B2-A427-6422CD15318D}" destId="{D62316AA-FF44-4324-846A-EFF7EE9479AF}" srcOrd="1" destOrd="0" parTransId="{0B94EBE0-4E9B-475A-9050-5A6D02972B81}" sibTransId="{57F57A6F-F20E-416C-BB6E-C100322E6F90}"/>
    <dgm:cxn modelId="{A266B11C-6AC6-4877-9FD8-FCFC8CF67C2E}" type="presParOf" srcId="{6646D893-96DF-4C3B-A746-CB0476DF2156}" destId="{5C7D9709-4C05-47D3-A123-FD9EAE25432B}" srcOrd="0" destOrd="0" presId="urn:microsoft.com/office/officeart/2018/5/layout/CenteredIconLabelDescriptionList"/>
    <dgm:cxn modelId="{D1BDA2C0-299E-4EC8-94B4-12307769CFBD}" type="presParOf" srcId="{5C7D9709-4C05-47D3-A123-FD9EAE25432B}" destId="{7046B064-97A8-4126-952C-72787DF7F109}" srcOrd="0" destOrd="0" presId="urn:microsoft.com/office/officeart/2018/5/layout/CenteredIconLabelDescriptionList"/>
    <dgm:cxn modelId="{0E4FBDAA-5B2A-4E27-9C53-19FB7A51D500}" type="presParOf" srcId="{5C7D9709-4C05-47D3-A123-FD9EAE25432B}" destId="{BC152DF3-1E5F-4B5E-A0B3-EAA3DD56227D}" srcOrd="1" destOrd="0" presId="urn:microsoft.com/office/officeart/2018/5/layout/CenteredIconLabelDescriptionList"/>
    <dgm:cxn modelId="{1E29E99E-6070-4116-8347-10668D0AED42}" type="presParOf" srcId="{5C7D9709-4C05-47D3-A123-FD9EAE25432B}" destId="{BCA816E1-6916-4C77-AC11-D00E0E58731F}" srcOrd="2" destOrd="0" presId="urn:microsoft.com/office/officeart/2018/5/layout/CenteredIconLabelDescriptionList"/>
    <dgm:cxn modelId="{AA7E9723-9531-4B8A-B4E2-1F02A400A706}" type="presParOf" srcId="{5C7D9709-4C05-47D3-A123-FD9EAE25432B}" destId="{7EDD1431-02A0-466A-BE1B-2301A94A583A}" srcOrd="3" destOrd="0" presId="urn:microsoft.com/office/officeart/2018/5/layout/CenteredIconLabelDescriptionList"/>
    <dgm:cxn modelId="{2F24C37B-5F2C-44E9-B9A7-88E6E30A3D1D}" type="presParOf" srcId="{5C7D9709-4C05-47D3-A123-FD9EAE25432B}" destId="{FBA6677A-A9FF-42A6-982E-074722F3109D}" srcOrd="4" destOrd="0" presId="urn:microsoft.com/office/officeart/2018/5/layout/CenteredIconLabelDescriptionList"/>
    <dgm:cxn modelId="{D01AC32E-073A-4FD9-AE28-8DDBF150E4AD}" type="presParOf" srcId="{6646D893-96DF-4C3B-A746-CB0476DF2156}" destId="{63CE2EDB-F561-4C22-8204-3905F38CF700}" srcOrd="1" destOrd="0" presId="urn:microsoft.com/office/officeart/2018/5/layout/CenteredIconLabelDescriptionList"/>
    <dgm:cxn modelId="{9A96C17E-FB41-414B-900F-8193DB118BFB}" type="presParOf" srcId="{6646D893-96DF-4C3B-A746-CB0476DF2156}" destId="{CE573CE5-2863-4BD3-B79A-C5D5153288AC}" srcOrd="2" destOrd="0" presId="urn:microsoft.com/office/officeart/2018/5/layout/CenteredIconLabelDescriptionList"/>
    <dgm:cxn modelId="{8D5672FC-7DEC-45B5-AB70-9D3EF74D9F2B}" type="presParOf" srcId="{CE573CE5-2863-4BD3-B79A-C5D5153288AC}" destId="{0D7D3B6E-BE42-4A5D-B3B5-E527F9E9CAF7}" srcOrd="0" destOrd="0" presId="urn:microsoft.com/office/officeart/2018/5/layout/CenteredIconLabelDescriptionList"/>
    <dgm:cxn modelId="{19F6B12F-2152-405A-954D-E4F0CD2401AE}" type="presParOf" srcId="{CE573CE5-2863-4BD3-B79A-C5D5153288AC}" destId="{D3246C81-9A95-414F-870C-7F68D59BF888}" srcOrd="1" destOrd="0" presId="urn:microsoft.com/office/officeart/2018/5/layout/CenteredIconLabelDescriptionList"/>
    <dgm:cxn modelId="{BC4B7AD9-22DE-4564-8846-02B7BEF2E204}" type="presParOf" srcId="{CE573CE5-2863-4BD3-B79A-C5D5153288AC}" destId="{FDE94093-B1FF-4769-938A-A1EE7C6B357D}" srcOrd="2" destOrd="0" presId="urn:microsoft.com/office/officeart/2018/5/layout/CenteredIconLabelDescriptionList"/>
    <dgm:cxn modelId="{EA5A6FAB-C08C-4582-9E66-F7B489219B02}" type="presParOf" srcId="{CE573CE5-2863-4BD3-B79A-C5D5153288AC}" destId="{DDFB1736-E3A9-4DF1-A12C-7D09CE144932}" srcOrd="3" destOrd="0" presId="urn:microsoft.com/office/officeart/2018/5/layout/CenteredIconLabelDescriptionList"/>
    <dgm:cxn modelId="{B072AA7E-9582-4F63-BA9E-AE06975A1A0E}" type="presParOf" srcId="{CE573CE5-2863-4BD3-B79A-C5D5153288AC}" destId="{A04B3E87-BD36-46BD-85FD-70695253284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77B5A-27E1-47E9-9D89-C88C43803442}">
      <dsp:nvSpPr>
        <dsp:cNvPr id="0" name=""/>
        <dsp:cNvSpPr/>
      </dsp:nvSpPr>
      <dsp:spPr>
        <a:xfrm>
          <a:off x="575065" y="267642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4384E-FB36-4002-A09D-3E22BBD09CF9}">
      <dsp:nvSpPr>
        <dsp:cNvPr id="0" name=""/>
        <dsp:cNvSpPr/>
      </dsp:nvSpPr>
      <dsp:spPr>
        <a:xfrm>
          <a:off x="926065" y="618642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72608-9C8B-489B-9521-25940623EF56}">
      <dsp:nvSpPr>
        <dsp:cNvPr id="0" name=""/>
        <dsp:cNvSpPr/>
      </dsp:nvSpPr>
      <dsp:spPr>
        <a:xfrm>
          <a:off x="48565" y="2427642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aim of the project is to provide an easily accessible, and usable way for researchers to design properly reproducible experiments</a:t>
          </a:r>
        </a:p>
      </dsp:txBody>
      <dsp:txXfrm>
        <a:off x="48565" y="2427642"/>
        <a:ext cx="2700000" cy="720000"/>
      </dsp:txXfrm>
    </dsp:sp>
    <dsp:sp modelId="{9090EED9-E2EA-4B82-A3D3-98CE9D996BF0}">
      <dsp:nvSpPr>
        <dsp:cNvPr id="0" name=""/>
        <dsp:cNvSpPr/>
      </dsp:nvSpPr>
      <dsp:spPr>
        <a:xfrm>
          <a:off x="3747565" y="267642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63115-D0F6-4552-A309-716598DA155D}">
      <dsp:nvSpPr>
        <dsp:cNvPr id="0" name=""/>
        <dsp:cNvSpPr/>
      </dsp:nvSpPr>
      <dsp:spPr>
        <a:xfrm>
          <a:off x="4098565" y="618642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5F18-A253-4671-ACC3-ECECCD5C627E}">
      <dsp:nvSpPr>
        <dsp:cNvPr id="0" name=""/>
        <dsp:cNvSpPr/>
      </dsp:nvSpPr>
      <dsp:spPr>
        <a:xfrm>
          <a:off x="3221065" y="2427642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minimize workload of researchers by handling the statistical math so they can focus on their field of research</a:t>
          </a:r>
        </a:p>
      </dsp:txBody>
      <dsp:txXfrm>
        <a:off x="3221065" y="2427642"/>
        <a:ext cx="2700000" cy="720000"/>
      </dsp:txXfrm>
    </dsp:sp>
    <dsp:sp modelId="{872A046A-9414-4E0A-9252-1FE50D7420C6}">
      <dsp:nvSpPr>
        <dsp:cNvPr id="0" name=""/>
        <dsp:cNvSpPr/>
      </dsp:nvSpPr>
      <dsp:spPr>
        <a:xfrm>
          <a:off x="6920065" y="267642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B687A-6F3B-4657-B712-0042E7BE872C}">
      <dsp:nvSpPr>
        <dsp:cNvPr id="0" name=""/>
        <dsp:cNvSpPr/>
      </dsp:nvSpPr>
      <dsp:spPr>
        <a:xfrm>
          <a:off x="7271065" y="618642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0DD7E-E3CA-4D10-85D4-6A9FA5C299DA}">
      <dsp:nvSpPr>
        <dsp:cNvPr id="0" name=""/>
        <dsp:cNvSpPr/>
      </dsp:nvSpPr>
      <dsp:spPr>
        <a:xfrm>
          <a:off x="6393565" y="2427642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reduce the amount of money wasted on experiments that are not correctly designed</a:t>
          </a:r>
        </a:p>
      </dsp:txBody>
      <dsp:txXfrm>
        <a:off x="6393565" y="2427642"/>
        <a:ext cx="27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B064-97A8-4126-952C-72787DF7F109}">
      <dsp:nvSpPr>
        <dsp:cNvPr id="0" name=""/>
        <dsp:cNvSpPr/>
      </dsp:nvSpPr>
      <dsp:spPr>
        <a:xfrm>
          <a:off x="1849500" y="191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816E1-6916-4C77-AC11-D00E0E58731F}">
      <dsp:nvSpPr>
        <dsp:cNvPr id="0" name=""/>
        <dsp:cNvSpPr/>
      </dsp:nvSpPr>
      <dsp:spPr>
        <a:xfrm>
          <a:off x="445500" y="16887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Changing the package used for graphs</a:t>
          </a:r>
        </a:p>
      </dsp:txBody>
      <dsp:txXfrm>
        <a:off x="445500" y="1688742"/>
        <a:ext cx="4320000" cy="648000"/>
      </dsp:txXfrm>
    </dsp:sp>
    <dsp:sp modelId="{FBA6677A-A9FF-42A6-982E-074722F3109D}">
      <dsp:nvSpPr>
        <dsp:cNvPr id="0" name=""/>
        <dsp:cNvSpPr/>
      </dsp:nvSpPr>
      <dsp:spPr>
        <a:xfrm>
          <a:off x="445500" y="2410033"/>
          <a:ext cx="4320000" cy="12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Rpy2 to </a:t>
          </a:r>
          <a:r>
            <a:rPr lang="en-US" sz="1700" kern="1200" dirty="0" err="1"/>
            <a:t>statsmodels</a:t>
          </a:r>
          <a:r>
            <a:rPr lang="en-US" sz="1700" kern="1200" dirty="0"/>
            <a:t> and matplotlib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Would not reduce the total number of decencies in the project, and would risk creating new bugs while implementing new package</a:t>
          </a:r>
        </a:p>
      </dsp:txBody>
      <dsp:txXfrm>
        <a:off x="445500" y="2410033"/>
        <a:ext cx="4320000" cy="1273705"/>
      </dsp:txXfrm>
    </dsp:sp>
    <dsp:sp modelId="{0D7D3B6E-BE42-4A5D-B3B5-E527F9E9CAF7}">
      <dsp:nvSpPr>
        <dsp:cNvPr id="0" name=""/>
        <dsp:cNvSpPr/>
      </dsp:nvSpPr>
      <dsp:spPr>
        <a:xfrm>
          <a:off x="6925500" y="191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4093-B1FF-4769-938A-A1EE7C6B357D}">
      <dsp:nvSpPr>
        <dsp:cNvPr id="0" name=""/>
        <dsp:cNvSpPr/>
      </dsp:nvSpPr>
      <dsp:spPr>
        <a:xfrm>
          <a:off x="5521500" y="16887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PDF package change</a:t>
          </a:r>
        </a:p>
      </dsp:txBody>
      <dsp:txXfrm>
        <a:off x="5521500" y="1688742"/>
        <a:ext cx="4320000" cy="648000"/>
      </dsp:txXfrm>
    </dsp:sp>
    <dsp:sp modelId="{A04B3E87-BD36-46BD-85FD-70695253284C}">
      <dsp:nvSpPr>
        <dsp:cNvPr id="0" name=""/>
        <dsp:cNvSpPr/>
      </dsp:nvSpPr>
      <dsp:spPr>
        <a:xfrm>
          <a:off x="5521500" y="2410033"/>
          <a:ext cx="4320000" cy="12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Weasyprint relies on external library GTK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Xhtml2pdf does not work with all css styles, causing problems in the generation of PDF with new package</a:t>
          </a:r>
        </a:p>
      </dsp:txBody>
      <dsp:txXfrm>
        <a:off x="5521500" y="2410033"/>
        <a:ext cx="4320000" cy="127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C37C1-2FEB-D948-B573-D6DB7804A48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A7F6-64D5-6B48-8378-9EFB4428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A7F6-64D5-6B48-8378-9EFB442852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6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6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2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5F51-D46D-80E2-CA51-B0E817F41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84" b="353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5FA5A-BB10-DA43-73EF-F58B9D5D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Jurgis Stepenka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April 15, 2024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4D5EC-1590-1902-1FAD-E60706CB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42" y="3137248"/>
            <a:ext cx="3553714" cy="6313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C110A-4AB4-8264-5675-96C3DBEB8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7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09A9-93A8-07B7-A3A2-CA78E6B4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MySampleSize</a:t>
            </a:r>
            <a:r>
              <a:rPr lang="en-US" dirty="0"/>
              <a:t>?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6285259-9876-E5D3-2BE1-F9AD151AD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8" r="23435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9081-048E-2CB3-E73F-3693EFB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Statistical calculation website, helps researchers design experiments such that they are statistically reproducible.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Includes tools such as a power plot generator, a sample size calculator, random number generator etc.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by step experiment design guide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83408-1B05-636E-455B-D26704EB5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9E1-1B66-0697-ADF4-5C584E3B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3737"/>
            <a:ext cx="9715499" cy="887545"/>
          </a:xfrm>
        </p:spPr>
        <p:txBody>
          <a:bodyPr anchor="t">
            <a:normAutofit/>
          </a:bodyPr>
          <a:lstStyle/>
          <a:p>
            <a:r>
              <a:rPr lang="en-US" dirty="0"/>
              <a:t>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3995" y="53115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18B195-0052-4891-9DA7-EAD6C8B5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00095"/>
              </p:ext>
            </p:extLst>
          </p:nvPr>
        </p:nvGraphicFramePr>
        <p:xfrm>
          <a:off x="1525870" y="1078173"/>
          <a:ext cx="9142130" cy="341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1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B9CF-D237-1644-4FEA-99EAD889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Justification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7F3BF72-D948-BE32-6580-8D7907CF2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A8D2-4672-9F75-76A2-02235BA2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Minor in stats, which works well with a website that focuses on statistical calculations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Gives me experience working with an existing project, understanding how it works, and successfully making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3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chemeClr val="accent1">
                <a:lumMod val="45000"/>
                <a:lumOff val="55000"/>
                <a:alpha val="0"/>
              </a:schemeClr>
            </a:gs>
            <a:gs pos="55000">
              <a:schemeClr val="accent1">
                <a:lumMod val="45000"/>
                <a:lumOff val="55000"/>
                <a:alpha val="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FB00-9E05-62F3-042F-A6563E1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287000" cy="1147762"/>
          </a:xfrm>
        </p:spPr>
        <p:txBody>
          <a:bodyPr/>
          <a:lstStyle/>
          <a:p>
            <a:r>
              <a:rPr lang="en-US" dirty="0"/>
              <a:t>Operation</a:t>
            </a:r>
          </a:p>
        </p:txBody>
      </p:sp>
      <p:pic>
        <p:nvPicPr>
          <p:cNvPr id="30" name="Picture 29" descr="A close-up of a website&#10;&#10;Description automatically generated">
            <a:extLst>
              <a:ext uri="{FF2B5EF4-FFF2-40B4-BE49-F238E27FC236}">
                <a16:creationId xmlns:a16="http://schemas.microsoft.com/office/drawing/2014/main" id="{448C8C66-006F-6631-6E0B-D4F1409F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" y="3811725"/>
            <a:ext cx="4501922" cy="2625204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FC6DB3F5-E909-0531-35BE-647BBF960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/>
          <a:stretch/>
        </p:blipFill>
        <p:spPr>
          <a:xfrm>
            <a:off x="7162913" y="4671192"/>
            <a:ext cx="4501922" cy="1733673"/>
          </a:xfrm>
          <a:prstGeom prst="rect">
            <a:avLst/>
          </a:prstGeom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3096E43D-BAE1-1E29-B7FB-2D55E13F7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913" y="1155588"/>
            <a:ext cx="4501922" cy="2304555"/>
          </a:xfrm>
          <a:prstGeom prst="rect">
            <a:avLst/>
          </a:prstGeom>
        </p:spPr>
      </p:pic>
      <p:pic>
        <p:nvPicPr>
          <p:cNvPr id="36" name="Picture 35" descr="A computer screen with text&#10;&#10;Description automatically generated">
            <a:extLst>
              <a:ext uri="{FF2B5EF4-FFF2-40B4-BE49-F238E27FC236}">
                <a16:creationId xmlns:a16="http://schemas.microsoft.com/office/drawing/2014/main" id="{69258CFC-AE65-9B45-1B98-72FA7A1CD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21" y="1147762"/>
            <a:ext cx="5568835" cy="955438"/>
          </a:xfrm>
          <a:prstGeom prst="rect">
            <a:avLst/>
          </a:prstGeom>
        </p:spPr>
      </p:pic>
      <p:sp>
        <p:nvSpPr>
          <p:cNvPr id="37" name="Down Arrow 36">
            <a:extLst>
              <a:ext uri="{FF2B5EF4-FFF2-40B4-BE49-F238E27FC236}">
                <a16:creationId xmlns:a16="http://schemas.microsoft.com/office/drawing/2014/main" id="{7640AD7A-83FF-38FD-1B0C-05519A35D707}"/>
              </a:ext>
            </a:extLst>
          </p:cNvPr>
          <p:cNvSpPr/>
          <p:nvPr/>
        </p:nvSpPr>
        <p:spPr>
          <a:xfrm>
            <a:off x="2537169" y="2447617"/>
            <a:ext cx="481914" cy="104414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6C38807-31EA-28B3-A284-B189C5CC34FB}"/>
              </a:ext>
            </a:extLst>
          </p:cNvPr>
          <p:cNvSpPr/>
          <p:nvPr/>
        </p:nvSpPr>
        <p:spPr>
          <a:xfrm rot="16200000">
            <a:off x="5740799" y="5015955"/>
            <a:ext cx="481914" cy="104414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F2C3BBF2-43CE-8BF6-D2EE-1C7604BC8B8A}"/>
              </a:ext>
            </a:extLst>
          </p:cNvPr>
          <p:cNvSpPr/>
          <p:nvPr/>
        </p:nvSpPr>
        <p:spPr>
          <a:xfrm rot="10800000">
            <a:off x="9172917" y="3543594"/>
            <a:ext cx="481914" cy="104414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F0E57-1A01-1287-F185-1E2A50BC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1E7ECB0-9922-6747-31BF-7EB047B9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02AA6-36E4-02BF-6AAC-85913E2C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302626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Demonstration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86FC0-96CD-DC42-A7AC-DC0A34306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7C506525-EE7F-6368-551E-ECD717D9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0" y="1281728"/>
            <a:ext cx="4274159" cy="427415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A2E728-2449-3576-AC12-C70878F4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6C43-D1CC-B01F-8FB5-75CC6877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12B52-279E-925B-7467-0EFA8FB8E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970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7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6954-C1E6-5472-B487-61A747A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6F3C37-5A28-A95C-1082-B923B9322566}"/>
              </a:ext>
            </a:extLst>
          </p:cNvPr>
          <p:cNvGrpSpPr/>
          <p:nvPr/>
        </p:nvGrpSpPr>
        <p:grpSpPr>
          <a:xfrm>
            <a:off x="2402977" y="2288126"/>
            <a:ext cx="7386045" cy="3886708"/>
            <a:chOff x="2402977" y="2288126"/>
            <a:chExt cx="7386045" cy="388670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A39C5BF-A6CF-EFDC-6B82-E8CE13430BD0}"/>
                </a:ext>
              </a:extLst>
            </p:cNvPr>
            <p:cNvSpPr/>
            <p:nvPr/>
          </p:nvSpPr>
          <p:spPr>
            <a:xfrm rot="21600000">
              <a:off x="2948167" y="2288126"/>
              <a:ext cx="6840855" cy="1090383"/>
            </a:xfrm>
            <a:custGeom>
              <a:avLst/>
              <a:gdLst>
                <a:gd name="connsiteX0" fmla="*/ 0 w 6840855"/>
                <a:gd name="connsiteY0" fmla="*/ 0 h 1090381"/>
                <a:gd name="connsiteX1" fmla="*/ 6295665 w 6840855"/>
                <a:gd name="connsiteY1" fmla="*/ 0 h 1090381"/>
                <a:gd name="connsiteX2" fmla="*/ 6840855 w 6840855"/>
                <a:gd name="connsiteY2" fmla="*/ 545191 h 1090381"/>
                <a:gd name="connsiteX3" fmla="*/ 6295665 w 6840855"/>
                <a:gd name="connsiteY3" fmla="*/ 1090381 h 1090381"/>
                <a:gd name="connsiteX4" fmla="*/ 0 w 6840855"/>
                <a:gd name="connsiteY4" fmla="*/ 1090381 h 1090381"/>
                <a:gd name="connsiteX5" fmla="*/ 0 w 6840855"/>
                <a:gd name="connsiteY5" fmla="*/ 0 h 10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0855" h="1090381">
                  <a:moveTo>
                    <a:pt x="6840855" y="1090380"/>
                  </a:moveTo>
                  <a:lnTo>
                    <a:pt x="545190" y="1090380"/>
                  </a:lnTo>
                  <a:lnTo>
                    <a:pt x="0" y="545190"/>
                  </a:lnTo>
                  <a:lnTo>
                    <a:pt x="545190" y="1"/>
                  </a:lnTo>
                  <a:lnTo>
                    <a:pt x="6840855" y="1"/>
                  </a:lnTo>
                  <a:lnTo>
                    <a:pt x="6840855" y="10903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423" tIns="60961" rIns="113792" bIns="6096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Update to Python 3.10+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As of right now, project runs at 3.9 updated from 3.6 in January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3.10 might be possible once </a:t>
              </a:r>
              <a:r>
                <a:rPr lang="en-US" sz="1200" kern="12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Weasyprint</a:t>
              </a: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is fully removed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C17AE7-4BD4-E3B8-A9CF-D9CF4E173098}"/>
                </a:ext>
              </a:extLst>
            </p:cNvPr>
            <p:cNvSpPr/>
            <p:nvPr/>
          </p:nvSpPr>
          <p:spPr>
            <a:xfrm>
              <a:off x="2402977" y="2288127"/>
              <a:ext cx="1090381" cy="109038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3EF4E0-06F5-BC77-A5F0-F671A0034E0F}"/>
                </a:ext>
              </a:extLst>
            </p:cNvPr>
            <p:cNvSpPr/>
            <p:nvPr/>
          </p:nvSpPr>
          <p:spPr>
            <a:xfrm rot="21600000">
              <a:off x="2948167" y="3686290"/>
              <a:ext cx="6840855" cy="1090382"/>
            </a:xfrm>
            <a:custGeom>
              <a:avLst/>
              <a:gdLst>
                <a:gd name="connsiteX0" fmla="*/ 0 w 6840855"/>
                <a:gd name="connsiteY0" fmla="*/ 0 h 1090381"/>
                <a:gd name="connsiteX1" fmla="*/ 6295665 w 6840855"/>
                <a:gd name="connsiteY1" fmla="*/ 0 h 1090381"/>
                <a:gd name="connsiteX2" fmla="*/ 6840855 w 6840855"/>
                <a:gd name="connsiteY2" fmla="*/ 545191 h 1090381"/>
                <a:gd name="connsiteX3" fmla="*/ 6295665 w 6840855"/>
                <a:gd name="connsiteY3" fmla="*/ 1090381 h 1090381"/>
                <a:gd name="connsiteX4" fmla="*/ 0 w 6840855"/>
                <a:gd name="connsiteY4" fmla="*/ 1090381 h 1090381"/>
                <a:gd name="connsiteX5" fmla="*/ 0 w 6840855"/>
                <a:gd name="connsiteY5" fmla="*/ 0 h 10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0855" h="1090381">
                  <a:moveTo>
                    <a:pt x="6840855" y="1090380"/>
                  </a:moveTo>
                  <a:lnTo>
                    <a:pt x="545190" y="1090380"/>
                  </a:lnTo>
                  <a:lnTo>
                    <a:pt x="0" y="545190"/>
                  </a:lnTo>
                  <a:lnTo>
                    <a:pt x="545190" y="1"/>
                  </a:lnTo>
                  <a:lnTo>
                    <a:pt x="6840855" y="1"/>
                  </a:lnTo>
                  <a:lnTo>
                    <a:pt x="6840855" y="10903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423" tIns="60960" rIns="113792" bIns="6096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Rpy2 Removal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Process started, but decided it was best to leave rpy2 as the package for generated graphs, as implementing the alternatives would most likely cause issues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Total number</a:t>
              </a:r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of packages would remain </a:t>
              </a:r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the same</a:t>
              </a:r>
              <a:endParaRPr lang="en-US" sz="1200" kern="120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FB3FB2-0CEB-9527-9A12-D64FC5C20345}"/>
                </a:ext>
              </a:extLst>
            </p:cNvPr>
            <p:cNvSpPr/>
            <p:nvPr/>
          </p:nvSpPr>
          <p:spPr>
            <a:xfrm>
              <a:off x="2402977" y="3686290"/>
              <a:ext cx="1090381" cy="109038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17E3E89-7C4D-10C7-FD31-8EC4FF7845C5}"/>
                </a:ext>
              </a:extLst>
            </p:cNvPr>
            <p:cNvSpPr/>
            <p:nvPr/>
          </p:nvSpPr>
          <p:spPr>
            <a:xfrm rot="21600000">
              <a:off x="2948167" y="5084452"/>
              <a:ext cx="6840855" cy="1090382"/>
            </a:xfrm>
            <a:custGeom>
              <a:avLst/>
              <a:gdLst>
                <a:gd name="connsiteX0" fmla="*/ 0 w 6840855"/>
                <a:gd name="connsiteY0" fmla="*/ 0 h 1090381"/>
                <a:gd name="connsiteX1" fmla="*/ 6295665 w 6840855"/>
                <a:gd name="connsiteY1" fmla="*/ 0 h 1090381"/>
                <a:gd name="connsiteX2" fmla="*/ 6840855 w 6840855"/>
                <a:gd name="connsiteY2" fmla="*/ 545191 h 1090381"/>
                <a:gd name="connsiteX3" fmla="*/ 6295665 w 6840855"/>
                <a:gd name="connsiteY3" fmla="*/ 1090381 h 1090381"/>
                <a:gd name="connsiteX4" fmla="*/ 0 w 6840855"/>
                <a:gd name="connsiteY4" fmla="*/ 1090381 h 1090381"/>
                <a:gd name="connsiteX5" fmla="*/ 0 w 6840855"/>
                <a:gd name="connsiteY5" fmla="*/ 0 h 10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0855" h="1090381">
                  <a:moveTo>
                    <a:pt x="6840855" y="1090380"/>
                  </a:moveTo>
                  <a:lnTo>
                    <a:pt x="545190" y="1090380"/>
                  </a:lnTo>
                  <a:lnTo>
                    <a:pt x="0" y="545190"/>
                  </a:lnTo>
                  <a:lnTo>
                    <a:pt x="545190" y="1"/>
                  </a:lnTo>
                  <a:lnTo>
                    <a:pt x="6840855" y="1"/>
                  </a:lnTo>
                  <a:lnTo>
                    <a:pt x="6840855" y="10903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3423" tIns="60961" rIns="113792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Weasyprint</a:t>
              </a:r>
              <a:r>
                <a:rPr lang="en-US" sz="16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Removal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New package has been put into the project – xhtml2pdf which also converts HTML into a PDF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Weasyprint</a:t>
              </a:r>
              <a:r>
                <a:rPr lang="en-US" sz="1200" kern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has been replaced, but not yet removed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601F575-F5DC-0E5E-4937-7154D6AFBB18}"/>
                </a:ext>
              </a:extLst>
            </p:cNvPr>
            <p:cNvSpPr/>
            <p:nvPr/>
          </p:nvSpPr>
          <p:spPr>
            <a:xfrm>
              <a:off x="2402977" y="5084453"/>
              <a:ext cx="1090381" cy="109038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ABB7213E-7D61-45DE-32E4-870CCC7F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966" y="2376117"/>
            <a:ext cx="914400" cy="914400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E9D08058-2AD1-C3D4-9A17-4D2521A8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0966" y="3774280"/>
            <a:ext cx="914400" cy="914400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5725C043-D642-5F70-0C5A-24866B87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966" y="5172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124-10D6-E8FE-7560-BEC1612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/ Questions</a:t>
            </a:r>
          </a:p>
        </p:txBody>
      </p:sp>
    </p:spTree>
    <p:extLst>
      <p:ext uri="{BB962C8B-B14F-4D97-AF65-F5344CB8AC3E}">
        <p14:creationId xmlns:p14="http://schemas.microsoft.com/office/powerpoint/2010/main" val="29855821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304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FUTURA MEDIUM</vt:lpstr>
      <vt:lpstr>FUTURA MEDIUM</vt:lpstr>
      <vt:lpstr>Trade Gothic Next Cond</vt:lpstr>
      <vt:lpstr>Trade Gothic Next Light</vt:lpstr>
      <vt:lpstr>AfterglowVTI</vt:lpstr>
      <vt:lpstr> </vt:lpstr>
      <vt:lpstr>What is MySampleSize?</vt:lpstr>
      <vt:lpstr>Goals</vt:lpstr>
      <vt:lpstr>Justification</vt:lpstr>
      <vt:lpstr>Operation</vt:lpstr>
      <vt:lpstr>Demonstration</vt:lpstr>
      <vt:lpstr>Challenges</vt:lpstr>
      <vt:lpstr>Status Update</vt:lpstr>
      <vt:lpstr>Thanks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MysampleSize</dc:title>
  <dc:creator>Stepenka, Jurgis</dc:creator>
  <cp:lastModifiedBy>Stepenka, Jurgis</cp:lastModifiedBy>
  <cp:revision>33</cp:revision>
  <dcterms:created xsi:type="dcterms:W3CDTF">2023-09-06T16:49:40Z</dcterms:created>
  <dcterms:modified xsi:type="dcterms:W3CDTF">2024-04-14T23:05:44Z</dcterms:modified>
</cp:coreProperties>
</file>