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4" r:id="rId4"/>
    <p:sldId id="266" r:id="rId5"/>
    <p:sldId id="260" r:id="rId6"/>
    <p:sldId id="267" r:id="rId7"/>
    <p:sldId id="268" r:id="rId8"/>
    <p:sldId id="261" r:id="rId9"/>
    <p:sldId id="269" r:id="rId10"/>
    <p:sldId id="262" r:id="rId11"/>
    <p:sldId id="270" r:id="rId12"/>
    <p:sldId id="272" r:id="rId13"/>
    <p:sldId id="273" r:id="rId14"/>
    <p:sldId id="274" r:id="rId15"/>
    <p:sldId id="275" r:id="rId16"/>
    <p:sldId id="271" r:id="rId17"/>
    <p:sldId id="276" r:id="rId18"/>
    <p:sldId id="277" r:id="rId19"/>
    <p:sldId id="278" r:id="rId20"/>
    <p:sldId id="263" r:id="rId21"/>
    <p:sldId id="279" r:id="rId22"/>
    <p:sldId id="258"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63" y="-27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B57FD6E-BFA3-4EA2-A8C2-6A9D6630DA9B}" type="datetimeFigureOut">
              <a:rPr lang="en-US"/>
              <a:pPr>
                <a:defRPr/>
              </a:pPr>
              <a:t>8/23/2022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55FC2A4-0266-4829-85BF-EBB06F1454C4}" type="slidenum">
              <a:rPr lang="en-US"/>
              <a:pPr>
                <a:defRPr/>
              </a:pPr>
              <a:t>‹#›</a:t>
            </a:fld>
            <a:endParaRPr lang="en-US"/>
          </a:p>
        </p:txBody>
      </p:sp>
    </p:spTree>
    <p:extLst>
      <p:ext uri="{BB962C8B-B14F-4D97-AF65-F5344CB8AC3E}">
        <p14:creationId xmlns:p14="http://schemas.microsoft.com/office/powerpoint/2010/main" val="22159355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3835" t="47459" r="3857" b="2"/>
          <a:stretch>
            <a:fillRect/>
          </a:stretch>
        </p:blipFill>
        <p:spPr bwMode="auto">
          <a:xfrm>
            <a:off x="1588" y="0"/>
            <a:ext cx="9144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userDrawn="1"/>
        </p:nvCxnSpPr>
        <p:spPr>
          <a:xfrm>
            <a:off x="5386388" y="4830763"/>
            <a:ext cx="3200400" cy="0"/>
          </a:xfrm>
          <a:prstGeom prst="line">
            <a:avLst/>
          </a:prstGeom>
          <a:ln w="22225">
            <a:solidFill>
              <a:schemeClr val="bg1">
                <a:lumMod val="65000"/>
              </a:schemeClr>
            </a:solidFill>
            <a:prstDash val="solid"/>
          </a:ln>
          <a:effectLst>
            <a:outerShdw blurRad="88900" dist="38100" dir="5760000" sx="95000" sy="95000" algn="tl" rotWithShape="0">
              <a:prstClr val="black">
                <a:alpha val="37000"/>
              </a:prstClr>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a:spLocks noChangeArrowheads="1"/>
          </p:cNvSpPr>
          <p:nvPr userDrawn="1"/>
        </p:nvSpPr>
        <p:spPr bwMode="auto">
          <a:xfrm>
            <a:off x="704850" y="6378575"/>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sz="900" i="1" smtClean="0">
                <a:solidFill>
                  <a:srgbClr val="595959"/>
                </a:solidFill>
                <a:latin typeface="Arial" charset="0"/>
              </a:rPr>
              <a:t>The material presented in this document is the sole property of Tempest Technologies and is to be considered private and confidential. The content within this document must not be shared, circulated or reproduced without the written permission of Tempest Technologies. </a:t>
            </a:r>
          </a:p>
        </p:txBody>
      </p:sp>
      <p:pic>
        <p:nvPicPr>
          <p:cNvPr id="5"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09875" y="1371600"/>
            <a:ext cx="3400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a:xfrm>
            <a:off x="1447800" y="4197350"/>
            <a:ext cx="2133600" cy="365125"/>
          </a:xfrm>
        </p:spPr>
        <p:txBody>
          <a:bodyPr/>
          <a:lstStyle>
            <a:lvl1pPr>
              <a:defRPr sz="1400" b="1" smtClean="0">
                <a:solidFill>
                  <a:schemeClr val="tx1"/>
                </a:solidFill>
                <a:latin typeface="Arial" charset="0"/>
              </a:defRPr>
            </a:lvl1pPr>
          </a:lstStyle>
          <a:p>
            <a:pPr>
              <a:defRPr/>
            </a:pPr>
            <a:fld id="{B3BC55F3-154E-4048-B064-C15E4A7EF8F1}" type="datetime3">
              <a:rPr lang="en-US"/>
              <a:pPr>
                <a:defRPr/>
              </a:pPr>
              <a:t>23 August 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8" name="Slide Number Placeholder 5"/>
          <p:cNvSpPr>
            <a:spLocks noGrp="1"/>
          </p:cNvSpPr>
          <p:nvPr>
            <p:ph type="sldNum" sz="quarter" idx="12"/>
          </p:nvPr>
        </p:nvSpPr>
        <p:spPr/>
        <p:txBody>
          <a:bodyPr/>
          <a:lstStyle>
            <a:lvl1pPr>
              <a:defRPr smtClean="0"/>
            </a:lvl1pPr>
          </a:lstStyle>
          <a:p>
            <a:pPr>
              <a:defRPr/>
            </a:pPr>
            <a:fld id="{3C41D1A2-B325-4E1D-9A90-DD1B4FC1821E}" type="slidenum">
              <a:rPr lang="en-US"/>
              <a:pPr>
                <a:defRPr/>
              </a:pPr>
              <a:t>‹#›</a:t>
            </a:fld>
            <a:endParaRPr lang="en-US"/>
          </a:p>
        </p:txBody>
      </p:sp>
    </p:spTree>
    <p:extLst>
      <p:ext uri="{BB962C8B-B14F-4D97-AF65-F5344CB8AC3E}">
        <p14:creationId xmlns:p14="http://schemas.microsoft.com/office/powerpoint/2010/main" val="7737811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08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06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3835" t="47459" r="3857" b="2"/>
          <a:stretch>
            <a:fillRect/>
          </a:stretch>
        </p:blipFill>
        <p:spPr bwMode="auto">
          <a:xfrm>
            <a:off x="1588" y="0"/>
            <a:ext cx="9144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userDrawn="1"/>
        </p:nvCxnSpPr>
        <p:spPr>
          <a:xfrm>
            <a:off x="1919288" y="3117850"/>
            <a:ext cx="5181600" cy="0"/>
          </a:xfrm>
          <a:prstGeom prst="line">
            <a:avLst/>
          </a:prstGeom>
          <a:ln w="22225">
            <a:solidFill>
              <a:schemeClr val="bg1">
                <a:lumMod val="65000"/>
              </a:schemeClr>
            </a:solidFill>
            <a:prstDash val="solid"/>
          </a:ln>
          <a:effectLst>
            <a:outerShdw blurRad="88900" dist="38100" dir="5760000" sx="95000" sy="95000" algn="tl" rotWithShape="0">
              <a:prstClr val="black">
                <a:alpha val="37000"/>
              </a:prstClr>
            </a:outerShdw>
          </a:effectLst>
        </p:spPr>
        <p:style>
          <a:lnRef idx="1">
            <a:schemeClr val="accent1"/>
          </a:lnRef>
          <a:fillRef idx="0">
            <a:schemeClr val="accent1"/>
          </a:fillRef>
          <a:effectRef idx="0">
            <a:schemeClr val="accent1"/>
          </a:effectRef>
          <a:fontRef idx="minor">
            <a:schemeClr val="tx1"/>
          </a:fontRef>
        </p:style>
      </p:cxnSp>
      <p:sp>
        <p:nvSpPr>
          <p:cNvPr id="4" name="TextBox 3"/>
          <p:cNvSpPr txBox="1">
            <a:spLocks noChangeArrowheads="1"/>
          </p:cNvSpPr>
          <p:nvPr userDrawn="1"/>
        </p:nvSpPr>
        <p:spPr bwMode="auto">
          <a:xfrm>
            <a:off x="1957388" y="3557588"/>
            <a:ext cx="510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sz="1600" smtClean="0">
                <a:latin typeface="Arial" charset="0"/>
              </a:rPr>
              <a:t>8939 South Sepulveda Blvd, Suite 506</a:t>
            </a:r>
          </a:p>
          <a:p>
            <a:pPr algn="ctr">
              <a:defRPr/>
            </a:pPr>
            <a:r>
              <a:rPr lang="en-US" sz="1600" smtClean="0">
                <a:latin typeface="Arial" charset="0"/>
              </a:rPr>
              <a:t>Los Angeles, CA</a:t>
            </a:r>
          </a:p>
          <a:p>
            <a:pPr algn="ctr">
              <a:defRPr/>
            </a:pPr>
            <a:r>
              <a:rPr lang="en-US" sz="1600" smtClean="0">
                <a:latin typeface="Arial" charset="0"/>
              </a:rPr>
              <a:t>USA 90045</a:t>
            </a:r>
          </a:p>
        </p:txBody>
      </p:sp>
      <p:grpSp>
        <p:nvGrpSpPr>
          <p:cNvPr id="5" name="Group 9"/>
          <p:cNvGrpSpPr>
            <a:grpSpLocks/>
          </p:cNvGrpSpPr>
          <p:nvPr userDrawn="1"/>
        </p:nvGrpSpPr>
        <p:grpSpPr bwMode="auto">
          <a:xfrm>
            <a:off x="2365375" y="4767263"/>
            <a:ext cx="4289425" cy="338137"/>
            <a:chOff x="2514601" y="4766846"/>
            <a:chExt cx="4290368" cy="338554"/>
          </a:xfrm>
        </p:grpSpPr>
        <p:sp>
          <p:nvSpPr>
            <p:cNvPr id="6" name="Rectangle 10"/>
            <p:cNvSpPr>
              <a:spLocks noChangeArrowheads="1"/>
            </p:cNvSpPr>
            <p:nvPr/>
          </p:nvSpPr>
          <p:spPr bwMode="auto">
            <a:xfrm>
              <a:off x="2514601" y="4766846"/>
              <a:ext cx="203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a:solidFill>
                    <a:srgbClr val="87BE62"/>
                  </a:solidFill>
                  <a:latin typeface="Arial" charset="0"/>
                </a:rPr>
                <a:t> T</a:t>
              </a:r>
              <a:r>
                <a:rPr lang="en-US" sz="1600">
                  <a:latin typeface="Arial" charset="0"/>
                </a:rPr>
                <a:t> +1.310.216.1677</a:t>
              </a:r>
              <a:endParaRPr lang="en-US" sz="1600"/>
            </a:p>
          </p:txBody>
        </p:sp>
        <p:sp>
          <p:nvSpPr>
            <p:cNvPr id="7" name="Rectangle 11"/>
            <p:cNvSpPr>
              <a:spLocks noChangeArrowheads="1"/>
            </p:cNvSpPr>
            <p:nvPr/>
          </p:nvSpPr>
          <p:spPr bwMode="auto">
            <a:xfrm>
              <a:off x="4776850" y="4766846"/>
              <a:ext cx="2028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87BE62"/>
                  </a:solidFill>
                  <a:latin typeface="Arial" charset="0"/>
                </a:rPr>
                <a:t>F</a:t>
              </a:r>
              <a:r>
                <a:rPr lang="en-US" sz="1600">
                  <a:latin typeface="Arial" charset="0"/>
                </a:rPr>
                <a:t> +1.310.216.1628  </a:t>
              </a:r>
              <a:endParaRPr lang="en-US" sz="1600"/>
            </a:p>
          </p:txBody>
        </p:sp>
      </p:grpSp>
      <p:sp>
        <p:nvSpPr>
          <p:cNvPr id="8" name="Rectangle 12"/>
          <p:cNvSpPr>
            <a:spLocks noChangeArrowheads="1"/>
          </p:cNvSpPr>
          <p:nvPr userDrawn="1"/>
        </p:nvSpPr>
        <p:spPr bwMode="auto">
          <a:xfrm>
            <a:off x="3219450" y="5459413"/>
            <a:ext cx="257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1">
                <a:solidFill>
                  <a:srgbClr val="87BE62"/>
                </a:solidFill>
                <a:latin typeface="Arial" charset="0"/>
              </a:rPr>
              <a:t>www.</a:t>
            </a:r>
            <a:r>
              <a:rPr lang="en-US" sz="1600">
                <a:latin typeface="Arial" charset="0"/>
              </a:rPr>
              <a:t>tempest-tech.com   </a:t>
            </a:r>
            <a:endParaRPr lang="en-US" sz="1600"/>
          </a:p>
        </p:txBody>
      </p:sp>
      <p:pic>
        <p:nvPicPr>
          <p:cNvPr id="9"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09875" y="1371600"/>
            <a:ext cx="3400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9175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bwMode="auto">
          <a:xfrm>
            <a:off x="0" y="-9525"/>
            <a:ext cx="9144000" cy="457200"/>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eaLnBrk="0" hangingPunct="0">
              <a:defRPr/>
            </a:pPr>
            <a:endParaRPr lang="en-US" sz="2400">
              <a:latin typeface="Times New Roman" pitchFamily="18" charset="0"/>
            </a:endParaRPr>
          </a:p>
        </p:txBody>
      </p:sp>
      <p:pic>
        <p:nvPicPr>
          <p:cNvPr id="3" name="Picture 7"/>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438" t="3999" r="57916" b="54167"/>
          <a:stretch>
            <a:fillRect/>
          </a:stretch>
        </p:blipFill>
        <p:spPr bwMode="auto">
          <a:xfrm>
            <a:off x="8385175" y="28575"/>
            <a:ext cx="5667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a:spLocks noGrp="1"/>
          </p:cNvSpPr>
          <p:nvPr>
            <p:ph type="ftr" sz="quarter" idx="10"/>
          </p:nvPr>
        </p:nvSpPr>
        <p:spPr>
          <a:xfrm>
            <a:off x="381000" y="6356350"/>
            <a:ext cx="2895600" cy="365125"/>
          </a:xfrm>
        </p:spPr>
        <p:txBody>
          <a:bodyPr/>
          <a:lstStyle>
            <a:lvl1pPr algn="l">
              <a:defRPr sz="1000">
                <a:solidFill>
                  <a:schemeClr val="tx1"/>
                </a:solidFill>
                <a:latin typeface="Arial" pitchFamily="34" charset="0"/>
                <a:cs typeface="Arial" pitchFamily="34" charset="0"/>
              </a:defRPr>
            </a:lvl1pPr>
          </a:lstStyle>
          <a:p>
            <a:pPr>
              <a:defRPr/>
            </a:pPr>
            <a:r>
              <a:rPr lang="en-US"/>
              <a:t>Tempest Technologies Proprietary </a:t>
            </a:r>
          </a:p>
        </p:txBody>
      </p:sp>
      <p:sp>
        <p:nvSpPr>
          <p:cNvPr id="5" name="Slide Number Placeholder 5"/>
          <p:cNvSpPr>
            <a:spLocks noGrp="1"/>
          </p:cNvSpPr>
          <p:nvPr>
            <p:ph type="sldNum" sz="quarter" idx="11"/>
          </p:nvPr>
        </p:nvSpPr>
        <p:spPr/>
        <p:txBody>
          <a:bodyPr/>
          <a:lstStyle>
            <a:lvl1pPr>
              <a:defRPr sz="1000" smtClean="0">
                <a:solidFill>
                  <a:schemeClr val="tx1"/>
                </a:solidFill>
                <a:latin typeface="Arial" charset="0"/>
              </a:defRPr>
            </a:lvl1pPr>
          </a:lstStyle>
          <a:p>
            <a:pPr>
              <a:defRPr/>
            </a:pPr>
            <a:r>
              <a:rPr lang="en-US"/>
              <a:t>Slide </a:t>
            </a:r>
            <a:fld id="{40B1BCD4-89DC-4E38-BC82-D27CBCFBA404}" type="slidenum">
              <a:rPr lang="en-US"/>
              <a:pPr>
                <a:defRPr/>
              </a:pPr>
              <a:t>‹#›</a:t>
            </a:fld>
            <a:endParaRPr lang="en-US"/>
          </a:p>
        </p:txBody>
      </p:sp>
    </p:spTree>
    <p:extLst>
      <p:ext uri="{BB962C8B-B14F-4D97-AF65-F5344CB8AC3E}">
        <p14:creationId xmlns:p14="http://schemas.microsoft.com/office/powerpoint/2010/main" val="180862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F5FB55-47E5-4C4F-900D-DA65BC1D2CDB}" type="datetime1">
              <a:rPr lang="en-US"/>
              <a:pPr>
                <a:defRPr/>
              </a:pPr>
              <a:t>8/23/2022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6" name="Slide Number Placeholder 5"/>
          <p:cNvSpPr>
            <a:spLocks noGrp="1"/>
          </p:cNvSpPr>
          <p:nvPr>
            <p:ph type="sldNum" sz="quarter" idx="12"/>
          </p:nvPr>
        </p:nvSpPr>
        <p:spPr/>
        <p:txBody>
          <a:bodyPr/>
          <a:lstStyle>
            <a:lvl1pPr>
              <a:defRPr/>
            </a:lvl1pPr>
          </a:lstStyle>
          <a:p>
            <a:pPr>
              <a:defRPr/>
            </a:pPr>
            <a:fld id="{D7C5A728-6D07-47EC-BD92-59C21259EB51}" type="slidenum">
              <a:rPr lang="en-US"/>
              <a:pPr>
                <a:defRPr/>
              </a:pPr>
              <a:t>‹#›</a:t>
            </a:fld>
            <a:endParaRPr lang="en-US"/>
          </a:p>
        </p:txBody>
      </p:sp>
    </p:spTree>
    <p:extLst>
      <p:ext uri="{BB962C8B-B14F-4D97-AF65-F5344CB8AC3E}">
        <p14:creationId xmlns:p14="http://schemas.microsoft.com/office/powerpoint/2010/main" val="300077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E74AEAF-D96D-4D01-96E3-280E33148F43}" type="datetime1">
              <a:rPr lang="en-US"/>
              <a:pPr>
                <a:defRPr/>
              </a:pPr>
              <a:t>8/23/2022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7" name="Slide Number Placeholder 5"/>
          <p:cNvSpPr>
            <a:spLocks noGrp="1"/>
          </p:cNvSpPr>
          <p:nvPr>
            <p:ph type="sldNum" sz="quarter" idx="12"/>
          </p:nvPr>
        </p:nvSpPr>
        <p:spPr/>
        <p:txBody>
          <a:bodyPr/>
          <a:lstStyle>
            <a:lvl1pPr>
              <a:defRPr/>
            </a:lvl1pPr>
          </a:lstStyle>
          <a:p>
            <a:pPr>
              <a:defRPr/>
            </a:pPr>
            <a:fld id="{939868AC-43E2-4CD7-92A5-CCF7668BC24B}" type="slidenum">
              <a:rPr lang="en-US"/>
              <a:pPr>
                <a:defRPr/>
              </a:pPr>
              <a:t>‹#›</a:t>
            </a:fld>
            <a:endParaRPr lang="en-US"/>
          </a:p>
        </p:txBody>
      </p:sp>
    </p:spTree>
    <p:extLst>
      <p:ext uri="{BB962C8B-B14F-4D97-AF65-F5344CB8AC3E}">
        <p14:creationId xmlns:p14="http://schemas.microsoft.com/office/powerpoint/2010/main" val="188796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EF6F6F8-79C8-4242-932C-80974ADF3734}" type="datetime1">
              <a:rPr lang="en-US"/>
              <a:pPr>
                <a:defRPr/>
              </a:pPr>
              <a:t>8/23/2022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9" name="Slide Number Placeholder 5"/>
          <p:cNvSpPr>
            <a:spLocks noGrp="1"/>
          </p:cNvSpPr>
          <p:nvPr>
            <p:ph type="sldNum" sz="quarter" idx="12"/>
          </p:nvPr>
        </p:nvSpPr>
        <p:spPr/>
        <p:txBody>
          <a:bodyPr/>
          <a:lstStyle>
            <a:lvl1pPr>
              <a:defRPr/>
            </a:lvl1pPr>
          </a:lstStyle>
          <a:p>
            <a:pPr>
              <a:defRPr/>
            </a:pPr>
            <a:fld id="{1944D0D7-D6A0-4CF0-9161-3EA7352831AA}" type="slidenum">
              <a:rPr lang="en-US"/>
              <a:pPr>
                <a:defRPr/>
              </a:pPr>
              <a:t>‹#›</a:t>
            </a:fld>
            <a:endParaRPr lang="en-US"/>
          </a:p>
        </p:txBody>
      </p:sp>
    </p:spTree>
    <p:extLst>
      <p:ext uri="{BB962C8B-B14F-4D97-AF65-F5344CB8AC3E}">
        <p14:creationId xmlns:p14="http://schemas.microsoft.com/office/powerpoint/2010/main" val="117172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782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8C22E49-8EF3-45C1-B681-ED9F4CDE0B4D}" type="datetime1">
              <a:rPr lang="en-US"/>
              <a:pPr>
                <a:defRPr/>
              </a:pPr>
              <a:t>8/23/2022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Tempest Technologies Proprietary </a:t>
            </a:r>
          </a:p>
        </p:txBody>
      </p:sp>
      <p:sp>
        <p:nvSpPr>
          <p:cNvPr id="4" name="Slide Number Placeholder 5"/>
          <p:cNvSpPr>
            <a:spLocks noGrp="1"/>
          </p:cNvSpPr>
          <p:nvPr>
            <p:ph type="sldNum" sz="quarter" idx="12"/>
          </p:nvPr>
        </p:nvSpPr>
        <p:spPr/>
        <p:txBody>
          <a:bodyPr/>
          <a:lstStyle>
            <a:lvl1pPr>
              <a:defRPr/>
            </a:lvl1pPr>
          </a:lstStyle>
          <a:p>
            <a:pPr>
              <a:defRPr/>
            </a:pPr>
            <a:fld id="{0352D3E5-86B1-47CE-9A6A-89C24791D5DF}" type="slidenum">
              <a:rPr lang="en-US"/>
              <a:pPr>
                <a:defRPr/>
              </a:pPr>
              <a:t>‹#›</a:t>
            </a:fld>
            <a:endParaRPr lang="en-US"/>
          </a:p>
        </p:txBody>
      </p:sp>
    </p:spTree>
    <p:extLst>
      <p:ext uri="{BB962C8B-B14F-4D97-AF65-F5344CB8AC3E}">
        <p14:creationId xmlns:p14="http://schemas.microsoft.com/office/powerpoint/2010/main" val="5433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902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593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339E2623-C2E3-4AC0-AD22-D46A78A104A9}" type="datetime1">
              <a:rPr lang="en-US"/>
              <a:pPr>
                <a:defRPr/>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Tempest Technologies Proprietary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B3C91A0-6F07-4F21-9196-09169F44C5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09" r:id="rId3"/>
    <p:sldLayoutId id="2147483710" r:id="rId4"/>
    <p:sldLayoutId id="2147483711" r:id="rId5"/>
    <p:sldLayoutId id="2147483715" r:id="rId6"/>
    <p:sldLayoutId id="2147483712" r:id="rId7"/>
    <p:sldLayoutId id="2147483716" r:id="rId8"/>
    <p:sldLayoutId id="2147483717" r:id="rId9"/>
    <p:sldLayoutId id="2147483718" r:id="rId10"/>
    <p:sldLayoutId id="2147483719" r:id="rId11"/>
    <p:sldLayoutId id="2147483720"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idx="4294967295"/>
          </p:nvPr>
        </p:nvSpPr>
        <p:spPr>
          <a:xfrm>
            <a:off x="1371600" y="2952750"/>
            <a:ext cx="5659438" cy="628650"/>
          </a:xfrm>
          <a:ln>
            <a:solidFill>
              <a:schemeClr val="bg1"/>
            </a:solidFill>
            <a:miter lim="800000"/>
            <a:headEnd/>
            <a:tailEnd/>
          </a:ln>
        </p:spPr>
        <p:txBody>
          <a:bodyPr/>
          <a:lstStyle/>
          <a:p>
            <a:pPr algn="l" eaLnBrk="1" hangingPunct="1"/>
            <a:r>
              <a:rPr lang="en-US" sz="1800" b="1" i="1" smtClean="0">
                <a:latin typeface="Arial" charset="0"/>
                <a:cs typeface="Arial" charset="0"/>
              </a:rPr>
              <a:t>Auth0 Login for DesignAssist</a:t>
            </a:r>
          </a:p>
        </p:txBody>
      </p:sp>
      <p:sp>
        <p:nvSpPr>
          <p:cNvPr id="10243" name="Subtitle 2"/>
          <p:cNvSpPr>
            <a:spLocks noGrp="1"/>
          </p:cNvSpPr>
          <p:nvPr>
            <p:ph type="subTitle" idx="4294967295"/>
          </p:nvPr>
        </p:nvSpPr>
        <p:spPr>
          <a:xfrm>
            <a:off x="1371600" y="3581400"/>
            <a:ext cx="6400800" cy="381000"/>
          </a:xfrm>
        </p:spPr>
        <p:txBody>
          <a:bodyPr/>
          <a:lstStyle/>
          <a:p>
            <a:pPr marL="0" indent="0" eaLnBrk="1" hangingPunct="1">
              <a:buFont typeface="Arial" charset="0"/>
              <a:buNone/>
            </a:pPr>
            <a:r>
              <a:rPr lang="en-US" sz="1600" smtClean="0">
                <a:latin typeface="Arial" charset="0"/>
                <a:cs typeface="Arial" charset="0"/>
              </a:rPr>
              <a:t>Prepared for Internal Use</a:t>
            </a:r>
          </a:p>
        </p:txBody>
      </p:sp>
      <p:sp>
        <p:nvSpPr>
          <p:cNvPr id="10244" name="TextBox 3"/>
          <p:cNvSpPr txBox="1">
            <a:spLocks noChangeArrowheads="1"/>
          </p:cNvSpPr>
          <p:nvPr/>
        </p:nvSpPr>
        <p:spPr bwMode="auto">
          <a:xfrm>
            <a:off x="5791200" y="4953000"/>
            <a:ext cx="2847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en-US" sz="1400" b="1" dirty="0" smtClean="0">
                <a:latin typeface="Arial" charset="0"/>
              </a:rPr>
              <a:t>Yun Wang &amp; Kristin </a:t>
            </a:r>
            <a:r>
              <a:rPr lang="en-US" sz="1400" b="1" dirty="0" err="1" smtClean="0">
                <a:latin typeface="Arial" charset="0"/>
              </a:rPr>
              <a:t>Holmbeck</a:t>
            </a:r>
            <a:endParaRPr lang="en-US" sz="1400" b="1" dirty="0">
              <a:latin typeface="Arial" charset="0"/>
            </a:endParaRPr>
          </a:p>
        </p:txBody>
      </p:sp>
      <p:sp>
        <p:nvSpPr>
          <p:cNvPr id="10245"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smtClean="0">
                <a:latin typeface="Arial" charset="0"/>
              </a:rPr>
              <a:t>23 August 2022</a:t>
            </a:r>
            <a:endParaRPr lang="en-US"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945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77050A8E-B2E5-41A3-88BF-2D402A8B01E7}" type="slidenum">
              <a:rPr lang="en-US">
                <a:latin typeface="Arial" charset="0"/>
              </a:rPr>
              <a:pPr eaLnBrk="1" hangingPunct="1"/>
              <a:t>10</a:t>
            </a:fld>
            <a:endParaRPr lang="en-US">
              <a:latin typeface="Arial" charset="0"/>
            </a:endParaRPr>
          </a:p>
        </p:txBody>
      </p:sp>
      <p:sp>
        <p:nvSpPr>
          <p:cNvPr id="19460"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 Overview</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User Data</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Rules</a:t>
            </a:r>
          </a:p>
          <a:p>
            <a:pPr fontAlgn="auto">
              <a:spcBef>
                <a:spcPts val="1800"/>
              </a:spcBef>
              <a:spcAft>
                <a:spcPts val="0"/>
              </a:spcAft>
              <a:buSzPct val="89000"/>
              <a:defRPr/>
            </a:pPr>
            <a:r>
              <a:rPr lang="en-US" b="1" i="1" dirty="0">
                <a:latin typeface="Arial" pitchFamily="34" charset="0"/>
                <a:cs typeface="Arial" pitchFamily="34" charset="0"/>
              </a:rPr>
              <a:t>3</a:t>
            </a:r>
            <a:r>
              <a:rPr lang="en-US" b="1" i="1" baseline="30000" dirty="0">
                <a:latin typeface="Arial" pitchFamily="34" charset="0"/>
                <a:cs typeface="Arial" pitchFamily="34" charset="0"/>
              </a:rPr>
              <a:t>rd</a:t>
            </a:r>
            <a:r>
              <a:rPr lang="en-US" b="1" i="1" dirty="0">
                <a:latin typeface="Arial" pitchFamily="34" charset="0"/>
                <a:cs typeface="Arial" pitchFamily="34" charset="0"/>
              </a:rPr>
              <a:t>-Party Email Notification</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Approving Users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Wrapping Up</a:t>
            </a: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305175"/>
            <a:ext cx="457200" cy="220663"/>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Notched Right Arrow 9"/>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04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8D77A93E-6C9C-406C-8F0E-561FA084CC5E}" type="slidenum">
              <a:rPr lang="en-US">
                <a:latin typeface="Arial" charset="0"/>
              </a:rPr>
              <a:pPr eaLnBrk="1" hangingPunct="1"/>
              <a:t>11</a:t>
            </a:fld>
            <a:endParaRPr lang="en-US">
              <a:latin typeface="Arial" charset="0"/>
            </a:endParaRPr>
          </a:p>
        </p:txBody>
      </p:sp>
      <p:sp>
        <p:nvSpPr>
          <p:cNvPr id="20484"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3</a:t>
            </a:r>
            <a:r>
              <a:rPr lang="en-US" b="1" baseline="30000">
                <a:latin typeface="Arial" charset="0"/>
              </a:rPr>
              <a:t>rd</a:t>
            </a:r>
            <a:r>
              <a:rPr lang="en-US" b="1">
                <a:latin typeface="Arial" charset="0"/>
              </a:rPr>
              <a:t>-Party Email Notification</a:t>
            </a:r>
          </a:p>
        </p:txBody>
      </p:sp>
      <p:sp>
        <p:nvSpPr>
          <p:cNvPr id="20485"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Mailgun.com is one of several options for 3</a:t>
            </a:r>
            <a:r>
              <a:rPr lang="en-US" sz="1600" baseline="30000">
                <a:latin typeface="Arial" charset="0"/>
              </a:rPr>
              <a:t>rd</a:t>
            </a:r>
            <a:r>
              <a:rPr lang="en-US" sz="1600">
                <a:latin typeface="Arial" charset="0"/>
              </a:rPr>
              <a:t> party email sending.</a:t>
            </a:r>
          </a:p>
          <a:p>
            <a:pPr eaLnBrk="1" hangingPunct="1">
              <a:spcBef>
                <a:spcPts val="600"/>
              </a:spcBef>
              <a:buFont typeface="Arial" charset="0"/>
              <a:buChar char="•"/>
            </a:pPr>
            <a:r>
              <a:rPr lang="en-US" sz="1600">
                <a:latin typeface="Arial" charset="0"/>
              </a:rPr>
              <a:t>This was chosen simply for its free option:</a:t>
            </a:r>
          </a:p>
          <a:p>
            <a:pPr lvl="1" eaLnBrk="1" hangingPunct="1">
              <a:spcBef>
                <a:spcPts val="600"/>
              </a:spcBef>
              <a:buFont typeface="Arial" charset="0"/>
              <a:buChar char="–"/>
            </a:pPr>
            <a:r>
              <a:rPr lang="en-US" sz="1600">
                <a:latin typeface="Arial" charset="0"/>
              </a:rPr>
              <a:t>Must be under 10,000 emails per month</a:t>
            </a:r>
          </a:p>
          <a:p>
            <a:pPr lvl="1" eaLnBrk="1" hangingPunct="1">
              <a:spcBef>
                <a:spcPts val="600"/>
              </a:spcBef>
              <a:buFont typeface="Arial" charset="0"/>
              <a:buChar char="–"/>
            </a:pPr>
            <a:r>
              <a:rPr lang="en-US" sz="1600">
                <a:latin typeface="Arial" charset="0"/>
              </a:rPr>
              <a:t>Otherwise, pay $0.00050 per email</a:t>
            </a:r>
          </a:p>
          <a:p>
            <a:pPr eaLnBrk="1" hangingPunct="1">
              <a:spcBef>
                <a:spcPts val="600"/>
              </a:spcBef>
              <a:buFont typeface="Arial" charset="0"/>
              <a:buChar char="•"/>
            </a:pPr>
            <a:r>
              <a:rPr lang="en-US" sz="1600">
                <a:latin typeface="Arial" charset="0"/>
              </a:rPr>
              <a:t>An example of how to use their service is shown below using the cURL command (Linux).</a:t>
            </a:r>
          </a:p>
          <a:p>
            <a:pPr eaLnBrk="1" hangingPunct="1">
              <a:spcBef>
                <a:spcPts val="600"/>
              </a:spcBef>
              <a:buFont typeface="Arial" charset="0"/>
              <a:buChar char="•"/>
            </a:pPr>
            <a:r>
              <a:rPr lang="en-US" sz="1600">
                <a:latin typeface="Arial" charset="0"/>
              </a:rPr>
              <a:t>We can implement this in Javascript with a simple HTTP request.</a:t>
            </a:r>
          </a:p>
          <a:p>
            <a:pPr eaLnBrk="1" hangingPunct="1">
              <a:spcBef>
                <a:spcPts val="600"/>
              </a:spcBef>
              <a:buFont typeface="Arial" charset="0"/>
              <a:buChar char="•"/>
            </a:pPr>
            <a:r>
              <a:rPr lang="en-US" sz="1600" u="sng">
                <a:latin typeface="Arial" charset="0"/>
              </a:rPr>
              <a:t>Note</a:t>
            </a:r>
            <a:r>
              <a:rPr lang="en-US" sz="1600">
                <a:latin typeface="Arial" charset="0"/>
              </a:rPr>
              <a:t>: you cannot simply put any email in the “from” field. Any email here must be verified through Mailgun in order to prevent spam.</a:t>
            </a:r>
          </a:p>
        </p:txBody>
      </p:sp>
      <p:pic>
        <p:nvPicPr>
          <p:cNvPr id="20486" name="Picture 3"/>
          <p:cNvPicPr>
            <a:picLocks noChangeAspect="1" noChangeArrowheads="1"/>
          </p:cNvPicPr>
          <p:nvPr/>
        </p:nvPicPr>
        <p:blipFill>
          <a:blip r:embed="rId2">
            <a:extLst>
              <a:ext uri="{28A0092B-C50C-407E-A947-70E740481C1C}">
                <a14:useLocalDpi xmlns:a14="http://schemas.microsoft.com/office/drawing/2010/main" val="0"/>
              </a:ext>
            </a:extLst>
          </a:blip>
          <a:srcRect l="28606" t="50000" r="35696" b="30475"/>
          <a:stretch>
            <a:fillRect/>
          </a:stretch>
        </p:blipFill>
        <p:spPr bwMode="auto">
          <a:xfrm>
            <a:off x="1409700" y="3886200"/>
            <a:ext cx="6257925"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2"/>
          <p:cNvPicPr>
            <a:picLocks noChangeAspect="1" noChangeArrowheads="1"/>
          </p:cNvPicPr>
          <p:nvPr/>
        </p:nvPicPr>
        <p:blipFill>
          <a:blip r:embed="rId3">
            <a:extLst>
              <a:ext uri="{28A0092B-C50C-407E-A947-70E740481C1C}">
                <a14:useLocalDpi xmlns:a14="http://schemas.microsoft.com/office/drawing/2010/main" val="0"/>
              </a:ext>
            </a:extLst>
          </a:blip>
          <a:srcRect l="1968" t="16870" r="85687" b="76015"/>
          <a:stretch>
            <a:fillRect/>
          </a:stretch>
        </p:blipFill>
        <p:spPr bwMode="auto">
          <a:xfrm>
            <a:off x="7010400" y="685800"/>
            <a:ext cx="1911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15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4BBEEF5F-0E55-43BD-BA7F-1FB94BC156B2}" type="slidenum">
              <a:rPr lang="en-US">
                <a:latin typeface="Arial" charset="0"/>
              </a:rPr>
              <a:pPr eaLnBrk="1" hangingPunct="1"/>
              <a:t>12</a:t>
            </a:fld>
            <a:endParaRPr lang="en-US">
              <a:latin typeface="Arial" charset="0"/>
            </a:endParaRPr>
          </a:p>
        </p:txBody>
      </p:sp>
      <p:sp>
        <p:nvSpPr>
          <p:cNvPr id="2150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Rule with Email Notification</a:t>
            </a:r>
          </a:p>
        </p:txBody>
      </p:sp>
      <p:sp>
        <p:nvSpPr>
          <p:cNvPr id="21509" name="Content Placeholder 1"/>
          <p:cNvSpPr txBox="1">
            <a:spLocks/>
          </p:cNvSpPr>
          <p:nvPr/>
        </p:nvSpPr>
        <p:spPr bwMode="auto">
          <a:xfrm>
            <a:off x="152400" y="533400"/>
            <a:ext cx="3352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The code here is our fully implemented rule for querying user verification and notifying Tempest if a user needs to be verified.</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In the following slides we will explain exactly what this Javascript does.</a:t>
            </a:r>
          </a:p>
        </p:txBody>
      </p:sp>
      <p:pic>
        <p:nvPicPr>
          <p:cNvPr id="21510" name="Picture 3"/>
          <p:cNvPicPr>
            <a:picLocks noChangeAspect="1" noChangeArrowheads="1"/>
          </p:cNvPicPr>
          <p:nvPr/>
        </p:nvPicPr>
        <p:blipFill>
          <a:blip r:embed="rId2">
            <a:extLst>
              <a:ext uri="{28A0092B-C50C-407E-A947-70E740481C1C}">
                <a14:useLocalDpi xmlns:a14="http://schemas.microsoft.com/office/drawing/2010/main" val="0"/>
              </a:ext>
            </a:extLst>
          </a:blip>
          <a:srcRect l="31981" t="21622" r="22456" b="4269"/>
          <a:stretch>
            <a:fillRect/>
          </a:stretch>
        </p:blipFill>
        <p:spPr bwMode="auto">
          <a:xfrm>
            <a:off x="3657600" y="838200"/>
            <a:ext cx="53101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253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FA5B900C-C5DD-4E23-A9BE-283C61A79469}" type="slidenum">
              <a:rPr lang="en-US">
                <a:latin typeface="Arial" charset="0"/>
              </a:rPr>
              <a:pPr eaLnBrk="1" hangingPunct="1"/>
              <a:t>13</a:t>
            </a:fld>
            <a:endParaRPr lang="en-US">
              <a:latin typeface="Arial" charset="0"/>
            </a:endParaRPr>
          </a:p>
        </p:txBody>
      </p:sp>
      <p:sp>
        <p:nvSpPr>
          <p:cNvPr id="22532"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Rule with Email Notification 1</a:t>
            </a:r>
          </a:p>
        </p:txBody>
      </p:sp>
      <p:sp>
        <p:nvSpPr>
          <p:cNvPr id="22533"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If a user has the field </a:t>
            </a:r>
            <a:r>
              <a:rPr lang="en-US" sz="1600" i="1">
                <a:latin typeface="Arial" charset="0"/>
              </a:rPr>
              <a:t>user.app_metadata.signed_up</a:t>
            </a:r>
            <a:r>
              <a:rPr lang="en-US" sz="1600">
                <a:latin typeface="Arial" charset="0"/>
              </a:rPr>
              <a:t> as true, then exit.</a:t>
            </a: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Make a POST request to the URL below. This URL can be found on the Mailgun dashboard, along with the value in the </a:t>
            </a:r>
            <a:r>
              <a:rPr lang="en-US" sz="1600" i="1">
                <a:latin typeface="Arial" charset="0"/>
              </a:rPr>
              <a:t>pass</a:t>
            </a:r>
            <a:r>
              <a:rPr lang="en-US" sz="1600">
                <a:latin typeface="Arial" charset="0"/>
              </a:rPr>
              <a:t> field.</a:t>
            </a:r>
          </a:p>
        </p:txBody>
      </p:sp>
      <p:pic>
        <p:nvPicPr>
          <p:cNvPr id="22534" name="Picture 4"/>
          <p:cNvPicPr>
            <a:picLocks noChangeAspect="1" noChangeArrowheads="1"/>
          </p:cNvPicPr>
          <p:nvPr/>
        </p:nvPicPr>
        <p:blipFill>
          <a:blip r:embed="rId2">
            <a:extLst>
              <a:ext uri="{28A0092B-C50C-407E-A947-70E740481C1C}">
                <a14:useLocalDpi xmlns:a14="http://schemas.microsoft.com/office/drawing/2010/main" val="0"/>
              </a:ext>
            </a:extLst>
          </a:blip>
          <a:srcRect l="32437" t="21629" r="21654" b="66689"/>
          <a:stretch>
            <a:fillRect/>
          </a:stretch>
        </p:blipFill>
        <p:spPr bwMode="auto">
          <a:xfrm>
            <a:off x="549275" y="1143000"/>
            <a:ext cx="7832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4"/>
          <p:cNvPicPr>
            <a:picLocks noChangeAspect="1" noChangeArrowheads="1"/>
          </p:cNvPicPr>
          <p:nvPr/>
        </p:nvPicPr>
        <p:blipFill>
          <a:blip r:embed="rId2">
            <a:extLst>
              <a:ext uri="{28A0092B-C50C-407E-A947-70E740481C1C}">
                <a14:useLocalDpi xmlns:a14="http://schemas.microsoft.com/office/drawing/2010/main" val="0"/>
              </a:ext>
            </a:extLst>
          </a:blip>
          <a:srcRect l="32437" t="33218" r="21654" b="51489"/>
          <a:stretch>
            <a:fillRect/>
          </a:stretch>
        </p:blipFill>
        <p:spPr bwMode="auto">
          <a:xfrm>
            <a:off x="549275" y="4065588"/>
            <a:ext cx="783272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355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D66AED37-0C7D-47F8-AF7F-91882BCD7325}" type="slidenum">
              <a:rPr lang="en-US">
                <a:latin typeface="Arial" charset="0"/>
              </a:rPr>
              <a:pPr eaLnBrk="1" hangingPunct="1"/>
              <a:t>14</a:t>
            </a:fld>
            <a:endParaRPr lang="en-US">
              <a:latin typeface="Arial" charset="0"/>
            </a:endParaRPr>
          </a:p>
        </p:txBody>
      </p:sp>
      <p:sp>
        <p:nvSpPr>
          <p:cNvPr id="23556"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Rule with Email Notification 2</a:t>
            </a:r>
          </a:p>
        </p:txBody>
      </p:sp>
      <p:sp>
        <p:nvSpPr>
          <p:cNvPr id="23557"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We need a person receiving the email (the </a:t>
            </a:r>
            <a:r>
              <a:rPr lang="en-US" sz="1600" i="1">
                <a:latin typeface="Arial" charset="0"/>
              </a:rPr>
              <a:t>to</a:t>
            </a:r>
            <a:r>
              <a:rPr lang="en-US" sz="1600">
                <a:latin typeface="Arial" charset="0"/>
              </a:rPr>
              <a:t> field), and the </a:t>
            </a:r>
            <a:r>
              <a:rPr lang="en-US" sz="1600" i="1">
                <a:latin typeface="Arial" charset="0"/>
              </a:rPr>
              <a:t>from</a:t>
            </a:r>
            <a:r>
              <a:rPr lang="en-US" sz="1600">
                <a:latin typeface="Arial" charset="0"/>
              </a:rPr>
              <a:t> field must be an email verified with Mailgun. Again, this is in order to prevent spam.</a:t>
            </a: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The request should return a response of 200. Anything other than that indicates an error in the Mailgun parameters above. We will also add the field </a:t>
            </a:r>
            <a:r>
              <a:rPr lang="en-US" sz="1600" i="1">
                <a:latin typeface="Arial" charset="0"/>
              </a:rPr>
              <a:t>signed_up</a:t>
            </a:r>
            <a:r>
              <a:rPr lang="en-US" sz="1600">
                <a:latin typeface="Arial" charset="0"/>
              </a:rPr>
              <a:t> to the metadata with a value of </a:t>
            </a:r>
            <a:r>
              <a:rPr lang="en-US" sz="1600" i="1">
                <a:latin typeface="Arial" charset="0"/>
              </a:rPr>
              <a:t>false</a:t>
            </a:r>
            <a:r>
              <a:rPr lang="en-US" sz="1600">
                <a:latin typeface="Arial" charset="0"/>
              </a:rPr>
              <a:t>.</a:t>
            </a:r>
          </a:p>
        </p:txBody>
      </p:sp>
      <p:pic>
        <p:nvPicPr>
          <p:cNvPr id="23558" name="Picture 4"/>
          <p:cNvPicPr>
            <a:picLocks noChangeAspect="1" noChangeArrowheads="1"/>
          </p:cNvPicPr>
          <p:nvPr/>
        </p:nvPicPr>
        <p:blipFill>
          <a:blip r:embed="rId2">
            <a:extLst>
              <a:ext uri="{28A0092B-C50C-407E-A947-70E740481C1C}">
                <a14:useLocalDpi xmlns:a14="http://schemas.microsoft.com/office/drawing/2010/main" val="0"/>
              </a:ext>
            </a:extLst>
          </a:blip>
          <a:srcRect l="31873" t="62485" r="22217" b="22223"/>
          <a:stretch>
            <a:fillRect/>
          </a:stretch>
        </p:blipFill>
        <p:spPr bwMode="auto">
          <a:xfrm>
            <a:off x="549275" y="4305300"/>
            <a:ext cx="7832725"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 name="Picture 3"/>
          <p:cNvPicPr>
            <a:picLocks noChangeAspect="1" noChangeArrowheads="1"/>
          </p:cNvPicPr>
          <p:nvPr/>
        </p:nvPicPr>
        <p:blipFill>
          <a:blip r:embed="rId3">
            <a:extLst>
              <a:ext uri="{28A0092B-C50C-407E-A947-70E740481C1C}">
                <a14:useLocalDpi xmlns:a14="http://schemas.microsoft.com/office/drawing/2010/main" val="0"/>
              </a:ext>
            </a:extLst>
          </a:blip>
          <a:srcRect l="31981" t="47154" r="22456" b="36848"/>
          <a:stretch>
            <a:fillRect/>
          </a:stretch>
        </p:blipFill>
        <p:spPr bwMode="auto">
          <a:xfrm>
            <a:off x="549275" y="1371600"/>
            <a:ext cx="756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457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172929A4-4C82-4A62-8674-31C7322B37FD}" type="slidenum">
              <a:rPr lang="en-US">
                <a:latin typeface="Arial" charset="0"/>
              </a:rPr>
              <a:pPr eaLnBrk="1" hangingPunct="1"/>
              <a:t>15</a:t>
            </a:fld>
            <a:endParaRPr lang="en-US">
              <a:latin typeface="Arial" charset="0"/>
            </a:endParaRPr>
          </a:p>
        </p:txBody>
      </p:sp>
      <p:sp>
        <p:nvSpPr>
          <p:cNvPr id="24580"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Rule with Email Notification 3</a:t>
            </a:r>
          </a:p>
        </p:txBody>
      </p:sp>
      <p:sp>
        <p:nvSpPr>
          <p:cNvPr id="24581"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After setting the </a:t>
            </a:r>
            <a:r>
              <a:rPr lang="en-US" sz="1600" i="1">
                <a:latin typeface="Arial" charset="0"/>
              </a:rPr>
              <a:t>signed_up</a:t>
            </a:r>
            <a:r>
              <a:rPr lang="en-US" sz="1600">
                <a:latin typeface="Arial" charset="0"/>
              </a:rPr>
              <a:t> field to </a:t>
            </a:r>
            <a:r>
              <a:rPr lang="en-US" sz="1600" i="1">
                <a:latin typeface="Arial" charset="0"/>
              </a:rPr>
              <a:t>false</a:t>
            </a:r>
            <a:r>
              <a:rPr lang="en-US" sz="1600">
                <a:latin typeface="Arial" charset="0"/>
              </a:rPr>
              <a:t>, we will return an error back to the authorization screen. This means the user is signed up, but cannot log in to use password-protected functionality.</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The </a:t>
            </a:r>
            <a:r>
              <a:rPr lang="en-US" sz="1600" i="1">
                <a:latin typeface="Arial" charset="0"/>
              </a:rPr>
              <a:t>signed_up</a:t>
            </a:r>
            <a:r>
              <a:rPr lang="en-US" sz="1600">
                <a:latin typeface="Arial" charset="0"/>
              </a:rPr>
              <a:t> field must be set to </a:t>
            </a:r>
            <a:r>
              <a:rPr lang="en-US" sz="1600" i="1">
                <a:latin typeface="Arial" charset="0"/>
              </a:rPr>
              <a:t>true</a:t>
            </a:r>
            <a:r>
              <a:rPr lang="en-US" sz="1600">
                <a:latin typeface="Arial" charset="0"/>
              </a:rPr>
              <a:t> in order for this user to fully log in.</a:t>
            </a: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endParaRPr lang="en-US" sz="1600" i="1">
              <a:latin typeface="Arial" charset="0"/>
            </a:endParaRPr>
          </a:p>
          <a:p>
            <a:pPr eaLnBrk="1" hangingPunct="1">
              <a:spcBef>
                <a:spcPts val="600"/>
              </a:spcBef>
              <a:buFont typeface="Arial" charset="0"/>
              <a:buChar char="•"/>
            </a:pPr>
            <a:r>
              <a:rPr lang="en-US" sz="1600">
                <a:latin typeface="Arial" charset="0"/>
              </a:rPr>
              <a:t>The non-automated part of Tempest will involve a webmaster manually setting the </a:t>
            </a:r>
            <a:r>
              <a:rPr lang="en-US" sz="1600" i="1">
                <a:latin typeface="Arial" charset="0"/>
              </a:rPr>
              <a:t>signed_up </a:t>
            </a:r>
            <a:r>
              <a:rPr lang="en-US" sz="1600">
                <a:latin typeface="Arial" charset="0"/>
              </a:rPr>
              <a:t>field to </a:t>
            </a:r>
            <a:r>
              <a:rPr lang="en-US" sz="1600" i="1">
                <a:latin typeface="Arial" charset="0"/>
              </a:rPr>
              <a:t>true</a:t>
            </a:r>
            <a:r>
              <a:rPr lang="en-US" sz="1600">
                <a:latin typeface="Arial" charset="0"/>
              </a:rPr>
              <a:t> through the Auth0 Dashboard.</a:t>
            </a: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l="31927" t="75761" r="22162" b="6847"/>
          <a:stretch>
            <a:fillRect/>
          </a:stretch>
        </p:blipFill>
        <p:spPr bwMode="auto">
          <a:xfrm>
            <a:off x="549275" y="2489200"/>
            <a:ext cx="783272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560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CA6B69EB-18AA-431B-8E3B-CF7047D0FD23}" type="slidenum">
              <a:rPr lang="en-US">
                <a:latin typeface="Arial" charset="0"/>
              </a:rPr>
              <a:pPr eaLnBrk="1" hangingPunct="1"/>
              <a:t>16</a:t>
            </a:fld>
            <a:endParaRPr lang="en-US">
              <a:latin typeface="Arial" charset="0"/>
            </a:endParaRPr>
          </a:p>
        </p:txBody>
      </p:sp>
      <p:sp>
        <p:nvSpPr>
          <p:cNvPr id="25604"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 Overview</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User Data</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Rules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3</a:t>
            </a:r>
            <a:r>
              <a:rPr lang="en-US" baseline="30000" dirty="0">
                <a:solidFill>
                  <a:schemeClr val="bg1">
                    <a:lumMod val="50000"/>
                  </a:schemeClr>
                </a:solidFill>
                <a:latin typeface="Arial" pitchFamily="34" charset="0"/>
                <a:cs typeface="Arial" pitchFamily="34" charset="0"/>
              </a:rPr>
              <a:t>rd</a:t>
            </a:r>
            <a:r>
              <a:rPr lang="en-US" dirty="0">
                <a:solidFill>
                  <a:schemeClr val="bg1">
                    <a:lumMod val="50000"/>
                  </a:schemeClr>
                </a:solidFill>
                <a:latin typeface="Arial" pitchFamily="34" charset="0"/>
                <a:cs typeface="Arial" pitchFamily="34" charset="0"/>
              </a:rPr>
              <a:t>-Party Email Notification</a:t>
            </a:r>
          </a:p>
          <a:p>
            <a:pPr fontAlgn="auto">
              <a:spcBef>
                <a:spcPts val="1800"/>
              </a:spcBef>
              <a:spcAft>
                <a:spcPts val="0"/>
              </a:spcAft>
              <a:buSzPct val="89000"/>
              <a:defRPr/>
            </a:pPr>
            <a:r>
              <a:rPr lang="en-US" b="1" i="1" dirty="0">
                <a:latin typeface="Arial" pitchFamily="34" charset="0"/>
                <a:cs typeface="Arial" pitchFamily="34" charset="0"/>
              </a:rPr>
              <a:t>Approving Users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Wrapping Up </a:t>
            </a: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Notched Right Arrow 9"/>
          <p:cNvSpPr/>
          <p:nvPr/>
        </p:nvSpPr>
        <p:spPr>
          <a:xfrm>
            <a:off x="1133475" y="3808413"/>
            <a:ext cx="457200" cy="220662"/>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662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448791B3-68D3-4F9C-9896-2D27F727D422}" type="slidenum">
              <a:rPr lang="en-US">
                <a:latin typeface="Arial" charset="0"/>
              </a:rPr>
              <a:pPr eaLnBrk="1" hangingPunct="1"/>
              <a:t>17</a:t>
            </a:fld>
            <a:endParaRPr lang="en-US">
              <a:latin typeface="Arial" charset="0"/>
            </a:endParaRPr>
          </a:p>
        </p:txBody>
      </p:sp>
      <p:sp>
        <p:nvSpPr>
          <p:cNvPr id="2662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Approving Users</a:t>
            </a:r>
          </a:p>
        </p:txBody>
      </p:sp>
      <p:sp>
        <p:nvSpPr>
          <p:cNvPr id="26629"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As stated previously, the non-automated part of Tempest will involve a webmaster manually setting the </a:t>
            </a:r>
            <a:r>
              <a:rPr lang="en-US" sz="1600" i="1">
                <a:latin typeface="Arial" charset="0"/>
              </a:rPr>
              <a:t>signed_up </a:t>
            </a:r>
            <a:r>
              <a:rPr lang="en-US" sz="1600">
                <a:latin typeface="Arial" charset="0"/>
              </a:rPr>
              <a:t>field to </a:t>
            </a:r>
            <a:r>
              <a:rPr lang="en-US" sz="1600" i="1">
                <a:latin typeface="Arial" charset="0"/>
              </a:rPr>
              <a:t>true</a:t>
            </a:r>
            <a:r>
              <a:rPr lang="en-US" sz="1600">
                <a:latin typeface="Arial" charset="0"/>
              </a:rPr>
              <a:t> through the Auth0 Dashboard.</a:t>
            </a:r>
          </a:p>
          <a:p>
            <a:pPr eaLnBrk="1" hangingPunct="1">
              <a:spcBef>
                <a:spcPts val="600"/>
              </a:spcBef>
              <a:buFont typeface="Arial" charset="0"/>
              <a:buChar char="•"/>
            </a:pPr>
            <a:r>
              <a:rPr lang="en-US" sz="1600">
                <a:latin typeface="Arial" charset="0"/>
              </a:rPr>
              <a:t>When a user signs up, they will receive the pending verification message shown below.</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l="6360" t="12665" r="9135" b="8856"/>
          <a:stretch>
            <a:fillRect/>
          </a:stretch>
        </p:blipFill>
        <p:spPr bwMode="auto">
          <a:xfrm>
            <a:off x="304800" y="1752600"/>
            <a:ext cx="8382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765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82CDEEAC-15EC-4FFE-BA98-483B0668CA2F}" type="slidenum">
              <a:rPr lang="en-US">
                <a:latin typeface="Arial" charset="0"/>
              </a:rPr>
              <a:pPr eaLnBrk="1" hangingPunct="1"/>
              <a:t>18</a:t>
            </a:fld>
            <a:endParaRPr lang="en-US">
              <a:latin typeface="Arial" charset="0"/>
            </a:endParaRPr>
          </a:p>
        </p:txBody>
      </p:sp>
      <p:sp>
        <p:nvSpPr>
          <p:cNvPr id="27652"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Approving Users</a:t>
            </a:r>
          </a:p>
        </p:txBody>
      </p:sp>
      <p:sp>
        <p:nvSpPr>
          <p:cNvPr id="27653"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Then, we receive an email notifying us of this new sign up.</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endParaRPr lang="en-US" sz="1600">
              <a:latin typeface="Arial" charset="0"/>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l="23428" t="47821" r="1405" b="33511"/>
          <a:stretch>
            <a:fillRect/>
          </a:stretch>
        </p:blipFill>
        <p:spPr bwMode="auto">
          <a:xfrm>
            <a:off x="1143000" y="2209800"/>
            <a:ext cx="6781800"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867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5FA568AB-D55F-4FE1-9D38-9E76F85A8CDD}" type="slidenum">
              <a:rPr lang="en-US">
                <a:latin typeface="Arial" charset="0"/>
              </a:rPr>
              <a:pPr eaLnBrk="1" hangingPunct="1"/>
              <a:t>19</a:t>
            </a:fld>
            <a:endParaRPr lang="en-US">
              <a:latin typeface="Arial" charset="0"/>
            </a:endParaRPr>
          </a:p>
        </p:txBody>
      </p:sp>
      <p:sp>
        <p:nvSpPr>
          <p:cNvPr id="28676"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Approving Users</a:t>
            </a:r>
          </a:p>
        </p:txBody>
      </p:sp>
      <p:sp>
        <p:nvSpPr>
          <p:cNvPr id="28677"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We will click on the “Edit” button to change the </a:t>
            </a:r>
            <a:r>
              <a:rPr lang="en-US" sz="1600" i="1">
                <a:latin typeface="Arial" charset="0"/>
              </a:rPr>
              <a:t>signed_up</a:t>
            </a:r>
            <a:r>
              <a:rPr lang="en-US" sz="1600">
                <a:latin typeface="Arial" charset="0"/>
              </a:rPr>
              <a:t> field to </a:t>
            </a:r>
            <a:r>
              <a:rPr lang="en-US" sz="1600" i="1">
                <a:latin typeface="Arial" charset="0"/>
              </a:rPr>
              <a:t>true</a:t>
            </a:r>
            <a:r>
              <a:rPr lang="en-US" sz="1600">
                <a:latin typeface="Arial" charset="0"/>
              </a:rPr>
              <a:t>, enabling the user to fully use the website. </a:t>
            </a:r>
            <a:endParaRPr lang="en-US" sz="1600" i="1">
              <a:latin typeface="Arial" charset="0"/>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l="1747" t="10567" r="3975" b="2116"/>
          <a:stretch>
            <a:fillRect/>
          </a:stretch>
        </p:blipFill>
        <p:spPr bwMode="auto">
          <a:xfrm>
            <a:off x="1905000" y="1295400"/>
            <a:ext cx="5257800" cy="503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4038600" y="5943600"/>
            <a:ext cx="495300" cy="388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126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44F854C1-5E82-4938-8BBA-235F99759A73}" type="slidenum">
              <a:rPr lang="en-US">
                <a:latin typeface="Arial" charset="0"/>
              </a:rPr>
              <a:pPr eaLnBrk="1" hangingPunct="1"/>
              <a:t>2</a:t>
            </a:fld>
            <a:endParaRPr lang="en-US">
              <a:latin typeface="Arial" charset="0"/>
            </a:endParaRPr>
          </a:p>
        </p:txBody>
      </p:sp>
      <p:sp>
        <p:nvSpPr>
          <p:cNvPr id="11268" name="TextBox 3"/>
          <p:cNvSpPr txBox="1">
            <a:spLocks noChangeArrowheads="1"/>
          </p:cNvSpPr>
          <p:nvPr/>
        </p:nvSpPr>
        <p:spPr bwMode="auto">
          <a:xfrm>
            <a:off x="152400"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5" name="TextBox 4"/>
          <p:cNvSpPr txBox="1"/>
          <p:nvPr/>
        </p:nvSpPr>
        <p:spPr>
          <a:xfrm>
            <a:off x="1676400" y="1714500"/>
            <a:ext cx="5715000" cy="2908300"/>
          </a:xfrm>
          <a:prstGeom prst="rect">
            <a:avLst/>
          </a:prstGeom>
          <a:noFill/>
        </p:spPr>
        <p:txBody>
          <a:bodyPr>
            <a:spAutoFit/>
          </a:bodyPr>
          <a:lstStyle/>
          <a:p>
            <a:pPr fontAlgn="auto">
              <a:spcBef>
                <a:spcPts val="0"/>
              </a:spcBef>
              <a:spcAft>
                <a:spcPts val="0"/>
              </a:spcAft>
              <a:buSzPct val="89000"/>
              <a:defRPr/>
            </a:pPr>
            <a:r>
              <a:rPr lang="en-US" b="1" i="1" dirty="0">
                <a:latin typeface="Arial" pitchFamily="34" charset="0"/>
                <a:cs typeface="Arial" pitchFamily="34" charset="0"/>
              </a:rPr>
              <a:t>Auth0 Overview</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User Data</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Rules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3</a:t>
            </a:r>
            <a:r>
              <a:rPr lang="en-US" baseline="30000" dirty="0">
                <a:solidFill>
                  <a:schemeClr val="bg1">
                    <a:lumMod val="50000"/>
                  </a:schemeClr>
                </a:solidFill>
                <a:latin typeface="Arial" pitchFamily="34" charset="0"/>
                <a:cs typeface="Arial" pitchFamily="34" charset="0"/>
              </a:rPr>
              <a:t>rd</a:t>
            </a:r>
            <a:r>
              <a:rPr lang="en-US" dirty="0">
                <a:solidFill>
                  <a:schemeClr val="bg1">
                    <a:lumMod val="50000"/>
                  </a:schemeClr>
                </a:solidFill>
                <a:latin typeface="Arial" pitchFamily="34" charset="0"/>
                <a:cs typeface="Arial" pitchFamily="34" charset="0"/>
              </a:rPr>
              <a:t>-Party Email Notification </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Approving Users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Wrapping Up</a:t>
            </a:r>
          </a:p>
        </p:txBody>
      </p:sp>
      <p:sp>
        <p:nvSpPr>
          <p:cNvPr id="6" name="Notched Right Arrow 5"/>
          <p:cNvSpPr/>
          <p:nvPr/>
        </p:nvSpPr>
        <p:spPr>
          <a:xfrm>
            <a:off x="1133475" y="1793875"/>
            <a:ext cx="457200" cy="220663"/>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Notched Right Arrow 9"/>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1" name="Notched Right Arrow 10"/>
          <p:cNvSpPr/>
          <p:nvPr/>
        </p:nvSpPr>
        <p:spPr>
          <a:xfrm>
            <a:off x="1143000" y="4324350"/>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2969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D7B44B0C-457A-4B4C-885A-257502E3CE50}" type="slidenum">
              <a:rPr lang="en-US">
                <a:latin typeface="Arial" charset="0"/>
              </a:rPr>
              <a:pPr eaLnBrk="1" hangingPunct="1"/>
              <a:t>20</a:t>
            </a:fld>
            <a:endParaRPr lang="en-US">
              <a:latin typeface="Arial" charset="0"/>
            </a:endParaRPr>
          </a:p>
        </p:txBody>
      </p:sp>
      <p:sp>
        <p:nvSpPr>
          <p:cNvPr id="29700" name="TextBox 3"/>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29701" name="TextBox 4"/>
          <p:cNvSpPr txBox="1">
            <a:spLocks noChangeArrowheads="1"/>
          </p:cNvSpPr>
          <p:nvPr/>
        </p:nvSpPr>
        <p:spPr bwMode="auto">
          <a:xfrm>
            <a:off x="1676400" y="1714500"/>
            <a:ext cx="5715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1800"/>
              </a:spcBef>
              <a:buSzPct val="89000"/>
            </a:pPr>
            <a:r>
              <a:rPr lang="en-US">
                <a:solidFill>
                  <a:srgbClr val="7F7F7F"/>
                </a:solidFill>
                <a:latin typeface="Arial" charset="0"/>
              </a:rPr>
              <a:t>Auth0 Overview</a:t>
            </a:r>
          </a:p>
          <a:p>
            <a:pPr eaLnBrk="1" hangingPunct="1">
              <a:spcBef>
                <a:spcPts val="1800"/>
              </a:spcBef>
              <a:buSzPct val="89000"/>
            </a:pPr>
            <a:r>
              <a:rPr lang="en-US">
                <a:solidFill>
                  <a:srgbClr val="7F7F7F"/>
                </a:solidFill>
                <a:latin typeface="Arial" charset="0"/>
              </a:rPr>
              <a:t>User Data</a:t>
            </a:r>
          </a:p>
          <a:p>
            <a:pPr eaLnBrk="1" hangingPunct="1">
              <a:spcBef>
                <a:spcPts val="1800"/>
              </a:spcBef>
              <a:buSzPct val="89000"/>
            </a:pPr>
            <a:r>
              <a:rPr lang="en-US">
                <a:solidFill>
                  <a:srgbClr val="7F7F7F"/>
                </a:solidFill>
                <a:latin typeface="Arial" charset="0"/>
              </a:rPr>
              <a:t>Rules</a:t>
            </a:r>
          </a:p>
          <a:p>
            <a:pPr eaLnBrk="1" hangingPunct="1">
              <a:spcBef>
                <a:spcPts val="1800"/>
              </a:spcBef>
              <a:buSzPct val="89000"/>
            </a:pPr>
            <a:r>
              <a:rPr lang="en-US">
                <a:solidFill>
                  <a:srgbClr val="7F7F7F"/>
                </a:solidFill>
                <a:latin typeface="Arial" charset="0"/>
              </a:rPr>
              <a:t>3</a:t>
            </a:r>
            <a:r>
              <a:rPr lang="en-US" baseline="30000">
                <a:solidFill>
                  <a:srgbClr val="7F7F7F"/>
                </a:solidFill>
                <a:latin typeface="Arial" charset="0"/>
              </a:rPr>
              <a:t>rd</a:t>
            </a:r>
            <a:r>
              <a:rPr lang="en-US">
                <a:solidFill>
                  <a:srgbClr val="7F7F7F"/>
                </a:solidFill>
                <a:latin typeface="Arial" charset="0"/>
              </a:rPr>
              <a:t>-Party Email Notification</a:t>
            </a:r>
          </a:p>
          <a:p>
            <a:pPr eaLnBrk="1" hangingPunct="1">
              <a:spcBef>
                <a:spcPts val="1800"/>
              </a:spcBef>
              <a:buSzPct val="89000"/>
            </a:pPr>
            <a:r>
              <a:rPr lang="en-US">
                <a:solidFill>
                  <a:srgbClr val="7F7F7F"/>
                </a:solidFill>
                <a:latin typeface="Arial" charset="0"/>
              </a:rPr>
              <a:t>Approving Users</a:t>
            </a:r>
            <a:endParaRPr lang="en-US" b="1" i="1">
              <a:latin typeface="Arial" charset="0"/>
            </a:endParaRPr>
          </a:p>
          <a:p>
            <a:pPr eaLnBrk="1" hangingPunct="1">
              <a:spcBef>
                <a:spcPts val="1800"/>
              </a:spcBef>
              <a:buSzPct val="89000"/>
            </a:pPr>
            <a:r>
              <a:rPr lang="en-US" b="1" i="1">
                <a:latin typeface="Arial" charset="0"/>
              </a:rPr>
              <a:t>Wrapping Up</a:t>
            </a:r>
          </a:p>
        </p:txBody>
      </p:sp>
      <p:sp>
        <p:nvSpPr>
          <p:cNvPr id="6" name="Notched Right Arrow 5"/>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Notched Right Arrow 9"/>
          <p:cNvSpPr/>
          <p:nvPr/>
        </p:nvSpPr>
        <p:spPr>
          <a:xfrm>
            <a:off x="1133475" y="4275138"/>
            <a:ext cx="457200" cy="220662"/>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1" name="Notched Right Arrow 10"/>
          <p:cNvSpPr/>
          <p:nvPr/>
        </p:nvSpPr>
        <p:spPr>
          <a:xfrm>
            <a:off x="1143000" y="37417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3072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EFBEFFEA-5EE7-422F-BE96-1CEDAF0553E3}" type="slidenum">
              <a:rPr lang="en-US">
                <a:latin typeface="Arial" charset="0"/>
              </a:rPr>
              <a:pPr eaLnBrk="1" hangingPunct="1"/>
              <a:t>21</a:t>
            </a:fld>
            <a:endParaRPr lang="en-US">
              <a:latin typeface="Arial" charset="0"/>
            </a:endParaRPr>
          </a:p>
        </p:txBody>
      </p:sp>
      <p:sp>
        <p:nvSpPr>
          <p:cNvPr id="30724"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Wrapping Up</a:t>
            </a:r>
          </a:p>
        </p:txBody>
      </p:sp>
      <p:sp>
        <p:nvSpPr>
          <p:cNvPr id="30725" name="Content Placeholder 1"/>
          <p:cNvSpPr txBox="1">
            <a:spLocks/>
          </p:cNvSpPr>
          <p:nvPr/>
        </p:nvSpPr>
        <p:spPr bwMode="auto">
          <a:xfrm>
            <a:off x="152400" y="6096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Our goal was to enable user sign up, but disable immediate login.</a:t>
            </a:r>
          </a:p>
          <a:p>
            <a:pPr lvl="1" eaLnBrk="1" hangingPunct="1">
              <a:spcBef>
                <a:spcPts val="600"/>
              </a:spcBef>
              <a:buFont typeface="Arial" charset="0"/>
              <a:buChar char="–"/>
            </a:pPr>
            <a:r>
              <a:rPr lang="en-US" sz="1600">
                <a:latin typeface="Arial" charset="0"/>
              </a:rPr>
              <a:t>This alleviates the burden on Tempest of adding many users manually.</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We did this by (1) setting a rule through Auth0, (2) checking for variable value, and (3) using Mailgun to notify us if the value implied that the user needs verification.</a:t>
            </a:r>
          </a:p>
          <a:p>
            <a:pPr eaLnBrk="1" hangingPunct="1">
              <a:spcBef>
                <a:spcPts val="600"/>
              </a:spcBef>
              <a:buFont typeface="Arial" charset="0"/>
              <a:buChar char="•"/>
            </a:pPr>
            <a:endParaRPr lang="en-US" sz="1600">
              <a:latin typeface="Arial" charset="0"/>
            </a:endParaRPr>
          </a:p>
          <a:p>
            <a:pPr eaLnBrk="1" hangingPunct="1">
              <a:spcBef>
                <a:spcPts val="600"/>
              </a:spcBef>
              <a:buFont typeface="Arial" charset="0"/>
              <a:buChar char="•"/>
            </a:pPr>
            <a:r>
              <a:rPr lang="en-US" sz="1600">
                <a:latin typeface="Arial" charset="0"/>
              </a:rPr>
              <a:t>Finally, a manual login to the Auth0 Dashboard was required to set the variable to the desired value.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229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C32493A7-EDE2-4584-83F2-B5435D576321}" type="slidenum">
              <a:rPr lang="en-US">
                <a:latin typeface="Arial" charset="0"/>
              </a:rPr>
              <a:pPr eaLnBrk="1" hangingPunct="1"/>
              <a:t>3</a:t>
            </a:fld>
            <a:endParaRPr lang="en-US">
              <a:latin typeface="Arial" charset="0"/>
            </a:endParaRPr>
          </a:p>
        </p:txBody>
      </p:sp>
      <p:sp>
        <p:nvSpPr>
          <p:cNvPr id="12292"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Overview</a:t>
            </a:r>
          </a:p>
        </p:txBody>
      </p:sp>
      <p:sp>
        <p:nvSpPr>
          <p:cNvPr id="12293" name="Content Placeholder 1"/>
          <p:cNvSpPr txBox="1">
            <a:spLocks/>
          </p:cNvSpPr>
          <p:nvPr/>
        </p:nvSpPr>
        <p:spPr bwMode="auto">
          <a:xfrm>
            <a:off x="152400" y="5334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dirty="0">
                <a:latin typeface="Arial" charset="0"/>
              </a:rPr>
              <a:t>Auth0 is a single sign-on service provider, allowing us to have a user login database for the </a:t>
            </a:r>
            <a:r>
              <a:rPr lang="en-US" sz="1600" dirty="0" err="1">
                <a:latin typeface="Arial" charset="0"/>
              </a:rPr>
              <a:t>DesignAssist</a:t>
            </a:r>
            <a:r>
              <a:rPr lang="en-US" sz="1600" dirty="0">
                <a:latin typeface="Arial" charset="0"/>
              </a:rPr>
              <a:t> website. </a:t>
            </a:r>
          </a:p>
          <a:p>
            <a:pPr eaLnBrk="1" hangingPunct="1">
              <a:spcBef>
                <a:spcPts val="600"/>
              </a:spcBef>
              <a:buFont typeface="Arial" charset="0"/>
              <a:buChar char="•"/>
            </a:pPr>
            <a:r>
              <a:rPr lang="en-US" sz="1600" dirty="0">
                <a:latin typeface="Arial" charset="0"/>
              </a:rPr>
              <a:t>Many features are included, but the ones we need for now are free!</a:t>
            </a:r>
          </a:p>
          <a:p>
            <a:pPr eaLnBrk="1" hangingPunct="1">
              <a:spcBef>
                <a:spcPts val="600"/>
              </a:spcBef>
              <a:buFont typeface="Arial" charset="0"/>
              <a:buChar char="•"/>
            </a:pPr>
            <a:r>
              <a:rPr lang="en-US" sz="1600" dirty="0">
                <a:latin typeface="Arial" charset="0"/>
              </a:rPr>
              <a:t>We setup an Auth0 account through the Google account webmaster@tempest-tech.com. </a:t>
            </a:r>
            <a:r>
              <a:rPr lang="en-US" sz="1600" dirty="0" smtClean="0">
                <a:latin typeface="Arial" charset="0"/>
              </a:rPr>
              <a:t>When logged in the </a:t>
            </a:r>
            <a:r>
              <a:rPr lang="en-US" sz="1600" dirty="0">
                <a:latin typeface="Arial" charset="0"/>
              </a:rPr>
              <a:t>Auth0 </a:t>
            </a:r>
            <a:r>
              <a:rPr lang="en-US" sz="1600" dirty="0" smtClean="0">
                <a:latin typeface="Arial" charset="0"/>
              </a:rPr>
              <a:t>opens Activity page shown </a:t>
            </a:r>
            <a:r>
              <a:rPr lang="en-US" sz="1600" dirty="0">
                <a:latin typeface="Arial" charset="0"/>
              </a:rPr>
              <a:t>below:</a:t>
            </a:r>
          </a:p>
        </p:txBody>
      </p:sp>
      <p:pic>
        <p:nvPicPr>
          <p:cNvPr id="1229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33600"/>
            <a:ext cx="6781800" cy="420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331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5A065CE4-F2EF-4E5F-A41A-EC0F382A0DD0}" type="slidenum">
              <a:rPr lang="en-US">
                <a:latin typeface="Arial" charset="0"/>
              </a:rPr>
              <a:pPr eaLnBrk="1" hangingPunct="1"/>
              <a:t>4</a:t>
            </a:fld>
            <a:endParaRPr lang="en-US">
              <a:latin typeface="Arial" charset="0"/>
            </a:endParaRPr>
          </a:p>
        </p:txBody>
      </p:sp>
      <p:sp>
        <p:nvSpPr>
          <p:cNvPr id="13316"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Sign-Up on Design Assist</a:t>
            </a:r>
          </a:p>
        </p:txBody>
      </p:sp>
      <p:sp>
        <p:nvSpPr>
          <p:cNvPr id="13317" name="Content Placeholder 1"/>
          <p:cNvSpPr txBox="1">
            <a:spLocks/>
          </p:cNvSpPr>
          <p:nvPr/>
        </p:nvSpPr>
        <p:spPr bwMode="auto">
          <a:xfrm>
            <a:off x="152400" y="762000"/>
            <a:ext cx="3657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dirty="0">
                <a:latin typeface="Arial" charset="0"/>
              </a:rPr>
              <a:t>On the </a:t>
            </a:r>
            <a:r>
              <a:rPr lang="en-US" sz="1600" dirty="0" err="1">
                <a:latin typeface="Arial" charset="0"/>
              </a:rPr>
              <a:t>DesignAssist</a:t>
            </a:r>
            <a:r>
              <a:rPr lang="en-US" sz="1600" dirty="0">
                <a:latin typeface="Arial" charset="0"/>
              </a:rPr>
              <a:t> website, we have Auth0 implemented through JSON web tokens and </a:t>
            </a:r>
            <a:r>
              <a:rPr lang="en-US" sz="1600" dirty="0" err="1">
                <a:latin typeface="Arial" charset="0"/>
              </a:rPr>
              <a:t>Javascript</a:t>
            </a:r>
            <a:r>
              <a:rPr lang="en-US" sz="1600" dirty="0">
                <a:latin typeface="Arial" charset="0"/>
              </a:rPr>
              <a:t>. (See main.js for how this works.)</a:t>
            </a:r>
          </a:p>
          <a:p>
            <a:pPr eaLnBrk="1" hangingPunct="1">
              <a:spcBef>
                <a:spcPts val="600"/>
              </a:spcBef>
              <a:buFont typeface="Arial" charset="0"/>
              <a:buChar char="•"/>
            </a:pPr>
            <a:endParaRPr lang="en-US" sz="800" dirty="0">
              <a:latin typeface="Arial" charset="0"/>
            </a:endParaRPr>
          </a:p>
          <a:p>
            <a:pPr eaLnBrk="1" hangingPunct="1">
              <a:spcBef>
                <a:spcPts val="600"/>
              </a:spcBef>
              <a:buFont typeface="Arial" charset="0"/>
              <a:buChar char="•"/>
            </a:pPr>
            <a:r>
              <a:rPr lang="en-US" sz="1600" dirty="0">
                <a:latin typeface="Arial" charset="0"/>
              </a:rPr>
              <a:t>For testing purposes, sign-ups were disabled in order to prevent anyone from being able to use the website. This means we must add users manually.</a:t>
            </a:r>
          </a:p>
          <a:p>
            <a:pPr eaLnBrk="1" hangingPunct="1">
              <a:spcBef>
                <a:spcPts val="600"/>
              </a:spcBef>
              <a:buFont typeface="Arial" charset="0"/>
              <a:buChar char="•"/>
            </a:pPr>
            <a:endParaRPr lang="en-US" sz="800" dirty="0">
              <a:latin typeface="Arial" charset="0"/>
            </a:endParaRPr>
          </a:p>
          <a:p>
            <a:pPr eaLnBrk="1" hangingPunct="1">
              <a:spcBef>
                <a:spcPts val="600"/>
              </a:spcBef>
              <a:buFont typeface="Arial" charset="0"/>
              <a:buChar char="•"/>
            </a:pPr>
            <a:r>
              <a:rPr lang="en-US" sz="1600" dirty="0">
                <a:latin typeface="Arial" charset="0"/>
              </a:rPr>
              <a:t>An easier way to do this would be to allow sign-ups, but have a layer of verification on </a:t>
            </a:r>
            <a:r>
              <a:rPr lang="en-US" sz="1600" dirty="0" smtClean="0">
                <a:latin typeface="Arial" charset="0"/>
              </a:rPr>
              <a:t>our </a:t>
            </a:r>
            <a:r>
              <a:rPr lang="en-US" sz="1600" dirty="0">
                <a:latin typeface="Arial" charset="0"/>
              </a:rPr>
              <a:t>part before someone can fully use the website.</a:t>
            </a:r>
          </a:p>
          <a:p>
            <a:pPr eaLnBrk="1" hangingPunct="1">
              <a:spcBef>
                <a:spcPts val="600"/>
              </a:spcBef>
              <a:buFont typeface="Arial" charset="0"/>
              <a:buChar char="•"/>
            </a:pPr>
            <a:endParaRPr lang="en-US" sz="800" dirty="0">
              <a:latin typeface="Arial" charset="0"/>
            </a:endParaRPr>
          </a:p>
          <a:p>
            <a:pPr eaLnBrk="1" hangingPunct="1">
              <a:spcBef>
                <a:spcPts val="600"/>
              </a:spcBef>
              <a:buFont typeface="Arial" charset="0"/>
              <a:buChar char="•"/>
            </a:pPr>
            <a:r>
              <a:rPr lang="en-US" sz="1600" dirty="0">
                <a:latin typeface="Arial" charset="0"/>
              </a:rPr>
              <a:t>We will outline how to set up a mostly automatic verification process in the remaining slides.</a:t>
            </a:r>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l="1559" t="11333" r="3119" b="1836"/>
          <a:stretch>
            <a:fillRect/>
          </a:stretch>
        </p:blipFill>
        <p:spPr bwMode="auto">
          <a:xfrm>
            <a:off x="3810000" y="847725"/>
            <a:ext cx="5197475"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6294438" y="2339975"/>
            <a:ext cx="1020762" cy="5334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rgbClr val="000000"/>
              </a:solidFill>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433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AA1560CE-AFE9-4878-AF91-852EB334F7F4}" type="slidenum">
              <a:rPr lang="en-US">
                <a:latin typeface="Arial" charset="0"/>
              </a:rPr>
              <a:pPr eaLnBrk="1" hangingPunct="1"/>
              <a:t>5</a:t>
            </a:fld>
            <a:endParaRPr lang="en-US">
              <a:latin typeface="Arial" charset="0"/>
            </a:endParaRPr>
          </a:p>
        </p:txBody>
      </p:sp>
      <p:sp>
        <p:nvSpPr>
          <p:cNvPr id="4" name="TextBox 3"/>
          <p:cNvSpPr txBox="1"/>
          <p:nvPr/>
        </p:nvSpPr>
        <p:spPr>
          <a:xfrm>
            <a:off x="1676400" y="1714500"/>
            <a:ext cx="5715000" cy="2908300"/>
          </a:xfrm>
          <a:prstGeom prst="rect">
            <a:avLst/>
          </a:prstGeom>
          <a:noFill/>
        </p:spPr>
        <p:txBody>
          <a:bodyPr>
            <a:spAutoFit/>
          </a:bodyPr>
          <a:lstStyle/>
          <a:p>
            <a:pPr fontAlgn="auto">
              <a:spcBef>
                <a:spcPts val="0"/>
              </a:spcBef>
              <a:spcAft>
                <a:spcPts val="0"/>
              </a:spcAft>
              <a:buSzPct val="89000"/>
              <a:defRPr/>
            </a:pPr>
            <a:r>
              <a:rPr lang="en-US" dirty="0">
                <a:solidFill>
                  <a:schemeClr val="bg1">
                    <a:lumMod val="50000"/>
                  </a:schemeClr>
                </a:solidFill>
                <a:latin typeface="Arial" pitchFamily="34" charset="0"/>
                <a:cs typeface="Arial" pitchFamily="34" charset="0"/>
              </a:rPr>
              <a:t>Auth0 Overview</a:t>
            </a:r>
          </a:p>
          <a:p>
            <a:pPr fontAlgn="auto">
              <a:spcBef>
                <a:spcPts val="1800"/>
              </a:spcBef>
              <a:spcAft>
                <a:spcPts val="0"/>
              </a:spcAft>
              <a:buSzPct val="89000"/>
              <a:defRPr/>
            </a:pPr>
            <a:r>
              <a:rPr lang="en-US" b="1" i="1" dirty="0">
                <a:latin typeface="Arial" pitchFamily="34" charset="0"/>
                <a:cs typeface="Arial" pitchFamily="34" charset="0"/>
              </a:rPr>
              <a:t>User Data</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Rules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3</a:t>
            </a:r>
            <a:r>
              <a:rPr lang="en-US" baseline="30000" dirty="0">
                <a:solidFill>
                  <a:schemeClr val="bg1">
                    <a:lumMod val="50000"/>
                  </a:schemeClr>
                </a:solidFill>
                <a:latin typeface="Arial" pitchFamily="34" charset="0"/>
                <a:cs typeface="Arial" pitchFamily="34" charset="0"/>
              </a:rPr>
              <a:t>rd</a:t>
            </a:r>
            <a:r>
              <a:rPr lang="en-US" dirty="0">
                <a:solidFill>
                  <a:schemeClr val="bg1">
                    <a:lumMod val="50000"/>
                  </a:schemeClr>
                </a:solidFill>
                <a:latin typeface="Arial" pitchFamily="34" charset="0"/>
                <a:cs typeface="Arial" pitchFamily="34" charset="0"/>
              </a:rPr>
              <a:t>-Party Email Notification </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Approving Users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Wrapping Up</a:t>
            </a:r>
          </a:p>
        </p:txBody>
      </p:sp>
      <p:sp>
        <p:nvSpPr>
          <p:cNvPr id="5" name="Notched Right Arrow 4"/>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Notched Right Arrow 5"/>
          <p:cNvSpPr/>
          <p:nvPr/>
        </p:nvSpPr>
        <p:spPr>
          <a:xfrm>
            <a:off x="1133475" y="2298700"/>
            <a:ext cx="457200" cy="219075"/>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801938"/>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4346" name="TextBox 9"/>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95309"/>
            <a:ext cx="8815784"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53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5166A703-8596-4247-A093-54362508713E}" type="slidenum">
              <a:rPr lang="en-US">
                <a:latin typeface="Arial" charset="0"/>
              </a:rPr>
              <a:pPr eaLnBrk="1" hangingPunct="1"/>
              <a:t>6</a:t>
            </a:fld>
            <a:endParaRPr lang="en-US">
              <a:latin typeface="Arial" charset="0"/>
            </a:endParaRPr>
          </a:p>
        </p:txBody>
      </p:sp>
      <p:sp>
        <p:nvSpPr>
          <p:cNvPr id="15364"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Modal Options</a:t>
            </a:r>
          </a:p>
        </p:txBody>
      </p:sp>
      <p:sp>
        <p:nvSpPr>
          <p:cNvPr id="15365" name="Content Placeholder 1"/>
          <p:cNvSpPr txBox="1">
            <a:spLocks/>
          </p:cNvSpPr>
          <p:nvPr/>
        </p:nvSpPr>
        <p:spPr bwMode="auto">
          <a:xfrm>
            <a:off x="152400" y="533401"/>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dirty="0">
                <a:latin typeface="Arial" charset="0"/>
              </a:rPr>
              <a:t>First, we must </a:t>
            </a:r>
            <a:r>
              <a:rPr lang="en-US" sz="1600" dirty="0" smtClean="0">
                <a:latin typeface="Arial" charset="0"/>
              </a:rPr>
              <a:t>disable </a:t>
            </a:r>
            <a:r>
              <a:rPr lang="en-US" sz="1600" dirty="0">
                <a:latin typeface="Arial" charset="0"/>
              </a:rPr>
              <a:t>sign ups in the Auth0 </a:t>
            </a:r>
            <a:r>
              <a:rPr lang="en-US" sz="1600" dirty="0" smtClean="0">
                <a:latin typeface="Arial" charset="0"/>
              </a:rPr>
              <a:t>Dashboard to add verification layer </a:t>
            </a:r>
            <a:endParaRPr lang="en-US" sz="1600" dirty="0">
              <a:latin typeface="Arial" charset="0"/>
            </a:endParaRPr>
          </a:p>
          <a:p>
            <a:pPr lvl="1" eaLnBrk="1" hangingPunct="1">
              <a:spcBef>
                <a:spcPts val="600"/>
              </a:spcBef>
              <a:buFont typeface="Arial" charset="0"/>
              <a:buChar char="–"/>
            </a:pPr>
            <a:r>
              <a:rPr lang="en-US" sz="1600" dirty="0">
                <a:latin typeface="Arial" charset="0"/>
              </a:rPr>
              <a:t>Turn off the button in: </a:t>
            </a:r>
            <a:r>
              <a:rPr lang="en-US" sz="1600" i="1" dirty="0" smtClean="0">
                <a:latin typeface="Arial" charset="0"/>
              </a:rPr>
              <a:t>Authentication </a:t>
            </a:r>
            <a:r>
              <a:rPr lang="en-US" sz="1600" i="1" dirty="0">
                <a:latin typeface="Arial" charset="0"/>
              </a:rPr>
              <a:t>&gt; Database </a:t>
            </a:r>
            <a:r>
              <a:rPr lang="en-US" sz="1600" i="1" dirty="0" smtClean="0">
                <a:latin typeface="Arial" charset="0"/>
              </a:rPr>
              <a:t>… Settings &gt; </a:t>
            </a:r>
            <a:r>
              <a:rPr lang="en-US" sz="1600" i="1" dirty="0">
                <a:latin typeface="Arial" charset="0"/>
              </a:rPr>
              <a:t>Disable Sign Ups</a:t>
            </a:r>
          </a:p>
        </p:txBody>
      </p:sp>
      <p:sp>
        <p:nvSpPr>
          <p:cNvPr id="2" name="Oval 1"/>
          <p:cNvSpPr/>
          <p:nvPr/>
        </p:nvSpPr>
        <p:spPr>
          <a:xfrm>
            <a:off x="8077200" y="4419600"/>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638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E45BF800-61C1-4449-8C0A-668D298898B3}" type="slidenum">
              <a:rPr lang="en-US">
                <a:latin typeface="Arial" charset="0"/>
              </a:rPr>
              <a:pPr eaLnBrk="1" hangingPunct="1"/>
              <a:t>7</a:t>
            </a:fld>
            <a:endParaRPr lang="en-US">
              <a:latin typeface="Arial" charset="0"/>
            </a:endParaRPr>
          </a:p>
        </p:txBody>
      </p:sp>
      <p:sp>
        <p:nvSpPr>
          <p:cNvPr id="16388"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JSON Metadata</a:t>
            </a:r>
          </a:p>
        </p:txBody>
      </p:sp>
      <p:sp>
        <p:nvSpPr>
          <p:cNvPr id="16389" name="Content Placeholder 1"/>
          <p:cNvSpPr txBox="1">
            <a:spLocks/>
          </p:cNvSpPr>
          <p:nvPr/>
        </p:nvSpPr>
        <p:spPr bwMode="auto">
          <a:xfrm>
            <a:off x="152400" y="533401"/>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dirty="0" smtClean="0">
                <a:latin typeface="Arial" charset="0"/>
              </a:rPr>
              <a:t>Metadata are used to store information. For </a:t>
            </a:r>
            <a:r>
              <a:rPr lang="en-US" sz="1600" dirty="0">
                <a:latin typeface="Arial" charset="0"/>
              </a:rPr>
              <a:t>each user, </a:t>
            </a:r>
            <a:r>
              <a:rPr lang="en-US" sz="1600" dirty="0" smtClean="0">
                <a:latin typeface="Arial" charset="0"/>
              </a:rPr>
              <a:t>the access info (permissions, Auth0 plan, </a:t>
            </a:r>
            <a:r>
              <a:rPr lang="en-US" sz="1600" dirty="0" err="1" smtClean="0">
                <a:latin typeface="Arial" charset="0"/>
              </a:rPr>
              <a:t>etc</a:t>
            </a:r>
            <a:r>
              <a:rPr lang="en-US" sz="1600" dirty="0" smtClean="0">
                <a:latin typeface="Arial" charset="0"/>
              </a:rPr>
              <a:t>) is stored in </a:t>
            </a:r>
            <a:r>
              <a:rPr lang="en-US" sz="1600" i="1" dirty="0" err="1" smtClean="0">
                <a:latin typeface="Arial" charset="0"/>
              </a:rPr>
              <a:t>app_metadata</a:t>
            </a:r>
            <a:r>
              <a:rPr lang="en-US" sz="1600" i="1" dirty="0" smtClean="0">
                <a:latin typeface="Arial" charset="0"/>
              </a:rPr>
              <a:t>, </a:t>
            </a:r>
            <a:r>
              <a:rPr lang="en-US" sz="1600" dirty="0" smtClean="0">
                <a:latin typeface="Arial" charset="0"/>
              </a:rPr>
              <a:t>and the user info (user attributes such as preferences) is stored in </a:t>
            </a:r>
            <a:r>
              <a:rPr lang="en-US" sz="1600" i="1" dirty="0" err="1" smtClean="0">
                <a:latin typeface="Arial" charset="0"/>
              </a:rPr>
              <a:t>user_metadata</a:t>
            </a:r>
            <a:r>
              <a:rPr lang="en-US" sz="1600" dirty="0" smtClean="0">
                <a:latin typeface="Arial" charset="0"/>
              </a:rPr>
              <a:t>. </a:t>
            </a:r>
            <a:endParaRPr lang="en-US" sz="1600" dirty="0">
              <a:latin typeface="Arial" charset="0"/>
            </a:endParaRPr>
          </a:p>
          <a:p>
            <a:pPr eaLnBrk="1" hangingPunct="1">
              <a:spcBef>
                <a:spcPts val="600"/>
              </a:spcBef>
              <a:buFont typeface="Arial" charset="0"/>
              <a:buChar char="•"/>
            </a:pPr>
            <a:r>
              <a:rPr lang="en-US" sz="1600" dirty="0">
                <a:latin typeface="Arial" charset="0"/>
              </a:rPr>
              <a:t>The idea is to use a variable in </a:t>
            </a:r>
            <a:r>
              <a:rPr lang="en-US" sz="1600" i="1" dirty="0" err="1">
                <a:latin typeface="Arial" charset="0"/>
              </a:rPr>
              <a:t>app_metadata</a:t>
            </a:r>
            <a:r>
              <a:rPr lang="en-US" sz="1600" dirty="0">
                <a:latin typeface="Arial" charset="0"/>
              </a:rPr>
              <a:t> to check whether or not a user has been “verified” so that they may use the website.</a:t>
            </a:r>
          </a:p>
        </p:txBody>
      </p:sp>
      <p:pic>
        <p:nvPicPr>
          <p:cNvPr id="16390" name="Picture 3"/>
          <p:cNvPicPr>
            <a:picLocks noChangeAspect="1" noChangeArrowheads="1"/>
          </p:cNvPicPr>
          <p:nvPr/>
        </p:nvPicPr>
        <p:blipFill>
          <a:blip r:embed="rId2">
            <a:extLst>
              <a:ext uri="{28A0092B-C50C-407E-A947-70E740481C1C}">
                <a14:useLocalDpi xmlns:a14="http://schemas.microsoft.com/office/drawing/2010/main" val="0"/>
              </a:ext>
            </a:extLst>
          </a:blip>
          <a:srcRect l="11089" t="11208" r="12057" b="16122"/>
          <a:stretch>
            <a:fillRect/>
          </a:stretch>
        </p:blipFill>
        <p:spPr bwMode="auto">
          <a:xfrm>
            <a:off x="738188" y="2133600"/>
            <a:ext cx="7843837"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741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5240F55C-98ED-48F7-9FE5-911E2B2E3FD1}" type="slidenum">
              <a:rPr lang="en-US">
                <a:latin typeface="Arial" charset="0"/>
              </a:rPr>
              <a:pPr eaLnBrk="1" hangingPunct="1"/>
              <a:t>8</a:t>
            </a:fld>
            <a:endParaRPr lang="en-US">
              <a:latin typeface="Arial" charset="0"/>
            </a:endParaRPr>
          </a:p>
        </p:txBody>
      </p:sp>
      <p:sp>
        <p:nvSpPr>
          <p:cNvPr id="4" name="TextBox 3"/>
          <p:cNvSpPr txBox="1"/>
          <p:nvPr/>
        </p:nvSpPr>
        <p:spPr>
          <a:xfrm>
            <a:off x="1676400" y="1714500"/>
            <a:ext cx="5715000" cy="2908300"/>
          </a:xfrm>
          <a:prstGeom prst="rect">
            <a:avLst/>
          </a:prstGeom>
          <a:noFill/>
        </p:spPr>
        <p:txBody>
          <a:bodyPr>
            <a:spAutoFit/>
          </a:bodyPr>
          <a:lstStyle/>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Auth0 Overview</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User Data</a:t>
            </a:r>
          </a:p>
          <a:p>
            <a:pPr fontAlgn="auto">
              <a:spcBef>
                <a:spcPts val="1800"/>
              </a:spcBef>
              <a:spcAft>
                <a:spcPts val="0"/>
              </a:spcAft>
              <a:buSzPct val="89000"/>
              <a:defRPr/>
            </a:pPr>
            <a:r>
              <a:rPr lang="en-US" b="1" i="1" dirty="0">
                <a:latin typeface="Arial" pitchFamily="34" charset="0"/>
                <a:cs typeface="Arial" pitchFamily="34" charset="0"/>
              </a:rPr>
              <a:t>Rules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3</a:t>
            </a:r>
            <a:r>
              <a:rPr lang="en-US" baseline="30000" dirty="0">
                <a:solidFill>
                  <a:schemeClr val="bg1">
                    <a:lumMod val="50000"/>
                  </a:schemeClr>
                </a:solidFill>
                <a:latin typeface="Arial" pitchFamily="34" charset="0"/>
                <a:cs typeface="Arial" pitchFamily="34" charset="0"/>
              </a:rPr>
              <a:t>rd</a:t>
            </a:r>
            <a:r>
              <a:rPr lang="en-US" dirty="0">
                <a:solidFill>
                  <a:schemeClr val="bg1">
                    <a:lumMod val="50000"/>
                  </a:schemeClr>
                </a:solidFill>
                <a:latin typeface="Arial" pitchFamily="34" charset="0"/>
                <a:cs typeface="Arial" pitchFamily="34" charset="0"/>
              </a:rPr>
              <a:t>-Party Email Notification</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Approving Users</a:t>
            </a:r>
          </a:p>
          <a:p>
            <a:pPr fontAlgn="auto">
              <a:spcBef>
                <a:spcPts val="1800"/>
              </a:spcBef>
              <a:spcAft>
                <a:spcPts val="0"/>
              </a:spcAft>
              <a:buSzPct val="89000"/>
              <a:defRPr/>
            </a:pPr>
            <a:r>
              <a:rPr lang="en-US" dirty="0">
                <a:solidFill>
                  <a:schemeClr val="bg1">
                    <a:lumMod val="50000"/>
                  </a:schemeClr>
                </a:solidFill>
                <a:latin typeface="Arial" pitchFamily="34" charset="0"/>
                <a:cs typeface="Arial" pitchFamily="34" charset="0"/>
              </a:rPr>
              <a:t>Wrapping Up</a:t>
            </a:r>
          </a:p>
        </p:txBody>
      </p:sp>
      <p:sp>
        <p:nvSpPr>
          <p:cNvPr id="5" name="Notched Right Arrow 4"/>
          <p:cNvSpPr/>
          <p:nvPr/>
        </p:nvSpPr>
        <p:spPr>
          <a:xfrm>
            <a:off x="1133475" y="17938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Notched Right Arrow 5"/>
          <p:cNvSpPr/>
          <p:nvPr/>
        </p:nvSpPr>
        <p:spPr>
          <a:xfrm>
            <a:off x="1133475" y="2298700"/>
            <a:ext cx="457200" cy="219075"/>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Notched Right Arrow 6"/>
          <p:cNvSpPr/>
          <p:nvPr/>
        </p:nvSpPr>
        <p:spPr>
          <a:xfrm>
            <a:off x="1133475" y="2801938"/>
            <a:ext cx="457200" cy="219075"/>
          </a:xfrm>
          <a:prstGeom prst="notchedRightArrow">
            <a:avLst/>
          </a:prstGeom>
          <a:solidFill>
            <a:srgbClr val="87B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Notched Right Arrow 7"/>
          <p:cNvSpPr/>
          <p:nvPr/>
        </p:nvSpPr>
        <p:spPr>
          <a:xfrm>
            <a:off x="1133475" y="3305175"/>
            <a:ext cx="457200" cy="220663"/>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Notched Right Arrow 8"/>
          <p:cNvSpPr/>
          <p:nvPr/>
        </p:nvSpPr>
        <p:spPr>
          <a:xfrm>
            <a:off x="1133475" y="3808413"/>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7418" name="TextBox 9"/>
          <p:cNvSpPr txBox="1">
            <a:spLocks noChangeArrowheads="1"/>
          </p:cNvSpPr>
          <p:nvPr/>
        </p:nvSpPr>
        <p:spPr bwMode="auto">
          <a:xfrm>
            <a:off x="155575" y="381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Presentation Outline  </a:t>
            </a:r>
          </a:p>
        </p:txBody>
      </p:sp>
      <p:sp>
        <p:nvSpPr>
          <p:cNvPr id="11" name="Notched Right Arrow 10"/>
          <p:cNvSpPr/>
          <p:nvPr/>
        </p:nvSpPr>
        <p:spPr>
          <a:xfrm>
            <a:off x="1143000" y="4275138"/>
            <a:ext cx="457200" cy="220662"/>
          </a:xfrm>
          <a:prstGeom prst="notchedRightArrow">
            <a:avLst/>
          </a:prstGeom>
          <a:solidFill>
            <a:srgbClr val="114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mtClean="0">
                <a:latin typeface="Arial" charset="0"/>
              </a:rPr>
              <a:t>Tempest Technologies Proprietary </a:t>
            </a:r>
          </a:p>
        </p:txBody>
      </p:sp>
      <p:sp>
        <p:nvSpPr>
          <p:cNvPr id="1843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Slide </a:t>
            </a:r>
            <a:fld id="{7C2DFA22-9497-4891-9BF8-494971C59521}" type="slidenum">
              <a:rPr lang="en-US">
                <a:latin typeface="Arial" charset="0"/>
              </a:rPr>
              <a:pPr eaLnBrk="1" hangingPunct="1"/>
              <a:t>9</a:t>
            </a:fld>
            <a:endParaRPr lang="en-US">
              <a:latin typeface="Arial" charset="0"/>
            </a:endParaRPr>
          </a:p>
        </p:txBody>
      </p:sp>
      <p:sp>
        <p:nvSpPr>
          <p:cNvPr id="18436" name="Title 3"/>
          <p:cNvSpPr txBox="1">
            <a:spLocks/>
          </p:cNvSpPr>
          <p:nvPr/>
        </p:nvSpPr>
        <p:spPr bwMode="auto">
          <a:xfrm>
            <a:off x="152400" y="76200"/>
            <a:ext cx="8229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b="1">
                <a:latin typeface="Arial" charset="0"/>
              </a:rPr>
              <a:t>Auth0 Rules</a:t>
            </a:r>
          </a:p>
        </p:txBody>
      </p:sp>
      <p:sp>
        <p:nvSpPr>
          <p:cNvPr id="18437" name="Content Placeholder 1"/>
          <p:cNvSpPr txBox="1">
            <a:spLocks/>
          </p:cNvSpPr>
          <p:nvPr/>
        </p:nvSpPr>
        <p:spPr bwMode="auto">
          <a:xfrm>
            <a:off x="152400" y="533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ts val="600"/>
              </a:spcBef>
              <a:buFont typeface="Arial" charset="0"/>
              <a:buChar char="•"/>
            </a:pPr>
            <a:r>
              <a:rPr lang="en-US" sz="1600">
                <a:latin typeface="Arial" charset="0"/>
              </a:rPr>
              <a:t>Next, we will explore the </a:t>
            </a:r>
            <a:r>
              <a:rPr lang="en-US" sz="1600" i="1">
                <a:latin typeface="Arial" charset="0"/>
              </a:rPr>
              <a:t>Rules</a:t>
            </a:r>
            <a:r>
              <a:rPr lang="en-US" sz="1600">
                <a:latin typeface="Arial" charset="0"/>
              </a:rPr>
              <a:t> section. This defines some operations to perform as the authentication process is underway on the Auth0 side.</a:t>
            </a:r>
          </a:p>
          <a:p>
            <a:pPr eaLnBrk="1" hangingPunct="1">
              <a:spcBef>
                <a:spcPts val="600"/>
              </a:spcBef>
              <a:buFont typeface="Arial" charset="0"/>
              <a:buChar char="•"/>
            </a:pPr>
            <a:r>
              <a:rPr lang="en-US" sz="1600">
                <a:latin typeface="Arial" charset="0"/>
              </a:rPr>
              <a:t>Defining a rule, we will determine whether a user is verified by looking at their </a:t>
            </a:r>
            <a:r>
              <a:rPr lang="en-US" sz="1600" i="1">
                <a:latin typeface="Arial" charset="0"/>
              </a:rPr>
              <a:t>app_metadata</a:t>
            </a:r>
            <a:r>
              <a:rPr lang="en-US" sz="1600">
                <a:latin typeface="Arial" charset="0"/>
              </a:rPr>
              <a:t>.</a:t>
            </a:r>
          </a:p>
          <a:p>
            <a:pPr eaLnBrk="1" hangingPunct="1">
              <a:spcBef>
                <a:spcPts val="600"/>
              </a:spcBef>
              <a:buFont typeface="Arial" charset="0"/>
              <a:buChar char="•"/>
            </a:pPr>
            <a:r>
              <a:rPr lang="en-US" sz="1600">
                <a:latin typeface="Arial" charset="0"/>
              </a:rPr>
              <a:t>If the user has not been verified according to their </a:t>
            </a:r>
            <a:r>
              <a:rPr lang="en-US" sz="1600" i="1">
                <a:latin typeface="Arial" charset="0"/>
              </a:rPr>
              <a:t>app_metadata</a:t>
            </a:r>
            <a:r>
              <a:rPr lang="en-US" sz="1600">
                <a:latin typeface="Arial" charset="0"/>
              </a:rPr>
              <a:t>, send an email to Tempest with verification instructions.</a:t>
            </a:r>
          </a:p>
        </p:txBody>
      </p:sp>
      <p:pic>
        <p:nvPicPr>
          <p:cNvPr id="18438" name="Picture 2"/>
          <p:cNvPicPr>
            <a:picLocks noChangeAspect="1" noChangeArrowheads="1"/>
          </p:cNvPicPr>
          <p:nvPr/>
        </p:nvPicPr>
        <p:blipFill>
          <a:blip r:embed="rId2">
            <a:extLst>
              <a:ext uri="{28A0092B-C50C-407E-A947-70E740481C1C}">
                <a14:useLocalDpi xmlns:a14="http://schemas.microsoft.com/office/drawing/2010/main" val="0"/>
              </a:ext>
            </a:extLst>
          </a:blip>
          <a:srcRect l="10660" t="29111" r="13528" b="15450"/>
          <a:stretch>
            <a:fillRect/>
          </a:stretch>
        </p:blipFill>
        <p:spPr bwMode="auto">
          <a:xfrm>
            <a:off x="279400" y="2514600"/>
            <a:ext cx="86360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pest Presentati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Tempest Presentation 2013</Template>
  <TotalTime>463</TotalTime>
  <Words>1055</Words>
  <Application>Microsoft Office PowerPoint</Application>
  <PresentationFormat>On-screen Show (4:3)</PresentationFormat>
  <Paragraphs>174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Times New Roman</vt:lpstr>
      <vt:lpstr>Tempest Presentation 2013</vt:lpstr>
      <vt:lpstr>Auth0 Login for DesignAssist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holmbeck</dc:creator>
  <cp:lastModifiedBy>Yun Wang</cp:lastModifiedBy>
  <cp:revision>56</cp:revision>
  <dcterms:created xsi:type="dcterms:W3CDTF">2013-02-15T18:03:29Z</dcterms:created>
  <dcterms:modified xsi:type="dcterms:W3CDTF">2022-08-23T22:31:05Z</dcterms:modified>
</cp:coreProperties>
</file>