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9" r:id="rId3"/>
    <p:sldId id="268" r:id="rId4"/>
    <p:sldId id="265" r:id="rId5"/>
    <p:sldId id="26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711C-51CC-48EA-B65A-17BDC60C63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A653-E1F0-48B2-87AD-161ADCC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A653-E1F0-48B2-87AD-161ADCCF4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7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C311-6841-4983-9296-8F39F70B22B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2F79-180E-4292-BFDD-4A6DDBD9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33"/>
            <a:ext cx="8229600" cy="791337"/>
          </a:xfrm>
        </p:spPr>
        <p:txBody>
          <a:bodyPr/>
          <a:lstStyle/>
          <a:p>
            <a:r>
              <a:rPr lang="en-US" dirty="0" smtClean="0"/>
              <a:t>Crossover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95" y="906049"/>
            <a:ext cx="8361123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Structure: </a:t>
            </a:r>
          </a:p>
          <a:p>
            <a:pPr lvl="1"/>
            <a:r>
              <a:rPr lang="en-US" sz="2000" dirty="0" smtClean="0"/>
              <a:t>1 treatment factor with t groups (# levels + 1 control).  Note</a:t>
            </a:r>
            <a:br>
              <a:rPr lang="en-US" sz="2000" dirty="0" smtClean="0"/>
            </a:br>
            <a:r>
              <a:rPr lang="en-US" sz="2000" dirty="0" smtClean="0"/>
              <a:t>the crossover design is for One Treatment with one control, excluding any number of Factors.  (If more than one Treatment and/or including Factors, create a popup “call for help”)</a:t>
            </a:r>
          </a:p>
          <a:p>
            <a:pPr lvl="1"/>
            <a:r>
              <a:rPr lang="en-US" sz="2000" dirty="0" smtClean="0"/>
              <a:t>each subject receives all levels of treatment</a:t>
            </a:r>
          </a:p>
          <a:p>
            <a:pPr lvl="1"/>
            <a:r>
              <a:rPr lang="en-US" sz="2000" dirty="0" smtClean="0"/>
              <a:t>Number of levels of treatment factor = number of times = t</a:t>
            </a:r>
          </a:p>
          <a:p>
            <a:pPr lvl="1"/>
            <a:r>
              <a:rPr lang="en-US" sz="2000" dirty="0" smtClean="0"/>
              <a:t>Is there a time effect? = Is there a treatment effect?  </a:t>
            </a:r>
          </a:p>
          <a:p>
            <a:pPr lvl="2"/>
            <a:r>
              <a:rPr lang="en-US" sz="2000" dirty="0" err="1" smtClean="0">
                <a:latin typeface="Symbol" pitchFamily="18" charset="2"/>
              </a:rPr>
              <a:t>m</a:t>
            </a:r>
            <a:r>
              <a:rPr lang="en-US" sz="2000" baseline="-25000" dirty="0" err="1" smtClean="0"/>
              <a:t>time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is the time effect size = treatment effect size</a:t>
            </a:r>
          </a:p>
          <a:p>
            <a:r>
              <a:rPr lang="en-US" sz="2400" dirty="0" smtClean="0"/>
              <a:t>Groups = Sequence</a:t>
            </a:r>
          </a:p>
          <a:p>
            <a:pPr lvl="1"/>
            <a:r>
              <a:rPr lang="en-US" sz="2000" dirty="0" smtClean="0"/>
              <a:t>determined by Latin Squares (next page)</a:t>
            </a:r>
          </a:p>
          <a:p>
            <a:r>
              <a:rPr lang="en-US" sz="2400" dirty="0" smtClean="0"/>
              <a:t>n = number of subjects in each group</a:t>
            </a:r>
          </a:p>
          <a:p>
            <a:r>
              <a:rPr lang="en-US" sz="2400" dirty="0" err="1" smtClean="0">
                <a:latin typeface="Symbol" pitchFamily="18" charset="2"/>
              </a:rPr>
              <a:t>s</a:t>
            </a:r>
            <a:r>
              <a:rPr lang="en-US" sz="2400" baseline="-25000" dirty="0" err="1" smtClean="0"/>
              <a:t>WS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is the within-subjects standard deviation</a:t>
            </a:r>
          </a:p>
          <a:p>
            <a:r>
              <a:rPr lang="en-US" sz="2400" dirty="0" err="1" smtClean="0">
                <a:latin typeface="Symbol" pitchFamily="18" charset="2"/>
              </a:rPr>
              <a:t>s</a:t>
            </a:r>
            <a:r>
              <a:rPr lang="en-US" sz="2400" baseline="-25000" dirty="0" err="1"/>
              <a:t>B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is the between-subjects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8521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Latin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 treatment levels 1,2,3,4,5</a:t>
            </a:r>
          </a:p>
          <a:p>
            <a:r>
              <a:rPr lang="en-US" dirty="0" smtClean="0"/>
              <a:t>Could just give all subjects the treatment program in that order</a:t>
            </a:r>
          </a:p>
          <a:p>
            <a:pPr lvl="1"/>
            <a:r>
              <a:rPr lang="en-US" dirty="0" smtClean="0"/>
              <a:t>But we want to check if order matters, just in case</a:t>
            </a:r>
          </a:p>
          <a:p>
            <a:r>
              <a:rPr lang="en-US" dirty="0" smtClean="0"/>
              <a:t>So we create 5 sequences: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 package “</a:t>
            </a:r>
            <a:r>
              <a:rPr lang="en-US" dirty="0" err="1" smtClean="0"/>
              <a:t>crossdes</a:t>
            </a:r>
            <a:r>
              <a:rPr lang="en-US" dirty="0" smtClean="0"/>
              <a:t>” contains a function “</a:t>
            </a:r>
            <a:r>
              <a:rPr lang="en-US" dirty="0" err="1" smtClean="0"/>
              <a:t>williams</a:t>
            </a:r>
            <a:r>
              <a:rPr lang="en-US" dirty="0" smtClean="0"/>
              <a:t>” that returns a </a:t>
            </a:r>
            <a:r>
              <a:rPr lang="en-US" dirty="0" err="1" smtClean="0"/>
              <a:t>latin</a:t>
            </a:r>
            <a:r>
              <a:rPr lang="en-US" dirty="0" smtClean="0"/>
              <a:t> square of input size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81400"/>
            <a:ext cx="1524000" cy="16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3876232"/>
            <a:ext cx="432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Latin Square: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 err="1"/>
              <a:t>sudoku</a:t>
            </a:r>
            <a:r>
              <a:rPr lang="en-US" dirty="0"/>
              <a:t>, each row and each column </a:t>
            </a: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exactly one of each treatment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for Cross-Over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Power comes from the time-effect test with only one group</a:t>
            </a:r>
          </a:p>
          <a:p>
            <a:pPr lvl="1"/>
            <a:r>
              <a:rPr lang="en-US" dirty="0" smtClean="0"/>
              <a:t>Is there a time effect?  </a:t>
            </a:r>
          </a:p>
          <a:p>
            <a:pPr lvl="2"/>
            <a:r>
              <a:rPr lang="en-US" dirty="0" smtClean="0"/>
              <a:t>t = </a:t>
            </a:r>
            <a:r>
              <a:rPr lang="en-US" dirty="0"/>
              <a:t>#</a:t>
            </a:r>
            <a:r>
              <a:rPr lang="en-US" dirty="0" smtClean="0"/>
              <a:t> of time points </a:t>
            </a:r>
            <a:r>
              <a:rPr lang="en-US" dirty="0"/>
              <a:t>= </a:t>
            </a:r>
            <a:r>
              <a:rPr lang="en-US" dirty="0" smtClean="0"/>
              <a:t># </a:t>
            </a:r>
            <a:r>
              <a:rPr lang="en-US" dirty="0"/>
              <a:t>of levels of treatment factor </a:t>
            </a:r>
            <a:endParaRPr lang="en-US" dirty="0" smtClean="0"/>
          </a:p>
          <a:p>
            <a:pPr lvl="2"/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time</a:t>
            </a:r>
            <a:r>
              <a:rPr lang="en-US" baseline="-25000" dirty="0" smtClean="0"/>
              <a:t> </a:t>
            </a:r>
            <a:r>
              <a:rPr lang="en-US" dirty="0" smtClean="0"/>
              <a:t> is the time effect </a:t>
            </a:r>
            <a:r>
              <a:rPr lang="en-US" dirty="0"/>
              <a:t>size (= treatment effect </a:t>
            </a:r>
            <a:r>
              <a:rPr lang="en-US" dirty="0" smtClean="0"/>
              <a:t>size)</a:t>
            </a:r>
          </a:p>
          <a:p>
            <a:r>
              <a:rPr lang="en-US" dirty="0" smtClean="0"/>
              <a:t>N = TOTAL number of subjects in the whole experiment = n*t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WS</a:t>
            </a:r>
            <a:r>
              <a:rPr lang="en-US" baseline="-25000" dirty="0" smtClean="0"/>
              <a:t> </a:t>
            </a:r>
            <a:r>
              <a:rPr lang="en-US" dirty="0" smtClean="0"/>
              <a:t> is the within-subjects standard deviation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/>
              <a:t>B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 is the between-subjects standard deviation (not used)</a:t>
            </a:r>
          </a:p>
          <a:p>
            <a:endParaRPr lang="en-US" baseline="-25000" dirty="0" smtClean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405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for Cross-Over: Very much like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Is there a time effect?  Use the ANOVA non-central F computation: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/>
          </a:p>
          <a:p>
            <a:r>
              <a:rPr lang="en-US" dirty="0" smtClean="0"/>
              <a:t>The difference is in the sequencing</a:t>
            </a:r>
          </a:p>
          <a:p>
            <a:pPr lvl="1"/>
            <a:r>
              <a:rPr lang="en-US" dirty="0" smtClean="0"/>
              <a:t>To find the number per group, we need to round N up to the nearest multiple of t.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t=5, N = 28 rounds up to 30, so n = 6 per group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63313"/>
              </p:ext>
            </p:extLst>
          </p:nvPr>
        </p:nvGraphicFramePr>
        <p:xfrm>
          <a:off x="1103313" y="2590800"/>
          <a:ext cx="48085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2705040" imgH="685800" progId="Equation.DSMT4">
                  <p:embed/>
                </p:oleObj>
              </mc:Choice>
              <mc:Fallback>
                <p:oleObj name="Equation" r:id="rId3" imgW="2705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313" y="2590800"/>
                        <a:ext cx="480853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023235" y="2514600"/>
            <a:ext cx="5050993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114800"/>
          </a:xfrm>
        </p:spPr>
        <p:txBody>
          <a:bodyPr/>
          <a:lstStyle/>
          <a:p>
            <a:r>
              <a:rPr lang="en-US" dirty="0" smtClean="0"/>
              <a:t>Measurement model is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baseline="-25000" dirty="0" smtClean="0"/>
          </a:p>
          <a:p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238449"/>
              </p:ext>
            </p:extLst>
          </p:nvPr>
        </p:nvGraphicFramePr>
        <p:xfrm>
          <a:off x="3657600" y="2133600"/>
          <a:ext cx="5348288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3073320" imgH="1688760" progId="Equation.3">
                  <p:embed/>
                </p:oleObj>
              </mc:Choice>
              <mc:Fallback>
                <p:oleObj name="Equation" r:id="rId3" imgW="3073320" imgH="1688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2133600"/>
                        <a:ext cx="5348288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94811"/>
              </p:ext>
            </p:extLst>
          </p:nvPr>
        </p:nvGraphicFramePr>
        <p:xfrm>
          <a:off x="615950" y="2133600"/>
          <a:ext cx="29575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5" imgW="1549080" imgH="1396800" progId="Equation.3">
                  <p:embed/>
                </p:oleObj>
              </mc:Choice>
              <mc:Fallback>
                <p:oleObj name="Equation" r:id="rId5" imgW="154908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133600"/>
                        <a:ext cx="29575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3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20" y="762000"/>
            <a:ext cx="8229600" cy="58975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Malgun Gothic" pitchFamily="34" charset="-127"/>
                <a:ea typeface="Malgun Gothic" pitchFamily="34" charset="-127"/>
              </a:rPr>
              <a:t>Crossover, single outcome repeated:</a:t>
            </a:r>
          </a:p>
          <a:p>
            <a:pPr marL="457200" lvl="1" indent="0">
              <a:buNone/>
            </a:pPr>
            <a:r>
              <a:rPr lang="en-US" sz="1600" b="1" dirty="0" smtClean="0">
                <a:latin typeface="Malgun Gothic" pitchFamily="34" charset="-127"/>
                <a:ea typeface="Malgun Gothic" pitchFamily="34" charset="-127"/>
              </a:rPr>
              <a:t>Based on your design choices, you have ________ distinct groups.  In a typical crossover design, we use this same number to set up the time pattern of treatments.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US" sz="1600" b="1" dirty="0" smtClean="0">
                <a:latin typeface="Malgun Gothic" pitchFamily="34" charset="-127"/>
                <a:ea typeface="Malgun Gothic" pitchFamily="34" charset="-127"/>
              </a:rPr>
              <a:t>Enter the standard deviation for the within-subjects measurement variability</a:t>
            </a:r>
          </a:p>
          <a:p>
            <a:pPr lvl="1"/>
            <a:endParaRPr lang="en-US" sz="1600" b="1" dirty="0" smtClean="0">
              <a:latin typeface="Malgun Gothic" pitchFamily="34" charset="-127"/>
              <a:ea typeface="Malgun Gothic" pitchFamily="34" charset="-127"/>
            </a:endParaRPr>
          </a:p>
          <a:p>
            <a:pPr lvl="1"/>
            <a:r>
              <a:rPr lang="en-US" sz="1600" b="1" dirty="0" smtClean="0">
                <a:latin typeface="Malgun Gothic" pitchFamily="34" charset="-127"/>
                <a:ea typeface="Malgun Gothic" pitchFamily="34" charset="-127"/>
              </a:rPr>
              <a:t>Enter the standard deviation for the between-subjects measurement variability</a:t>
            </a:r>
          </a:p>
          <a:p>
            <a:pPr lvl="1"/>
            <a:endParaRPr lang="en-US" sz="1600" b="1" dirty="0" smtClean="0">
              <a:latin typeface="Malgun Gothic" pitchFamily="34" charset="-127"/>
              <a:ea typeface="Malgun Gothic" pitchFamily="34" charset="-127"/>
            </a:endParaRPr>
          </a:p>
          <a:p>
            <a:pPr lvl="1"/>
            <a:r>
              <a:rPr lang="en-US" sz="1600" b="1" dirty="0" smtClean="0">
                <a:latin typeface="Malgun Gothic" pitchFamily="34" charset="-127"/>
                <a:ea typeface="Malgun Gothic" pitchFamily="34" charset="-127"/>
              </a:rPr>
              <a:t>How large of an effect do you expect? </a:t>
            </a:r>
          </a:p>
          <a:p>
            <a:pPr marL="457200" lvl="1" indent="0">
              <a:buNone/>
            </a:pPr>
            <a:endParaRPr lang="en-US" sz="1600" b="1" dirty="0" smtClean="0">
              <a:latin typeface="Malgun Gothic" pitchFamily="34" charset="-127"/>
              <a:ea typeface="Malgun Gothic" pitchFamily="34" charset="-127"/>
            </a:endParaRPr>
          </a:p>
          <a:p>
            <a:pPr lvl="1"/>
            <a:r>
              <a:rPr lang="en-US" sz="1600" b="1" dirty="0" smtClean="0">
                <a:latin typeface="Malgun Gothic" pitchFamily="34" charset="-127"/>
                <a:ea typeface="Malgun Gothic" pitchFamily="34" charset="-127"/>
              </a:rPr>
              <a:t>What is the smallest effect that would be scientifically relevant?</a:t>
            </a:r>
          </a:p>
          <a:p>
            <a:pPr lvl="1"/>
            <a:endParaRPr lang="en-US" sz="1600" b="1" dirty="0" smtClean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04800"/>
            <a:ext cx="45091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Click to enter additional experimental information</a:t>
            </a:r>
            <a:endParaRPr lang="en-US" sz="1400" b="1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4653" y="2743200"/>
            <a:ext cx="1426298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22" y="1667431"/>
            <a:ext cx="307665" cy="29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90" y="3588790"/>
            <a:ext cx="298351" cy="28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253151" y="358140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6544" y="1015652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Propagated</a:t>
            </a:r>
          </a:p>
          <a:p>
            <a:pPr algn="ctr"/>
            <a:r>
              <a:rPr lang="en-US" sz="11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number</a:t>
            </a:r>
            <a:endParaRPr lang="en-US" sz="11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926" y="2748418"/>
            <a:ext cx="298351" cy="28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05203" y="1793308"/>
            <a:ext cx="9144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?tooltip?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8" idx="3"/>
          </p:cNvCxnSpPr>
          <p:nvPr/>
        </p:nvCxnSpPr>
        <p:spPr>
          <a:xfrm flipH="1" flipV="1">
            <a:off x="2446487" y="1812948"/>
            <a:ext cx="558716" cy="134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69304" y="4127326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71392" y="476824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96" y="4768322"/>
            <a:ext cx="298351" cy="28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88" y="4140892"/>
            <a:ext cx="298351" cy="28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6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326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Crossover Design</vt:lpstr>
      <vt:lpstr>Latin Squares</vt:lpstr>
      <vt:lpstr>Power for Cross-Over</vt:lpstr>
      <vt:lpstr>Power for Cross-Over: Very much like one-way ANOVA</vt:lpstr>
      <vt:lpstr>Background,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</dc:creator>
  <cp:lastModifiedBy>kristin holmbeck</cp:lastModifiedBy>
  <cp:revision>48</cp:revision>
  <dcterms:created xsi:type="dcterms:W3CDTF">2017-11-27T21:03:38Z</dcterms:created>
  <dcterms:modified xsi:type="dcterms:W3CDTF">2018-04-13T18:49:40Z</dcterms:modified>
</cp:coreProperties>
</file>