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57" r:id="rId4"/>
    <p:sldId id="258" r:id="rId5"/>
    <p:sldId id="259" r:id="rId6"/>
    <p:sldId id="262" r:id="rId7"/>
    <p:sldId id="271" r:id="rId8"/>
    <p:sldId id="261" r:id="rId9"/>
    <p:sldId id="272" r:id="rId10"/>
    <p:sldId id="260" r:id="rId11"/>
    <p:sldId id="273" r:id="rId12"/>
    <p:sldId id="264" r:id="rId13"/>
    <p:sldId id="263" r:id="rId14"/>
    <p:sldId id="265" r:id="rId15"/>
    <p:sldId id="266" r:id="rId16"/>
    <p:sldId id="274" r:id="rId17"/>
    <p:sldId id="275" r:id="rId18"/>
    <p:sldId id="267" r:id="rId19"/>
    <p:sldId id="268" r:id="rId20"/>
    <p:sldId id="276" r:id="rId21"/>
    <p:sldId id="269" r:id="rId22"/>
    <p:sldId id="270" r:id="rId23"/>
    <p:sldId id="277" r:id="rId24"/>
    <p:sldId id="278" r:id="rId25"/>
    <p:sldId id="279" r:id="rId26"/>
    <p:sldId id="281" r:id="rId27"/>
    <p:sldId id="282" r:id="rId28"/>
    <p:sldId id="283" r:id="rId29"/>
    <p:sldId id="290" r:id="rId30"/>
    <p:sldId id="284" r:id="rId31"/>
    <p:sldId id="285" r:id="rId32"/>
    <p:sldId id="287" r:id="rId33"/>
    <p:sldId id="288" r:id="rId3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FBEE9-76AF-0B1C-AF6B-386EC3792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D2CB9E-8834-6F4C-6A21-BA5849583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9DD01-3FF2-ECED-74FD-B060BA48C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8D11-250D-42DE-8B1C-BAA09D2A9492}" type="datetimeFigureOut">
              <a:rPr lang="it-IT" smtClean="0"/>
              <a:t>01/09/2023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082CA-5774-9D5C-BD23-ABD77889B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0CDED-8895-A9D2-467A-093446F51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2397F-D931-43CB-900E-FDFF54A7524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7356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4EA18-12B2-F0CD-EA44-100A55522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D8B052-921B-5657-12D7-3DEE44FB8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ED5EA-7F58-518D-8923-B11265D67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8D11-250D-42DE-8B1C-BAA09D2A9492}" type="datetimeFigureOut">
              <a:rPr lang="it-IT" smtClean="0"/>
              <a:t>01/09/2023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717AF-26C6-01E9-8D01-8E36F3652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EDC1C-039A-70CA-9CF0-3FCF26DEA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2397F-D931-43CB-900E-FDFF54A7524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423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DEC185-7134-0D9D-0158-EEA52DDB17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19C224-718B-2F35-53FF-0368649E6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B6058-87E0-1BA6-63CF-4A81E3C37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8D11-250D-42DE-8B1C-BAA09D2A9492}" type="datetimeFigureOut">
              <a:rPr lang="it-IT" smtClean="0"/>
              <a:t>01/09/2023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97273-C5C3-E1E0-46F0-C53195630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FD6CD-412A-F764-7295-7F0146068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2397F-D931-43CB-900E-FDFF54A7524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3626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3A786-D9FC-3615-498B-455049F4C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099C4-2A6E-E5E2-FDB6-D1895CCB9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FD2AA-A653-3556-6ED9-4D7A01F96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8D11-250D-42DE-8B1C-BAA09D2A9492}" type="datetimeFigureOut">
              <a:rPr lang="it-IT" smtClean="0"/>
              <a:t>01/09/2023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B5205-44C2-C9D7-7B86-6FFC7B22D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11699-E59A-E3DC-7FB9-44743A5B5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2397F-D931-43CB-900E-FDFF54A7524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6394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F04EE-CA40-D850-36EA-416BE84FA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B17AB-1F4E-00AB-292F-232BD06ED5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53FA0-0C2E-F01A-2A04-3DEBFA9B7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8D11-250D-42DE-8B1C-BAA09D2A9492}" type="datetimeFigureOut">
              <a:rPr lang="it-IT" smtClean="0"/>
              <a:t>01/09/2023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1F120-67A5-CC74-AC8B-E5527C45A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DCFAE-866E-6D69-1E99-0F6AD50D8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2397F-D931-43CB-900E-FDFF54A7524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6196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B2063-75E8-EF8C-A4FC-F8062D4B1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A954B-DA6C-0600-1D66-0E66FFC375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634A09-550D-EEB2-C5D3-FEE92C2AC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4F288-88D6-7D79-8BA9-6189B6984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8D11-250D-42DE-8B1C-BAA09D2A9492}" type="datetimeFigureOut">
              <a:rPr lang="it-IT" smtClean="0"/>
              <a:t>01/09/2023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AB300-8504-AC14-C3FE-9C4851EFE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7645B-C9AC-F488-3973-5CF0A4D61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2397F-D931-43CB-900E-FDFF54A7524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4866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23CB8-1995-0EF1-06DB-094A356E5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FFA97-FC0B-8039-C7AF-3937996BBA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4A7E3-C79C-B44C-8A5D-24E7DEAC6F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2C12D-B1C6-95E4-F7C1-FD9306A22D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B45E78-6A4F-2E5F-7A66-7541750160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35BEE3-F8A2-E3A1-EF7A-715D0A44E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8D11-250D-42DE-8B1C-BAA09D2A9492}" type="datetimeFigureOut">
              <a:rPr lang="it-IT" smtClean="0"/>
              <a:t>01/09/2023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FBA419-C1CF-984E-7EBA-E9EE49BA3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E323B0-3E08-5EB3-4490-4C46EEFFC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2397F-D931-43CB-900E-FDFF54A7524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6142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77349-136A-7D00-4719-F535DFD17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E2DAB6-3CBF-D96D-E7D0-BD903EBCE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8D11-250D-42DE-8B1C-BAA09D2A9492}" type="datetimeFigureOut">
              <a:rPr lang="it-IT" smtClean="0"/>
              <a:t>01/09/2023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14BE3-C9BB-A90D-22CC-1D56E9D4F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0F87A-B80B-EBF0-ACEF-1BDA07E0F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2397F-D931-43CB-900E-FDFF54A7524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155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21CB52-D552-1B32-F735-597500F85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8D11-250D-42DE-8B1C-BAA09D2A9492}" type="datetimeFigureOut">
              <a:rPr lang="it-IT" smtClean="0"/>
              <a:t>01/09/2023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ADC781-288A-FE1A-9092-BD2FA38A8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81B64-84B4-EE72-C541-50E41F786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2397F-D931-43CB-900E-FDFF54A7524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8356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A2AB5-8263-B844-09AF-BDCEFCC17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5B650-0B79-31A5-54D3-89440325A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AF4B02-3DF1-7F58-CF7D-935AB7BC1F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A5DD64-EEBC-9459-0EC8-B1FFF24CC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8D11-250D-42DE-8B1C-BAA09D2A9492}" type="datetimeFigureOut">
              <a:rPr lang="it-IT" smtClean="0"/>
              <a:t>01/09/2023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F49677-9F22-5969-B174-DD0379096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B6C4B-3219-023A-5B3A-1E28132C9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2397F-D931-43CB-900E-FDFF54A7524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11694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7CB48-5B82-0C5D-3EBA-1BE1446F4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5995C3-A1A3-E6BF-AF2C-D151CD2CEF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6248B8-5A9E-0405-44EC-53F804ECC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565A3-EB40-6BB4-346E-219C8F59D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D8D11-250D-42DE-8B1C-BAA09D2A9492}" type="datetimeFigureOut">
              <a:rPr lang="it-IT" smtClean="0"/>
              <a:t>01/09/2023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45B37-DDCB-5FD5-977F-5FF891447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E8505-362D-E77A-4D93-C5B1B08CC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2397F-D931-43CB-900E-FDFF54A7524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26242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C3A6A7-89C4-EF3E-BB8A-E3778FAA8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37E99-6403-A119-9788-8BACD3B52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B6FAC-68A3-8E3A-CE5C-0516A82769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D8D11-250D-42DE-8B1C-BAA09D2A9492}" type="datetimeFigureOut">
              <a:rPr lang="it-IT" smtClean="0"/>
              <a:t>01/09/2023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2CEB5-6623-DEC0-B68D-1FB3B6CF54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AF7EE-3F6E-5AAF-2D74-8153581C75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2397F-D931-43CB-900E-FDFF54A7524C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3643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Bkwt2Rzw5vpahbgPoR7_zdOjd-trl2mB?usp=drive_link" TargetMode="External"/><Relationship Id="rId2" Type="http://schemas.openxmlformats.org/officeDocument/2006/relationships/hyperlink" Target="https://data.world/travelwarnings/travel-dange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rive.google.com/file/d/1GUBc-3fCuJMM9DRl_ik_SbcvdB1u3fEY/view?usp=drive_link" TargetMode="Externa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rive.google.com/file/d/1lUdu4X55nIQXRNXo9uy9MMK1Ch3-tnou/view?usp=drive_link" TargetMode="Externa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rive.google.com/file/d/1dyTDIKRpM7iB5wQRQS4_fz_iH3ftu2UI/view?usp=drive_link" TargetMode="Externa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YH4oCcuqKH1K2jvRxRH0ta7-9v6dUDcw/view?usp=drive_link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-n69aVhOKfNcZImJ2tv0c2NlbjKervVb/view?usp=drive_link" TargetMode="External"/><Relationship Id="rId2" Type="http://schemas.openxmlformats.org/officeDocument/2006/relationships/hyperlink" Target="https://drive.google.com/file/d/1lXtvOQREuVQkIOW8OPAYv01fOW79t6YZ/view?usp=drive_lin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file/d/1B6ST0JsrT4IQCTnupK8oqGPL-QFZ50R1/view?usp=drive_link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rive.google.com/file/d/1PM-n5TnEvg0ZI73JoZxm6TipI6Bo0lrF/view?usp=drive_link" TargetMode="Externa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rive.google.com/file/d/1iwKYtJ0rT0dihRTREIq13zKI8MoGwXo9/view?usp=drive_link" TargetMode="Externa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world/travelwarnings/travel-danger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rive.google.com/file/d/1V-pDNZ0ry0GAHZQK53AzsPt3EIB8LFJu/view?usp=drive_link" TargetMode="Externa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rive.google.com/file/d/1UnlcdzVKCAATp24VjUgWnlMj_V5BnFH0/view?usp=drive_link" TargetMode="Externa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rive.google.com/file/d/18czBzFJGz3YxQ3rlMbHLKAqjOOdqej-l/view?usp=drive_link" TargetMode="Externa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fX8sXPcYc3NFjh9uEcP2MCGZ8YRs7iPl/view?usp=drive_link" TargetMode="External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https://drive.google.com/file/d/1MQi457yUimvfLSdnxAR-x5MhRHYkf3Nt/view?usp=drive_lin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rive.google.com/file/d/1LeHLwE3w6sby5BCF5WwspoMo7MBfCvFg/view?usp=drive_link" TargetMode="External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rive.google.com/file/d/1rtQyVTJvKb6QImzDvn8OcQAQswmIZ5op/view?usp=drive_link" TargetMode="External"/><Relationship Id="rId4" Type="http://schemas.openxmlformats.org/officeDocument/2006/relationships/hyperlink" Target="https://drive.google.com/file/d/1wI8zBkNRkCCbrosZsIh4SdKl1syGt9ep/view?usp=drive_link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hyperlink" Target="https://drive.google.com/file/d/1t00s95o3RXi7FZJnZiUw0Grp55RhWoBm/view?usp=drive_link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rive.google.com/file/d/1PAvXFSUO2Et1w93nvR0GSx9lt4gbI8PO/view?usp=drive_link" TargetMode="External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rive.google.com/file/d/11aYJbtxJ20BfcFGb4OGz4Vj6egNqRTXR/view?usp=drive_link" TargetMode="External"/><Relationship Id="rId4" Type="http://schemas.openxmlformats.org/officeDocument/2006/relationships/hyperlink" Target="https://drive.google.com/file/d/1jmMCaIcU8rT6jt7q1Dxfnww1HDykQqmz/view?usp=drive_lin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c_LgZ4ye0B2Vq8VSyCxcmE-4o793i8nw/view?usp=drive_link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file/d/1ChK1CmNdC0MFhvFZVY1zwmAQiY90VA-0/view?usp=drive_link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file/d/12yDGvq0MSlcLZTRhnSJT_OwQMLlJnju8/view?usp=drive_link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o-dCG34DcQ2M7RoN9oSvAxIB2P96dxty/view?usp=drive_link" TargetMode="External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rive.google.com/file/d/1bkibXY6x12_bEn_IiRB0CSpg8wALQYOC/view?usp=drive_link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rive.google.com/file/d/16_Qsuwr6TzbGeIOvtXONv-SFw4NYkeaH/view?usp=drive_link" TargetMode="Externa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rive.google.com/file/d/1KwW26FTLIA-sp1CqKChtO7Ro1Jnc_Xh0/view?usp=drive_link" TargetMode="Externa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D68C1-2163-71C5-9F56-D66B94DCA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2869"/>
            <a:ext cx="6714931" cy="1657093"/>
          </a:xfrm>
        </p:spPr>
        <p:txBody>
          <a:bodyPr>
            <a:normAutofit/>
          </a:bodyPr>
          <a:lstStyle/>
          <a:p>
            <a:pPr algn="l"/>
            <a:r>
              <a:rPr lang="it-IT" sz="5400" dirty="0">
                <a:latin typeface="Aptos SemiBold" panose="020F0502020204030204" pitchFamily="34" charset="0"/>
              </a:rPr>
              <a:t>Travel warnings:</a:t>
            </a:r>
            <a:br>
              <a:rPr lang="it-IT" sz="5400" dirty="0">
                <a:latin typeface="Aptos SemiBold" panose="020F0502020204030204" pitchFamily="34" charset="0"/>
              </a:rPr>
            </a:br>
            <a:r>
              <a:rPr lang="it-IT" sz="5400" dirty="0">
                <a:latin typeface="Aptos SemiBold" panose="020F0502020204030204" pitchFamily="34" charset="0"/>
              </a:rPr>
              <a:t>analisi con 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9D5A5F-75E6-D462-7159-957C447B4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7386735" cy="889879"/>
          </a:xfrm>
        </p:spPr>
        <p:txBody>
          <a:bodyPr/>
          <a:lstStyle/>
          <a:p>
            <a:pPr algn="l"/>
            <a:r>
              <a:rPr lang="it-IT" dirty="0">
                <a:latin typeface="Aptos" panose="020B0004020202020204" pitchFamily="34" charset="0"/>
              </a:rPr>
              <a:t>Gli Stati etichettati come pericolosi sono effettivamente quelli in cui si corrono maggiori rischi?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8E2066-E9FD-F644-C917-6A55A061BA19}"/>
              </a:ext>
            </a:extLst>
          </p:cNvPr>
          <p:cNvSpPr txBox="1"/>
          <p:nvPr/>
        </p:nvSpPr>
        <p:spPr>
          <a:xfrm>
            <a:off x="681133" y="937697"/>
            <a:ext cx="5430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ptos" panose="020B0004020202020204" pitchFamily="34" charset="0"/>
                <a:hlinkClick r:id="rId2"/>
              </a:rPr>
              <a:t>Dataset rilasciato dal Dipartimento di Stato USA</a:t>
            </a:r>
            <a:endParaRPr lang="it-IT" dirty="0">
              <a:latin typeface="Aptos" panose="020B00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06A64D-9E2D-40B1-846E-6B7728788670}"/>
              </a:ext>
            </a:extLst>
          </p:cNvPr>
          <p:cNvSpPr txBox="1"/>
          <p:nvPr/>
        </p:nvSpPr>
        <p:spPr>
          <a:xfrm>
            <a:off x="681133" y="5037758"/>
            <a:ext cx="3468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ptos" panose="020B0004020202020204" pitchFamily="34" charset="0"/>
                <a:hlinkClick r:id="rId3"/>
              </a:rPr>
              <a:t>Link scripts e tabelle dell’analisi</a:t>
            </a:r>
            <a:endParaRPr lang="it-IT" dirty="0">
              <a:latin typeface="Aptos" panose="020B00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D7028-9781-FE5F-7AE3-B6914DC5206E}"/>
              </a:ext>
            </a:extLst>
          </p:cNvPr>
          <p:cNvSpPr txBox="1"/>
          <p:nvPr/>
        </p:nvSpPr>
        <p:spPr>
          <a:xfrm>
            <a:off x="9078686" y="5645020"/>
            <a:ext cx="23326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Aptos SemiBold" panose="020B0004020202020204" pitchFamily="34" charset="0"/>
              </a:rPr>
              <a:t>Stefano Perusi</a:t>
            </a:r>
          </a:p>
        </p:txBody>
      </p:sp>
    </p:spTree>
    <p:extLst>
      <p:ext uri="{BB962C8B-B14F-4D97-AF65-F5344CB8AC3E}">
        <p14:creationId xmlns:p14="http://schemas.microsoft.com/office/powerpoint/2010/main" val="2787157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E86CB-6D82-039F-F242-B93D346E3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5258"/>
          </a:xfrm>
        </p:spPr>
        <p:txBody>
          <a:bodyPr/>
          <a:lstStyle/>
          <a:p>
            <a:r>
              <a:rPr lang="it-IT" dirty="0">
                <a:latin typeface="Aptos SemiBold" panose="020B0004020202020204" pitchFamily="34" charset="0"/>
              </a:rPr>
              <a:t>5) Tabella </a:t>
            </a:r>
            <a:r>
              <a:rPr lang="it-IT" dirty="0" err="1">
                <a:latin typeface="Aptos SemiBold" panose="020B0004020202020204" pitchFamily="34" charset="0"/>
              </a:rPr>
              <a:t>death_but_no_warning</a:t>
            </a:r>
            <a:endParaRPr lang="it-IT" dirty="0">
              <a:latin typeface="Aptos SemiBold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95966-AD0D-C4C1-BD46-2D179717A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0383"/>
            <a:ext cx="10515600" cy="1325563"/>
          </a:xfrm>
        </p:spPr>
        <p:txBody>
          <a:bodyPr>
            <a:normAutofit/>
          </a:bodyPr>
          <a:lstStyle/>
          <a:p>
            <a:r>
              <a:rPr lang="it-IT" sz="2400" dirty="0">
                <a:latin typeface="Aptos" panose="020B0004020202020204" pitchFamily="34" charset="0"/>
              </a:rPr>
              <a:t>Contiene i dati degli Stati con 0 warnings e più di 0,5 morti pro capite</a:t>
            </a:r>
          </a:p>
          <a:p>
            <a:r>
              <a:rPr lang="it-IT" sz="2400" dirty="0">
                <a:latin typeface="Aptos" panose="020B0004020202020204" pitchFamily="34" charset="0"/>
              </a:rPr>
              <a:t>Verifico che i dati siano corretti eseguendo un JOIN tra le tabelle </a:t>
            </a:r>
            <a:r>
              <a:rPr lang="it-IT" sz="2400" dirty="0" err="1">
                <a:latin typeface="Aptos" panose="020B0004020202020204" pitchFamily="34" charset="0"/>
              </a:rPr>
              <a:t>deaths_per_capita</a:t>
            </a:r>
            <a:r>
              <a:rPr lang="it-IT" sz="2400" dirty="0">
                <a:latin typeface="Aptos" panose="020B0004020202020204" pitchFamily="34" charset="0"/>
              </a:rPr>
              <a:t> e </a:t>
            </a:r>
            <a:r>
              <a:rPr lang="it-IT" sz="2400" dirty="0" err="1">
                <a:latin typeface="Aptos" panose="020B0004020202020204" pitchFamily="34" charset="0"/>
              </a:rPr>
              <a:t>warnings_ranking</a:t>
            </a:r>
            <a:endParaRPr lang="it-IT" sz="2400" dirty="0">
              <a:latin typeface="Aptos" panose="020B00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A88B9B-A28A-3AE6-8590-03E95B745EE2}"/>
              </a:ext>
            </a:extLst>
          </p:cNvPr>
          <p:cNvSpPr txBox="1"/>
          <p:nvPr/>
        </p:nvSpPr>
        <p:spPr>
          <a:xfrm>
            <a:off x="8023167" y="4491173"/>
            <a:ext cx="2654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Aptos" panose="020B0004020202020204" pitchFamily="34" charset="0"/>
              </a:rPr>
              <a:t>Risultato della query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99E201-499A-C3D9-BC77-C04335837B9B}"/>
              </a:ext>
            </a:extLst>
          </p:cNvPr>
          <p:cNvSpPr txBox="1"/>
          <p:nvPr/>
        </p:nvSpPr>
        <p:spPr>
          <a:xfrm>
            <a:off x="2331378" y="5912614"/>
            <a:ext cx="31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Tabella </a:t>
            </a:r>
            <a:r>
              <a:rPr lang="it-IT" dirty="0" err="1"/>
              <a:t>death_but_no_warning</a:t>
            </a:r>
            <a:endParaRPr lang="it-I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5AEC35-6379-FF42-3C7E-016B0D1A83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953" y="2695946"/>
            <a:ext cx="8545467" cy="11762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5EE4B62-AF8F-A0F9-0CA1-1937EE2DE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8815" y="3284075"/>
            <a:ext cx="4783265" cy="12070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184CED-89D1-D4AE-4F45-4A2BB4F266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878" y="4683597"/>
            <a:ext cx="6644690" cy="110229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6BE421-A26A-3A74-DE5B-586D933F0699}"/>
              </a:ext>
            </a:extLst>
          </p:cNvPr>
          <p:cNvSpPr txBox="1"/>
          <p:nvPr/>
        </p:nvSpPr>
        <p:spPr>
          <a:xfrm>
            <a:off x="8358996" y="5520906"/>
            <a:ext cx="1725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ptos" panose="020B0004020202020204" pitchFamily="34" charset="0"/>
                <a:hlinkClick r:id="rId5"/>
              </a:rPr>
              <a:t>Link script</a:t>
            </a:r>
            <a:endParaRPr lang="it-IT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907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E86CB-6D82-039F-F242-B93D346E3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ptos SemiBold" panose="020B0004020202020204" pitchFamily="34" charset="0"/>
              </a:rPr>
              <a:t>PULIZIA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95966-AD0D-C4C1-BD46-2D179717A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77612" cy="1603375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Aptos" panose="020B0004020202020204" pitchFamily="34" charset="0"/>
              </a:rPr>
              <a:t>Elimino il campo </a:t>
            </a:r>
            <a:r>
              <a:rPr lang="it-IT" dirty="0" err="1">
                <a:latin typeface="Aptos" panose="020B0004020202020204" pitchFamily="34" charset="0"/>
              </a:rPr>
              <a:t>region</a:t>
            </a:r>
            <a:r>
              <a:rPr lang="it-IT" dirty="0">
                <a:latin typeface="Aptos" panose="020B0004020202020204" pitchFamily="34" charset="0"/>
              </a:rPr>
              <a:t> che è già presente nella tabella </a:t>
            </a:r>
            <a:r>
              <a:rPr lang="it-IT" dirty="0" err="1">
                <a:latin typeface="Aptos" panose="020B0004020202020204" pitchFamily="34" charset="0"/>
              </a:rPr>
              <a:t>countries_regions</a:t>
            </a:r>
            <a:endParaRPr lang="it-IT" dirty="0">
              <a:latin typeface="Aptos" panose="020B00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A4D17B-5DA4-8510-0DAB-3C511C37C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551" y="578498"/>
            <a:ext cx="7111025" cy="11796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6AFDDB-464D-B0CF-352B-DA9BCE8110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654" y="3074793"/>
            <a:ext cx="4377612" cy="5996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96B358-CE3C-4BE0-B16D-AC234E0F7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7886" y="5150499"/>
            <a:ext cx="6823379" cy="1468830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7563634B-0628-DBBA-21E0-D2AF6E04F123}"/>
              </a:ext>
            </a:extLst>
          </p:cNvPr>
          <p:cNvSpPr/>
          <p:nvPr/>
        </p:nvSpPr>
        <p:spPr>
          <a:xfrm>
            <a:off x="8048070" y="1931283"/>
            <a:ext cx="867747" cy="97038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986939E7-07EC-5364-84D3-CC825F736C42}"/>
              </a:ext>
            </a:extLst>
          </p:cNvPr>
          <p:cNvSpPr/>
          <p:nvPr/>
        </p:nvSpPr>
        <p:spPr>
          <a:xfrm>
            <a:off x="8036357" y="3922707"/>
            <a:ext cx="867747" cy="97038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F30338-6EAE-303F-1A10-497D26E7038D}"/>
              </a:ext>
            </a:extLst>
          </p:cNvPr>
          <p:cNvSpPr txBox="1"/>
          <p:nvPr/>
        </p:nvSpPr>
        <p:spPr>
          <a:xfrm>
            <a:off x="1388853" y="5884914"/>
            <a:ext cx="1302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ptos" panose="020B0004020202020204" pitchFamily="34" charset="0"/>
                <a:hlinkClick r:id="rId5"/>
              </a:rPr>
              <a:t>Link script</a:t>
            </a:r>
            <a:endParaRPr lang="it-IT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960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E86CB-6D82-039F-F242-B93D346E3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ptos SemiBold" panose="020B0004020202020204" pitchFamily="34" charset="0"/>
              </a:rPr>
              <a:t>6) Tabella </a:t>
            </a:r>
            <a:r>
              <a:rPr lang="it-IT" dirty="0" err="1">
                <a:latin typeface="Aptos SemiBold" panose="020B0004020202020204" pitchFamily="34" charset="0"/>
              </a:rPr>
              <a:t>deaths_per_capita</a:t>
            </a:r>
            <a:endParaRPr lang="it-IT" dirty="0">
              <a:latin typeface="Aptos SemiBold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95966-AD0D-C4C1-BD46-2D179717A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latin typeface="Aptos" panose="020B0004020202020204" pitchFamily="34" charset="0"/>
              </a:rPr>
              <a:t>Contiene per ogni Stato il numero di viaggiatori, morti e morti pro capite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A3CA34-77B7-5923-5AD3-CDBEBED70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978" y="2986503"/>
            <a:ext cx="6912757" cy="126130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43F709-7F72-295B-F08C-3B088561022F}"/>
              </a:ext>
            </a:extLst>
          </p:cNvPr>
          <p:cNvSpPr txBox="1"/>
          <p:nvPr/>
        </p:nvSpPr>
        <p:spPr>
          <a:xfrm>
            <a:off x="8425542" y="2878494"/>
            <a:ext cx="30137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ptos SemiBold" panose="020B0004020202020204" pitchFamily="34" charset="0"/>
              </a:rPr>
              <a:t>PULIZIA</a:t>
            </a:r>
          </a:p>
          <a:p>
            <a:endParaRPr lang="it-IT" dirty="0"/>
          </a:p>
          <a:p>
            <a:r>
              <a:rPr lang="it-IT" dirty="0">
                <a:latin typeface="Aptos" panose="020B0004020202020204" pitchFamily="34" charset="0"/>
              </a:rPr>
              <a:t>Elimino il campo </a:t>
            </a:r>
            <a:r>
              <a:rPr lang="it-IT" dirty="0" err="1">
                <a:latin typeface="Aptos" panose="020B0004020202020204" pitchFamily="34" charset="0"/>
              </a:rPr>
              <a:t>region</a:t>
            </a:r>
            <a:r>
              <a:rPr lang="it-IT" dirty="0">
                <a:latin typeface="Aptos" panose="020B0004020202020204" pitchFamily="34" charset="0"/>
              </a:rPr>
              <a:t> che è già presente nella tabella </a:t>
            </a:r>
            <a:r>
              <a:rPr lang="it-IT" dirty="0" err="1">
                <a:latin typeface="Aptos" panose="020B0004020202020204" pitchFamily="34" charset="0"/>
              </a:rPr>
              <a:t>countries_regions</a:t>
            </a:r>
            <a:endParaRPr lang="it-IT" dirty="0">
              <a:latin typeface="Aptos" panose="020B00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DDE476-4952-7E20-3F47-D5CBF057C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833" y="5505856"/>
            <a:ext cx="3220721" cy="4836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499466-7D89-D92A-FAE9-027F7F990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4773" y="5024535"/>
            <a:ext cx="5606906" cy="1261308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CBA8A100-9169-E369-F3EC-BB7CE74E37DF}"/>
              </a:ext>
            </a:extLst>
          </p:cNvPr>
          <p:cNvSpPr/>
          <p:nvPr/>
        </p:nvSpPr>
        <p:spPr>
          <a:xfrm>
            <a:off x="2372837" y="4460033"/>
            <a:ext cx="802433" cy="85841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0A7F264-EF1A-D666-36C4-CDB078A41A39}"/>
              </a:ext>
            </a:extLst>
          </p:cNvPr>
          <p:cNvSpPr/>
          <p:nvPr/>
        </p:nvSpPr>
        <p:spPr>
          <a:xfrm>
            <a:off x="4878852" y="5408690"/>
            <a:ext cx="998376" cy="6711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956A40-FAFF-3466-87AD-9979718CC1AF}"/>
              </a:ext>
            </a:extLst>
          </p:cNvPr>
          <p:cNvSpPr txBox="1"/>
          <p:nvPr/>
        </p:nvSpPr>
        <p:spPr>
          <a:xfrm>
            <a:off x="2036494" y="6285843"/>
            <a:ext cx="1475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ptos" panose="020B0004020202020204" pitchFamily="34" charset="0"/>
                <a:hlinkClick r:id="rId5"/>
              </a:rPr>
              <a:t>Link script</a:t>
            </a:r>
            <a:endParaRPr lang="it-IT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535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E86CB-6D82-039F-F242-B93D346E3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ptos SemiBold" panose="020B0004020202020204" pitchFamily="34" charset="0"/>
              </a:rPr>
              <a:t>7) Tabella </a:t>
            </a:r>
            <a:r>
              <a:rPr lang="it-IT" dirty="0" err="1">
                <a:latin typeface="Aptos SemiBold" panose="020B0004020202020204" pitchFamily="34" charset="0"/>
              </a:rPr>
              <a:t>deaths_ranking</a:t>
            </a:r>
            <a:endParaRPr lang="it-IT" dirty="0">
              <a:latin typeface="Aptos SemiBold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95966-AD0D-C4C1-BD46-2D179717A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latin typeface="Aptos" panose="020B0004020202020204" pitchFamily="34" charset="0"/>
              </a:rPr>
              <a:t>Contiene il numero di morti per ogni Stato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4A08A0-D02C-C52F-0C9A-8427C41A8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316" y="2883193"/>
            <a:ext cx="5641000" cy="1866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614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E86CB-6D82-039F-F242-B93D346E3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4000" dirty="0">
                <a:latin typeface="Aptos SemiBold" panose="020B0004020202020204" pitchFamily="34" charset="0"/>
              </a:rPr>
              <a:t>8) Tabella deaths_abroad_10_09_to_06_16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95966-AD0D-C4C1-BD46-2D179717A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Aptos" panose="020B0004020202020204" pitchFamily="34" charset="0"/>
              </a:rPr>
              <a:t>Contiene l’elenco di tutte le morti avvenute all’estero con rispettivi:</a:t>
            </a:r>
          </a:p>
          <a:p>
            <a:r>
              <a:rPr lang="it-IT" dirty="0">
                <a:latin typeface="Aptos" panose="020B0004020202020204" pitchFamily="34" charset="0"/>
              </a:rPr>
              <a:t>Stato</a:t>
            </a:r>
          </a:p>
          <a:p>
            <a:r>
              <a:rPr lang="it-IT" dirty="0">
                <a:latin typeface="Aptos" panose="020B0004020202020204" pitchFamily="34" charset="0"/>
              </a:rPr>
              <a:t>Data</a:t>
            </a:r>
          </a:p>
          <a:p>
            <a:r>
              <a:rPr lang="it-IT" dirty="0">
                <a:latin typeface="Aptos" panose="020B0004020202020204" pitchFamily="34" charset="0"/>
              </a:rPr>
              <a:t>Luogo</a:t>
            </a:r>
          </a:p>
          <a:p>
            <a:r>
              <a:rPr lang="it-IT" dirty="0">
                <a:latin typeface="Aptos" panose="020B0004020202020204" pitchFamily="34" charset="0"/>
              </a:rPr>
              <a:t>Causa di morte</a:t>
            </a:r>
          </a:p>
          <a:p>
            <a:endParaRPr lang="it-IT" dirty="0">
              <a:latin typeface="Aptos" panose="020B00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6C7CA8-6D79-46CB-89E5-8726E62EFF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933"/>
          <a:stretch/>
        </p:blipFill>
        <p:spPr>
          <a:xfrm>
            <a:off x="4193800" y="2691126"/>
            <a:ext cx="7473884" cy="12346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FA081E-A21A-DB04-81B3-F1653C11EFCF}"/>
              </a:ext>
            </a:extLst>
          </p:cNvPr>
          <p:cNvSpPr txBox="1"/>
          <p:nvPr/>
        </p:nvSpPr>
        <p:spPr>
          <a:xfrm>
            <a:off x="838200" y="4545747"/>
            <a:ext cx="10515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>
                <a:latin typeface="Aptos SemiBold" panose="020B0004020202020204" pitchFamily="34" charset="0"/>
              </a:rPr>
              <a:t>PULIZIA</a:t>
            </a:r>
          </a:p>
          <a:p>
            <a:endParaRPr lang="it-IT" sz="2000" dirty="0"/>
          </a:p>
          <a:p>
            <a:r>
              <a:rPr lang="it-IT" sz="2000" dirty="0">
                <a:latin typeface="Aptos" panose="020B0004020202020204" pitchFamily="34" charset="0"/>
              </a:rPr>
              <a:t>Nella colonna </a:t>
            </a:r>
            <a:r>
              <a:rPr lang="it-IT" sz="2000" dirty="0" err="1">
                <a:latin typeface="Aptos" panose="020B0004020202020204" pitchFamily="34" charset="0"/>
              </a:rPr>
              <a:t>cause_of_death</a:t>
            </a:r>
            <a:r>
              <a:rPr lang="it-IT" sz="2000" dirty="0">
                <a:latin typeface="Aptos" panose="020B0004020202020204" pitchFamily="34" charset="0"/>
              </a:rPr>
              <a:t> alcune cause di morte sono uguali ma scritte in modo diverso, quindi li correggo</a:t>
            </a:r>
          </a:p>
          <a:p>
            <a:r>
              <a:rPr lang="it-IT" sz="2000" dirty="0">
                <a:latin typeface="Aptos" panose="020B0004020202020204" pitchFamily="34" charset="0"/>
              </a:rPr>
              <a:t>es: Veh. </a:t>
            </a:r>
            <a:r>
              <a:rPr lang="it-IT" sz="2000" dirty="0" err="1">
                <a:latin typeface="Aptos" panose="020B0004020202020204" pitchFamily="34" charset="0"/>
              </a:rPr>
              <a:t>Accid</a:t>
            </a:r>
            <a:r>
              <a:rPr lang="it-IT" sz="2000" dirty="0">
                <a:latin typeface="Aptos" panose="020B0004020202020204" pitchFamily="34" charset="0"/>
              </a:rPr>
              <a:t>-Auto e </a:t>
            </a:r>
            <a:r>
              <a:rPr lang="it-IT" sz="2000" dirty="0" err="1">
                <a:latin typeface="Aptos" panose="020B0004020202020204" pitchFamily="34" charset="0"/>
              </a:rPr>
              <a:t>Vehicle</a:t>
            </a:r>
            <a:r>
              <a:rPr lang="it-IT" sz="2000" dirty="0">
                <a:latin typeface="Aptos" panose="020B0004020202020204" pitchFamily="34" charset="0"/>
              </a:rPr>
              <a:t> </a:t>
            </a:r>
            <a:r>
              <a:rPr lang="it-IT" sz="2000" dirty="0" err="1">
                <a:latin typeface="Aptos" panose="020B0004020202020204" pitchFamily="34" charset="0"/>
              </a:rPr>
              <a:t>Accident</a:t>
            </a:r>
            <a:r>
              <a:rPr lang="it-IT" sz="2000" dirty="0">
                <a:latin typeface="Aptos" panose="020B0004020202020204" pitchFamily="34" charset="0"/>
              </a:rPr>
              <a:t> - Auto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B7BEEB-00BE-1E47-17FE-2985A2F13EA8}"/>
              </a:ext>
            </a:extLst>
          </p:cNvPr>
          <p:cNvSpPr txBox="1"/>
          <p:nvPr/>
        </p:nvSpPr>
        <p:spPr>
          <a:xfrm>
            <a:off x="8134709" y="5992297"/>
            <a:ext cx="127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ptos" panose="020B0004020202020204" pitchFamily="34" charset="0"/>
                <a:hlinkClick r:id="rId3"/>
              </a:rPr>
              <a:t>Link script</a:t>
            </a:r>
            <a:endParaRPr lang="it-IT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376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E86CB-6D82-039F-F242-B93D346E3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ptos SemiBold" panose="020B0004020202020204" pitchFamily="34" charset="0"/>
              </a:rPr>
              <a:t>9) Tabella warnings_10_09_to_06_16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95966-AD0D-C4C1-BD46-2D179717A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>
                <a:latin typeface="Aptos" panose="020B0004020202020204" pitchFamily="34" charset="0"/>
              </a:rPr>
              <a:t>Contiene l’elenco dei warnings emanati da ottobre 2009 a giugno 2016 con:</a:t>
            </a:r>
          </a:p>
          <a:p>
            <a:r>
              <a:rPr lang="it-IT" dirty="0">
                <a:latin typeface="Aptos" panose="020B0004020202020204" pitchFamily="34" charset="0"/>
              </a:rPr>
              <a:t>titolo</a:t>
            </a:r>
          </a:p>
          <a:p>
            <a:r>
              <a:rPr lang="it-IT" dirty="0">
                <a:latin typeface="Aptos" panose="020B0004020202020204" pitchFamily="34" charset="0"/>
              </a:rPr>
              <a:t>Stato</a:t>
            </a:r>
          </a:p>
          <a:p>
            <a:r>
              <a:rPr lang="it-IT" dirty="0">
                <a:latin typeface="Aptos" panose="020B0004020202020204" pitchFamily="34" charset="0"/>
              </a:rPr>
              <a:t>Data</a:t>
            </a:r>
          </a:p>
          <a:p>
            <a:r>
              <a:rPr lang="it-IT" dirty="0">
                <a:latin typeface="Aptos" panose="020B0004020202020204" pitchFamily="34" charset="0"/>
              </a:rPr>
              <a:t>Link</a:t>
            </a:r>
          </a:p>
          <a:p>
            <a:r>
              <a:rPr lang="it-IT" dirty="0">
                <a:latin typeface="Aptos" panose="020B0004020202020204" pitchFamily="34" charset="0"/>
              </a:rPr>
              <a:t>Descrizione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C4432C-B8B5-2951-D9E9-6C16EC1C5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081" y="5440849"/>
            <a:ext cx="11653838" cy="105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102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E86CB-6D82-039F-F242-B93D346E3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218"/>
          </a:xfrm>
        </p:spPr>
        <p:txBody>
          <a:bodyPr/>
          <a:lstStyle/>
          <a:p>
            <a:r>
              <a:rPr lang="it-IT" dirty="0">
                <a:latin typeface="Aptos SemiBold" panose="020B0004020202020204" pitchFamily="34" charset="0"/>
              </a:rPr>
              <a:t>PULIZIA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95966-AD0D-C4C1-BD46-2D179717A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344"/>
            <a:ext cx="10515600" cy="3312366"/>
          </a:xfrm>
        </p:spPr>
        <p:txBody>
          <a:bodyPr>
            <a:normAutofit/>
          </a:bodyPr>
          <a:lstStyle/>
          <a:p>
            <a:r>
              <a:rPr lang="it-IT" sz="2400" dirty="0">
                <a:latin typeface="Aptos" panose="020B0004020202020204" pitchFamily="34" charset="0"/>
              </a:rPr>
              <a:t>Cambio il data </a:t>
            </a:r>
            <a:r>
              <a:rPr lang="it-IT" sz="2400" dirty="0" err="1">
                <a:latin typeface="Aptos" panose="020B0004020202020204" pitchFamily="34" charset="0"/>
              </a:rPr>
              <a:t>type</a:t>
            </a:r>
            <a:r>
              <a:rPr lang="it-IT" sz="2400" dirty="0">
                <a:latin typeface="Aptos" panose="020B0004020202020204" pitchFamily="34" charset="0"/>
              </a:rPr>
              <a:t> del campo date con la funzione ALTER COLUMN … SET DATA TYPE e la funzione TO_DATE</a:t>
            </a:r>
          </a:p>
          <a:p>
            <a:r>
              <a:rPr lang="it-IT" sz="2400" dirty="0">
                <a:latin typeface="Aptos" panose="020B0004020202020204" pitchFamily="34" charset="0"/>
              </a:rPr>
              <a:t>Elimino le colonne link e </a:t>
            </a:r>
            <a:r>
              <a:rPr lang="it-IT" sz="2400" dirty="0" err="1">
                <a:latin typeface="Aptos" panose="020B0004020202020204" pitchFamily="34" charset="0"/>
              </a:rPr>
              <a:t>description</a:t>
            </a:r>
            <a:r>
              <a:rPr lang="it-IT" sz="2400" dirty="0">
                <a:latin typeface="Aptos" panose="020B0004020202020204" pitchFamily="34" charset="0"/>
              </a:rPr>
              <a:t> che non servono ai fini della nostra analisi</a:t>
            </a:r>
          </a:p>
          <a:p>
            <a:r>
              <a:rPr lang="it-IT" sz="2400" dirty="0">
                <a:latin typeface="Aptos" panose="020B0004020202020204" pitchFamily="34" charset="0"/>
              </a:rPr>
              <a:t>Sistemo manualmente la colonna country in modo che contenga il codice alpha-2 dello Stato interessato, per velocizzare il processo utilizzo la funzione LIKE in modo da poter modificare tutti i warning dello stesso Stato nello stesso momento, senza cercare più volte nella tabella </a:t>
            </a:r>
            <a:r>
              <a:rPr lang="it-IT" sz="2400" dirty="0" err="1">
                <a:latin typeface="Aptos" panose="020B0004020202020204" pitchFamily="34" charset="0"/>
              </a:rPr>
              <a:t>countries_regions</a:t>
            </a:r>
            <a:r>
              <a:rPr lang="it-IT" sz="2400" dirty="0">
                <a:latin typeface="Aptos" panose="020B0004020202020204" pitchFamily="34" charset="0"/>
              </a:rPr>
              <a:t> il codice alpha-2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5D8315-6B81-FC85-9F70-C43373E1064C}"/>
              </a:ext>
            </a:extLst>
          </p:cNvPr>
          <p:cNvSpPr txBox="1"/>
          <p:nvPr/>
        </p:nvSpPr>
        <p:spPr>
          <a:xfrm>
            <a:off x="2234124" y="5297842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ptos" panose="020B0004020202020204" pitchFamily="34" charset="0"/>
                <a:hlinkClick r:id="rId2"/>
              </a:rPr>
              <a:t>Link script 1</a:t>
            </a:r>
            <a:endParaRPr lang="it-IT" dirty="0">
              <a:latin typeface="Aptos" panose="020B00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8E520D-4A81-5AAD-2CC0-DC482CD9FC21}"/>
              </a:ext>
            </a:extLst>
          </p:cNvPr>
          <p:cNvSpPr txBox="1"/>
          <p:nvPr/>
        </p:nvSpPr>
        <p:spPr>
          <a:xfrm>
            <a:off x="5368212" y="5297842"/>
            <a:ext cx="1455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ptos" panose="020B0004020202020204" pitchFamily="34" charset="0"/>
                <a:hlinkClick r:id="rId3"/>
              </a:rPr>
              <a:t>Link script 2</a:t>
            </a:r>
            <a:endParaRPr lang="it-IT" dirty="0">
              <a:latin typeface="Aptos" panose="020B00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80F6FE-DB3A-E33F-F659-171F5F03EA20}"/>
              </a:ext>
            </a:extLst>
          </p:cNvPr>
          <p:cNvSpPr txBox="1"/>
          <p:nvPr/>
        </p:nvSpPr>
        <p:spPr>
          <a:xfrm>
            <a:off x="8222382" y="5297842"/>
            <a:ext cx="1594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ptos" panose="020B0004020202020204" pitchFamily="34" charset="0"/>
                <a:hlinkClick r:id="rId4"/>
              </a:rPr>
              <a:t>Link script 3</a:t>
            </a:r>
            <a:endParaRPr lang="it-IT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291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E86CB-6D82-039F-F242-B93D346E3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222251"/>
            <a:ext cx="2581275" cy="787400"/>
          </a:xfrm>
        </p:spPr>
        <p:txBody>
          <a:bodyPr/>
          <a:lstStyle/>
          <a:p>
            <a:r>
              <a:rPr lang="it-IT" dirty="0">
                <a:latin typeface="Aptos SemiBold" panose="020B0004020202020204" pitchFamily="34" charset="0"/>
              </a:rPr>
              <a:t>PULIZIA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D2826B-3ABC-C4EB-AD60-D7FEC36AE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17" y="1110693"/>
            <a:ext cx="11656562" cy="10486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EFB613-6740-EF77-DE0B-98639F4DE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565" y="3150807"/>
            <a:ext cx="7406393" cy="5254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FB98DC-05C9-E31B-F218-17D4288C9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565" y="3887504"/>
            <a:ext cx="3788984" cy="6910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567B0C-9EB2-028F-A97B-7089A71057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336" y="4789819"/>
            <a:ext cx="3279665" cy="6910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9715FF4-C166-F02A-1351-74FFE4AA1B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6445" y="4554406"/>
            <a:ext cx="6617834" cy="1386388"/>
          </a:xfrm>
          <a:prstGeom prst="rect">
            <a:avLst/>
          </a:prstGeo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6DEB4A1D-524B-604B-EA6D-2390C449CEDA}"/>
              </a:ext>
            </a:extLst>
          </p:cNvPr>
          <p:cNvSpPr/>
          <p:nvPr/>
        </p:nvSpPr>
        <p:spPr>
          <a:xfrm>
            <a:off x="1852612" y="2288850"/>
            <a:ext cx="662473" cy="73240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6AA6DD8-3BA4-1F6D-9AE4-8DB837418261}"/>
              </a:ext>
            </a:extLst>
          </p:cNvPr>
          <p:cNvSpPr/>
          <p:nvPr/>
        </p:nvSpPr>
        <p:spPr>
          <a:xfrm>
            <a:off x="3928188" y="5135355"/>
            <a:ext cx="951722" cy="5254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1198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E86CB-6D82-039F-F242-B93D346E3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871"/>
          </a:xfrm>
        </p:spPr>
        <p:txBody>
          <a:bodyPr/>
          <a:lstStyle/>
          <a:p>
            <a:r>
              <a:rPr lang="it-IT" dirty="0">
                <a:latin typeface="Aptos SemiBold" panose="020B0004020202020204" pitchFamily="34" charset="0"/>
              </a:rPr>
              <a:t>10) Tabella </a:t>
            </a:r>
            <a:r>
              <a:rPr lang="it-IT" dirty="0" err="1">
                <a:latin typeface="Aptos SemiBold" panose="020B0004020202020204" pitchFamily="34" charset="0"/>
              </a:rPr>
              <a:t>travel_after_warning</a:t>
            </a:r>
            <a:endParaRPr lang="it-IT" dirty="0">
              <a:latin typeface="Aptos SemiBold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95966-AD0D-C4C1-BD46-2D179717A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9965"/>
            <a:ext cx="4816151" cy="1757330"/>
          </a:xfrm>
        </p:spPr>
        <p:txBody>
          <a:bodyPr/>
          <a:lstStyle/>
          <a:p>
            <a:r>
              <a:rPr lang="it-IT" dirty="0">
                <a:latin typeface="Aptos" panose="020B0004020202020204" pitchFamily="34" charset="0"/>
              </a:rPr>
              <a:t>Contiene la variazione percentuale di visitatori di ogni Stato dopo l’emanazione del warning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532436-984F-3994-7BF4-99238C3DA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5955" y="1245996"/>
            <a:ext cx="5966844" cy="14275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579712-29A0-3FCD-B8DF-2C139CB35BB0}"/>
              </a:ext>
            </a:extLst>
          </p:cNvPr>
          <p:cNvSpPr txBox="1"/>
          <p:nvPr/>
        </p:nvSpPr>
        <p:spPr>
          <a:xfrm>
            <a:off x="838200" y="3731264"/>
            <a:ext cx="454556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Aptos SemiBold" panose="020B0004020202020204" pitchFamily="34" charset="0"/>
              </a:rPr>
              <a:t>PULIZIA</a:t>
            </a:r>
          </a:p>
          <a:p>
            <a:endParaRPr lang="it-IT" sz="2400" dirty="0"/>
          </a:p>
          <a:p>
            <a:r>
              <a:rPr lang="it-IT" sz="2400" dirty="0">
                <a:latin typeface="Aptos" panose="020B0004020202020204" pitchFamily="34" charset="0"/>
              </a:rPr>
              <a:t>Elimino il campo </a:t>
            </a:r>
            <a:r>
              <a:rPr lang="it-IT" sz="2400" dirty="0" err="1">
                <a:latin typeface="Aptos" panose="020B0004020202020204" pitchFamily="34" charset="0"/>
              </a:rPr>
              <a:t>region</a:t>
            </a:r>
            <a:r>
              <a:rPr lang="it-IT" sz="2400" dirty="0">
                <a:latin typeface="Aptos" panose="020B0004020202020204" pitchFamily="34" charset="0"/>
              </a:rPr>
              <a:t> che è già presente nella tabella </a:t>
            </a:r>
            <a:r>
              <a:rPr lang="it-IT" sz="2400" dirty="0" err="1">
                <a:latin typeface="Aptos" panose="020B0004020202020204" pitchFamily="34" charset="0"/>
              </a:rPr>
              <a:t>countries_regions</a:t>
            </a:r>
            <a:endParaRPr lang="it-IT" sz="2400" dirty="0">
              <a:latin typeface="Aptos" panose="020B00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6B5A51-77A4-90BE-E122-7E23034D1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190" y="3582955"/>
            <a:ext cx="3532374" cy="4701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F9D78E-19EE-A868-7FFF-8BEDE930D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1248" y="5070081"/>
            <a:ext cx="4596258" cy="1528168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7E5F6FB0-E7AF-92F5-6AC0-3DE6E9E471BE}"/>
              </a:ext>
            </a:extLst>
          </p:cNvPr>
          <p:cNvSpPr/>
          <p:nvPr/>
        </p:nvSpPr>
        <p:spPr>
          <a:xfrm>
            <a:off x="8444204" y="2704290"/>
            <a:ext cx="503853" cy="72471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4CD8E945-AFB1-88BF-EB14-DD04C9B36917}"/>
              </a:ext>
            </a:extLst>
          </p:cNvPr>
          <p:cNvSpPr/>
          <p:nvPr/>
        </p:nvSpPr>
        <p:spPr>
          <a:xfrm>
            <a:off x="8444204" y="4207090"/>
            <a:ext cx="503853" cy="72471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89BA39-3C4A-685B-428D-FC1BA6BA9570}"/>
              </a:ext>
            </a:extLst>
          </p:cNvPr>
          <p:cNvSpPr txBox="1"/>
          <p:nvPr/>
        </p:nvSpPr>
        <p:spPr>
          <a:xfrm>
            <a:off x="1834272" y="6034225"/>
            <a:ext cx="1276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ptos" panose="020B0004020202020204" pitchFamily="34" charset="0"/>
                <a:hlinkClick r:id="rId5"/>
              </a:rPr>
              <a:t>Link script</a:t>
            </a:r>
            <a:endParaRPr lang="it-IT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74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E86CB-6D82-039F-F242-B93D346E3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4100"/>
          </a:xfrm>
        </p:spPr>
        <p:txBody>
          <a:bodyPr/>
          <a:lstStyle/>
          <a:p>
            <a:r>
              <a:rPr lang="it-IT" dirty="0">
                <a:latin typeface="Aptos SemiBold" panose="020B0004020202020204" pitchFamily="34" charset="0"/>
              </a:rPr>
              <a:t>11) Tabella </a:t>
            </a:r>
            <a:r>
              <a:rPr lang="it-IT" dirty="0" err="1">
                <a:latin typeface="Aptos SemiBold" panose="020B0004020202020204" pitchFamily="34" charset="0"/>
              </a:rPr>
              <a:t>warning_but_no_death</a:t>
            </a:r>
            <a:endParaRPr lang="it-IT" dirty="0">
              <a:latin typeface="Aptos SemiBold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95966-AD0D-C4C1-BD46-2D179717A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9226"/>
            <a:ext cx="10515600" cy="1698625"/>
          </a:xfrm>
        </p:spPr>
        <p:txBody>
          <a:bodyPr>
            <a:normAutofit/>
          </a:bodyPr>
          <a:lstStyle/>
          <a:p>
            <a:r>
              <a:rPr lang="it-IT" sz="2400" dirty="0">
                <a:latin typeface="Aptos" panose="020B0004020202020204" pitchFamily="34" charset="0"/>
              </a:rPr>
              <a:t>Contiene i dati degli Stati che hanno ricevuto dei warning ma che hanno un valore di morti pro capite basso</a:t>
            </a:r>
          </a:p>
          <a:p>
            <a:r>
              <a:rPr lang="it-IT" sz="2400" dirty="0">
                <a:latin typeface="Aptos" panose="020B0004020202020204" pitchFamily="34" charset="0"/>
              </a:rPr>
              <a:t>Verifico che i dati siano corretti eseguendo un JOIN tra le tabelle </a:t>
            </a:r>
            <a:r>
              <a:rPr lang="it-IT" sz="2400" dirty="0" err="1">
                <a:latin typeface="Aptos" panose="020B0004020202020204" pitchFamily="34" charset="0"/>
              </a:rPr>
              <a:t>warnings_ranking</a:t>
            </a:r>
            <a:r>
              <a:rPr lang="it-IT" sz="2400" dirty="0">
                <a:latin typeface="Aptos" panose="020B0004020202020204" pitchFamily="34" charset="0"/>
              </a:rPr>
              <a:t> e </a:t>
            </a:r>
            <a:r>
              <a:rPr lang="it-IT" sz="2400" dirty="0" err="1">
                <a:latin typeface="Aptos" panose="020B0004020202020204" pitchFamily="34" charset="0"/>
              </a:rPr>
              <a:t>deaths_per_capita</a:t>
            </a:r>
            <a:endParaRPr lang="it-IT" sz="2400" dirty="0">
              <a:latin typeface="Aptos" panose="020B00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0D9540-BE73-01C3-A9FB-360E966D6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4" y="3002981"/>
            <a:ext cx="8124825" cy="11689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7145CF-BE21-0CC2-EE29-550D07254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4389241"/>
            <a:ext cx="3676650" cy="17332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A066F8-50A2-8D16-63C0-9610B9E924A8}"/>
              </a:ext>
            </a:extLst>
          </p:cNvPr>
          <p:cNvSpPr txBox="1"/>
          <p:nvPr/>
        </p:nvSpPr>
        <p:spPr>
          <a:xfrm>
            <a:off x="1162050" y="6122519"/>
            <a:ext cx="234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ptos" panose="020B0004020202020204" pitchFamily="34" charset="0"/>
              </a:rPr>
              <a:t>Risultato della query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ECD408-1556-A02E-614D-676CE8C92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8555" y="3511261"/>
            <a:ext cx="6214071" cy="19275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D27925E-C5F6-0353-EB3B-7F426D8D6F40}"/>
              </a:ext>
            </a:extLst>
          </p:cNvPr>
          <p:cNvSpPr txBox="1"/>
          <p:nvPr/>
        </p:nvSpPr>
        <p:spPr>
          <a:xfrm>
            <a:off x="6876815" y="5462852"/>
            <a:ext cx="3257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Tabella </a:t>
            </a:r>
            <a:r>
              <a:rPr lang="it-IT" dirty="0" err="1"/>
              <a:t>warning_but_no_death</a:t>
            </a:r>
            <a:endParaRPr lang="it-I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774917-A498-5010-234D-BF5A753DC722}"/>
              </a:ext>
            </a:extLst>
          </p:cNvPr>
          <p:cNvSpPr txBox="1"/>
          <p:nvPr/>
        </p:nvSpPr>
        <p:spPr>
          <a:xfrm>
            <a:off x="5089585" y="5937853"/>
            <a:ext cx="1388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ptos" panose="020B0004020202020204" pitchFamily="34" charset="0"/>
                <a:hlinkClick r:id="rId5"/>
              </a:rPr>
              <a:t>Link script</a:t>
            </a:r>
            <a:endParaRPr lang="it-IT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472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E155A-302F-16A8-9BAF-3F08ED46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ptos SemiBold" panose="020B0004020202020204" pitchFamily="34" charset="0"/>
              </a:rPr>
              <a:t>Introduzione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85CD3-8032-A40B-82BE-593E0942D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it-IT" sz="2400" dirty="0">
                <a:latin typeface="Aptos" panose="020B0004020202020204" pitchFamily="34" charset="0"/>
              </a:rPr>
              <a:t>Molto spesso le percezioni sul rischio di viaggiare e vivere in alcuni Stati esteri sono basate su indicazioni derivate da organi di Stato o giornali. Tutto questo concorre spesso a creare un’opinione pubblica condivisa, che però non sempre si basa su fatti reali. </a:t>
            </a:r>
          </a:p>
          <a:p>
            <a:pPr marL="0" indent="0" algn="l">
              <a:buNone/>
            </a:pPr>
            <a:r>
              <a:rPr lang="it-IT" sz="2400" dirty="0">
                <a:latin typeface="Aptos" panose="020B0004020202020204" pitchFamily="34" charset="0"/>
              </a:rPr>
              <a:t>Questo progetto si basa sui </a:t>
            </a:r>
            <a:r>
              <a:rPr lang="it-IT" sz="2400" dirty="0">
                <a:latin typeface="Aptos" panose="020B0004020202020204" pitchFamily="34" charset="0"/>
                <a:hlinkClick r:id="rId2"/>
              </a:rPr>
              <a:t>dati rilasciati dal Dipartimento di Stato USA</a:t>
            </a:r>
            <a:r>
              <a:rPr lang="it-IT" sz="2400" dirty="0">
                <a:latin typeface="Aptos" panose="020B0004020202020204" pitchFamily="34" charset="0"/>
              </a:rPr>
              <a:t>, cercando di capire se gli Stati etichettati come pericolosi sono effettivamente quelli in cui si corrono maggiori rischi. </a:t>
            </a:r>
          </a:p>
          <a:p>
            <a:pPr marL="0" indent="0" algn="l">
              <a:buNone/>
            </a:pPr>
            <a:r>
              <a:rPr lang="it-IT" sz="2400" dirty="0">
                <a:latin typeface="Aptos" panose="020B0004020202020204" pitchFamily="34" charset="0"/>
              </a:rPr>
              <a:t>Esiste una relazione significativa tra il numero di decessi americani all’estero e il numero di segnalazioni che un Paese riceve? </a:t>
            </a:r>
          </a:p>
        </p:txBody>
      </p:sp>
    </p:spTree>
    <p:extLst>
      <p:ext uri="{BB962C8B-B14F-4D97-AF65-F5344CB8AC3E}">
        <p14:creationId xmlns:p14="http://schemas.microsoft.com/office/powerpoint/2010/main" val="384349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E86CB-6D82-039F-F242-B93D346E3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ptos SemiBold" panose="020B0004020202020204" pitchFamily="34" charset="0"/>
              </a:rPr>
              <a:t>PULIZIA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95966-AD0D-C4C1-BD46-2D179717A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33875" cy="1501270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Aptos" panose="020B0004020202020204" pitchFamily="34" charset="0"/>
              </a:rPr>
              <a:t>Elimino la colonna </a:t>
            </a:r>
            <a:r>
              <a:rPr lang="it-IT" dirty="0" err="1">
                <a:latin typeface="Aptos" panose="020B0004020202020204" pitchFamily="34" charset="0"/>
              </a:rPr>
              <a:t>region</a:t>
            </a:r>
            <a:r>
              <a:rPr lang="it-IT" dirty="0">
                <a:latin typeface="Aptos" panose="020B0004020202020204" pitchFamily="34" charset="0"/>
              </a:rPr>
              <a:t> che è già presente nella tabella </a:t>
            </a:r>
            <a:r>
              <a:rPr lang="it-IT" dirty="0" err="1">
                <a:latin typeface="Aptos" panose="020B0004020202020204" pitchFamily="34" charset="0"/>
              </a:rPr>
              <a:t>countries_regions</a:t>
            </a:r>
            <a:endParaRPr lang="it-IT" dirty="0">
              <a:latin typeface="Aptos" panose="020B00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CA72BA-A31C-318A-82EA-9E214917C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455" y="365125"/>
            <a:ext cx="6214071" cy="19275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C101B4-8E8B-B121-E746-52889C330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494" y="3165150"/>
            <a:ext cx="3783989" cy="5276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C5EAAF-6C88-928D-2C76-58655C794F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7339" y="4565363"/>
            <a:ext cx="5202301" cy="2005584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B763F129-B4FC-1EFA-0031-F7026384BBBD}"/>
              </a:ext>
            </a:extLst>
          </p:cNvPr>
          <p:cNvSpPr/>
          <p:nvPr/>
        </p:nvSpPr>
        <p:spPr>
          <a:xfrm>
            <a:off x="8267700" y="2292638"/>
            <a:ext cx="619125" cy="7363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C2E73F36-D73E-CB2E-0BAF-65795FE4E6DB}"/>
              </a:ext>
            </a:extLst>
          </p:cNvPr>
          <p:cNvSpPr/>
          <p:nvPr/>
        </p:nvSpPr>
        <p:spPr>
          <a:xfrm>
            <a:off x="8267700" y="3760950"/>
            <a:ext cx="619125" cy="7363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51A7E6-5CA7-C985-B82B-204414F04283}"/>
              </a:ext>
            </a:extLst>
          </p:cNvPr>
          <p:cNvSpPr txBox="1"/>
          <p:nvPr/>
        </p:nvSpPr>
        <p:spPr>
          <a:xfrm>
            <a:off x="2171341" y="3759774"/>
            <a:ext cx="1408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ptos" panose="020B0004020202020204" pitchFamily="34" charset="0"/>
                <a:hlinkClick r:id="rId5"/>
              </a:rPr>
              <a:t>Link script</a:t>
            </a:r>
            <a:endParaRPr lang="it-IT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084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E86CB-6D82-039F-F242-B93D346E3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8524"/>
          </a:xfrm>
        </p:spPr>
        <p:txBody>
          <a:bodyPr/>
          <a:lstStyle/>
          <a:p>
            <a:r>
              <a:rPr lang="it-IT" dirty="0">
                <a:latin typeface="Aptos SemiBold" panose="020B0004020202020204" pitchFamily="34" charset="0"/>
              </a:rPr>
              <a:t>12) Tabella </a:t>
            </a:r>
            <a:r>
              <a:rPr lang="it-IT" dirty="0" err="1">
                <a:latin typeface="Aptos SemiBold" panose="020B0004020202020204" pitchFamily="34" charset="0"/>
              </a:rPr>
              <a:t>warnings_ranking</a:t>
            </a:r>
            <a:endParaRPr lang="it-IT" dirty="0">
              <a:latin typeface="Aptos SemiBold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95966-AD0D-C4C1-BD46-2D179717A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4293637" cy="1169501"/>
          </a:xfrm>
        </p:spPr>
        <p:txBody>
          <a:bodyPr>
            <a:normAutofit/>
          </a:bodyPr>
          <a:lstStyle/>
          <a:p>
            <a:r>
              <a:rPr lang="it-IT" dirty="0">
                <a:latin typeface="Aptos" panose="020B0004020202020204" pitchFamily="34" charset="0"/>
              </a:rPr>
              <a:t>Contiene il numero di warnings di ogni Stato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5FA269-68BA-B436-789B-3DA817031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0245" y="1431399"/>
            <a:ext cx="6699747" cy="13255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33453F-D2AA-7397-08BD-8D3242E35F35}"/>
              </a:ext>
            </a:extLst>
          </p:cNvPr>
          <p:cNvSpPr txBox="1"/>
          <p:nvPr/>
        </p:nvSpPr>
        <p:spPr>
          <a:xfrm>
            <a:off x="838200" y="3243039"/>
            <a:ext cx="39935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Aptos SemiBold" panose="020B0004020202020204" pitchFamily="34" charset="0"/>
              </a:rPr>
              <a:t>PULIZIA</a:t>
            </a:r>
          </a:p>
          <a:p>
            <a:endParaRPr lang="it-IT" sz="2400" dirty="0"/>
          </a:p>
          <a:p>
            <a:r>
              <a:rPr lang="it-IT" sz="2400" dirty="0">
                <a:latin typeface="Aptos" panose="020B0004020202020204" pitchFamily="34" charset="0"/>
              </a:rPr>
              <a:t>Elimino la colonna </a:t>
            </a:r>
            <a:r>
              <a:rPr lang="it-IT" sz="2400" dirty="0" err="1">
                <a:latin typeface="Aptos" panose="020B0004020202020204" pitchFamily="34" charset="0"/>
              </a:rPr>
              <a:t>region</a:t>
            </a:r>
            <a:r>
              <a:rPr lang="it-IT" sz="2400" dirty="0">
                <a:latin typeface="Aptos" panose="020B0004020202020204" pitchFamily="34" charset="0"/>
              </a:rPr>
              <a:t> che è già presente nella tabella </a:t>
            </a:r>
            <a:r>
              <a:rPr lang="it-IT" sz="2400" dirty="0" err="1">
                <a:latin typeface="Aptos" panose="020B0004020202020204" pitchFamily="34" charset="0"/>
              </a:rPr>
              <a:t>countries_regions</a:t>
            </a:r>
            <a:endParaRPr lang="it-IT" sz="2400" dirty="0">
              <a:latin typeface="Aptos" panose="020B00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1E4B82-BEC3-7D51-5C74-BE6B8488C8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3048" y="3490559"/>
            <a:ext cx="3154140" cy="5137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482550-A0BE-F8D0-CAE5-B58E46242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6042" y="4941409"/>
            <a:ext cx="6108152" cy="1556980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C22A4966-6DC8-99C8-1534-BAFABCAD8DE2}"/>
              </a:ext>
            </a:extLst>
          </p:cNvPr>
          <p:cNvSpPr/>
          <p:nvPr/>
        </p:nvSpPr>
        <p:spPr>
          <a:xfrm>
            <a:off x="8033657" y="2756962"/>
            <a:ext cx="522514" cy="63113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4949B0D-21A0-C366-AEEF-B0758536E6C3}"/>
              </a:ext>
            </a:extLst>
          </p:cNvPr>
          <p:cNvSpPr/>
          <p:nvPr/>
        </p:nvSpPr>
        <p:spPr>
          <a:xfrm>
            <a:off x="8033657" y="4212535"/>
            <a:ext cx="522514" cy="63113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7183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E86CB-6D82-039F-F242-B93D346E3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0750"/>
          </a:xfrm>
        </p:spPr>
        <p:txBody>
          <a:bodyPr/>
          <a:lstStyle/>
          <a:p>
            <a:r>
              <a:rPr lang="it-IT" dirty="0">
                <a:latin typeface="Aptos SemiBold" panose="020B0004020202020204" pitchFamily="34" charset="0"/>
              </a:rPr>
              <a:t>13) Tabella </a:t>
            </a:r>
            <a:r>
              <a:rPr lang="it-IT" dirty="0" err="1">
                <a:latin typeface="Aptos SemiBold" panose="020B0004020202020204" pitchFamily="34" charset="0"/>
              </a:rPr>
              <a:t>warnings_and_deaths</a:t>
            </a:r>
            <a:r>
              <a:rPr lang="it-IT" dirty="0">
                <a:latin typeface="Aptos SemiBold" panose="020B0004020202020204" pitchFamily="34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95966-AD0D-C4C1-BD46-2D179717A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876"/>
            <a:ext cx="10515600" cy="1603375"/>
          </a:xfrm>
        </p:spPr>
        <p:txBody>
          <a:bodyPr>
            <a:normAutofit/>
          </a:bodyPr>
          <a:lstStyle/>
          <a:p>
            <a:r>
              <a:rPr lang="it-IT" sz="2400" dirty="0">
                <a:latin typeface="Aptos" panose="020B0004020202020204" pitchFamily="34" charset="0"/>
              </a:rPr>
              <a:t>Contiene i dati degli Stati che hanno un numero abbastanza elevato di morti e hanno qualche warning</a:t>
            </a:r>
          </a:p>
          <a:p>
            <a:r>
              <a:rPr lang="it-IT" sz="2400" dirty="0">
                <a:latin typeface="Aptos" panose="020B0004020202020204" pitchFamily="34" charset="0"/>
              </a:rPr>
              <a:t>Verifico la correttezza dei dati eseguendo un JOIN tra le tabelle </a:t>
            </a:r>
            <a:r>
              <a:rPr lang="it-IT" sz="2400" dirty="0" err="1">
                <a:latin typeface="Aptos" panose="020B0004020202020204" pitchFamily="34" charset="0"/>
              </a:rPr>
              <a:t>warnings_ranking</a:t>
            </a:r>
            <a:r>
              <a:rPr lang="it-IT" sz="2400" dirty="0">
                <a:latin typeface="Aptos" panose="020B0004020202020204" pitchFamily="34" charset="0"/>
              </a:rPr>
              <a:t> e </a:t>
            </a:r>
            <a:r>
              <a:rPr lang="it-IT" sz="2400" dirty="0" err="1">
                <a:latin typeface="Aptos" panose="020B0004020202020204" pitchFamily="34" charset="0"/>
              </a:rPr>
              <a:t>deaths_per_capita</a:t>
            </a:r>
            <a:endParaRPr lang="it-IT" sz="2400" dirty="0">
              <a:latin typeface="Aptos" panose="020B00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2CE660-8400-4B01-4342-150DE27F8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88013"/>
            <a:ext cx="7625798" cy="10997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44C560-9A83-4CD9-B7B9-9630FF462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47757"/>
            <a:ext cx="3636234" cy="15215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CD1DE1-663B-7208-FF0A-E341E7FA119B}"/>
              </a:ext>
            </a:extLst>
          </p:cNvPr>
          <p:cNvSpPr txBox="1"/>
          <p:nvPr/>
        </p:nvSpPr>
        <p:spPr>
          <a:xfrm>
            <a:off x="1552389" y="5622245"/>
            <a:ext cx="2207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ptos" panose="020B0004020202020204" pitchFamily="34" charset="0"/>
              </a:rPr>
              <a:t>Risultato della query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87BC0A-7786-F21A-D070-A6CA1CABAE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2431" y="3378149"/>
            <a:ext cx="6120844" cy="14551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603546-91FC-FE47-8CC3-A8F9956A8379}"/>
              </a:ext>
            </a:extLst>
          </p:cNvPr>
          <p:cNvSpPr txBox="1"/>
          <p:nvPr/>
        </p:nvSpPr>
        <p:spPr>
          <a:xfrm>
            <a:off x="7024665" y="4833257"/>
            <a:ext cx="3176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ptos" panose="020B0004020202020204" pitchFamily="34" charset="0"/>
              </a:rPr>
              <a:t>Tabella </a:t>
            </a:r>
            <a:r>
              <a:rPr lang="it-IT" dirty="0" err="1">
                <a:latin typeface="Aptos" panose="020B0004020202020204" pitchFamily="34" charset="0"/>
              </a:rPr>
              <a:t>warnings_and_deaths</a:t>
            </a:r>
            <a:endParaRPr lang="it-IT" dirty="0">
              <a:latin typeface="Aptos" panose="020B00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334100-A9E2-FAA2-5A50-2B8C7F25A5CA}"/>
              </a:ext>
            </a:extLst>
          </p:cNvPr>
          <p:cNvSpPr txBox="1"/>
          <p:nvPr/>
        </p:nvSpPr>
        <p:spPr>
          <a:xfrm>
            <a:off x="5822303" y="5337123"/>
            <a:ext cx="5738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L’unico record differente è la Thailandia che non compare nella tabella </a:t>
            </a:r>
            <a:r>
              <a:rPr lang="it-IT" dirty="0" err="1"/>
              <a:t>warnings_and_deaths</a:t>
            </a:r>
            <a:r>
              <a:rPr lang="it-IT" dirty="0"/>
              <a:t>, quindi immagino che per costruire la tabella abbiano impostato come parametro </a:t>
            </a:r>
            <a:r>
              <a:rPr lang="it-IT" dirty="0" err="1"/>
              <a:t>number_of_warnings</a:t>
            </a:r>
            <a:r>
              <a:rPr lang="it-IT" dirty="0"/>
              <a:t> &gt;= 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998BCF-3F4F-871A-31B4-4565C8F7579A}"/>
              </a:ext>
            </a:extLst>
          </p:cNvPr>
          <p:cNvSpPr txBox="1"/>
          <p:nvPr/>
        </p:nvSpPr>
        <p:spPr>
          <a:xfrm>
            <a:off x="1974830" y="6123542"/>
            <a:ext cx="1362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ptos" panose="020B0004020202020204" pitchFamily="34" charset="0"/>
                <a:hlinkClick r:id="rId5"/>
              </a:rPr>
              <a:t>Link script</a:t>
            </a:r>
            <a:endParaRPr lang="it-IT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213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E86CB-6D82-039F-F242-B93D346E3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ptos SemiBold" panose="020B0004020202020204" pitchFamily="34" charset="0"/>
              </a:rPr>
              <a:t>PULIZIA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95966-AD0D-C4C1-BD46-2D179717A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92420" cy="1869297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Aptos" panose="020B0004020202020204" pitchFamily="34" charset="0"/>
              </a:rPr>
              <a:t>Elimino il campo </a:t>
            </a:r>
            <a:r>
              <a:rPr lang="it-IT" dirty="0" err="1">
                <a:latin typeface="Aptos" panose="020B0004020202020204" pitchFamily="34" charset="0"/>
              </a:rPr>
              <a:t>region</a:t>
            </a:r>
            <a:r>
              <a:rPr lang="it-IT" dirty="0">
                <a:latin typeface="Aptos" panose="020B0004020202020204" pitchFamily="34" charset="0"/>
              </a:rPr>
              <a:t> che è già presente nella tabella </a:t>
            </a:r>
            <a:r>
              <a:rPr lang="it-IT" dirty="0" err="1">
                <a:latin typeface="Aptos" panose="020B0004020202020204" pitchFamily="34" charset="0"/>
              </a:rPr>
              <a:t>countries_regions</a:t>
            </a:r>
            <a:endParaRPr lang="it-IT" dirty="0">
              <a:latin typeface="Aptos" panose="020B00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E98D40-63EE-4E8A-5158-28B9EE8BE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5737" y="849553"/>
            <a:ext cx="6120844" cy="145510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E5760D-B3F5-4856-15EB-5CDAA1E48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777" y="3107748"/>
            <a:ext cx="3718764" cy="5871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AB04BFB-27F1-A6A7-D89F-8371FC72E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6612" y="4553340"/>
            <a:ext cx="6490470" cy="1939535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9FB92996-D4FF-40F7-7370-DC7D9BF3496F}"/>
              </a:ext>
            </a:extLst>
          </p:cNvPr>
          <p:cNvSpPr/>
          <p:nvPr/>
        </p:nvSpPr>
        <p:spPr>
          <a:xfrm>
            <a:off x="8258175" y="2304660"/>
            <a:ext cx="657225" cy="68619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49C7172-701B-6C84-FF97-0B6636A54C14}"/>
              </a:ext>
            </a:extLst>
          </p:cNvPr>
          <p:cNvSpPr/>
          <p:nvPr/>
        </p:nvSpPr>
        <p:spPr>
          <a:xfrm>
            <a:off x="8258174" y="3774512"/>
            <a:ext cx="657225" cy="68619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C8C2D2-A005-4F52-F450-1CFB48AEF41E}"/>
              </a:ext>
            </a:extLst>
          </p:cNvPr>
          <p:cNvSpPr txBox="1"/>
          <p:nvPr/>
        </p:nvSpPr>
        <p:spPr>
          <a:xfrm>
            <a:off x="1932317" y="4460702"/>
            <a:ext cx="125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ptos" panose="020B0004020202020204" pitchFamily="34" charset="0"/>
                <a:hlinkClick r:id="rId5"/>
              </a:rPr>
              <a:t>Link script</a:t>
            </a:r>
            <a:endParaRPr lang="it-IT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905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E86CB-6D82-039F-F242-B93D346E3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ptos SemiBold" panose="020B0004020202020204" pitchFamily="34" charset="0"/>
              </a:rPr>
              <a:t>Tabelle dopo la pulizia</a:t>
            </a:r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21C0ACCB-C429-A06B-84AE-D097E085C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493" b="25090"/>
          <a:stretch/>
        </p:blipFill>
        <p:spPr>
          <a:xfrm>
            <a:off x="7137919" y="323137"/>
            <a:ext cx="4805266" cy="612255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C725B8-13CC-002A-F788-533B6C0861BD}"/>
              </a:ext>
            </a:extLst>
          </p:cNvPr>
          <p:cNvSpPr txBox="1"/>
          <p:nvPr/>
        </p:nvSpPr>
        <p:spPr>
          <a:xfrm>
            <a:off x="838200" y="1690688"/>
            <a:ext cx="55719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Aptos" panose="020B0004020202020204" pitchFamily="34" charset="0"/>
              </a:rPr>
              <a:t>Avrei potuto eliminare anche le tabelle: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>
                <a:latin typeface="Aptos" panose="020B0004020202020204" pitchFamily="34" charset="0"/>
              </a:rPr>
              <a:t>death_but_no_warning</a:t>
            </a:r>
            <a:endParaRPr lang="it-IT" sz="2400" dirty="0">
              <a:latin typeface="Aptos" panose="020B00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>
                <a:latin typeface="Aptos" panose="020B0004020202020204" pitchFamily="34" charset="0"/>
              </a:rPr>
              <a:t>warning_but_no_death</a:t>
            </a:r>
            <a:endParaRPr lang="it-IT" sz="2400" dirty="0">
              <a:latin typeface="Aptos" panose="020B00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400" dirty="0" err="1">
                <a:latin typeface="Aptos" panose="020B0004020202020204" pitchFamily="34" charset="0"/>
              </a:rPr>
              <a:t>warnings_and_deaths</a:t>
            </a:r>
            <a:endParaRPr lang="it-IT" sz="2400" dirty="0">
              <a:latin typeface="Aptos" panose="020B0004020202020204" pitchFamily="34" charset="0"/>
            </a:endParaRPr>
          </a:p>
          <a:p>
            <a:r>
              <a:rPr lang="it-IT" sz="2400" dirty="0">
                <a:latin typeface="Aptos" panose="020B0004020202020204" pitchFamily="34" charset="0"/>
              </a:rPr>
              <a:t>Ma ho deciso di tenerle per non doverle ricreare ogni volta con una query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2DDA0C-D546-6311-D9B7-4F5537844400}"/>
              </a:ext>
            </a:extLst>
          </p:cNvPr>
          <p:cNvSpPr txBox="1"/>
          <p:nvPr/>
        </p:nvSpPr>
        <p:spPr>
          <a:xfrm>
            <a:off x="1906438" y="4797980"/>
            <a:ext cx="2794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ptos" panose="020B0004020202020204" pitchFamily="34" charset="0"/>
                <a:hlinkClick r:id="rId3"/>
              </a:rPr>
              <a:t>Link ERD dopo la pulizia</a:t>
            </a:r>
            <a:endParaRPr lang="it-IT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949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E86CB-6D82-039F-F242-B93D346E3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ptos SemiBold" panose="020B0004020202020204" pitchFamily="34" charset="0"/>
              </a:rPr>
              <a:t>Analisi dei dati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95966-AD0D-C4C1-BD46-2D179717A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</a:pPr>
            <a:r>
              <a:rPr lang="it-IT" sz="24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 con più morti pro capite</a:t>
            </a:r>
          </a:p>
          <a:p>
            <a:pPr>
              <a:lnSpc>
                <a:spcPct val="107000"/>
              </a:lnSpc>
            </a:pPr>
            <a:r>
              <a:rPr lang="it-IT" sz="24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 con più morti</a:t>
            </a:r>
          </a:p>
          <a:p>
            <a:pPr>
              <a:lnSpc>
                <a:spcPct val="107000"/>
              </a:lnSpc>
            </a:pPr>
            <a:r>
              <a:rPr lang="it-IT" sz="24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 con più warnings</a:t>
            </a:r>
          </a:p>
          <a:p>
            <a:pPr>
              <a:lnSpc>
                <a:spcPct val="107000"/>
              </a:lnSpc>
            </a:pPr>
            <a:r>
              <a:rPr lang="it-IT" sz="2400" kern="100" dirty="0"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 più sicuri</a:t>
            </a:r>
            <a:endParaRPr lang="it-IT" sz="2400" kern="100" dirty="0">
              <a:effectLst/>
              <a:latin typeface="Aptos" panose="020B00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it-IT" sz="24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Rapporto tra warnings e morti (totali e pro capite)</a:t>
            </a:r>
          </a:p>
          <a:p>
            <a:pPr>
              <a:lnSpc>
                <a:spcPct val="107000"/>
              </a:lnSpc>
            </a:pPr>
            <a:r>
              <a:rPr lang="it-IT" sz="24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Analisi sulle cause di morte</a:t>
            </a:r>
          </a:p>
        </p:txBody>
      </p:sp>
    </p:spTree>
    <p:extLst>
      <p:ext uri="{BB962C8B-B14F-4D97-AF65-F5344CB8AC3E}">
        <p14:creationId xmlns:p14="http://schemas.microsoft.com/office/powerpoint/2010/main" val="38741648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E86CB-6D82-039F-F242-B93D346E3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ptos SemiBold" panose="020B0004020202020204" pitchFamily="34" charset="0"/>
              </a:rPr>
              <a:t>Stati con più morti pro capite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95966-AD0D-C4C1-BD46-2D179717A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6124" y="4553340"/>
            <a:ext cx="1384774" cy="400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>
                <a:latin typeface="Aptos" panose="020B0004020202020204" pitchFamily="34" charset="0"/>
                <a:hlinkClick r:id="rId2"/>
              </a:rPr>
              <a:t>Link script</a:t>
            </a:r>
            <a:endParaRPr lang="it-IT" sz="1800" dirty="0">
              <a:latin typeface="Aptos" panose="020B00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F91DA6-32FA-94BF-2C86-42D83B90B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650" y="1435001"/>
            <a:ext cx="3943350" cy="51629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8757A1-F991-817D-49A2-5013D1F4E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5024" y="2197101"/>
            <a:ext cx="3821541" cy="10509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6DD214C-6DFC-BAE4-1DD8-A8BA21C2DE24}"/>
              </a:ext>
            </a:extLst>
          </p:cNvPr>
          <p:cNvSpPr txBox="1"/>
          <p:nvPr/>
        </p:nvSpPr>
        <p:spPr>
          <a:xfrm>
            <a:off x="3855216" y="4553340"/>
            <a:ext cx="1320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ptos" panose="020B0004020202020204" pitchFamily="34" charset="0"/>
                <a:hlinkClick r:id="rId5"/>
              </a:rPr>
              <a:t>Link </a:t>
            </a:r>
            <a:r>
              <a:rPr lang="it-IT" dirty="0" err="1">
                <a:latin typeface="Aptos" panose="020B0004020202020204" pitchFamily="34" charset="0"/>
                <a:hlinkClick r:id="rId5"/>
              </a:rPr>
              <a:t>table</a:t>
            </a:r>
            <a:endParaRPr lang="it-IT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2533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E86CB-6D82-039F-F242-B93D346E3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ptos SemiBold" panose="020B0004020202020204" pitchFamily="34" charset="0"/>
              </a:rPr>
              <a:t>Stati con più morti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34DD72-BC9F-6D51-00DE-15BEDE8B3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7086" y="494089"/>
            <a:ext cx="3887605" cy="586982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D3AE35-A2B4-EF5C-D39A-69E4F6247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50" y="2080418"/>
            <a:ext cx="3315832" cy="12112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87375F-975E-DEA6-6AE3-128DA9D1043F}"/>
              </a:ext>
            </a:extLst>
          </p:cNvPr>
          <p:cNvSpPr txBox="1"/>
          <p:nvPr/>
        </p:nvSpPr>
        <p:spPr>
          <a:xfrm>
            <a:off x="1090613" y="4171950"/>
            <a:ext cx="143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ptos" panose="020B0004020202020204" pitchFamily="34" charset="0"/>
                <a:hlinkClick r:id="rId4"/>
              </a:rPr>
              <a:t>Link script</a:t>
            </a:r>
            <a:endParaRPr lang="it-IT" dirty="0">
              <a:latin typeface="Aptos" panose="020B00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A34058-6E7F-93A4-57A5-45DCC554AA2F}"/>
              </a:ext>
            </a:extLst>
          </p:cNvPr>
          <p:cNvSpPr txBox="1"/>
          <p:nvPr/>
        </p:nvSpPr>
        <p:spPr>
          <a:xfrm>
            <a:off x="3765778" y="4171950"/>
            <a:ext cx="143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ptos" panose="020B0004020202020204" pitchFamily="34" charset="0"/>
                <a:hlinkClick r:id="rId5"/>
              </a:rPr>
              <a:t>Link </a:t>
            </a:r>
            <a:r>
              <a:rPr lang="it-IT" dirty="0" err="1">
                <a:latin typeface="Aptos" panose="020B0004020202020204" pitchFamily="34" charset="0"/>
                <a:hlinkClick r:id="rId5"/>
              </a:rPr>
              <a:t>table</a:t>
            </a:r>
            <a:endParaRPr lang="it-IT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9968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E86CB-6D82-039F-F242-B93D346E3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ptos SemiBold" panose="020B0004020202020204" pitchFamily="34" charset="0"/>
              </a:rPr>
              <a:t>Stati con più warnings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95966-AD0D-C4C1-BD46-2D179717A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3101" y="4114799"/>
            <a:ext cx="1447800" cy="3937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800" dirty="0">
                <a:latin typeface="Aptos" panose="020B0004020202020204" pitchFamily="34" charset="0"/>
                <a:hlinkClick r:id="rId2"/>
              </a:rPr>
              <a:t>Link script</a:t>
            </a:r>
            <a:endParaRPr lang="it-IT" sz="1800" dirty="0">
              <a:latin typeface="Aptos" panose="020B00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2810DA-AAE5-FDC6-D717-EB62E1706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733" y="2394130"/>
            <a:ext cx="4424155" cy="11188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2068765-FB90-7688-55CB-DC319EE96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8919" y="523081"/>
            <a:ext cx="4762670" cy="581183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8FFE18-0E8F-310E-59CC-24009141121C}"/>
              </a:ext>
            </a:extLst>
          </p:cNvPr>
          <p:cNvSpPr txBox="1">
            <a:spLocks/>
          </p:cNvSpPr>
          <p:nvPr/>
        </p:nvSpPr>
        <p:spPr>
          <a:xfrm>
            <a:off x="3989060" y="4114799"/>
            <a:ext cx="1447800" cy="393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1800" dirty="0">
                <a:latin typeface="Aptos" panose="020B0004020202020204" pitchFamily="34" charset="0"/>
                <a:hlinkClick r:id="rId5"/>
              </a:rPr>
              <a:t>Link </a:t>
            </a:r>
            <a:r>
              <a:rPr lang="it-IT" sz="1800" dirty="0" err="1">
                <a:latin typeface="Aptos" panose="020B0004020202020204" pitchFamily="34" charset="0"/>
                <a:hlinkClick r:id="rId5"/>
              </a:rPr>
              <a:t>table</a:t>
            </a:r>
            <a:endParaRPr lang="it-IT" sz="18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5728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E155A-302F-16A8-9BAF-3F08ED46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ptos SemiBold" panose="020B0004020202020204" pitchFamily="34" charset="0"/>
              </a:rPr>
              <a:t>Stati più sicuri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85CD3-8032-A40B-82BE-593E0942D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81465" cy="2927350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Aptos" panose="020B0004020202020204" pitchFamily="34" charset="0"/>
              </a:rPr>
              <a:t>Ci sono diversi Stati che non hanno registrato morti, anche con un numero elevato di viaggiatori, tra cui Canada, Regno Unito e Corea del Sud che hanno ricevuto più di 10 milioni di turisti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7EBB71-54DB-1FF6-382A-95C1DCCC9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0" y="1990725"/>
            <a:ext cx="5633587" cy="44235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E977D6-7237-C689-0D8C-3DA4401C2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0" y="586581"/>
            <a:ext cx="4698412" cy="8826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84B068-0551-20D5-A2CA-A6590204295B}"/>
              </a:ext>
            </a:extLst>
          </p:cNvPr>
          <p:cNvSpPr txBox="1"/>
          <p:nvPr/>
        </p:nvSpPr>
        <p:spPr>
          <a:xfrm>
            <a:off x="1028342" y="5218981"/>
            <a:ext cx="1216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hlinkClick r:id="rId4"/>
              </a:rPr>
              <a:t>Link script</a:t>
            </a:r>
            <a:endParaRPr lang="it-IT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EDDAAD-3177-A097-98E2-BDACC9FA51C1}"/>
              </a:ext>
            </a:extLst>
          </p:cNvPr>
          <p:cNvSpPr txBox="1"/>
          <p:nvPr/>
        </p:nvSpPr>
        <p:spPr>
          <a:xfrm>
            <a:off x="3122763" y="5218981"/>
            <a:ext cx="116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ptos" panose="020B0004020202020204" pitchFamily="34" charset="0"/>
                <a:hlinkClick r:id="rId5"/>
              </a:rPr>
              <a:t>Link </a:t>
            </a:r>
            <a:r>
              <a:rPr lang="it-IT" dirty="0" err="1">
                <a:latin typeface="Aptos" panose="020B0004020202020204" pitchFamily="34" charset="0"/>
                <a:hlinkClick r:id="rId5"/>
              </a:rPr>
              <a:t>table</a:t>
            </a:r>
            <a:endParaRPr lang="it-IT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998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499CE-7E9F-A618-8479-9E2BE538F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ptos SemiBold" panose="020B0004020202020204" pitchFamily="34" charset="0"/>
              </a:rPr>
              <a:t>Tabelle iniziali</a:t>
            </a:r>
          </a:p>
        </p:txBody>
      </p:sp>
      <p:pic>
        <p:nvPicPr>
          <p:cNvPr id="5" name="Content Placeholder 4" descr="A screenshot of a computer">
            <a:extLst>
              <a:ext uri="{FF2B5EF4-FFF2-40B4-BE49-F238E27FC236}">
                <a16:creationId xmlns:a16="http://schemas.microsoft.com/office/drawing/2014/main" id="{6E4BB4F0-1B81-BE03-4B22-4572A541DB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399" y="1690688"/>
            <a:ext cx="7073201" cy="4486275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71FA98-96BC-00EA-8F27-97363BB22AFD}"/>
              </a:ext>
            </a:extLst>
          </p:cNvPr>
          <p:cNvSpPr txBox="1"/>
          <p:nvPr/>
        </p:nvSpPr>
        <p:spPr>
          <a:xfrm>
            <a:off x="8312727" y="674255"/>
            <a:ext cx="206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ptos" panose="020B0004020202020204" pitchFamily="34" charset="0"/>
                <a:hlinkClick r:id="rId3"/>
              </a:rPr>
              <a:t>Link ERD iniziale</a:t>
            </a:r>
            <a:endParaRPr lang="it-IT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435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E86CB-6D82-039F-F242-B93D346E3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ptos SemiBold" panose="020B0004020202020204" pitchFamily="34" charset="0"/>
              </a:rPr>
              <a:t>Confronto warnings – morti pro capite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95966-AD0D-C4C1-BD46-2D179717A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4133850" cy="1955364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Aptos" panose="020B0004020202020204" pitchFamily="34" charset="0"/>
              </a:rPr>
              <a:t>Solo 4 Stati dei 15 con più warnings fanno anche parte dei 15 con più morti pro capite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39154E-C9A6-1B8D-4874-31CB29E4C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69183"/>
            <a:ext cx="10194133" cy="12044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4F9482-1C83-6E01-8DB4-6D6CC523C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9275" y="3429000"/>
            <a:ext cx="6334277" cy="19553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98720FA-3CEB-1ABB-D851-C33362B41CFE}"/>
              </a:ext>
            </a:extLst>
          </p:cNvPr>
          <p:cNvSpPr txBox="1"/>
          <p:nvPr/>
        </p:nvSpPr>
        <p:spPr>
          <a:xfrm>
            <a:off x="1984075" y="5633049"/>
            <a:ext cx="1345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ptos" panose="020B0004020202020204" pitchFamily="34" charset="0"/>
                <a:hlinkClick r:id="rId4"/>
              </a:rPr>
              <a:t>Link script</a:t>
            </a:r>
            <a:endParaRPr lang="it-IT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9928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E155A-302F-16A8-9BAF-3F08ED46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ptos SemiBold" panose="020B0004020202020204" pitchFamily="34" charset="0"/>
              </a:rPr>
              <a:t>Confronto warnings – morti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85CD3-8032-A40B-82BE-593E0942D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24250"/>
            <a:ext cx="5124451" cy="1933157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Aptos" panose="020B0004020202020204" pitchFamily="34" charset="0"/>
              </a:rPr>
              <a:t>Solo 4 Stati dei 15 con più warnings fanno anche parte dei 15 con più morti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D6D17C-1153-C4B8-C562-890588818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4754"/>
            <a:ext cx="9240068" cy="12350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3411BD-7C7C-A31F-A93C-AA3C22882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351" y="3524250"/>
            <a:ext cx="5745399" cy="19331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D4D3C5-36C3-BF65-CAA5-96090736C272}"/>
              </a:ext>
            </a:extLst>
          </p:cNvPr>
          <p:cNvSpPr txBox="1"/>
          <p:nvPr/>
        </p:nvSpPr>
        <p:spPr>
          <a:xfrm>
            <a:off x="1371600" y="5457407"/>
            <a:ext cx="1250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ptos" panose="020B0004020202020204" pitchFamily="34" charset="0"/>
                <a:hlinkClick r:id="rId4"/>
              </a:rPr>
              <a:t>Link script</a:t>
            </a:r>
            <a:endParaRPr lang="it-IT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79252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E155A-302F-16A8-9BAF-3F08ED465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917" y="365125"/>
            <a:ext cx="4676192" cy="847855"/>
          </a:xfrm>
        </p:spPr>
        <p:txBody>
          <a:bodyPr/>
          <a:lstStyle/>
          <a:p>
            <a:r>
              <a:rPr lang="it-IT" dirty="0">
                <a:latin typeface="Aptos SemiBold" panose="020B0004020202020204" pitchFamily="34" charset="0"/>
              </a:rPr>
              <a:t>Cause di morte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A37496-D4F1-ADC5-8C08-1B124BADC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918" y="1212980"/>
            <a:ext cx="4943474" cy="4114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it-IT" dirty="0"/>
              <a:t>Negli Stati in cui un alto numero di warnings corrisponde ad un alto numero di morti, quali Messico, Afghanistan, Nigeria e Filippine, ‘Omicidio’ o ‘terrorismo’ sono tra le cause principali.</a:t>
            </a:r>
          </a:p>
          <a:p>
            <a:pPr marL="0" indent="0">
              <a:buNone/>
            </a:pPr>
            <a:r>
              <a:rPr lang="it-IT" dirty="0"/>
              <a:t>Ma per la maggior parte degli Stati l’alto numero di warnings non corrisponde alla quantità di morti e gli omicidi e gli attacchi terroristici causano tanti morti quanto le altre cause.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02B1F61-13C4-E527-DB4F-3DD122AD3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675" y="277649"/>
            <a:ext cx="6296266" cy="64428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127322-1989-ADEC-71E2-598AE185CDEF}"/>
              </a:ext>
            </a:extLst>
          </p:cNvPr>
          <p:cNvSpPr txBox="1"/>
          <p:nvPr/>
        </p:nvSpPr>
        <p:spPr>
          <a:xfrm>
            <a:off x="1020346" y="5724428"/>
            <a:ext cx="1335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ptos" panose="020B0004020202020204" pitchFamily="34" charset="0"/>
                <a:hlinkClick r:id="rId3"/>
              </a:rPr>
              <a:t>Link script</a:t>
            </a:r>
            <a:endParaRPr lang="it-IT" dirty="0">
              <a:latin typeface="Aptos" panose="020B00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445431-AE82-A285-3408-C46A36A7EBFB}"/>
              </a:ext>
            </a:extLst>
          </p:cNvPr>
          <p:cNvSpPr txBox="1"/>
          <p:nvPr/>
        </p:nvSpPr>
        <p:spPr>
          <a:xfrm>
            <a:off x="3122764" y="5724428"/>
            <a:ext cx="1242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ptos" panose="020B0004020202020204" pitchFamily="34" charset="0"/>
                <a:hlinkClick r:id="rId4"/>
              </a:rPr>
              <a:t>Link </a:t>
            </a:r>
            <a:r>
              <a:rPr lang="it-IT" dirty="0" err="1">
                <a:latin typeface="Aptos" panose="020B0004020202020204" pitchFamily="34" charset="0"/>
                <a:hlinkClick r:id="rId4"/>
              </a:rPr>
              <a:t>table</a:t>
            </a:r>
            <a:endParaRPr lang="it-IT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8532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E155A-302F-16A8-9BAF-3F08ED46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ptos SemiBold" panose="020B0004020202020204" pitchFamily="34" charset="0"/>
              </a:rPr>
              <a:t>Conclusione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85CD3-8032-A40B-82BE-593E0942D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latin typeface="Aptos" panose="020B0004020202020204" pitchFamily="34" charset="0"/>
              </a:rPr>
              <a:t>L’emanazione di warnings non corrisponde sempre ad un pericolo reale, ma resta che gli Stati senza warnings sono più sicuri.</a:t>
            </a:r>
          </a:p>
          <a:p>
            <a:r>
              <a:rPr lang="it-IT" dirty="0">
                <a:latin typeface="Aptos" panose="020B0004020202020204" pitchFamily="34" charset="0"/>
              </a:rPr>
              <a:t>Questo dataset è un buon punto di partenza per ulteriori analisi.</a:t>
            </a:r>
          </a:p>
          <a:p>
            <a:r>
              <a:rPr lang="it-IT" dirty="0">
                <a:latin typeface="Aptos" panose="020B0004020202020204" pitchFamily="34" charset="0"/>
              </a:rPr>
              <a:t>Si potrebbe fare una ulteriore analisi sui motivi di emanazione dei warnings o sulle cause di morte in modo da avere dati più specifici.</a:t>
            </a:r>
          </a:p>
          <a:p>
            <a:r>
              <a:rPr lang="it-IT" dirty="0">
                <a:latin typeface="Aptos" panose="020B0004020202020204" pitchFamily="34" charset="0"/>
              </a:rPr>
              <a:t>Si potrebbe anche fare analisi più approfondite sui specifici Stati.</a:t>
            </a:r>
          </a:p>
        </p:txBody>
      </p:sp>
    </p:spTree>
    <p:extLst>
      <p:ext uri="{BB962C8B-B14F-4D97-AF65-F5344CB8AC3E}">
        <p14:creationId xmlns:p14="http://schemas.microsoft.com/office/powerpoint/2010/main" val="768075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7CBA5-8CD0-E245-488D-A302D3FA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ptos SemiBold" panose="020B0004020202020204" pitchFamily="34" charset="0"/>
              </a:rPr>
              <a:t>1) Tabella </a:t>
            </a:r>
            <a:r>
              <a:rPr lang="it-IT" dirty="0" err="1">
                <a:latin typeface="Aptos SemiBold" panose="020B0004020202020204" pitchFamily="34" charset="0"/>
              </a:rPr>
              <a:t>country_codes</a:t>
            </a:r>
            <a:endParaRPr lang="it-IT" dirty="0">
              <a:latin typeface="Aptos SemiBold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0DE4F-4EAD-1E83-916F-82122580F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30347" cy="1010881"/>
          </a:xfrm>
        </p:spPr>
        <p:txBody>
          <a:bodyPr/>
          <a:lstStyle/>
          <a:p>
            <a:r>
              <a:rPr lang="it-IT" dirty="0">
                <a:latin typeface="Aptos" panose="020B0004020202020204" pitchFamily="34" charset="0"/>
              </a:rPr>
              <a:t>Contiene il nome e il codice alpha-2 di ogni Stato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796119-9AB8-9E7F-6700-19969D9DD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6529" y="1690688"/>
            <a:ext cx="4119596" cy="34623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E0CB87-CBE2-4CE7-5A7E-79E051988DC1}"/>
              </a:ext>
            </a:extLst>
          </p:cNvPr>
          <p:cNvSpPr txBox="1"/>
          <p:nvPr/>
        </p:nvSpPr>
        <p:spPr>
          <a:xfrm>
            <a:off x="838200" y="3429000"/>
            <a:ext cx="53666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Aptos SemiBold" panose="020B0004020202020204" pitchFamily="34" charset="0"/>
              </a:rPr>
              <a:t>PULIZIA</a:t>
            </a:r>
          </a:p>
          <a:p>
            <a:endParaRPr lang="it-IT" sz="2400" dirty="0">
              <a:latin typeface="Aptos SemiBold" panose="020B0004020202020204" pitchFamily="34" charset="0"/>
            </a:endParaRPr>
          </a:p>
          <a:p>
            <a:r>
              <a:rPr lang="it-IT" sz="2400" dirty="0">
                <a:latin typeface="Aptos" panose="020B0004020202020204" pitchFamily="34" charset="0"/>
              </a:rPr>
              <a:t>Elimino questa tabella perché i dati che contiene sono già compresi nella tabella </a:t>
            </a:r>
            <a:r>
              <a:rPr lang="it-IT" sz="2400" dirty="0" err="1">
                <a:latin typeface="Aptos" panose="020B0004020202020204" pitchFamily="34" charset="0"/>
              </a:rPr>
              <a:t>countries_regions</a:t>
            </a:r>
            <a:endParaRPr lang="it-IT" sz="24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638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E86CB-6D82-039F-F242-B93D346E3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ptos SemiBold" panose="020B0004020202020204" pitchFamily="34" charset="0"/>
              </a:rPr>
              <a:t>2) Tabella </a:t>
            </a:r>
            <a:r>
              <a:rPr lang="it-IT" dirty="0" err="1">
                <a:latin typeface="Aptos SemiBold" panose="020B0004020202020204" pitchFamily="34" charset="0"/>
              </a:rPr>
              <a:t>origin_us</a:t>
            </a:r>
            <a:endParaRPr lang="it-IT" dirty="0">
              <a:latin typeface="Aptos SemiBold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95966-AD0D-C4C1-BD46-2D179717A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33531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Aptos" panose="020B0004020202020204" pitchFamily="34" charset="0"/>
              </a:rPr>
              <a:t>Contiene i dati di tutti i voli in partenza dagli USA verso l’estero con:</a:t>
            </a:r>
          </a:p>
          <a:p>
            <a:r>
              <a:rPr lang="it-IT" dirty="0">
                <a:latin typeface="Aptos" panose="020B0004020202020204" pitchFamily="34" charset="0"/>
              </a:rPr>
              <a:t>Numero di passeggeri</a:t>
            </a:r>
          </a:p>
          <a:p>
            <a:r>
              <a:rPr lang="it-IT" dirty="0">
                <a:latin typeface="Aptos" panose="020B0004020202020204" pitchFamily="34" charset="0"/>
              </a:rPr>
              <a:t>Stato di partenza (sempre US) e di arrivo</a:t>
            </a:r>
          </a:p>
          <a:p>
            <a:r>
              <a:rPr lang="it-IT" dirty="0">
                <a:latin typeface="Aptos" panose="020B0004020202020204" pitchFamily="34" charset="0"/>
              </a:rPr>
              <a:t>Mese e anno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EE0D84-C808-C70E-3749-FE50F64C30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861"/>
          <a:stretch/>
        </p:blipFill>
        <p:spPr>
          <a:xfrm>
            <a:off x="6408767" y="500062"/>
            <a:ext cx="5433531" cy="13255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BFEC2D-DB3C-BA6C-61E3-D7861343E48B}"/>
              </a:ext>
            </a:extLst>
          </p:cNvPr>
          <p:cNvSpPr txBox="1"/>
          <p:nvPr/>
        </p:nvSpPr>
        <p:spPr>
          <a:xfrm>
            <a:off x="6774025" y="2498407"/>
            <a:ext cx="49638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latin typeface="Aptos SemiBold" panose="020B0004020202020204" pitchFamily="34" charset="0"/>
              </a:rPr>
              <a:t>PULIZIA</a:t>
            </a:r>
          </a:p>
          <a:p>
            <a:endParaRPr lang="it-IT" sz="2400" dirty="0"/>
          </a:p>
          <a:p>
            <a:r>
              <a:rPr lang="it-IT" sz="2400" dirty="0">
                <a:latin typeface="Aptos" panose="020B0004020202020204" pitchFamily="34" charset="0"/>
              </a:rPr>
              <a:t>Elimino questa tabella perchè mi interessano solo i dati tra ottobre 2009 e giugno 2016 e ho già la tabella origin_us_10_09_to_06_16 che contiene quei dati</a:t>
            </a:r>
          </a:p>
        </p:txBody>
      </p:sp>
    </p:spTree>
    <p:extLst>
      <p:ext uri="{BB962C8B-B14F-4D97-AF65-F5344CB8AC3E}">
        <p14:creationId xmlns:p14="http://schemas.microsoft.com/office/powerpoint/2010/main" val="675144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E86CB-6D82-039F-F242-B93D346E3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ptos SemiBold" panose="020B0004020202020204" pitchFamily="34" charset="0"/>
              </a:rPr>
              <a:t>3) Tabella origin_us_10_09_to_06_16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95966-AD0D-C4C1-BD46-2D179717A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85118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Aptos" panose="020B0004020202020204" pitchFamily="34" charset="0"/>
              </a:rPr>
              <a:t>Contiene i dati di tutti i voli tra ottobre 2009 e giugno 2016 in partenza dagli USA verso l’estero con:</a:t>
            </a:r>
          </a:p>
          <a:p>
            <a:r>
              <a:rPr lang="it-IT" dirty="0">
                <a:latin typeface="Aptos" panose="020B0004020202020204" pitchFamily="34" charset="0"/>
              </a:rPr>
              <a:t>Numero di passeggeri</a:t>
            </a:r>
          </a:p>
          <a:p>
            <a:r>
              <a:rPr lang="it-IT" dirty="0">
                <a:latin typeface="Aptos" panose="020B0004020202020204" pitchFamily="34" charset="0"/>
              </a:rPr>
              <a:t>Stato di partenza (sempre US) e di arrivo</a:t>
            </a:r>
          </a:p>
          <a:p>
            <a:r>
              <a:rPr lang="it-IT" dirty="0">
                <a:latin typeface="Aptos" panose="020B0004020202020204" pitchFamily="34" charset="0"/>
              </a:rPr>
              <a:t>Mese e anno</a:t>
            </a:r>
          </a:p>
          <a:p>
            <a:endParaRPr lang="it-IT" dirty="0">
              <a:latin typeface="Aptos" panose="020B00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A23891-1732-B7C4-68B3-014AFC572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435" y="4445680"/>
            <a:ext cx="8001130" cy="141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042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E86CB-6D82-039F-F242-B93D346E3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145971" cy="1325563"/>
          </a:xfrm>
        </p:spPr>
        <p:txBody>
          <a:bodyPr/>
          <a:lstStyle/>
          <a:p>
            <a:r>
              <a:rPr lang="it-IT" dirty="0">
                <a:latin typeface="Aptos SemiBold" panose="020B0004020202020204" pitchFamily="34" charset="0"/>
              </a:rPr>
              <a:t>PULIZIA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95966-AD0D-C4C1-BD46-2D179717A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7090"/>
            <a:ext cx="5030755" cy="1325563"/>
          </a:xfrm>
        </p:spPr>
        <p:txBody>
          <a:bodyPr/>
          <a:lstStyle/>
          <a:p>
            <a:r>
              <a:rPr lang="it-IT" dirty="0">
                <a:latin typeface="Aptos" panose="020B0004020202020204" pitchFamily="34" charset="0"/>
              </a:rPr>
              <a:t>Elimino il campo x che è un duplicato del campo 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3E9294-5A23-EB68-BD09-DE02F352E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4180" y="3119872"/>
            <a:ext cx="3536268" cy="4286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41C16A-72E6-B223-AD10-BA5840C81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935" y="4925158"/>
            <a:ext cx="8257176" cy="16488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F4A444-B56B-9F89-4724-53B1B165E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1106" y="335014"/>
            <a:ext cx="7501005" cy="1325563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A2BD3D8F-9677-53F6-7594-445CC8CDB6C4}"/>
              </a:ext>
            </a:extLst>
          </p:cNvPr>
          <p:cNvSpPr/>
          <p:nvPr/>
        </p:nvSpPr>
        <p:spPr>
          <a:xfrm>
            <a:off x="8201609" y="2051319"/>
            <a:ext cx="1101012" cy="77189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7E861214-6DE4-8C9B-5538-568A3F7E00F6}"/>
              </a:ext>
            </a:extLst>
          </p:cNvPr>
          <p:cNvSpPr/>
          <p:nvPr/>
        </p:nvSpPr>
        <p:spPr>
          <a:xfrm>
            <a:off x="8201609" y="3845169"/>
            <a:ext cx="1101012" cy="77189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AD4BC5-2FFC-8066-3E88-2A831C59C617}"/>
              </a:ext>
            </a:extLst>
          </p:cNvPr>
          <p:cNvSpPr txBox="1"/>
          <p:nvPr/>
        </p:nvSpPr>
        <p:spPr>
          <a:xfrm>
            <a:off x="1739974" y="4169239"/>
            <a:ext cx="1342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ptos" panose="020B0004020202020204" pitchFamily="34" charset="0"/>
                <a:hlinkClick r:id="rId5"/>
              </a:rPr>
              <a:t>Link script</a:t>
            </a:r>
            <a:endParaRPr lang="it-IT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239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E86CB-6D82-039F-F242-B93D346E3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Aptos SemiBold" panose="020B0004020202020204" pitchFamily="34" charset="0"/>
              </a:rPr>
              <a:t>4) Tabella </a:t>
            </a:r>
            <a:r>
              <a:rPr lang="it-IT" dirty="0" err="1">
                <a:latin typeface="Aptos SemiBold" panose="020B0004020202020204" pitchFamily="34" charset="0"/>
              </a:rPr>
              <a:t>countries_regions</a:t>
            </a:r>
            <a:endParaRPr lang="it-IT" dirty="0">
              <a:latin typeface="Aptos SemiBold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95966-AD0D-C4C1-BD46-2D179717A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pPr marL="0" indent="0">
              <a:buNone/>
            </a:pPr>
            <a:r>
              <a:rPr lang="it-IT" dirty="0">
                <a:latin typeface="Aptos" panose="020B0004020202020204" pitchFamily="34" charset="0"/>
              </a:rPr>
              <a:t>Per ogni Stato contiene:</a:t>
            </a:r>
          </a:p>
          <a:p>
            <a:r>
              <a:rPr lang="it-IT" dirty="0">
                <a:latin typeface="Aptos" panose="020B0004020202020204" pitchFamily="34" charset="0"/>
              </a:rPr>
              <a:t>Codice identificativo alpha-2, alpha-3, numerico e </a:t>
            </a:r>
            <a:r>
              <a:rPr lang="it-IT" dirty="0" err="1">
                <a:latin typeface="Aptos" panose="020B0004020202020204" pitchFamily="34" charset="0"/>
              </a:rPr>
              <a:t>iso</a:t>
            </a:r>
            <a:r>
              <a:rPr lang="it-IT" dirty="0">
                <a:latin typeface="Aptos" panose="020B0004020202020204" pitchFamily="34" charset="0"/>
              </a:rPr>
              <a:t> 3166-2</a:t>
            </a:r>
          </a:p>
          <a:p>
            <a:r>
              <a:rPr lang="it-IT" dirty="0">
                <a:latin typeface="Aptos" panose="020B0004020202020204" pitchFamily="34" charset="0"/>
              </a:rPr>
              <a:t>Regione e sotto-regione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BD8399-5670-8758-FD47-5482396D8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719" y="3657243"/>
            <a:ext cx="9758561" cy="194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024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E86CB-6D82-039F-F242-B93D346E3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623457" cy="1325563"/>
          </a:xfrm>
        </p:spPr>
        <p:txBody>
          <a:bodyPr/>
          <a:lstStyle/>
          <a:p>
            <a:r>
              <a:rPr lang="it-IT" dirty="0">
                <a:latin typeface="Aptos SemiBold" panose="020B0004020202020204" pitchFamily="34" charset="0"/>
              </a:rPr>
              <a:t>PULIZIA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95966-AD0D-C4C1-BD46-2D179717A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11796"/>
            <a:ext cx="4984102" cy="23998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400" dirty="0">
                <a:latin typeface="Aptos" panose="020B0004020202020204" pitchFamily="34" charset="0"/>
              </a:rPr>
              <a:t>Elimino i campi:</a:t>
            </a:r>
          </a:p>
          <a:p>
            <a:r>
              <a:rPr lang="it-IT" sz="2400" dirty="0">
                <a:latin typeface="Aptos" panose="020B0004020202020204" pitchFamily="34" charset="0"/>
              </a:rPr>
              <a:t>alpha_3</a:t>
            </a:r>
          </a:p>
          <a:p>
            <a:r>
              <a:rPr lang="it-IT" sz="2400" dirty="0" err="1">
                <a:latin typeface="Aptos" panose="020B0004020202020204" pitchFamily="34" charset="0"/>
              </a:rPr>
              <a:t>country_code</a:t>
            </a:r>
            <a:endParaRPr lang="it-IT" sz="2400" dirty="0">
              <a:latin typeface="Aptos" panose="020B0004020202020204" pitchFamily="34" charset="0"/>
            </a:endParaRPr>
          </a:p>
          <a:p>
            <a:r>
              <a:rPr lang="it-IT" sz="2400" dirty="0">
                <a:latin typeface="Aptos" panose="020B0004020202020204" pitchFamily="34" charset="0"/>
              </a:rPr>
              <a:t>iso_3166_2</a:t>
            </a:r>
          </a:p>
          <a:p>
            <a:pPr marL="0" indent="0">
              <a:buNone/>
            </a:pPr>
            <a:r>
              <a:rPr lang="it-IT" sz="2400" dirty="0">
                <a:latin typeface="Aptos" panose="020B0004020202020204" pitchFamily="34" charset="0"/>
              </a:rPr>
              <a:t>Perché non vengono utilizzati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C63E7F-003A-EB39-B5C1-F3CB609724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102"/>
          <a:stretch/>
        </p:blipFill>
        <p:spPr>
          <a:xfrm>
            <a:off x="3960488" y="645966"/>
            <a:ext cx="7853562" cy="7638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2F9AC4-051A-4C6D-54AD-0A18EA539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610" y="2770046"/>
            <a:ext cx="3169256" cy="9281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365CAB-9C70-D743-95BA-6A0EAAB2C5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7002" y="5167311"/>
            <a:ext cx="8757048" cy="1259494"/>
          </a:xfrm>
          <a:prstGeom prst="rect">
            <a:avLst/>
          </a:prstGeom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E53A4D52-B56A-2FF3-F4E4-6D44B9E9526D}"/>
              </a:ext>
            </a:extLst>
          </p:cNvPr>
          <p:cNvSpPr/>
          <p:nvPr/>
        </p:nvSpPr>
        <p:spPr>
          <a:xfrm>
            <a:off x="8158063" y="1731868"/>
            <a:ext cx="1082351" cy="85376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A895843D-D629-8131-13CF-A8A43C9D6BBD}"/>
              </a:ext>
            </a:extLst>
          </p:cNvPr>
          <p:cNvSpPr/>
          <p:nvPr/>
        </p:nvSpPr>
        <p:spPr>
          <a:xfrm>
            <a:off x="8158063" y="3945830"/>
            <a:ext cx="1082351" cy="91414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1732FA-7716-4C6B-88F0-97F69755AF26}"/>
              </a:ext>
            </a:extLst>
          </p:cNvPr>
          <p:cNvSpPr txBox="1"/>
          <p:nvPr/>
        </p:nvSpPr>
        <p:spPr>
          <a:xfrm>
            <a:off x="1043797" y="5427726"/>
            <a:ext cx="1293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latin typeface="Aptos" panose="020B0004020202020204" pitchFamily="34" charset="0"/>
                <a:hlinkClick r:id="rId5"/>
              </a:rPr>
              <a:t>Link script</a:t>
            </a:r>
            <a:endParaRPr lang="it-IT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778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1765</TotalTime>
  <Words>1273</Words>
  <Application>Microsoft Office PowerPoint</Application>
  <PresentationFormat>Widescreen</PresentationFormat>
  <Paragraphs>159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Aptos</vt:lpstr>
      <vt:lpstr>Aptos SemiBold</vt:lpstr>
      <vt:lpstr>Arial</vt:lpstr>
      <vt:lpstr>Calibri</vt:lpstr>
      <vt:lpstr>Calibri Light</vt:lpstr>
      <vt:lpstr>Office Theme</vt:lpstr>
      <vt:lpstr>Travel warnings: analisi con SQL</vt:lpstr>
      <vt:lpstr>Introduzione </vt:lpstr>
      <vt:lpstr>Tabelle iniziali</vt:lpstr>
      <vt:lpstr>1) Tabella country_codes</vt:lpstr>
      <vt:lpstr>2) Tabella origin_us</vt:lpstr>
      <vt:lpstr>3) Tabella origin_us_10_09_to_06_16</vt:lpstr>
      <vt:lpstr>PULIZIA</vt:lpstr>
      <vt:lpstr>4) Tabella countries_regions</vt:lpstr>
      <vt:lpstr>PULIZIA</vt:lpstr>
      <vt:lpstr>5) Tabella death_but_no_warning</vt:lpstr>
      <vt:lpstr>PULIZIA</vt:lpstr>
      <vt:lpstr>6) Tabella deaths_per_capita</vt:lpstr>
      <vt:lpstr>7) Tabella deaths_ranking</vt:lpstr>
      <vt:lpstr>8) Tabella deaths_abroad_10_09_to_06_16</vt:lpstr>
      <vt:lpstr>9) Tabella warnings_10_09_to_06_16</vt:lpstr>
      <vt:lpstr>PULIZIA</vt:lpstr>
      <vt:lpstr>PULIZIA</vt:lpstr>
      <vt:lpstr>10) Tabella travel_after_warning</vt:lpstr>
      <vt:lpstr>11) Tabella warning_but_no_death</vt:lpstr>
      <vt:lpstr>PULIZIA</vt:lpstr>
      <vt:lpstr>12) Tabella warnings_ranking</vt:lpstr>
      <vt:lpstr>13) Tabella warnings_and_deaths </vt:lpstr>
      <vt:lpstr>PULIZIA</vt:lpstr>
      <vt:lpstr>Tabelle dopo la pulizia</vt:lpstr>
      <vt:lpstr>Analisi dei dati</vt:lpstr>
      <vt:lpstr>Stati con più morti pro capite</vt:lpstr>
      <vt:lpstr>Stati con più morti</vt:lpstr>
      <vt:lpstr>Stati con più warnings</vt:lpstr>
      <vt:lpstr>Stati più sicuri</vt:lpstr>
      <vt:lpstr>Confronto warnings – morti pro capite</vt:lpstr>
      <vt:lpstr>Confronto warnings – morti</vt:lpstr>
      <vt:lpstr>Cause di morte</vt:lpstr>
      <vt:lpstr>Conclusione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warnings: analisi con SQL</dc:title>
  <dc:creator>Perusi Stefano</dc:creator>
  <cp:lastModifiedBy>Perusi Stefano</cp:lastModifiedBy>
  <cp:revision>17</cp:revision>
  <dcterms:created xsi:type="dcterms:W3CDTF">2023-08-26T15:51:50Z</dcterms:created>
  <dcterms:modified xsi:type="dcterms:W3CDTF">2023-09-01T17:35:18Z</dcterms:modified>
</cp:coreProperties>
</file>