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70" r:id="rId9"/>
    <p:sldId id="265" r:id="rId10"/>
    <p:sldId id="267" r:id="rId11"/>
    <p:sldId id="268" r:id="rId12"/>
    <p:sldId id="269" r:id="rId13"/>
    <p:sldId id="266" r:id="rId14"/>
    <p:sldId id="261" r:id="rId15"/>
    <p:sldId id="274" r:id="rId16"/>
    <p:sldId id="277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83963"/>
  </p:normalViewPr>
  <p:slideViewPr>
    <p:cSldViewPr snapToGrid="0" snapToObjects="1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D679B-A633-4452-9853-5CFC0D91C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12BCE7-5077-4D77-9CEA-1CAB11196AFE}">
      <dgm:prSet custT="1"/>
      <dgm:spPr/>
      <dgm:t>
        <a:bodyPr/>
        <a:lstStyle/>
        <a:p>
          <a:r>
            <a:rPr lang="en-US" sz="1800" dirty="0"/>
            <a:t>Older age [age_gte_65]</a:t>
          </a:r>
        </a:p>
      </dgm:t>
    </dgm:pt>
    <dgm:pt modelId="{9E23FE20-8256-4CD7-941E-ECBC8B3386E2}" type="parTrans" cxnId="{B1DEE8AC-7715-4F77-82F7-7431DD2FBF08}">
      <dgm:prSet/>
      <dgm:spPr/>
      <dgm:t>
        <a:bodyPr/>
        <a:lstStyle/>
        <a:p>
          <a:endParaRPr lang="en-US" sz="3200"/>
        </a:p>
      </dgm:t>
    </dgm:pt>
    <dgm:pt modelId="{35ADB682-920D-4B59-B03A-FC20D08B4B0E}" type="sibTrans" cxnId="{B1DEE8AC-7715-4F77-82F7-7431DD2FBF08}">
      <dgm:prSet/>
      <dgm:spPr/>
      <dgm:t>
        <a:bodyPr/>
        <a:lstStyle/>
        <a:p>
          <a:endParaRPr lang="en-US" sz="2000"/>
        </a:p>
      </dgm:t>
    </dgm:pt>
    <dgm:pt modelId="{7CCE742C-075B-49B7-A1D4-4AAD1C80F780}">
      <dgm:prSet custT="1"/>
      <dgm:spPr/>
      <dgm:t>
        <a:bodyPr/>
        <a:lstStyle/>
        <a:p>
          <a:r>
            <a:rPr lang="en-US" sz="1800"/>
            <a:t>Receipt of antibiotics in last 30 days [ABX]</a:t>
          </a:r>
        </a:p>
      </dgm:t>
    </dgm:pt>
    <dgm:pt modelId="{CE56B54D-81C1-43D7-A8E9-7CBC5F8AFAAD}" type="parTrans" cxnId="{729A615C-8611-414A-8AD5-5A2493E40F6B}">
      <dgm:prSet/>
      <dgm:spPr/>
      <dgm:t>
        <a:bodyPr/>
        <a:lstStyle/>
        <a:p>
          <a:endParaRPr lang="en-US" sz="3200"/>
        </a:p>
      </dgm:t>
    </dgm:pt>
    <dgm:pt modelId="{38E2D3A8-C2F9-40ED-9D32-C8B837B03C31}" type="sibTrans" cxnId="{729A615C-8611-414A-8AD5-5A2493E40F6B}">
      <dgm:prSet/>
      <dgm:spPr/>
      <dgm:t>
        <a:bodyPr/>
        <a:lstStyle/>
        <a:p>
          <a:endParaRPr lang="en-US" sz="2000"/>
        </a:p>
      </dgm:t>
    </dgm:pt>
    <dgm:pt modelId="{A7A637B2-3DB9-4529-AFE7-65A4D96CC3DE}">
      <dgm:prSet custT="1"/>
      <dgm:spPr/>
      <dgm:t>
        <a:bodyPr/>
        <a:lstStyle/>
        <a:p>
          <a:r>
            <a:rPr lang="en-US" sz="1600" dirty="0"/>
            <a:t>Limitation: We only have inpatient ABX use </a:t>
          </a:r>
        </a:p>
      </dgm:t>
    </dgm:pt>
    <dgm:pt modelId="{7A8A0A6B-AA4B-4DFE-82D2-1CCC5D10F1F5}" type="parTrans" cxnId="{0BFAE504-69BA-4192-A2A9-8DB16E9C2836}">
      <dgm:prSet/>
      <dgm:spPr/>
      <dgm:t>
        <a:bodyPr/>
        <a:lstStyle/>
        <a:p>
          <a:endParaRPr lang="en-US" sz="3200"/>
        </a:p>
      </dgm:t>
    </dgm:pt>
    <dgm:pt modelId="{50F3CDA3-890A-46EF-8594-067784835FFE}" type="sibTrans" cxnId="{0BFAE504-69BA-4192-A2A9-8DB16E9C2836}">
      <dgm:prSet/>
      <dgm:spPr/>
      <dgm:t>
        <a:bodyPr/>
        <a:lstStyle/>
        <a:p>
          <a:endParaRPr lang="en-US" sz="2000"/>
        </a:p>
      </dgm:t>
    </dgm:pt>
    <dgm:pt modelId="{8529BDF4-0E27-41A8-8F64-25104362AD3F}">
      <dgm:prSet custT="1"/>
      <dgm:spPr/>
      <dgm:t>
        <a:bodyPr/>
        <a:lstStyle/>
        <a:p>
          <a:r>
            <a:rPr lang="en-US" sz="1800"/>
            <a:t>Prior hospital admission in last 30 days [readmit]</a:t>
          </a:r>
        </a:p>
      </dgm:t>
    </dgm:pt>
    <dgm:pt modelId="{A12DFB31-010A-4C99-A603-53B4B126B790}" type="parTrans" cxnId="{3A4E3E44-C232-4956-A5BF-9E89A42E1AD8}">
      <dgm:prSet/>
      <dgm:spPr/>
      <dgm:t>
        <a:bodyPr/>
        <a:lstStyle/>
        <a:p>
          <a:endParaRPr lang="en-US" sz="3200"/>
        </a:p>
      </dgm:t>
    </dgm:pt>
    <dgm:pt modelId="{B339669C-A995-442C-8B17-9F791C2035E4}" type="sibTrans" cxnId="{3A4E3E44-C232-4956-A5BF-9E89A42E1AD8}">
      <dgm:prSet/>
      <dgm:spPr/>
      <dgm:t>
        <a:bodyPr/>
        <a:lstStyle/>
        <a:p>
          <a:endParaRPr lang="en-US" sz="2000"/>
        </a:p>
      </dgm:t>
    </dgm:pt>
    <dgm:pt modelId="{8B6C677C-6168-489C-8D30-AFF5ECD8A220}">
      <dgm:prSet custT="1"/>
      <dgm:spPr/>
      <dgm:t>
        <a:bodyPr/>
        <a:lstStyle/>
        <a:p>
          <a:r>
            <a:rPr lang="en-US" sz="1800"/>
            <a:t>Diabetes (or other comorbid conditions) [DBM]</a:t>
          </a:r>
        </a:p>
      </dgm:t>
    </dgm:pt>
    <dgm:pt modelId="{A92B6862-C285-47F6-873C-1986FAF634B5}" type="parTrans" cxnId="{4BECF354-DB55-4C6D-97CF-7FBF9201F71D}">
      <dgm:prSet/>
      <dgm:spPr/>
      <dgm:t>
        <a:bodyPr/>
        <a:lstStyle/>
        <a:p>
          <a:endParaRPr lang="en-US" sz="3200"/>
        </a:p>
      </dgm:t>
    </dgm:pt>
    <dgm:pt modelId="{CB71B740-D947-4FD0-AC6A-4FB59C852592}" type="sibTrans" cxnId="{4BECF354-DB55-4C6D-97CF-7FBF9201F71D}">
      <dgm:prSet/>
      <dgm:spPr/>
      <dgm:t>
        <a:bodyPr/>
        <a:lstStyle/>
        <a:p>
          <a:endParaRPr lang="en-US" sz="2000"/>
        </a:p>
      </dgm:t>
    </dgm:pt>
    <dgm:pt modelId="{69904B53-EEB3-4841-9D15-7EA4FD51713F}">
      <dgm:prSet custT="1"/>
      <dgm:spPr/>
      <dgm:t>
        <a:bodyPr/>
        <a:lstStyle/>
        <a:p>
          <a:r>
            <a:rPr lang="en-US" sz="1600" dirty="0"/>
            <a:t>Limitation: Only have DBM diagnoses for Covid + pts </a:t>
          </a:r>
        </a:p>
      </dgm:t>
    </dgm:pt>
    <dgm:pt modelId="{49D64390-A9B0-4B46-AD5E-674001F6A98D}" type="parTrans" cxnId="{87E1D091-7C24-4719-A16C-F284E099061E}">
      <dgm:prSet/>
      <dgm:spPr/>
      <dgm:t>
        <a:bodyPr/>
        <a:lstStyle/>
        <a:p>
          <a:endParaRPr lang="en-US" sz="3200"/>
        </a:p>
      </dgm:t>
    </dgm:pt>
    <dgm:pt modelId="{02551209-2A48-458D-A548-2F62B916477F}" type="sibTrans" cxnId="{87E1D091-7C24-4719-A16C-F284E099061E}">
      <dgm:prSet/>
      <dgm:spPr/>
      <dgm:t>
        <a:bodyPr/>
        <a:lstStyle/>
        <a:p>
          <a:endParaRPr lang="en-US" sz="2000"/>
        </a:p>
      </dgm:t>
    </dgm:pt>
    <dgm:pt modelId="{071ED1C6-BC7C-491D-A194-486848AEBF79}">
      <dgm:prSet custT="1"/>
      <dgm:spPr/>
      <dgm:t>
        <a:bodyPr/>
        <a:lstStyle/>
        <a:p>
          <a:r>
            <a:rPr lang="en-US" sz="1800"/>
            <a:t>Transfer from ED [ED_dispo] </a:t>
          </a:r>
        </a:p>
      </dgm:t>
    </dgm:pt>
    <dgm:pt modelId="{BB533678-31CB-497A-8F56-51E823076AB4}" type="parTrans" cxnId="{A9D24EE6-C6DC-4D5E-A67C-B58824C6634F}">
      <dgm:prSet/>
      <dgm:spPr/>
      <dgm:t>
        <a:bodyPr/>
        <a:lstStyle/>
        <a:p>
          <a:endParaRPr lang="en-US" sz="3200"/>
        </a:p>
      </dgm:t>
    </dgm:pt>
    <dgm:pt modelId="{69E46CFD-AD3A-435E-8A7E-A7CCD989C6D2}" type="sibTrans" cxnId="{A9D24EE6-C6DC-4D5E-A67C-B58824C6634F}">
      <dgm:prSet/>
      <dgm:spPr/>
      <dgm:t>
        <a:bodyPr/>
        <a:lstStyle/>
        <a:p>
          <a:endParaRPr lang="en-US" sz="2000"/>
        </a:p>
      </dgm:t>
    </dgm:pt>
    <dgm:pt modelId="{9892063F-E37D-4EFC-A177-739A150C7B66}">
      <dgm:prSet custT="1"/>
      <dgm:spPr/>
      <dgm:t>
        <a:bodyPr/>
        <a:lstStyle/>
        <a:p>
          <a:r>
            <a:rPr lang="en-US" sz="1800"/>
            <a:t>Receipt of proton pump inhibitor [PPI]</a:t>
          </a:r>
        </a:p>
      </dgm:t>
    </dgm:pt>
    <dgm:pt modelId="{75C137E0-D591-4F83-934B-396024FC7B86}" type="parTrans" cxnId="{61FC9685-A48F-4F00-99A1-70C0D9CEEA01}">
      <dgm:prSet/>
      <dgm:spPr/>
      <dgm:t>
        <a:bodyPr/>
        <a:lstStyle/>
        <a:p>
          <a:endParaRPr lang="en-US" sz="3200"/>
        </a:p>
      </dgm:t>
    </dgm:pt>
    <dgm:pt modelId="{FEBA17C5-3268-4F46-B033-8EA3090FBE36}" type="sibTrans" cxnId="{61FC9685-A48F-4F00-99A1-70C0D9CEEA01}">
      <dgm:prSet/>
      <dgm:spPr/>
      <dgm:t>
        <a:bodyPr/>
        <a:lstStyle/>
        <a:p>
          <a:endParaRPr lang="en-US" sz="2000"/>
        </a:p>
      </dgm:t>
    </dgm:pt>
    <dgm:pt modelId="{B571B368-4055-40FA-BE60-0583205333C5}">
      <dgm:prSet custT="1"/>
      <dgm:spPr/>
      <dgm:t>
        <a:bodyPr/>
        <a:lstStyle/>
        <a:p>
          <a:r>
            <a:rPr lang="en-US" sz="1800"/>
            <a:t>Receipt of gastric acid suppressants, laxatives, etc. [GAS]</a:t>
          </a:r>
        </a:p>
      </dgm:t>
    </dgm:pt>
    <dgm:pt modelId="{4640A8F0-F22C-4450-9C09-65A7B739324F}" type="parTrans" cxnId="{C032D242-8BDB-4333-8A62-36CEE2E416F8}">
      <dgm:prSet/>
      <dgm:spPr/>
      <dgm:t>
        <a:bodyPr/>
        <a:lstStyle/>
        <a:p>
          <a:endParaRPr lang="en-US" sz="3200"/>
        </a:p>
      </dgm:t>
    </dgm:pt>
    <dgm:pt modelId="{2471CB88-B15B-49A6-B86B-902B71C0BC5D}" type="sibTrans" cxnId="{C032D242-8BDB-4333-8A62-36CEE2E416F8}">
      <dgm:prSet/>
      <dgm:spPr/>
      <dgm:t>
        <a:bodyPr/>
        <a:lstStyle/>
        <a:p>
          <a:endParaRPr lang="en-US" sz="2000"/>
        </a:p>
      </dgm:t>
    </dgm:pt>
    <dgm:pt modelId="{EA4810B2-61A3-3248-BCD4-D55ECC5B70EC}" type="pres">
      <dgm:prSet presAssocID="{7ABD679B-A633-4452-9853-5CFC0D91C250}" presName="linear" presStyleCnt="0">
        <dgm:presLayoutVars>
          <dgm:animLvl val="lvl"/>
          <dgm:resizeHandles val="exact"/>
        </dgm:presLayoutVars>
      </dgm:prSet>
      <dgm:spPr/>
    </dgm:pt>
    <dgm:pt modelId="{D26C6E9D-3D15-3146-9318-1F10CD877FE2}" type="pres">
      <dgm:prSet presAssocID="{E512BCE7-5077-4D77-9CEA-1CAB11196AF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BBDEE0-8504-5943-B81C-1B1C20690618}" type="pres">
      <dgm:prSet presAssocID="{35ADB682-920D-4B59-B03A-FC20D08B4B0E}" presName="spacer" presStyleCnt="0"/>
      <dgm:spPr/>
    </dgm:pt>
    <dgm:pt modelId="{4CA3399B-883F-F84D-B4AE-BF21A2B3973C}" type="pres">
      <dgm:prSet presAssocID="{7CCE742C-075B-49B7-A1D4-4AAD1C80F78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A80162F-2D84-934D-B6AF-EF0E3AE9E32C}" type="pres">
      <dgm:prSet presAssocID="{7CCE742C-075B-49B7-A1D4-4AAD1C80F780}" presName="childText" presStyleLbl="revTx" presStyleIdx="0" presStyleCnt="2">
        <dgm:presLayoutVars>
          <dgm:bulletEnabled val="1"/>
        </dgm:presLayoutVars>
      </dgm:prSet>
      <dgm:spPr/>
    </dgm:pt>
    <dgm:pt modelId="{0DB044D7-D180-574B-88F5-835CE19F41E7}" type="pres">
      <dgm:prSet presAssocID="{8529BDF4-0E27-41A8-8F64-25104362AD3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D6EAF2-0649-3743-ACF3-BAC35788F406}" type="pres">
      <dgm:prSet presAssocID="{B339669C-A995-442C-8B17-9F791C2035E4}" presName="spacer" presStyleCnt="0"/>
      <dgm:spPr/>
    </dgm:pt>
    <dgm:pt modelId="{1E1B5246-183C-8842-BB02-B7CC93BB9F78}" type="pres">
      <dgm:prSet presAssocID="{8B6C677C-6168-489C-8D30-AFF5ECD8A2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554D43-AC6F-CD49-84AD-168B0CBBC27C}" type="pres">
      <dgm:prSet presAssocID="{8B6C677C-6168-489C-8D30-AFF5ECD8A220}" presName="childText" presStyleLbl="revTx" presStyleIdx="1" presStyleCnt="2">
        <dgm:presLayoutVars>
          <dgm:bulletEnabled val="1"/>
        </dgm:presLayoutVars>
      </dgm:prSet>
      <dgm:spPr/>
    </dgm:pt>
    <dgm:pt modelId="{A450DA8A-E586-2945-A4C1-41BBA725D5D5}" type="pres">
      <dgm:prSet presAssocID="{071ED1C6-BC7C-491D-A194-486848AEBF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D4F97B-4714-EB47-BD70-E7BF3CE4070F}" type="pres">
      <dgm:prSet presAssocID="{69E46CFD-AD3A-435E-8A7E-A7CCD989C6D2}" presName="spacer" presStyleCnt="0"/>
      <dgm:spPr/>
    </dgm:pt>
    <dgm:pt modelId="{F7D4B35B-E914-6846-99B6-F81576526388}" type="pres">
      <dgm:prSet presAssocID="{9892063F-E37D-4EFC-A177-739A150C7B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0A05746-02BE-F447-896C-A59694706D16}" type="pres">
      <dgm:prSet presAssocID="{FEBA17C5-3268-4F46-B033-8EA3090FBE36}" presName="spacer" presStyleCnt="0"/>
      <dgm:spPr/>
    </dgm:pt>
    <dgm:pt modelId="{FFED5C88-408C-394A-B1AA-BB2E572719E9}" type="pres">
      <dgm:prSet presAssocID="{B571B368-4055-40FA-BE60-0583205333C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BFAE504-69BA-4192-A2A9-8DB16E9C2836}" srcId="{7CCE742C-075B-49B7-A1D4-4AAD1C80F780}" destId="{A7A637B2-3DB9-4529-AFE7-65A4D96CC3DE}" srcOrd="0" destOrd="0" parTransId="{7A8A0A6B-AA4B-4DFE-82D2-1CCC5D10F1F5}" sibTransId="{50F3CDA3-890A-46EF-8594-067784835FFE}"/>
    <dgm:cxn modelId="{FBEF4707-E44A-164C-97AF-4D415E9D98CA}" type="presOf" srcId="{9892063F-E37D-4EFC-A177-739A150C7B66}" destId="{F7D4B35B-E914-6846-99B6-F81576526388}" srcOrd="0" destOrd="0" presId="urn:microsoft.com/office/officeart/2005/8/layout/vList2"/>
    <dgm:cxn modelId="{2CDE931A-83AF-734F-9730-D0574DC3EB72}" type="presOf" srcId="{071ED1C6-BC7C-491D-A194-486848AEBF79}" destId="{A450DA8A-E586-2945-A4C1-41BBA725D5D5}" srcOrd="0" destOrd="0" presId="urn:microsoft.com/office/officeart/2005/8/layout/vList2"/>
    <dgm:cxn modelId="{C032D242-8BDB-4333-8A62-36CEE2E416F8}" srcId="{7ABD679B-A633-4452-9853-5CFC0D91C250}" destId="{B571B368-4055-40FA-BE60-0583205333C5}" srcOrd="6" destOrd="0" parTransId="{4640A8F0-F22C-4450-9C09-65A7B739324F}" sibTransId="{2471CB88-B15B-49A6-B86B-902B71C0BC5D}"/>
    <dgm:cxn modelId="{3A4E3E44-C232-4956-A5BF-9E89A42E1AD8}" srcId="{7ABD679B-A633-4452-9853-5CFC0D91C250}" destId="{8529BDF4-0E27-41A8-8F64-25104362AD3F}" srcOrd="2" destOrd="0" parTransId="{A12DFB31-010A-4C99-A603-53B4B126B790}" sibTransId="{B339669C-A995-442C-8B17-9F791C2035E4}"/>
    <dgm:cxn modelId="{0917644B-02A5-0A48-8166-D5EC21818E5B}" type="presOf" srcId="{E512BCE7-5077-4D77-9CEA-1CAB11196AFE}" destId="{D26C6E9D-3D15-3146-9318-1F10CD877FE2}" srcOrd="0" destOrd="0" presId="urn:microsoft.com/office/officeart/2005/8/layout/vList2"/>
    <dgm:cxn modelId="{4BECF354-DB55-4C6D-97CF-7FBF9201F71D}" srcId="{7ABD679B-A633-4452-9853-5CFC0D91C250}" destId="{8B6C677C-6168-489C-8D30-AFF5ECD8A220}" srcOrd="3" destOrd="0" parTransId="{A92B6862-C285-47F6-873C-1986FAF634B5}" sibTransId="{CB71B740-D947-4FD0-AC6A-4FB59C852592}"/>
    <dgm:cxn modelId="{729A615C-8611-414A-8AD5-5A2493E40F6B}" srcId="{7ABD679B-A633-4452-9853-5CFC0D91C250}" destId="{7CCE742C-075B-49B7-A1D4-4AAD1C80F780}" srcOrd="1" destOrd="0" parTransId="{CE56B54D-81C1-43D7-A8E9-7CBC5F8AFAAD}" sibTransId="{38E2D3A8-C2F9-40ED-9D32-C8B837B03C31}"/>
    <dgm:cxn modelId="{49EB2966-2ACC-E748-B6BF-D493655BD967}" type="presOf" srcId="{7ABD679B-A633-4452-9853-5CFC0D91C250}" destId="{EA4810B2-61A3-3248-BCD4-D55ECC5B70EC}" srcOrd="0" destOrd="0" presId="urn:microsoft.com/office/officeart/2005/8/layout/vList2"/>
    <dgm:cxn modelId="{320F9D80-A9E5-B64D-B378-9CA15FBDABBF}" type="presOf" srcId="{7CCE742C-075B-49B7-A1D4-4AAD1C80F780}" destId="{4CA3399B-883F-F84D-B4AE-BF21A2B3973C}" srcOrd="0" destOrd="0" presId="urn:microsoft.com/office/officeart/2005/8/layout/vList2"/>
    <dgm:cxn modelId="{61FC9685-A48F-4F00-99A1-70C0D9CEEA01}" srcId="{7ABD679B-A633-4452-9853-5CFC0D91C250}" destId="{9892063F-E37D-4EFC-A177-739A150C7B66}" srcOrd="5" destOrd="0" parTransId="{75C137E0-D591-4F83-934B-396024FC7B86}" sibTransId="{FEBA17C5-3268-4F46-B033-8EA3090FBE36}"/>
    <dgm:cxn modelId="{382DEC8C-B458-4846-BED8-EEE14DC4CF77}" type="presOf" srcId="{A7A637B2-3DB9-4529-AFE7-65A4D96CC3DE}" destId="{9A80162F-2D84-934D-B6AF-EF0E3AE9E32C}" srcOrd="0" destOrd="0" presId="urn:microsoft.com/office/officeart/2005/8/layout/vList2"/>
    <dgm:cxn modelId="{87E1D091-7C24-4719-A16C-F284E099061E}" srcId="{8B6C677C-6168-489C-8D30-AFF5ECD8A220}" destId="{69904B53-EEB3-4841-9D15-7EA4FD51713F}" srcOrd="0" destOrd="0" parTransId="{49D64390-A9B0-4B46-AD5E-674001F6A98D}" sibTransId="{02551209-2A48-458D-A548-2F62B916477F}"/>
    <dgm:cxn modelId="{FBE48AA3-2D38-DE4E-B85F-867AD6F0DD00}" type="presOf" srcId="{B571B368-4055-40FA-BE60-0583205333C5}" destId="{FFED5C88-408C-394A-B1AA-BB2E572719E9}" srcOrd="0" destOrd="0" presId="urn:microsoft.com/office/officeart/2005/8/layout/vList2"/>
    <dgm:cxn modelId="{B1DEE8AC-7715-4F77-82F7-7431DD2FBF08}" srcId="{7ABD679B-A633-4452-9853-5CFC0D91C250}" destId="{E512BCE7-5077-4D77-9CEA-1CAB11196AFE}" srcOrd="0" destOrd="0" parTransId="{9E23FE20-8256-4CD7-941E-ECBC8B3386E2}" sibTransId="{35ADB682-920D-4B59-B03A-FC20D08B4B0E}"/>
    <dgm:cxn modelId="{DF08CEBD-F0AF-9748-8AB6-CE087986CDE4}" type="presOf" srcId="{8B6C677C-6168-489C-8D30-AFF5ECD8A220}" destId="{1E1B5246-183C-8842-BB02-B7CC93BB9F78}" srcOrd="0" destOrd="0" presId="urn:microsoft.com/office/officeart/2005/8/layout/vList2"/>
    <dgm:cxn modelId="{003017C5-8970-2049-BE96-D55EDF8F9859}" type="presOf" srcId="{8529BDF4-0E27-41A8-8F64-25104362AD3F}" destId="{0DB044D7-D180-574B-88F5-835CE19F41E7}" srcOrd="0" destOrd="0" presId="urn:microsoft.com/office/officeart/2005/8/layout/vList2"/>
    <dgm:cxn modelId="{3DBA94DE-F559-584D-8607-111985486115}" type="presOf" srcId="{69904B53-EEB3-4841-9D15-7EA4FD51713F}" destId="{50554D43-AC6F-CD49-84AD-168B0CBBC27C}" srcOrd="0" destOrd="0" presId="urn:microsoft.com/office/officeart/2005/8/layout/vList2"/>
    <dgm:cxn modelId="{A9D24EE6-C6DC-4D5E-A67C-B58824C6634F}" srcId="{7ABD679B-A633-4452-9853-5CFC0D91C250}" destId="{071ED1C6-BC7C-491D-A194-486848AEBF79}" srcOrd="4" destOrd="0" parTransId="{BB533678-31CB-497A-8F56-51E823076AB4}" sibTransId="{69E46CFD-AD3A-435E-8A7E-A7CCD989C6D2}"/>
    <dgm:cxn modelId="{6DEB9FB7-6DEE-B942-8E09-73911E21EFD0}" type="presParOf" srcId="{EA4810B2-61A3-3248-BCD4-D55ECC5B70EC}" destId="{D26C6E9D-3D15-3146-9318-1F10CD877FE2}" srcOrd="0" destOrd="0" presId="urn:microsoft.com/office/officeart/2005/8/layout/vList2"/>
    <dgm:cxn modelId="{D8DBCD08-834E-354B-90F5-2361EFEFD083}" type="presParOf" srcId="{EA4810B2-61A3-3248-BCD4-D55ECC5B70EC}" destId="{D2BBDEE0-8504-5943-B81C-1B1C20690618}" srcOrd="1" destOrd="0" presId="urn:microsoft.com/office/officeart/2005/8/layout/vList2"/>
    <dgm:cxn modelId="{2C6D6ED8-EED2-2949-8890-543C9A777BE5}" type="presParOf" srcId="{EA4810B2-61A3-3248-BCD4-D55ECC5B70EC}" destId="{4CA3399B-883F-F84D-B4AE-BF21A2B3973C}" srcOrd="2" destOrd="0" presId="urn:microsoft.com/office/officeart/2005/8/layout/vList2"/>
    <dgm:cxn modelId="{CB7DEF5B-F934-9A4A-95B0-8CF7A48B17DA}" type="presParOf" srcId="{EA4810B2-61A3-3248-BCD4-D55ECC5B70EC}" destId="{9A80162F-2D84-934D-B6AF-EF0E3AE9E32C}" srcOrd="3" destOrd="0" presId="urn:microsoft.com/office/officeart/2005/8/layout/vList2"/>
    <dgm:cxn modelId="{A4663642-F749-C94A-8634-F57B029D1FF7}" type="presParOf" srcId="{EA4810B2-61A3-3248-BCD4-D55ECC5B70EC}" destId="{0DB044D7-D180-574B-88F5-835CE19F41E7}" srcOrd="4" destOrd="0" presId="urn:microsoft.com/office/officeart/2005/8/layout/vList2"/>
    <dgm:cxn modelId="{59D4A782-4D49-0443-9FFF-76AC17A08959}" type="presParOf" srcId="{EA4810B2-61A3-3248-BCD4-D55ECC5B70EC}" destId="{51D6EAF2-0649-3743-ACF3-BAC35788F406}" srcOrd="5" destOrd="0" presId="urn:microsoft.com/office/officeart/2005/8/layout/vList2"/>
    <dgm:cxn modelId="{189AEF23-E3EF-7547-805C-5AB7CD15A1D4}" type="presParOf" srcId="{EA4810B2-61A3-3248-BCD4-D55ECC5B70EC}" destId="{1E1B5246-183C-8842-BB02-B7CC93BB9F78}" srcOrd="6" destOrd="0" presId="urn:microsoft.com/office/officeart/2005/8/layout/vList2"/>
    <dgm:cxn modelId="{B14E552B-900D-4B40-BC67-513D182AB1A1}" type="presParOf" srcId="{EA4810B2-61A3-3248-BCD4-D55ECC5B70EC}" destId="{50554D43-AC6F-CD49-84AD-168B0CBBC27C}" srcOrd="7" destOrd="0" presId="urn:microsoft.com/office/officeart/2005/8/layout/vList2"/>
    <dgm:cxn modelId="{45BA37FD-5DF5-2C46-88EF-B0238076CCB0}" type="presParOf" srcId="{EA4810B2-61A3-3248-BCD4-D55ECC5B70EC}" destId="{A450DA8A-E586-2945-A4C1-41BBA725D5D5}" srcOrd="8" destOrd="0" presId="urn:microsoft.com/office/officeart/2005/8/layout/vList2"/>
    <dgm:cxn modelId="{385A549F-D33B-BC48-9FCA-46FE20FB370F}" type="presParOf" srcId="{EA4810B2-61A3-3248-BCD4-D55ECC5B70EC}" destId="{37D4F97B-4714-EB47-BD70-E7BF3CE4070F}" srcOrd="9" destOrd="0" presId="urn:microsoft.com/office/officeart/2005/8/layout/vList2"/>
    <dgm:cxn modelId="{19B57D3A-DFEB-3D46-9188-9CEA39CD01FA}" type="presParOf" srcId="{EA4810B2-61A3-3248-BCD4-D55ECC5B70EC}" destId="{F7D4B35B-E914-6846-99B6-F81576526388}" srcOrd="10" destOrd="0" presId="urn:microsoft.com/office/officeart/2005/8/layout/vList2"/>
    <dgm:cxn modelId="{24B207E1-1125-7B42-8497-8B34640C50B7}" type="presParOf" srcId="{EA4810B2-61A3-3248-BCD4-D55ECC5B70EC}" destId="{F0A05746-02BE-F447-896C-A59694706D16}" srcOrd="11" destOrd="0" presId="urn:microsoft.com/office/officeart/2005/8/layout/vList2"/>
    <dgm:cxn modelId="{56C4BE78-6E05-5545-8E49-BE1BC7DB1D97}" type="presParOf" srcId="{EA4810B2-61A3-3248-BCD4-D55ECC5B70EC}" destId="{FFED5C88-408C-394A-B1AA-BB2E572719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BC20C-4BEF-4007-8630-0B35AE71DB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BFDDDF-9E95-4F80-8743-4708D65035F2}">
      <dgm:prSet/>
      <dgm:spPr/>
      <dgm:t>
        <a:bodyPr/>
        <a:lstStyle/>
        <a:p>
          <a:r>
            <a:rPr lang="en-US"/>
            <a:t>Brier Score for M1: 0.0016</a:t>
          </a:r>
        </a:p>
      </dgm:t>
    </dgm:pt>
    <dgm:pt modelId="{885EA94B-70EF-4BC8-845C-0CF604E40DFC}" type="parTrans" cxnId="{92EF04C9-4654-4795-AAA8-30573D6BAACF}">
      <dgm:prSet/>
      <dgm:spPr/>
      <dgm:t>
        <a:bodyPr/>
        <a:lstStyle/>
        <a:p>
          <a:endParaRPr lang="en-US"/>
        </a:p>
      </dgm:t>
    </dgm:pt>
    <dgm:pt modelId="{97441903-37E4-45FD-8D21-7B0B8325E8D3}" type="sibTrans" cxnId="{92EF04C9-4654-4795-AAA8-30573D6BAACF}">
      <dgm:prSet/>
      <dgm:spPr/>
      <dgm:t>
        <a:bodyPr/>
        <a:lstStyle/>
        <a:p>
          <a:endParaRPr lang="en-US"/>
        </a:p>
      </dgm:t>
    </dgm:pt>
    <dgm:pt modelId="{F2EB91FF-8D9F-4C74-88B4-2D0B8F49EAD6}">
      <dgm:prSet/>
      <dgm:spPr/>
      <dgm:t>
        <a:bodyPr/>
        <a:lstStyle/>
        <a:p>
          <a:r>
            <a:rPr lang="en-US"/>
            <a:t>Brier Score for M2: 0.0016</a:t>
          </a:r>
        </a:p>
      </dgm:t>
    </dgm:pt>
    <dgm:pt modelId="{1912029F-ACE4-451C-8F59-D93E30833B0C}" type="parTrans" cxnId="{C0794D8F-80F5-4F1F-A293-09753DD3214A}">
      <dgm:prSet/>
      <dgm:spPr/>
      <dgm:t>
        <a:bodyPr/>
        <a:lstStyle/>
        <a:p>
          <a:endParaRPr lang="en-US"/>
        </a:p>
      </dgm:t>
    </dgm:pt>
    <dgm:pt modelId="{35397AAF-91F9-48A0-AA74-5CF186E8BE7A}" type="sibTrans" cxnId="{C0794D8F-80F5-4F1F-A293-09753DD3214A}">
      <dgm:prSet/>
      <dgm:spPr/>
      <dgm:t>
        <a:bodyPr/>
        <a:lstStyle/>
        <a:p>
          <a:endParaRPr lang="en-US"/>
        </a:p>
      </dgm:t>
    </dgm:pt>
    <dgm:pt modelId="{58FDE751-10DE-4ED4-9796-303AE306BE7F}">
      <dgm:prSet/>
      <dgm:spPr/>
      <dgm:t>
        <a:bodyPr/>
        <a:lstStyle/>
        <a:p>
          <a:r>
            <a:rPr lang="en-US"/>
            <a:t>Brier Score for M3: 0.0015</a:t>
          </a:r>
        </a:p>
      </dgm:t>
    </dgm:pt>
    <dgm:pt modelId="{4E40E93A-9A50-4950-AED7-D37062A4CE0E}" type="parTrans" cxnId="{29207C0D-679F-462C-8450-034BA29B19A8}">
      <dgm:prSet/>
      <dgm:spPr/>
      <dgm:t>
        <a:bodyPr/>
        <a:lstStyle/>
        <a:p>
          <a:endParaRPr lang="en-US"/>
        </a:p>
      </dgm:t>
    </dgm:pt>
    <dgm:pt modelId="{FA53E042-C0FF-4868-B95D-8670A4F9B623}" type="sibTrans" cxnId="{29207C0D-679F-462C-8450-034BA29B19A8}">
      <dgm:prSet/>
      <dgm:spPr/>
      <dgm:t>
        <a:bodyPr/>
        <a:lstStyle/>
        <a:p>
          <a:endParaRPr lang="en-US"/>
        </a:p>
      </dgm:t>
    </dgm:pt>
    <dgm:pt modelId="{17C4DB15-07FA-4400-A0B1-CA375A182A71}">
      <dgm:prSet/>
      <dgm:spPr/>
      <dgm:t>
        <a:bodyPr/>
        <a:lstStyle/>
        <a:p>
          <a:r>
            <a:rPr lang="en-US"/>
            <a:t>Brier Score for M4: 0.0016</a:t>
          </a:r>
        </a:p>
      </dgm:t>
    </dgm:pt>
    <dgm:pt modelId="{2B15B4E9-C07E-4290-BE6A-430F53156B48}" type="parTrans" cxnId="{7BCFF5A9-FE12-41D5-A932-68B8FD2A62FD}">
      <dgm:prSet/>
      <dgm:spPr/>
      <dgm:t>
        <a:bodyPr/>
        <a:lstStyle/>
        <a:p>
          <a:endParaRPr lang="en-US"/>
        </a:p>
      </dgm:t>
    </dgm:pt>
    <dgm:pt modelId="{DFFC97D7-FD38-40D9-99CD-177FB8DB6C76}" type="sibTrans" cxnId="{7BCFF5A9-FE12-41D5-A932-68B8FD2A62FD}">
      <dgm:prSet/>
      <dgm:spPr/>
      <dgm:t>
        <a:bodyPr/>
        <a:lstStyle/>
        <a:p>
          <a:endParaRPr lang="en-US"/>
        </a:p>
      </dgm:t>
    </dgm:pt>
    <dgm:pt modelId="{220246A8-58FB-CF43-8ED3-5B13D16B2394}" type="pres">
      <dgm:prSet presAssocID="{B4DBC20C-4BEF-4007-8630-0B35AE71DBED}" presName="linear" presStyleCnt="0">
        <dgm:presLayoutVars>
          <dgm:animLvl val="lvl"/>
          <dgm:resizeHandles val="exact"/>
        </dgm:presLayoutVars>
      </dgm:prSet>
      <dgm:spPr/>
    </dgm:pt>
    <dgm:pt modelId="{F53D66CC-D7C3-0E44-864F-D21CBD485ACC}" type="pres">
      <dgm:prSet presAssocID="{7CBFDDDF-9E95-4F80-8743-4708D65035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FD5ED5-41FB-214A-B70C-9087F61071AC}" type="pres">
      <dgm:prSet presAssocID="{97441903-37E4-45FD-8D21-7B0B8325E8D3}" presName="spacer" presStyleCnt="0"/>
      <dgm:spPr/>
    </dgm:pt>
    <dgm:pt modelId="{BFAA9301-2AB2-FD43-BC8C-DF2122294F64}" type="pres">
      <dgm:prSet presAssocID="{F2EB91FF-8D9F-4C74-88B4-2D0B8F49EA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319DF8-1BC9-2549-A052-E8DAC19C1FFD}" type="pres">
      <dgm:prSet presAssocID="{35397AAF-91F9-48A0-AA74-5CF186E8BE7A}" presName="spacer" presStyleCnt="0"/>
      <dgm:spPr/>
    </dgm:pt>
    <dgm:pt modelId="{DB0EC507-0B2E-6746-8169-0E7E0BBA7680}" type="pres">
      <dgm:prSet presAssocID="{58FDE751-10DE-4ED4-9796-303AE306BE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BB0F3D-4E24-3747-A41E-9CD3E60D790C}" type="pres">
      <dgm:prSet presAssocID="{FA53E042-C0FF-4868-B95D-8670A4F9B623}" presName="spacer" presStyleCnt="0"/>
      <dgm:spPr/>
    </dgm:pt>
    <dgm:pt modelId="{C0B785F5-0D50-E643-AF74-72BEC8582CFA}" type="pres">
      <dgm:prSet presAssocID="{17C4DB15-07FA-4400-A0B1-CA375A182A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207C0D-679F-462C-8450-034BA29B19A8}" srcId="{B4DBC20C-4BEF-4007-8630-0B35AE71DBED}" destId="{58FDE751-10DE-4ED4-9796-303AE306BE7F}" srcOrd="2" destOrd="0" parTransId="{4E40E93A-9A50-4950-AED7-D37062A4CE0E}" sibTransId="{FA53E042-C0FF-4868-B95D-8670A4F9B623}"/>
    <dgm:cxn modelId="{436B443F-081F-B34B-8B15-0865A53F3085}" type="presOf" srcId="{7CBFDDDF-9E95-4F80-8743-4708D65035F2}" destId="{F53D66CC-D7C3-0E44-864F-D21CBD485ACC}" srcOrd="0" destOrd="0" presId="urn:microsoft.com/office/officeart/2005/8/layout/vList2"/>
    <dgm:cxn modelId="{2D27D159-9FBD-B64D-87AF-C6EF99CFBE9B}" type="presOf" srcId="{B4DBC20C-4BEF-4007-8630-0B35AE71DBED}" destId="{220246A8-58FB-CF43-8ED3-5B13D16B2394}" srcOrd="0" destOrd="0" presId="urn:microsoft.com/office/officeart/2005/8/layout/vList2"/>
    <dgm:cxn modelId="{8C6C4D85-E325-EC46-8D11-B107D7856909}" type="presOf" srcId="{F2EB91FF-8D9F-4C74-88B4-2D0B8F49EAD6}" destId="{BFAA9301-2AB2-FD43-BC8C-DF2122294F64}" srcOrd="0" destOrd="0" presId="urn:microsoft.com/office/officeart/2005/8/layout/vList2"/>
    <dgm:cxn modelId="{C0794D8F-80F5-4F1F-A293-09753DD3214A}" srcId="{B4DBC20C-4BEF-4007-8630-0B35AE71DBED}" destId="{F2EB91FF-8D9F-4C74-88B4-2D0B8F49EAD6}" srcOrd="1" destOrd="0" parTransId="{1912029F-ACE4-451C-8F59-D93E30833B0C}" sibTransId="{35397AAF-91F9-48A0-AA74-5CF186E8BE7A}"/>
    <dgm:cxn modelId="{7BCFF5A9-FE12-41D5-A932-68B8FD2A62FD}" srcId="{B4DBC20C-4BEF-4007-8630-0B35AE71DBED}" destId="{17C4DB15-07FA-4400-A0B1-CA375A182A71}" srcOrd="3" destOrd="0" parTransId="{2B15B4E9-C07E-4290-BE6A-430F53156B48}" sibTransId="{DFFC97D7-FD38-40D9-99CD-177FB8DB6C76}"/>
    <dgm:cxn modelId="{743662B9-8B31-6046-AADA-B00E4F83B7A7}" type="presOf" srcId="{17C4DB15-07FA-4400-A0B1-CA375A182A71}" destId="{C0B785F5-0D50-E643-AF74-72BEC8582CFA}" srcOrd="0" destOrd="0" presId="urn:microsoft.com/office/officeart/2005/8/layout/vList2"/>
    <dgm:cxn modelId="{92EF04C9-4654-4795-AAA8-30573D6BAACF}" srcId="{B4DBC20C-4BEF-4007-8630-0B35AE71DBED}" destId="{7CBFDDDF-9E95-4F80-8743-4708D65035F2}" srcOrd="0" destOrd="0" parTransId="{885EA94B-70EF-4BC8-845C-0CF604E40DFC}" sibTransId="{97441903-37E4-45FD-8D21-7B0B8325E8D3}"/>
    <dgm:cxn modelId="{0BAEAFF2-9695-8A44-8007-09F3218E223B}" type="presOf" srcId="{58FDE751-10DE-4ED4-9796-303AE306BE7F}" destId="{DB0EC507-0B2E-6746-8169-0E7E0BBA7680}" srcOrd="0" destOrd="0" presId="urn:microsoft.com/office/officeart/2005/8/layout/vList2"/>
    <dgm:cxn modelId="{4C8CCCB6-B9C2-1340-BCE2-58A1CD245D20}" type="presParOf" srcId="{220246A8-58FB-CF43-8ED3-5B13D16B2394}" destId="{F53D66CC-D7C3-0E44-864F-D21CBD485ACC}" srcOrd="0" destOrd="0" presId="urn:microsoft.com/office/officeart/2005/8/layout/vList2"/>
    <dgm:cxn modelId="{8B6ACFCF-7320-244C-867F-1982F6A2FFDF}" type="presParOf" srcId="{220246A8-58FB-CF43-8ED3-5B13D16B2394}" destId="{74FD5ED5-41FB-214A-B70C-9087F61071AC}" srcOrd="1" destOrd="0" presId="urn:microsoft.com/office/officeart/2005/8/layout/vList2"/>
    <dgm:cxn modelId="{488EB966-72FF-2E41-8A46-34F1CD786173}" type="presParOf" srcId="{220246A8-58FB-CF43-8ED3-5B13D16B2394}" destId="{BFAA9301-2AB2-FD43-BC8C-DF2122294F64}" srcOrd="2" destOrd="0" presId="urn:microsoft.com/office/officeart/2005/8/layout/vList2"/>
    <dgm:cxn modelId="{C4BBDF6C-A42F-774F-AF54-B5277D96AC6D}" type="presParOf" srcId="{220246A8-58FB-CF43-8ED3-5B13D16B2394}" destId="{28319DF8-1BC9-2549-A052-E8DAC19C1FFD}" srcOrd="3" destOrd="0" presId="urn:microsoft.com/office/officeart/2005/8/layout/vList2"/>
    <dgm:cxn modelId="{3B5C6BC0-9780-4C49-AB0B-40923EE60B31}" type="presParOf" srcId="{220246A8-58FB-CF43-8ED3-5B13D16B2394}" destId="{DB0EC507-0B2E-6746-8169-0E7E0BBA7680}" srcOrd="4" destOrd="0" presId="urn:microsoft.com/office/officeart/2005/8/layout/vList2"/>
    <dgm:cxn modelId="{D7B030D2-B2E0-844E-80DC-38617CD45DF0}" type="presParOf" srcId="{220246A8-58FB-CF43-8ED3-5B13D16B2394}" destId="{5CBB0F3D-4E24-3747-A41E-9CD3E60D790C}" srcOrd="5" destOrd="0" presId="urn:microsoft.com/office/officeart/2005/8/layout/vList2"/>
    <dgm:cxn modelId="{8114D28C-E046-B34D-8F1C-929584D91157}" type="presParOf" srcId="{220246A8-58FB-CF43-8ED3-5B13D16B2394}" destId="{C0B785F5-0D50-E643-AF74-72BEC8582C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6E9D-3D15-3146-9318-1F10CD877FE2}">
      <dsp:nvSpPr>
        <dsp:cNvPr id="0" name=""/>
        <dsp:cNvSpPr/>
      </dsp:nvSpPr>
      <dsp:spPr>
        <a:xfrm>
          <a:off x="0" y="44363"/>
          <a:ext cx="5468712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Older age [age_gte_65]</a:t>
          </a:r>
        </a:p>
      </dsp:txBody>
      <dsp:txXfrm>
        <a:off x="22846" y="67209"/>
        <a:ext cx="5423020" cy="422308"/>
      </dsp:txXfrm>
    </dsp:sp>
    <dsp:sp modelId="{4CA3399B-883F-F84D-B4AE-BF21A2B3973C}">
      <dsp:nvSpPr>
        <dsp:cNvPr id="0" name=""/>
        <dsp:cNvSpPr/>
      </dsp:nvSpPr>
      <dsp:spPr>
        <a:xfrm>
          <a:off x="0" y="584363"/>
          <a:ext cx="5468712" cy="46800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antibiotics in last 30 days [ABX]</a:t>
          </a:r>
        </a:p>
      </dsp:txBody>
      <dsp:txXfrm>
        <a:off x="22846" y="607209"/>
        <a:ext cx="5423020" cy="422308"/>
      </dsp:txXfrm>
    </dsp:sp>
    <dsp:sp modelId="{9A80162F-2D84-934D-B6AF-EF0E3AE9E32C}">
      <dsp:nvSpPr>
        <dsp:cNvPr id="0" name=""/>
        <dsp:cNvSpPr/>
      </dsp:nvSpPr>
      <dsp:spPr>
        <a:xfrm>
          <a:off x="0" y="1052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We only have inpatient ABX use </a:t>
          </a:r>
        </a:p>
      </dsp:txBody>
      <dsp:txXfrm>
        <a:off x="0" y="1052363"/>
        <a:ext cx="5468712" cy="414000"/>
      </dsp:txXfrm>
    </dsp:sp>
    <dsp:sp modelId="{0DB044D7-D180-574B-88F5-835CE19F41E7}">
      <dsp:nvSpPr>
        <dsp:cNvPr id="0" name=""/>
        <dsp:cNvSpPr/>
      </dsp:nvSpPr>
      <dsp:spPr>
        <a:xfrm>
          <a:off x="0" y="1466363"/>
          <a:ext cx="5468712" cy="46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 hospital admission in last 30 days [readmit]</a:t>
          </a:r>
        </a:p>
      </dsp:txBody>
      <dsp:txXfrm>
        <a:off x="22846" y="1489209"/>
        <a:ext cx="5423020" cy="422308"/>
      </dsp:txXfrm>
    </dsp:sp>
    <dsp:sp modelId="{1E1B5246-183C-8842-BB02-B7CC93BB9F78}">
      <dsp:nvSpPr>
        <dsp:cNvPr id="0" name=""/>
        <dsp:cNvSpPr/>
      </dsp:nvSpPr>
      <dsp:spPr>
        <a:xfrm>
          <a:off x="0" y="2006363"/>
          <a:ext cx="5468712" cy="46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Diabetes (or other comorbid conditions) [DBM]</a:t>
          </a:r>
        </a:p>
      </dsp:txBody>
      <dsp:txXfrm>
        <a:off x="22846" y="2029209"/>
        <a:ext cx="5423020" cy="422308"/>
      </dsp:txXfrm>
    </dsp:sp>
    <dsp:sp modelId="{50554D43-AC6F-CD49-84AD-168B0CBBC27C}">
      <dsp:nvSpPr>
        <dsp:cNvPr id="0" name=""/>
        <dsp:cNvSpPr/>
      </dsp:nvSpPr>
      <dsp:spPr>
        <a:xfrm>
          <a:off x="0" y="2474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Only have DBM diagnoses for Covid + pts </a:t>
          </a:r>
        </a:p>
      </dsp:txBody>
      <dsp:txXfrm>
        <a:off x="0" y="2474363"/>
        <a:ext cx="5468712" cy="414000"/>
      </dsp:txXfrm>
    </dsp:sp>
    <dsp:sp modelId="{A450DA8A-E586-2945-A4C1-41BBA725D5D5}">
      <dsp:nvSpPr>
        <dsp:cNvPr id="0" name=""/>
        <dsp:cNvSpPr/>
      </dsp:nvSpPr>
      <dsp:spPr>
        <a:xfrm>
          <a:off x="0" y="2888363"/>
          <a:ext cx="5468712" cy="46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Transfer from ED [ED_dispo] </a:t>
          </a:r>
        </a:p>
      </dsp:txBody>
      <dsp:txXfrm>
        <a:off x="22846" y="2911209"/>
        <a:ext cx="5423020" cy="422308"/>
      </dsp:txXfrm>
    </dsp:sp>
    <dsp:sp modelId="{F7D4B35B-E914-6846-99B6-F81576526388}">
      <dsp:nvSpPr>
        <dsp:cNvPr id="0" name=""/>
        <dsp:cNvSpPr/>
      </dsp:nvSpPr>
      <dsp:spPr>
        <a:xfrm>
          <a:off x="0" y="3428363"/>
          <a:ext cx="5468712" cy="46800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proton pump inhibitor [PPI]</a:t>
          </a:r>
        </a:p>
      </dsp:txBody>
      <dsp:txXfrm>
        <a:off x="22846" y="3451209"/>
        <a:ext cx="5423020" cy="422308"/>
      </dsp:txXfrm>
    </dsp:sp>
    <dsp:sp modelId="{FFED5C88-408C-394A-B1AA-BB2E572719E9}">
      <dsp:nvSpPr>
        <dsp:cNvPr id="0" name=""/>
        <dsp:cNvSpPr/>
      </dsp:nvSpPr>
      <dsp:spPr>
        <a:xfrm>
          <a:off x="0" y="3968363"/>
          <a:ext cx="5468712" cy="46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gastric acid suppressants, laxatives, etc. [GAS]</a:t>
          </a:r>
        </a:p>
      </dsp:txBody>
      <dsp:txXfrm>
        <a:off x="22846" y="3991209"/>
        <a:ext cx="5423020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D66CC-D7C3-0E44-864F-D21CBD485ACC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M1: 0.0016</a:t>
          </a:r>
        </a:p>
      </dsp:txBody>
      <dsp:txXfrm>
        <a:off x="49176" y="605339"/>
        <a:ext cx="6165288" cy="909018"/>
      </dsp:txXfrm>
    </dsp:sp>
    <dsp:sp modelId="{BFAA9301-2AB2-FD43-BC8C-DF2122294F64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M2: 0.0016</a:t>
          </a:r>
        </a:p>
      </dsp:txBody>
      <dsp:txXfrm>
        <a:off x="49176" y="1733670"/>
        <a:ext cx="6165288" cy="909018"/>
      </dsp:txXfrm>
    </dsp:sp>
    <dsp:sp modelId="{DB0EC507-0B2E-6746-8169-0E7E0BBA7680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M3: 0.0015</a:t>
          </a:r>
        </a:p>
      </dsp:txBody>
      <dsp:txXfrm>
        <a:off x="49176" y="2861999"/>
        <a:ext cx="6165288" cy="909018"/>
      </dsp:txXfrm>
    </dsp:sp>
    <dsp:sp modelId="{C0B785F5-0D50-E643-AF74-72BEC8582CFA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M4: 0.0016</a:t>
          </a:r>
        </a:p>
      </dsp:txBody>
      <dsp:txXfrm>
        <a:off x="49176" y="3990329"/>
        <a:ext cx="6165288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BC48-3605-AA48-A780-A5BFEE79D8A8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FDAF-047B-4D4D-BF48-E4B17ED2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ABX, PPI, and GAS were coded as receipt of these UP TO ONE DAY PRIOR to </a:t>
            </a:r>
            <a:r>
              <a:rPr lang="en-US" dirty="0" err="1"/>
              <a:t>HAI_first_date</a:t>
            </a:r>
            <a:r>
              <a:rPr lang="en-US" dirty="0"/>
              <a:t> (date that culture was ordered – closest indicator of positive test result)</a:t>
            </a:r>
          </a:p>
          <a:p>
            <a:endParaRPr lang="en-US" dirty="0"/>
          </a:p>
          <a:p>
            <a:r>
              <a:rPr lang="en-US" dirty="0"/>
              <a:t>Variable names are in brackets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Predict class and numeric probabilities on testing data ---- </a:t>
            </a:r>
          </a:p>
          <a:p>
            <a:r>
              <a:rPr lang="en-US" dirty="0"/>
              <a:t>  # Predict class (whether or not </a:t>
            </a:r>
            <a:r>
              <a:rPr lang="en-US" dirty="0" err="1"/>
              <a:t>pt</a:t>
            </a:r>
            <a:r>
              <a:rPr lang="en-US" dirty="0"/>
              <a:t> predicted to have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'class')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Predict numeric probabilities for each class (Y/N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'prob')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Create table that binds predicted class and probs</a:t>
            </a:r>
          </a:p>
          <a:p>
            <a:r>
              <a:rPr lang="en-US" dirty="0"/>
              <a:t>  # Will be used to evaluate model in next step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&lt;- </a:t>
            </a:r>
            <a:r>
              <a:rPr lang="en-US" dirty="0" err="1"/>
              <a:t>bind_cols</a:t>
            </a:r>
            <a:r>
              <a:rPr lang="en-US" dirty="0"/>
              <a:t>(</a:t>
            </a:r>
            <a:r>
              <a:rPr lang="en-US" dirty="0" err="1"/>
              <a:t>prediction_class_test</a:t>
            </a:r>
            <a:r>
              <a:rPr lang="en-US" dirty="0"/>
              <a:t>, </a:t>
            </a:r>
            <a:r>
              <a:rPr lang="en-US" dirty="0" err="1"/>
              <a:t>prediction_prob_test</a:t>
            </a:r>
            <a:r>
              <a:rPr lang="en-US" dirty="0"/>
              <a:t>, testing(splits))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# Evaluate model performance: AUC and ROC ----</a:t>
            </a:r>
          </a:p>
          <a:p>
            <a:r>
              <a:rPr lang="en-US" dirty="0"/>
              <a:t>  # Plot AUC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roc_auc</a:t>
            </a:r>
            <a:r>
              <a:rPr lang="en-US" dirty="0"/>
              <a:t>(HACDIF, .pred_0)</a:t>
            </a:r>
          </a:p>
          <a:p>
            <a:r>
              <a:rPr lang="en-US" dirty="0"/>
              <a:t>  # AUC = 0.987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Visualize ROC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roc_curve</a:t>
            </a:r>
            <a:r>
              <a:rPr lang="en-US" dirty="0"/>
              <a:t>(HACDIF, .pred_0) %&gt;% </a:t>
            </a:r>
          </a:p>
          <a:p>
            <a:r>
              <a:rPr lang="en-US" dirty="0"/>
              <a:t>    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Brier score closest to 0 is best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endParaRPr lang="en-US" dirty="0"/>
          </a:p>
          <a:p>
            <a:r>
              <a:rPr lang="en-US" dirty="0"/>
              <a:t>cat("Brier Score for M1:", round(</a:t>
            </a:r>
            <a:r>
              <a:rPr lang="en-US" dirty="0" err="1"/>
              <a:t>BrierScore</a:t>
            </a:r>
            <a:r>
              <a:rPr lang="en-US" dirty="0"/>
              <a:t>(m1), 4))</a:t>
            </a:r>
          </a:p>
          <a:p>
            <a:endParaRPr lang="en-US" dirty="0"/>
          </a:p>
          <a:p>
            <a:r>
              <a:rPr lang="en-US" dirty="0"/>
              <a:t>cat("Brier Score for M2:", round(</a:t>
            </a:r>
            <a:r>
              <a:rPr lang="en-US" dirty="0" err="1"/>
              <a:t>BrierScore</a:t>
            </a:r>
            <a:r>
              <a:rPr lang="en-US" dirty="0"/>
              <a:t>(m2), 4))</a:t>
            </a:r>
          </a:p>
          <a:p>
            <a:endParaRPr lang="en-US" dirty="0"/>
          </a:p>
          <a:p>
            <a:r>
              <a:rPr lang="en-US" dirty="0"/>
              <a:t>cat("Brier Score for M3:", round(</a:t>
            </a:r>
            <a:r>
              <a:rPr lang="en-US" dirty="0" err="1"/>
              <a:t>BrierScore</a:t>
            </a:r>
            <a:r>
              <a:rPr lang="en-US" dirty="0"/>
              <a:t>(m3), 4))</a:t>
            </a:r>
          </a:p>
          <a:p>
            <a:endParaRPr lang="en-US" dirty="0"/>
          </a:p>
          <a:p>
            <a:r>
              <a:rPr lang="en-US" dirty="0"/>
              <a:t>cat("Brier Score for M4:", round(</a:t>
            </a:r>
            <a:r>
              <a:rPr lang="en-US" dirty="0" err="1"/>
              <a:t>BrierScore</a:t>
            </a:r>
            <a:r>
              <a:rPr lang="en-US" dirty="0"/>
              <a:t>(m4), 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55,037 total patients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</a:t>
            </a:r>
            <a:r>
              <a:rPr lang="en-US" dirty="0" err="1"/>
              <a:t>ED_dispo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Discard this variable since 63% is NULL?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Admit vs. discharge? What does this mean?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0.2% of patients diagnosed with HACDIF (hospital-acquired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Does this seem appropriate?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Risk factors include: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Age≥65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Readmission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Receipt of: PPI, GAS, ABX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Comorbid conditions like diabetes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Should we discard this since we only have diabetes info on Covid-positive patients?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assumptions using performance package in 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singularity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Heteroscedasticity – not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Normality – not needed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Collinearly – moderate correlation between ABX and GAS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AUROC is 0.97 which shows that the model is very accurate at predicting whether a patient will be diagnosed with C diff given the following risk factors (age&gt;=65, readmit, received PPI, received gastric acid supp or laxative, received </a:t>
            </a:r>
            <a:r>
              <a:rPr lang="en-US" dirty="0" err="1"/>
              <a:t>abx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m2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GAS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m3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PPI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m4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summary(m4)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Feature importance ----</a:t>
            </a:r>
          </a:p>
          <a:p>
            <a:r>
              <a:rPr lang="en-US" dirty="0"/>
              <a:t>  # Visualize most important features </a:t>
            </a:r>
          </a:p>
          <a:p>
            <a:r>
              <a:rPr lang="en-US" dirty="0"/>
              <a:t>  </a:t>
            </a:r>
            <a:r>
              <a:rPr lang="en-US" dirty="0" err="1"/>
              <a:t>model_fit_glm</a:t>
            </a:r>
            <a:r>
              <a:rPr lang="en-US" dirty="0"/>
              <a:t> %&gt;% </a:t>
            </a:r>
          </a:p>
          <a:p>
            <a:r>
              <a:rPr lang="en-US" dirty="0"/>
              <a:t>  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5,</a:t>
            </a:r>
          </a:p>
          <a:p>
            <a:r>
              <a:rPr lang="en-US" dirty="0"/>
              <a:t>        </a:t>
            </a:r>
            <a:r>
              <a:rPr lang="en-US" dirty="0" err="1"/>
              <a:t>geom</a:t>
            </a:r>
            <a:r>
              <a:rPr lang="en-US" dirty="0"/>
              <a:t> = "point",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 = list(size = 3, color = '18bc9c')) + </a:t>
            </a:r>
          </a:p>
          <a:p>
            <a:r>
              <a:rPr lang="en-US" dirty="0"/>
              <a:t>    </a:t>
            </a:r>
            <a:r>
              <a:rPr lang="en-US" dirty="0" err="1"/>
              <a:t>theme_minimal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15) + </a:t>
            </a:r>
          </a:p>
          <a:p>
            <a:r>
              <a:rPr lang="en-US" dirty="0"/>
              <a:t>    labs(title = "Logistic Regression: Feature Importance")</a:t>
            </a:r>
          </a:p>
          <a:p>
            <a:r>
              <a:rPr lang="en-US" dirty="0"/>
              <a:t>    # Features with highest importance are: ABX, GAS,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CBEE-45B2-DE48-BF0C-C1E4DB36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50A3-78F0-C647-AC4F-C2083704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16FC-F5EF-404E-9AA1-20CCCC7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FB18-C50A-D345-ABFC-D424468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0FCF-ABB0-6847-9D12-07774E5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38EA-EDFC-D449-B182-8D991BDB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999B-A7FB-374E-BDC0-6B3FD55D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3F91-2258-9243-81A5-2C1645FF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A94-7780-B14F-9A13-9A97C5AC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34C2-8686-1E4E-9809-2CD8A6D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788BD-BB81-5C47-B21B-B757FA9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4164-B8AF-6946-A313-92D78856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086A-D3DB-0C43-8D60-37883CA5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C752-EA56-9241-93A7-FCA5F449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C0E8-E510-1845-83B3-AB238F6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EA0C-48D5-884D-B9F5-32141710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8A4B-1843-AC4A-AA28-24E477E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D2EF-3ECF-2C43-85B1-47F6225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16E-9455-4648-80B5-2DD71F50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A0A-97D2-9643-A8F4-3967719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44E-751F-9B46-B269-A15BC0E8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A7F7-1A4D-4547-AC3C-0B2A4E2F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EF4-4E0B-354C-8A38-A21D5E55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5010-4E59-0C4D-907C-4070110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6F5B-41F6-984B-8C0A-6E0C86E9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F36-7ED2-BC44-B694-DB0E9B0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DB51-16F7-A446-997D-8EE91774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E042-688D-5E44-B1FE-32ACDEB3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F2DB-7691-D742-91E4-65BC40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2F02-34C9-B646-99AA-896F548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1C83-51A2-8C4F-9297-62DD92C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E5B-38A9-9544-9DD0-53DF33C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8520-E1F7-624E-BDC5-0A1F8858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1FE4-E9D6-844B-BB92-C8AE4263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9AE8-FB09-D14C-97FA-0C1125DE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896D-59BD-5843-8899-F7FC1BD4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B9035-F6E5-244B-9E20-A7DC7D2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45C5-BE76-6446-A9FE-B5B2A2E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0479C-1308-C944-9897-FAA1B2F8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1D3-63F9-5243-BFDE-725ACC6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70D7-7DC0-2B41-AD23-F5F2E7F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36367-FB02-5642-949F-AEB9205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B01A-F102-074E-9597-1982F233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ECDDE-81C7-A040-A020-1767BD9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14B62-AC3A-6445-93AF-92B33EBA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F335-7327-7A47-9B21-D83F8BD8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40F-42D8-C740-B23C-94565FDB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BB2-D687-9D4E-966D-4BE986C6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D797-E306-B84E-9859-468DF920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4578-7E38-5644-B380-F7199236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B042-4D39-2D47-8E6E-E0EC656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A114-55A1-B841-BC89-37079EB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E99-15C3-774E-9934-24DF51FF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D1E9D-6908-BC4D-9B28-C94FB06B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D62C-C8FF-434A-8AE9-160A8FFB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11A3-1307-6F4D-AB36-375FE5A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DCD0-B5F4-EC44-BD5A-5CDD6DA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F5BB-7D54-904C-8F2F-292C193D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96CD2-ADBA-CC4D-BE9D-56F88E8F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4247-B062-A34D-A35D-3C84B83B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37F-33D2-A442-9E00-3DFF1A68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CB56-124C-3743-9BD9-5BF3443329F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5F84-CC22-3C4B-A5AC-5C39704C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D831-EC2D-334C-BAB6-89F613AB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DCCC9-3CC6-1945-A5F0-9D6C4B32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Hospital-acquired </a:t>
            </a:r>
            <a:r>
              <a:rPr lang="en-US" sz="7200" i="1" dirty="0"/>
              <a:t>C. difficile </a:t>
            </a:r>
            <a:r>
              <a:rPr lang="en-US" sz="7200" dirty="0"/>
              <a:t>Infection Risk Assessment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762B-09B4-414B-BC52-C02FA9965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Steph Reynolds, MPH</a:t>
            </a:r>
          </a:p>
          <a:p>
            <a:pPr algn="l"/>
            <a:r>
              <a:rPr lang="en-US" sz="2800" dirty="0"/>
              <a:t>February 3, 2022</a:t>
            </a:r>
          </a:p>
        </p:txBody>
      </p:sp>
    </p:spTree>
    <p:extLst>
      <p:ext uri="{BB962C8B-B14F-4D97-AF65-F5344CB8AC3E}">
        <p14:creationId xmlns:p14="http://schemas.microsoft.com/office/powerpoint/2010/main" val="157690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15D934-353F-4047-9A14-81F26CB9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70249"/>
            <a:ext cx="6064660" cy="351750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402105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 GAS +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 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9002A7-8AA7-F849-888C-E8A6D73FF8C5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87C1ED3-D232-1C4A-B396-4532FB7434A7}"/>
              </a:ext>
            </a:extLst>
          </p:cNvPr>
          <p:cNvSpPr/>
          <p:nvPr/>
        </p:nvSpPr>
        <p:spPr>
          <a:xfrm>
            <a:off x="77476" y="4929972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314356-FCF7-3546-AF6D-D2C63920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92991"/>
            <a:ext cx="6064660" cy="347201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	  PPI + </a:t>
            </a:r>
            <a:endParaRPr lang="en-US" sz="2000" dirty="0"/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	  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D215D5-3206-8C43-9CC3-BCBEC7B3BDCD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E0865E7-7A96-9F43-A9BD-02A2C8E74A4F}"/>
              </a:ext>
            </a:extLst>
          </p:cNvPr>
          <p:cNvSpPr/>
          <p:nvPr/>
        </p:nvSpPr>
        <p:spPr>
          <a:xfrm>
            <a:off x="145757" y="4907229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4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BB63CB-61BE-D54E-9F19-78024F6D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755968"/>
            <a:ext cx="6064660" cy="334606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5951EB-0807-9445-B170-ED323ECED894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A1217F3-FECD-BC49-AB7A-BC1292F0C4B7}"/>
              </a:ext>
            </a:extLst>
          </p:cNvPr>
          <p:cNvSpPr/>
          <p:nvPr/>
        </p:nvSpPr>
        <p:spPr>
          <a:xfrm>
            <a:off x="145536" y="4844253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7387A-1DF0-8540-8725-C528EE97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Comparison of Models 1 – 4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A715ED-F295-9B4C-AD81-1ACFDCB8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5560990"/>
            <a:ext cx="12019005" cy="12319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63400C-4004-DC40-A3BC-74EE9B99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24182"/>
              </p:ext>
            </p:extLst>
          </p:nvPr>
        </p:nvGraphicFramePr>
        <p:xfrm>
          <a:off x="1378227" y="1670241"/>
          <a:ext cx="9841063" cy="321547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33268">
                  <a:extLst>
                    <a:ext uri="{9D8B030D-6E8A-4147-A177-3AD203B41FA5}">
                      <a16:colId xmlns:a16="http://schemas.microsoft.com/office/drawing/2014/main" val="829638609"/>
                    </a:ext>
                  </a:extLst>
                </a:gridCol>
                <a:gridCol w="6202418">
                  <a:extLst>
                    <a:ext uri="{9D8B030D-6E8A-4147-A177-3AD203B41FA5}">
                      <a16:colId xmlns:a16="http://schemas.microsoft.com/office/drawing/2014/main" val="395428293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99427863"/>
                    </a:ext>
                  </a:extLst>
                </a:gridCol>
                <a:gridCol w="1147638">
                  <a:extLst>
                    <a:ext uri="{9D8B030D-6E8A-4147-A177-3AD203B41FA5}">
                      <a16:colId xmlns:a16="http://schemas.microsoft.com/office/drawing/2014/main" val="1037656271"/>
                    </a:ext>
                  </a:extLst>
                </a:gridCol>
              </a:tblGrid>
              <a:tr h="400783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/>
                        <a:t>Tjur’s</a:t>
                      </a:r>
                      <a:r>
                        <a:rPr lang="en-US" sz="2000" baseline="0" dirty="0"/>
                        <a:t>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20742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PPI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739.6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73636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740.1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46270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 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766.3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88550"/>
                  </a:ext>
                </a:extLst>
              </a:tr>
              <a:tr h="687460">
                <a:tc>
                  <a:txBody>
                    <a:bodyPr/>
                    <a:lstStyle/>
                    <a:p>
                      <a:r>
                        <a:rPr lang="en-US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HACDIF ~ readmit + age_gte_65 + ABX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765.9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7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3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5507-8553-7A41-9FC8-5A1AF12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Limitations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8701-7028-AB4F-BFCE-D7AD051C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ABX – Only data on inpatient use</a:t>
            </a:r>
          </a:p>
          <a:p>
            <a:r>
              <a:rPr lang="en-US" sz="2400" dirty="0"/>
              <a:t>DBM – Only data on Covid-positive patients; excluded from current model</a:t>
            </a:r>
          </a:p>
          <a:p>
            <a:r>
              <a:rPr lang="en-US" sz="2400" dirty="0" err="1"/>
              <a:t>ED_dispo</a:t>
            </a:r>
            <a:r>
              <a:rPr lang="en-US" sz="2400" dirty="0"/>
              <a:t> – Excluded from current model since need to clarify what it means and if it’s appropriate to included </a:t>
            </a:r>
          </a:p>
          <a:p>
            <a:r>
              <a:rPr lang="en-US" sz="2400" dirty="0"/>
              <a:t>GAS and ABX are moderately correlated with each other</a:t>
            </a:r>
          </a:p>
          <a:p>
            <a:pPr lvl="1"/>
            <a:r>
              <a:rPr lang="en-US" sz="2000" dirty="0"/>
              <a:t>Should we exclude GAS (as in m4)?</a:t>
            </a:r>
          </a:p>
        </p:txBody>
      </p:sp>
    </p:spTree>
    <p:extLst>
      <p:ext uri="{BB962C8B-B14F-4D97-AF65-F5344CB8AC3E}">
        <p14:creationId xmlns:p14="http://schemas.microsoft.com/office/powerpoint/2010/main" val="54519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7443-133F-1E46-BDFF-EDF0DF44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A4C-02EB-D64B-A2DD-A803BE52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Does this model seem justified / appropriate?</a:t>
            </a:r>
          </a:p>
          <a:p>
            <a:r>
              <a:rPr lang="en-US" sz="2400" dirty="0"/>
              <a:t>Validate model </a:t>
            </a:r>
          </a:p>
          <a:p>
            <a:pPr lvl="1"/>
            <a:r>
              <a:rPr lang="en-US" dirty="0"/>
              <a:t>What is the best way to do this?</a:t>
            </a:r>
          </a:p>
          <a:p>
            <a:pPr lvl="1"/>
            <a:r>
              <a:rPr lang="en-US" dirty="0"/>
              <a:t>Compare to existing models in lit?</a:t>
            </a:r>
          </a:p>
          <a:p>
            <a:r>
              <a:rPr lang="en-US" sz="2400" dirty="0"/>
              <a:t>Quantify model drift – if not feasible, consider adding to manuscript </a:t>
            </a:r>
          </a:p>
          <a:p>
            <a:r>
              <a:rPr lang="en-US" sz="2400" dirty="0"/>
              <a:t>What would make this publishable?</a:t>
            </a:r>
          </a:p>
          <a:p>
            <a:r>
              <a:rPr lang="en-US" sz="2400" dirty="0"/>
              <a:t>So what? What value would this paper add?</a:t>
            </a:r>
          </a:p>
        </p:txBody>
      </p:sp>
    </p:spTree>
    <p:extLst>
      <p:ext uri="{BB962C8B-B14F-4D97-AF65-F5344CB8AC3E}">
        <p14:creationId xmlns:p14="http://schemas.microsoft.com/office/powerpoint/2010/main" val="134829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02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0E8-F0C1-0E42-BE4D-C0B171A8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221" y="2432464"/>
            <a:ext cx="6821557" cy="1325563"/>
          </a:xfrm>
        </p:spPr>
        <p:txBody>
          <a:bodyPr/>
          <a:lstStyle/>
          <a:p>
            <a:pPr algn="ctr"/>
            <a:r>
              <a:rPr lang="en-US" dirty="0"/>
              <a:t>Extra Slides </a:t>
            </a:r>
          </a:p>
        </p:txBody>
      </p:sp>
    </p:spTree>
    <p:extLst>
      <p:ext uri="{BB962C8B-B14F-4D97-AF65-F5344CB8AC3E}">
        <p14:creationId xmlns:p14="http://schemas.microsoft.com/office/powerpoint/2010/main" val="357072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328BEB-C365-1D42-8762-F522DA65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675" y="783164"/>
            <a:ext cx="6589537" cy="5288103"/>
          </a:xfrm>
          <a:prstGeom prst="rect">
            <a:avLst/>
          </a:prstGeom>
        </p:spPr>
      </p:pic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32B92-61CB-A646-A217-D230F76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6568DF5C-6727-634C-B2EC-4478FEAF2773}"/>
              </a:ext>
            </a:extLst>
          </p:cNvPr>
          <p:cNvSpPr/>
          <p:nvPr/>
        </p:nvSpPr>
        <p:spPr>
          <a:xfrm rot="10800000">
            <a:off x="510462" y="1377657"/>
            <a:ext cx="280369" cy="2304656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AFC1D-ABE6-F048-871E-00DBE346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Model Performance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EDBF-8EE0-D645-89BD-971A2399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86001"/>
            <a:ext cx="4994535" cy="451650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1. Predict class and numeric probabilities on testing data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prediction_class_test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'class’)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prediction_prob_test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'prob')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2. Create table that binds predicted class and probs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&lt;- </a:t>
            </a:r>
            <a:r>
              <a:rPr lang="en-US" sz="1600" dirty="0" err="1"/>
              <a:t>bind_cols</a:t>
            </a:r>
            <a:r>
              <a:rPr lang="en-US" sz="1600" dirty="0"/>
              <a:t>(</a:t>
            </a:r>
            <a:r>
              <a:rPr lang="en-US" sz="1600" dirty="0" err="1"/>
              <a:t>prediction_class_test</a:t>
            </a:r>
            <a:r>
              <a:rPr lang="en-US" sz="1600" dirty="0"/>
              <a:t>, </a:t>
            </a:r>
            <a:r>
              <a:rPr lang="en-US" sz="1600" dirty="0" err="1"/>
              <a:t>prediction_prob_test</a:t>
            </a:r>
            <a:r>
              <a:rPr lang="en-US" sz="1600" dirty="0"/>
              <a:t>, testing(splits))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3. Evaluate model performance: AUC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roc_auc</a:t>
            </a:r>
            <a:r>
              <a:rPr lang="en-US" sz="1600" dirty="0"/>
              <a:t>(HACDIF, .pred_0)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4. Visualize ROC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roc_curve</a:t>
            </a:r>
            <a:r>
              <a:rPr lang="en-US" sz="1600" dirty="0"/>
              <a:t>(HACDIF, .pred_0) %&gt;% </a:t>
            </a:r>
            <a:r>
              <a:rPr lang="en-US" sz="1600" dirty="0" err="1"/>
              <a:t>autoplot</a:t>
            </a:r>
            <a:r>
              <a:rPr lang="en-US" sz="1600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A599E0-D0B6-4E4B-B39A-64721CD2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4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D6CDB-B0E0-3C49-B57F-CC65BD5319CB}"/>
              </a:ext>
            </a:extLst>
          </p:cNvPr>
          <p:cNvSpPr/>
          <p:nvPr/>
        </p:nvSpPr>
        <p:spPr>
          <a:xfrm>
            <a:off x="8019059" y="2151232"/>
            <a:ext cx="1342868" cy="38177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AUC = 0.987</a:t>
            </a:r>
          </a:p>
        </p:txBody>
      </p:sp>
    </p:spTree>
    <p:extLst>
      <p:ext uri="{BB962C8B-B14F-4D97-AF65-F5344CB8AC3E}">
        <p14:creationId xmlns:p14="http://schemas.microsoft.com/office/powerpoint/2010/main" val="16564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B5838-1ED8-0746-9C30-FD5F4C47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6" y="812493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Steps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60B9-E360-A945-99D2-39988720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86" y="2368952"/>
            <a:ext cx="9082079" cy="367655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Literature search for existing CDI risk assessment models</a:t>
            </a:r>
          </a:p>
          <a:p>
            <a:r>
              <a:rPr lang="en-US" sz="2400" dirty="0"/>
              <a:t>Compiled list of common risk factors / parameters </a:t>
            </a:r>
          </a:p>
          <a:p>
            <a:r>
              <a:rPr lang="en-US" sz="2400" dirty="0"/>
              <a:t>Parsed the following UCSF EHR data for selected parameters: </a:t>
            </a:r>
          </a:p>
          <a:p>
            <a:pPr lvl="1"/>
            <a:r>
              <a:rPr lang="en-US" dirty="0"/>
              <a:t>Demographics and events table </a:t>
            </a:r>
          </a:p>
          <a:p>
            <a:pPr lvl="1"/>
            <a:r>
              <a:rPr lang="en-US" dirty="0"/>
              <a:t>Med admin table</a:t>
            </a:r>
          </a:p>
          <a:p>
            <a:r>
              <a:rPr lang="en-US" sz="2400" dirty="0"/>
              <a:t>Cleaned and transformed to create dataset for regression analysis</a:t>
            </a:r>
          </a:p>
          <a:p>
            <a:r>
              <a:rPr lang="en-US" sz="2400" dirty="0"/>
              <a:t>Ran multivariate logistic regressions to predict HO-CDIF based on:</a:t>
            </a:r>
          </a:p>
          <a:p>
            <a:pPr lvl="1"/>
            <a:r>
              <a:rPr lang="en-US" sz="2000" dirty="0"/>
              <a:t>Age, ABX, PPI, GAS, readmit</a:t>
            </a:r>
          </a:p>
          <a:p>
            <a:r>
              <a:rPr lang="en-US" sz="2400" dirty="0"/>
              <a:t>Check model assumptions </a:t>
            </a:r>
          </a:p>
          <a:p>
            <a:r>
              <a:rPr lang="en-US" sz="2400" dirty="0"/>
              <a:t>Evaluated model performance via AIC, R</a:t>
            </a:r>
            <a:r>
              <a:rPr lang="en-US" sz="2400" baseline="30000" dirty="0"/>
              <a:t>2</a:t>
            </a:r>
            <a:r>
              <a:rPr lang="en-US" sz="2400" dirty="0"/>
              <a:t>, Brier Score, etc.</a:t>
            </a:r>
          </a:p>
        </p:txBody>
      </p:sp>
    </p:spTree>
    <p:extLst>
      <p:ext uri="{BB962C8B-B14F-4D97-AF65-F5344CB8AC3E}">
        <p14:creationId xmlns:p14="http://schemas.microsoft.com/office/powerpoint/2010/main" val="173415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AD12-DE3E-EF4E-BCF7-51E3EA2C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Calculate Brier Score for Models 1 – 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15DF86-6F6B-4DDB-B69A-613D3D13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283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2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9444D-A94D-0A45-85AD-716B660D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Lit Search &amp; Relevant Parameters</a:t>
            </a:r>
          </a:p>
        </p:txBody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C579B-D835-40BE-81DA-0A5851ABE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547850"/>
              </p:ext>
            </p:extLst>
          </p:nvPr>
        </p:nvGraphicFramePr>
        <p:xfrm>
          <a:off x="5244593" y="1188637"/>
          <a:ext cx="54687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8BCC18-717D-7647-912F-66370DFD5438}"/>
              </a:ext>
            </a:extLst>
          </p:cNvPr>
          <p:cNvSpPr/>
          <p:nvPr/>
        </p:nvSpPr>
        <p:spPr>
          <a:xfrm>
            <a:off x="996525" y="4520568"/>
            <a:ext cx="3501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NOTE:  ABX, PPI, and GAS were coded as receipt up to one day prior to </a:t>
            </a:r>
            <a:r>
              <a:rPr lang="en-US" i="1" dirty="0" err="1"/>
              <a:t>HAI_first_date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80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C4D539-9263-E848-A562-85FB894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17DCC84-BE26-CB4C-9783-4808B80D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89" y="391251"/>
            <a:ext cx="5982945" cy="58632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5A5D42-DCA4-0E49-98E2-D82DD91A7854}"/>
              </a:ext>
            </a:extLst>
          </p:cNvPr>
          <p:cNvSpPr txBox="1"/>
          <p:nvPr/>
        </p:nvSpPr>
        <p:spPr>
          <a:xfrm>
            <a:off x="1113809" y="3963639"/>
            <a:ext cx="292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All data were coded into binary variables, where 1=YES and 0=NO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F5D5843-0E6B-C643-A879-961BF1FAEB04}"/>
              </a:ext>
            </a:extLst>
          </p:cNvPr>
          <p:cNvSpPr/>
          <p:nvPr/>
        </p:nvSpPr>
        <p:spPr>
          <a:xfrm>
            <a:off x="5036162" y="132277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92844EB-E478-D445-AA8C-A3314569540A}"/>
              </a:ext>
            </a:extLst>
          </p:cNvPr>
          <p:cNvSpPr/>
          <p:nvPr/>
        </p:nvSpPr>
        <p:spPr>
          <a:xfrm>
            <a:off x="5034674" y="578327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2AC28C7-4B4F-CC4E-8979-55AB7E319F98}"/>
              </a:ext>
            </a:extLst>
          </p:cNvPr>
          <p:cNvSpPr/>
          <p:nvPr/>
        </p:nvSpPr>
        <p:spPr>
          <a:xfrm>
            <a:off x="5034673" y="534831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7C30C-06DE-4A41-B27E-6ADB4170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103" y="934218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 dirty="0"/>
              <a:t>Checking Model Assumptions, Pt. I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FDE49D-1E85-0346-BEAB-3E4D520B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0" y="934218"/>
            <a:ext cx="4653913" cy="47488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D325-D6DC-1D4B-86D4-7E7C5910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103" y="2835359"/>
            <a:ext cx="5334481" cy="298239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dirty="0"/>
              <a:t>Appropriate Outcome Structure – </a:t>
            </a:r>
            <a:r>
              <a:rPr lang="en-US" sz="1800" dirty="0"/>
              <a:t>Binary log reg requires DV to be binary. Whether a </a:t>
            </a:r>
            <a:r>
              <a:rPr lang="en-US" sz="1800" dirty="0" err="1"/>
              <a:t>pt</a:t>
            </a:r>
            <a:r>
              <a:rPr lang="en-US" sz="1800" dirty="0"/>
              <a:t> is diagnosed with C diff is binary.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Observation Independence – </a:t>
            </a:r>
            <a:r>
              <a:rPr lang="en-US" sz="1800" dirty="0"/>
              <a:t>Observations are independent from each other. Each patient is unique; not matched or repeated measures data.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Absence of Multicollinearity – </a:t>
            </a:r>
            <a:r>
              <a:rPr lang="en-US" sz="1800" dirty="0"/>
              <a:t>There should be little or no multicollinearity among IVs. Using a correlation matrix, make sure no 2 vars have a correlation coefficient of &gt; 0.8.</a:t>
            </a:r>
          </a:p>
        </p:txBody>
      </p:sp>
    </p:spTree>
    <p:extLst>
      <p:ext uri="{BB962C8B-B14F-4D97-AF65-F5344CB8AC3E}">
        <p14:creationId xmlns:p14="http://schemas.microsoft.com/office/powerpoint/2010/main" val="28475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5ACDE-4B3F-C74B-9754-7B5421D4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576349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Checking Model Assumptions, Pt.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4F5B-C77E-F54D-870F-37E5797D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70205"/>
            <a:ext cx="8278890" cy="3199659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/>
              <a:t>Linearity of Independent Variables and Log Odds – </a:t>
            </a:r>
            <a:r>
              <a:rPr lang="en-US" sz="2000" dirty="0"/>
              <a:t>Continuous IVs must be linearly related to the logit of the outcome. Since all IVs are binary, can ignore this step.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Large Sample Size – </a:t>
            </a:r>
            <a:r>
              <a:rPr lang="en-US" sz="2000" dirty="0"/>
              <a:t>General guideline is to have at least 10 cases with least frequent outcome for each IV/predictor in your model.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Since our model will include </a:t>
            </a:r>
            <a:r>
              <a:rPr lang="en-US" sz="2000" dirty="0">
                <a:solidFill>
                  <a:schemeClr val="accent1"/>
                </a:solidFill>
              </a:rPr>
              <a:t>5 predictors </a:t>
            </a:r>
            <a:r>
              <a:rPr lang="en-US" sz="2000" dirty="0"/>
              <a:t>and the </a:t>
            </a:r>
            <a:r>
              <a:rPr lang="en-US" sz="2000" dirty="0">
                <a:solidFill>
                  <a:schemeClr val="accent1"/>
                </a:solidFill>
              </a:rPr>
              <a:t>probability of </a:t>
            </a:r>
            <a:r>
              <a:rPr lang="en-US" sz="2000" dirty="0" err="1">
                <a:solidFill>
                  <a:schemeClr val="accent1"/>
                </a:solidFill>
              </a:rPr>
              <a:t>Cdiff</a:t>
            </a:r>
            <a:r>
              <a:rPr lang="en-US" sz="2000" dirty="0">
                <a:solidFill>
                  <a:schemeClr val="accent1"/>
                </a:solidFill>
              </a:rPr>
              <a:t> is 0.0018</a:t>
            </a:r>
            <a:r>
              <a:rPr lang="en-US" sz="2000" dirty="0"/>
              <a:t> (101/55037), then we would need a sample size of about </a:t>
            </a:r>
            <a:r>
              <a:rPr lang="en-US" sz="2000" b="1" u="sng" dirty="0">
                <a:solidFill>
                  <a:schemeClr val="accent1"/>
                </a:solidFill>
              </a:rPr>
              <a:t>28,000 </a:t>
            </a:r>
            <a:r>
              <a:rPr lang="en-US" sz="2000" dirty="0"/>
              <a:t>(10*5/.0018).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If we include </a:t>
            </a:r>
            <a:r>
              <a:rPr lang="en-US" sz="2000" dirty="0" err="1"/>
              <a:t>ED_dispo</a:t>
            </a:r>
            <a:r>
              <a:rPr lang="en-US" sz="2000" dirty="0"/>
              <a:t> and DBM, we would have 7 predictors, and thus, would need a sample size of about 39,000.</a:t>
            </a:r>
          </a:p>
        </p:txBody>
      </p:sp>
    </p:spTree>
    <p:extLst>
      <p:ext uri="{BB962C8B-B14F-4D97-AF65-F5344CB8AC3E}">
        <p14:creationId xmlns:p14="http://schemas.microsoft.com/office/powerpoint/2010/main" val="137152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348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335867"/>
            <a:ext cx="2770512" cy="2715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PPI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GAS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ABX</a:t>
            </a:r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E14AA75-AB35-064B-88E1-06D99484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1" y="1614938"/>
            <a:ext cx="6596589" cy="362812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F8B5064F-3410-784B-AD75-952910ED6974}"/>
              </a:ext>
            </a:extLst>
          </p:cNvPr>
          <p:cNvSpPr/>
          <p:nvPr/>
        </p:nvSpPr>
        <p:spPr>
          <a:xfrm>
            <a:off x="235165" y="493606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7B7032-E0D3-A34D-B326-F41993267676}"/>
              </a:ext>
            </a:extLst>
          </p:cNvPr>
          <p:cNvSpPr/>
          <p:nvPr/>
        </p:nvSpPr>
        <p:spPr>
          <a:xfrm>
            <a:off x="808070" y="1510749"/>
            <a:ext cx="5539721" cy="191825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D785-DAFF-F544-BD94-1EA1864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8"/>
            <a:ext cx="4357499" cy="1957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Model Assumptions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package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56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6842D7-3353-D149-B00A-61302FA68C60}"/>
              </a:ext>
            </a:extLst>
          </p:cNvPr>
          <p:cNvSpPr txBox="1"/>
          <p:nvPr/>
        </p:nvSpPr>
        <p:spPr>
          <a:xfrm>
            <a:off x="1251679" y="3002692"/>
            <a:ext cx="2615986" cy="31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Singularity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Collinearity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Outliers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Heteroscedasticity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Normality</a:t>
            </a:r>
          </a:p>
          <a:p>
            <a:pPr marL="628650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– not necessary since response variable is binary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4F5E3-A6D1-6E45-8AA5-64633355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27" y="627524"/>
            <a:ext cx="7069973" cy="5602951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B6ABB105-1F89-9E4A-8DE2-AE52F187E9F1}"/>
              </a:ext>
            </a:extLst>
          </p:cNvPr>
          <p:cNvSpPr/>
          <p:nvPr/>
        </p:nvSpPr>
        <p:spPr>
          <a:xfrm>
            <a:off x="781324" y="3367215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286B75-E832-9C47-9857-92031443A4F8}"/>
              </a:ext>
            </a:extLst>
          </p:cNvPr>
          <p:cNvSpPr/>
          <p:nvPr/>
        </p:nvSpPr>
        <p:spPr>
          <a:xfrm>
            <a:off x="9303026" y="1524000"/>
            <a:ext cx="1637295" cy="1616765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D1FD7-0E22-0446-8012-C830F9B8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2" y="2023110"/>
            <a:ext cx="3048365" cy="3364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AUROC = 0.97</a:t>
            </a:r>
            <a:endParaRPr lang="en-US" sz="4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9D580FF-1052-C842-B6FF-38B43137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49" y="937520"/>
            <a:ext cx="7608304" cy="50539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1595</Words>
  <Application>Microsoft Macintosh PowerPoint</Application>
  <PresentationFormat>Widescreen</PresentationFormat>
  <Paragraphs>204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Hospital-acquired C. difficile Infection Risk Assessment Model</vt:lpstr>
      <vt:lpstr>Steps Completed</vt:lpstr>
      <vt:lpstr>Lit Search &amp; Relevant Parameters</vt:lpstr>
      <vt:lpstr>Table One</vt:lpstr>
      <vt:lpstr>Checking Model Assumptions, Pt. I</vt:lpstr>
      <vt:lpstr>Checking Model Assumptions, Pt. II</vt:lpstr>
      <vt:lpstr>Full Model</vt:lpstr>
      <vt:lpstr>Check Model Assumptions performance package</vt:lpstr>
      <vt:lpstr>Model Performance:  AUROC = 0.97</vt:lpstr>
      <vt:lpstr>Model 2</vt:lpstr>
      <vt:lpstr>Model 3</vt:lpstr>
      <vt:lpstr>Model 4</vt:lpstr>
      <vt:lpstr>Comparison of Models 1 – 4 </vt:lpstr>
      <vt:lpstr>Limitations</vt:lpstr>
      <vt:lpstr>Next Steps</vt:lpstr>
      <vt:lpstr>PowerPoint Presentation</vt:lpstr>
      <vt:lpstr>Extra Slides </vt:lpstr>
      <vt:lpstr>Feature Importance</vt:lpstr>
      <vt:lpstr>Model Performance</vt:lpstr>
      <vt:lpstr>Calculate Brier Score for Models 1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Hospital-acquired C. difficile Infection Risk Assessment Model</dc:title>
  <dc:creator>Reynolds, Stephanie</dc:creator>
  <cp:lastModifiedBy>Reynolds, Stephanie</cp:lastModifiedBy>
  <cp:revision>6</cp:revision>
  <dcterms:created xsi:type="dcterms:W3CDTF">2022-02-02T17:13:02Z</dcterms:created>
  <dcterms:modified xsi:type="dcterms:W3CDTF">2022-02-03T18:57:37Z</dcterms:modified>
</cp:coreProperties>
</file>