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oppins"/>
      <p:regular r:id="rId34"/>
      <p:bold r:id="rId35"/>
      <p:italic r:id="rId36"/>
      <p:boldItalic r:id="rId37"/>
    </p:embeddedFont>
    <p:embeddedFont>
      <p:font typeface="Poppins Light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italic.fntdata"/><Relationship Id="rId20" Type="http://schemas.openxmlformats.org/officeDocument/2006/relationships/slide" Target="slides/slide14.xml"/><Relationship Id="rId42" Type="http://schemas.openxmlformats.org/officeDocument/2006/relationships/font" Target="fonts/RobotoMono-regular.fntdata"/><Relationship Id="rId41" Type="http://schemas.openxmlformats.org/officeDocument/2006/relationships/font" Target="fonts/PoppinsLight-boldItalic.fntdata"/><Relationship Id="rId22" Type="http://schemas.openxmlformats.org/officeDocument/2006/relationships/slide" Target="slides/slide16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oppins-bold.fntdata"/><Relationship Id="rId12" Type="http://schemas.openxmlformats.org/officeDocument/2006/relationships/slide" Target="slides/slide6.xml"/><Relationship Id="rId34" Type="http://schemas.openxmlformats.org/officeDocument/2006/relationships/font" Target="fonts/Poppins-regular.fntdata"/><Relationship Id="rId15" Type="http://schemas.openxmlformats.org/officeDocument/2006/relationships/slide" Target="slides/slide9.xml"/><Relationship Id="rId37" Type="http://schemas.openxmlformats.org/officeDocument/2006/relationships/font" Target="fonts/Poppins-boldItalic.fntdata"/><Relationship Id="rId14" Type="http://schemas.openxmlformats.org/officeDocument/2006/relationships/slide" Target="slides/slide8.xml"/><Relationship Id="rId36" Type="http://schemas.openxmlformats.org/officeDocument/2006/relationships/font" Target="fonts/Poppins-italic.fntdata"/><Relationship Id="rId17" Type="http://schemas.openxmlformats.org/officeDocument/2006/relationships/slide" Target="slides/slide11.xml"/><Relationship Id="rId39" Type="http://schemas.openxmlformats.org/officeDocument/2006/relationships/font" Target="fonts/PoppinsLight-bold.fntdata"/><Relationship Id="rId16" Type="http://schemas.openxmlformats.org/officeDocument/2006/relationships/slide" Target="slides/slide10.xml"/><Relationship Id="rId38" Type="http://schemas.openxmlformats.org/officeDocument/2006/relationships/font" Target="fonts/PoppinsLigh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d60a02923_2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d60a02923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d60a02923_6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d60a02923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d7f9d3620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d7f9d36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d7f9d36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d7f9d36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d7f9d362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d7f9d362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d7f9d36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d7f9d36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d7f9d362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d7f9d362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d7f9d36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d7f9d36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d86a253d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d86a253d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d86a253d9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d86a253d9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d86a253d9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d86a253d9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d60a02923_2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d60a02923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d86a253d9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d86a253d9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d86a253d9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d86a253d9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d86a253d9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6d86a253d9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d86a253d9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d86a253d9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d86a253d9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d86a253d9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d86a253d9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d86a253d9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d86a253d9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d86a253d9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d7f9d3620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d7f9d362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d60a02923_2_1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d60a02923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d7e58e2a4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d7e58e2a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d7e58e2a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d7e58e2a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d7e58e2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d7e58e2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d7e58e2a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d7e58e2a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d7e58e2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d7e58e2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d86a253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d86a253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57" name="Google Shape;57;p14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14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61" name="Google Shape;61;p1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4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69" name="Google Shape;69;p1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5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75" name="Google Shape;75;p15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76" name="Google Shape;76;p15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6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81" name="Google Shape;81;p1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6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6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3" name="Google Shape;93;p1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big image">
  <p:cSld name="TITLE_AND_BODY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06" name="Google Shape;106;p1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16" name="Google Shape;116;p1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0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29" name="Google Shape;129;p2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6" name="Google Shape;136;p20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7" name="Google Shape;137;p20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1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43" name="Google Shape;143;p21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2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52" name="Google Shape;152;p2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2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A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B">
  <p:cSld name="BLANK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169" name="Google Shape;169;p2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70" name="Google Shape;170;p2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8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ctrTitle"/>
          </p:nvPr>
        </p:nvSpPr>
        <p:spPr>
          <a:xfrm>
            <a:off x="2592600" y="397875"/>
            <a:ext cx="4720800" cy="24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Vue.Js y TypeScript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475" y="2912125"/>
            <a:ext cx="1486925" cy="14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800" y="853825"/>
            <a:ext cx="1318500" cy="13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1800675" y="2607325"/>
            <a:ext cx="3513300" cy="1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Bryan Brenes Rojas</a:t>
            </a:r>
            <a:endParaRPr b="1" sz="1600">
              <a:solidFill>
                <a:srgbClr val="F3F3F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Marvin Castro Roldán</a:t>
            </a:r>
            <a:endParaRPr b="1" sz="1600">
              <a:solidFill>
                <a:srgbClr val="F3F3F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Stephanie Brenes Delgado</a:t>
            </a:r>
            <a:endParaRPr b="1" sz="1600">
              <a:solidFill>
                <a:srgbClr val="F3F3F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3F3F3"/>
                </a:solidFill>
                <a:latin typeface="Poppins"/>
                <a:ea typeface="Poppins"/>
                <a:cs typeface="Poppins"/>
                <a:sym typeface="Poppins"/>
              </a:rPr>
              <a:t>Lery Sánchez Calderón</a:t>
            </a:r>
            <a:endParaRPr b="1" sz="1600">
              <a:solidFill>
                <a:srgbClr val="F3F3F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idx="4294967295" type="ctrTitle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41B883"/>
                </a:solidFill>
              </a:rPr>
              <a:t>Vue.Js</a:t>
            </a:r>
            <a:endParaRPr sz="6000">
              <a:solidFill>
                <a:srgbClr val="41B883"/>
              </a:solidFill>
            </a:endParaRPr>
          </a:p>
        </p:txBody>
      </p:sp>
      <p:sp>
        <p:nvSpPr>
          <p:cNvPr id="279" name="Google Shape;279;p35"/>
          <p:cNvSpPr txBox="1"/>
          <p:nvPr>
            <p:ph idx="4294967295" type="subTitle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s-419" sz="1400">
                <a:latin typeface="Poppins"/>
                <a:ea typeface="Poppins"/>
                <a:cs typeface="Poppins"/>
                <a:sym typeface="Poppins"/>
              </a:rPr>
              <a:t>The progressive JavaScript Framework</a:t>
            </a:r>
            <a:endParaRPr b="1" i="1" sz="1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0" name="Google Shape;280;p35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81" name="Google Shape;281;p35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35"/>
          <p:cNvSpPr/>
          <p:nvPr/>
        </p:nvSpPr>
        <p:spPr>
          <a:xfrm>
            <a:off x="3536507" y="710554"/>
            <a:ext cx="271742" cy="25947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"/>
          <p:cNvSpPr/>
          <p:nvPr/>
        </p:nvSpPr>
        <p:spPr>
          <a:xfrm rot="2697553">
            <a:off x="5327282" y="2038984"/>
            <a:ext cx="412519" cy="3938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/>
          <p:nvPr/>
        </p:nvSpPr>
        <p:spPr>
          <a:xfrm>
            <a:off x="5653628" y="1814107"/>
            <a:ext cx="165205" cy="15781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5"/>
          <p:cNvSpPr/>
          <p:nvPr/>
        </p:nvSpPr>
        <p:spPr>
          <a:xfrm rot="1280074">
            <a:off x="3348230" y="1493219"/>
            <a:ext cx="165200" cy="1577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90" name="Google Shape;290;p35"/>
          <p:cNvSpPr/>
          <p:nvPr/>
        </p:nvSpPr>
        <p:spPr>
          <a:xfrm>
            <a:off x="3903850" y="594550"/>
            <a:ext cx="1650000" cy="1624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688" y="845900"/>
            <a:ext cx="1318500" cy="13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1534625" y="25737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1B883"/>
                </a:solidFill>
              </a:rPr>
              <a:t>Antecedentes</a:t>
            </a:r>
            <a:endParaRPr>
              <a:solidFill>
                <a:srgbClr val="41B883"/>
              </a:solidFill>
            </a:endParaRPr>
          </a:p>
        </p:txBody>
      </p:sp>
      <p:sp>
        <p:nvSpPr>
          <p:cNvPr id="297" name="Google Shape;297;p36"/>
          <p:cNvSpPr txBox="1"/>
          <p:nvPr>
            <p:ph idx="1" type="body"/>
          </p:nvPr>
        </p:nvSpPr>
        <p:spPr>
          <a:xfrm>
            <a:off x="1189850" y="1207350"/>
            <a:ext cx="3944100" cy="31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1B883"/>
              </a:buClr>
              <a:buSzPts val="1600"/>
              <a:buChar char="●"/>
            </a:pPr>
            <a:r>
              <a:rPr lang="es-419"/>
              <a:t>Creada en 2014 por Evan You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1B883"/>
              </a:buClr>
              <a:buSzPts val="1600"/>
              <a:buChar char="●"/>
            </a:pPr>
            <a:r>
              <a:rPr lang="es-419"/>
              <a:t>Inicialmente fue pensada para ser una biblioteca personal.</a:t>
            </a:r>
            <a:endParaRPr/>
          </a:p>
        </p:txBody>
      </p:sp>
      <p:sp>
        <p:nvSpPr>
          <p:cNvPr id="298" name="Google Shape;298;p3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99" name="Google Shape;299;p36"/>
          <p:cNvPicPr preferRelativeResize="0"/>
          <p:nvPr/>
        </p:nvPicPr>
        <p:blipFill rotWithShape="1">
          <a:blip r:embed="rId3">
            <a:alphaModFix/>
          </a:blip>
          <a:srcRect b="29749" l="0" r="0" t="24011"/>
          <a:stretch/>
        </p:blipFill>
        <p:spPr>
          <a:xfrm>
            <a:off x="6518575" y="3493350"/>
            <a:ext cx="1477425" cy="6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9150" y="1119288"/>
            <a:ext cx="2506675" cy="25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/>
        </p:nvSpPr>
        <p:spPr>
          <a:xfrm>
            <a:off x="219850" y="1241250"/>
            <a:ext cx="44595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41B883"/>
                </a:solidFill>
                <a:latin typeface="Poppins"/>
                <a:ea typeface="Poppins"/>
                <a:cs typeface="Poppins"/>
                <a:sym typeface="Poppins"/>
              </a:rPr>
              <a:t>Características</a:t>
            </a:r>
            <a:endParaRPr>
              <a:solidFill>
                <a:srgbClr val="41B883"/>
              </a:solidFill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2229775" y="2048925"/>
            <a:ext cx="5958600" cy="26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1600"/>
              <a:buFont typeface="Poppins"/>
              <a:buChar char="●"/>
            </a:pPr>
            <a:r>
              <a:rPr lang="es-419"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Open Source.</a:t>
            </a:r>
            <a:endParaRPr sz="1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1600"/>
              <a:buFont typeface="Poppins"/>
              <a:buChar char="●"/>
            </a:pPr>
            <a:r>
              <a:rPr lang="es-419"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Accesible.</a:t>
            </a:r>
            <a:endParaRPr sz="1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1600"/>
              <a:buFont typeface="Poppins"/>
              <a:buChar char="●"/>
            </a:pPr>
            <a:r>
              <a:rPr lang="es-419"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Versátil.</a:t>
            </a:r>
            <a:endParaRPr sz="1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1600"/>
              <a:buFont typeface="Poppins"/>
              <a:buChar char="●"/>
            </a:pPr>
            <a:r>
              <a:rPr lang="es-419"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Gran comunidad.</a:t>
            </a:r>
            <a:endParaRPr sz="1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1600"/>
              <a:buFont typeface="Poppins"/>
              <a:buChar char="●"/>
            </a:pPr>
            <a:r>
              <a:rPr lang="es-419"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Se encapsula código reutilizable. </a:t>
            </a:r>
            <a:endParaRPr sz="1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1600"/>
              <a:buFont typeface="Poppins"/>
              <a:buChar char="●"/>
            </a:pPr>
            <a:r>
              <a:rPr lang="es-419"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Cuenta con templates.</a:t>
            </a:r>
            <a:endParaRPr sz="1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/>
        </p:nvSpPr>
        <p:spPr>
          <a:xfrm>
            <a:off x="219325" y="205175"/>
            <a:ext cx="36153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41B883"/>
                </a:solidFill>
                <a:latin typeface="Poppins"/>
                <a:ea typeface="Poppins"/>
                <a:cs typeface="Poppins"/>
                <a:sym typeface="Poppins"/>
              </a:rPr>
              <a:t>Componente</a:t>
            </a:r>
            <a:endParaRPr>
              <a:solidFill>
                <a:srgbClr val="41B883"/>
              </a:solidFill>
            </a:endParaRPr>
          </a:p>
        </p:txBody>
      </p:sp>
      <p:pic>
        <p:nvPicPr>
          <p:cNvPr id="312" name="Google Shape;3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75" y="1241900"/>
            <a:ext cx="7505549" cy="22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type="title"/>
          </p:nvPr>
        </p:nvSpPr>
        <p:spPr>
          <a:xfrm>
            <a:off x="457200" y="1166125"/>
            <a:ext cx="7159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1B883"/>
                </a:solidFill>
              </a:rPr>
              <a:t>Ventajas</a:t>
            </a:r>
            <a:r>
              <a:rPr lang="es-419">
                <a:solidFill>
                  <a:srgbClr val="1155CC"/>
                </a:solidFill>
              </a:rPr>
              <a:t> 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318" name="Google Shape;318;p39"/>
          <p:cNvSpPr txBox="1"/>
          <p:nvPr>
            <p:ph idx="1" type="body"/>
          </p:nvPr>
        </p:nvSpPr>
        <p:spPr>
          <a:xfrm>
            <a:off x="1296600" y="1929950"/>
            <a:ext cx="70698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1600"/>
              <a:buFont typeface="Poppins"/>
              <a:buChar char="●"/>
            </a:pPr>
            <a:r>
              <a:rPr lang="es-419" sz="1600">
                <a:latin typeface="Poppins"/>
                <a:ea typeface="Poppins"/>
                <a:cs typeface="Poppins"/>
                <a:sym typeface="Poppins"/>
              </a:rPr>
              <a:t>Tiene gran similitud con Angular.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1600"/>
              <a:buFont typeface="Poppins"/>
              <a:buChar char="●"/>
            </a:pPr>
            <a:r>
              <a:rPr lang="es-419" sz="1600">
                <a:latin typeface="Poppins"/>
                <a:ea typeface="Poppins"/>
                <a:cs typeface="Poppins"/>
                <a:sym typeface="Poppins"/>
              </a:rPr>
              <a:t>Documentación detallada.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1600"/>
              <a:buFont typeface="Poppins"/>
              <a:buChar char="●"/>
            </a:pPr>
            <a:r>
              <a:rPr lang="es-419" sz="1600">
                <a:latin typeface="Poppins"/>
                <a:ea typeface="Poppins"/>
                <a:cs typeface="Poppins"/>
                <a:sym typeface="Poppins"/>
              </a:rPr>
              <a:t>Adaptabilidad.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1600"/>
              <a:buFont typeface="Poppins"/>
              <a:buChar char="●"/>
            </a:pPr>
            <a:r>
              <a:rPr lang="es-419" sz="1600">
                <a:latin typeface="Poppins"/>
                <a:ea typeface="Poppins"/>
                <a:cs typeface="Poppins"/>
                <a:sym typeface="Poppins"/>
              </a:rPr>
              <a:t>Excelente integración.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1600"/>
              <a:buFont typeface="Poppins"/>
              <a:buChar char="●"/>
            </a:pPr>
            <a:r>
              <a:rPr lang="es-419" sz="1600">
                <a:latin typeface="Poppins"/>
                <a:ea typeface="Poppins"/>
                <a:cs typeface="Poppins"/>
                <a:sym typeface="Poppins"/>
              </a:rPr>
              <a:t>Gran escalado.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1600"/>
              <a:buFont typeface="Poppins"/>
              <a:buChar char="●"/>
            </a:pPr>
            <a:r>
              <a:rPr lang="es-419" sz="1600">
                <a:latin typeface="Poppins"/>
                <a:ea typeface="Poppins"/>
                <a:cs typeface="Poppins"/>
                <a:sym typeface="Poppins"/>
              </a:rPr>
              <a:t>Tamaño muy pequeño.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457200" y="1166125"/>
            <a:ext cx="7159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1B883"/>
                </a:solidFill>
              </a:rPr>
              <a:t>Desv</a:t>
            </a:r>
            <a:r>
              <a:rPr lang="es-419">
                <a:solidFill>
                  <a:srgbClr val="41B883"/>
                </a:solidFill>
              </a:rPr>
              <a:t>entajas</a:t>
            </a:r>
            <a:r>
              <a:rPr lang="es-419">
                <a:solidFill>
                  <a:srgbClr val="38761D"/>
                </a:solidFill>
              </a:rPr>
              <a:t> 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24" name="Google Shape;324;p40"/>
          <p:cNvSpPr txBox="1"/>
          <p:nvPr>
            <p:ph idx="1" type="body"/>
          </p:nvPr>
        </p:nvSpPr>
        <p:spPr>
          <a:xfrm>
            <a:off x="1296600" y="1929950"/>
            <a:ext cx="70698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1600"/>
              <a:buFont typeface="Poppins"/>
              <a:buChar char="●"/>
            </a:pPr>
            <a:r>
              <a:rPr lang="es-419" sz="1600">
                <a:latin typeface="Poppins"/>
                <a:ea typeface="Poppins"/>
                <a:cs typeface="Poppins"/>
                <a:sym typeface="Poppins"/>
              </a:rPr>
              <a:t>Falta de recursos.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1600"/>
              <a:buFont typeface="Poppins"/>
              <a:buChar char="●"/>
            </a:pPr>
            <a:r>
              <a:rPr lang="es-419" sz="1600">
                <a:latin typeface="Poppins"/>
                <a:ea typeface="Poppins"/>
                <a:cs typeface="Poppins"/>
                <a:sym typeface="Poppins"/>
              </a:rPr>
              <a:t>Riesgo de excesiva flexibilidad. En proyectos grandes.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B883"/>
              </a:buClr>
              <a:buSzPts val="1600"/>
              <a:buFont typeface="Poppins"/>
              <a:buChar char="●"/>
            </a:pPr>
            <a:r>
              <a:rPr lang="es-419" sz="1600">
                <a:latin typeface="Poppins"/>
                <a:ea typeface="Poppins"/>
                <a:cs typeface="Poppins"/>
                <a:sym typeface="Poppins"/>
              </a:rPr>
              <a:t>Falta de documentación completa en inglés.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idx="4294967295" type="title"/>
          </p:nvPr>
        </p:nvSpPr>
        <p:spPr>
          <a:xfrm>
            <a:off x="1562725" y="547775"/>
            <a:ext cx="6747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1B883"/>
                </a:solidFill>
              </a:rPr>
              <a:t>Plugins importantes</a:t>
            </a:r>
            <a:endParaRPr>
              <a:solidFill>
                <a:srgbClr val="41B883"/>
              </a:solidFill>
            </a:endParaRPr>
          </a:p>
        </p:txBody>
      </p:sp>
      <p:pic>
        <p:nvPicPr>
          <p:cNvPr id="330" name="Google Shape;3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075" y="1583787"/>
            <a:ext cx="748700" cy="7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/>
        </p:nvSpPr>
        <p:spPr>
          <a:xfrm>
            <a:off x="5006175" y="1302513"/>
            <a:ext cx="10383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oppins Light"/>
                <a:ea typeface="Poppins Light"/>
                <a:cs typeface="Poppins Light"/>
                <a:sym typeface="Poppins Light"/>
              </a:rPr>
              <a:t>Vuefire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32" name="Google Shape;332;p41"/>
          <p:cNvPicPr preferRelativeResize="0"/>
          <p:nvPr/>
        </p:nvPicPr>
        <p:blipFill rotWithShape="1">
          <a:blip r:embed="rId4">
            <a:alphaModFix/>
          </a:blip>
          <a:srcRect b="22343" l="34156" r="30546" t="19087"/>
          <a:stretch/>
        </p:blipFill>
        <p:spPr>
          <a:xfrm>
            <a:off x="1337675" y="1410050"/>
            <a:ext cx="928349" cy="866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1"/>
          <p:cNvPicPr preferRelativeResize="0"/>
          <p:nvPr/>
        </p:nvPicPr>
        <p:blipFill rotWithShape="1">
          <a:blip r:embed="rId5">
            <a:alphaModFix/>
          </a:blip>
          <a:srcRect b="18495" l="31235" r="30193" t="16054"/>
          <a:stretch/>
        </p:blipFill>
        <p:spPr>
          <a:xfrm>
            <a:off x="6315250" y="3065275"/>
            <a:ext cx="928350" cy="78757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1"/>
          <p:cNvSpPr txBox="1"/>
          <p:nvPr/>
        </p:nvSpPr>
        <p:spPr>
          <a:xfrm>
            <a:off x="1028200" y="2345875"/>
            <a:ext cx="16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oppins Light"/>
                <a:ea typeface="Poppins Light"/>
                <a:cs typeface="Poppins Light"/>
                <a:sym typeface="Poppins Light"/>
              </a:rPr>
              <a:t>Gestionar Rutas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35" name="Google Shape;335;p41"/>
          <p:cNvSpPr txBox="1"/>
          <p:nvPr/>
        </p:nvSpPr>
        <p:spPr>
          <a:xfrm>
            <a:off x="3763425" y="1703525"/>
            <a:ext cx="12279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Poppins"/>
                <a:ea typeface="Poppins"/>
                <a:cs typeface="Poppins"/>
                <a:sym typeface="Poppins"/>
              </a:rPr>
              <a:t>Vue-axios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6" name="Google Shape;336;p41"/>
          <p:cNvSpPr txBox="1"/>
          <p:nvPr/>
        </p:nvSpPr>
        <p:spPr>
          <a:xfrm>
            <a:off x="3689900" y="2318600"/>
            <a:ext cx="30546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oppins Light"/>
                <a:ea typeface="Poppins Light"/>
                <a:cs typeface="Poppins Light"/>
                <a:sym typeface="Poppins Light"/>
              </a:rPr>
              <a:t>Conectar base de datos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2676975" y="3442975"/>
            <a:ext cx="122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Poppins"/>
                <a:ea typeface="Poppins"/>
                <a:cs typeface="Poppins"/>
                <a:sym typeface="Poppins"/>
              </a:rPr>
              <a:t>TEST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8" name="Google Shape;338;p41"/>
          <p:cNvSpPr txBox="1"/>
          <p:nvPr/>
        </p:nvSpPr>
        <p:spPr>
          <a:xfrm>
            <a:off x="1868400" y="3812275"/>
            <a:ext cx="31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oppins Light"/>
                <a:ea typeface="Poppins Light"/>
                <a:cs typeface="Poppins Light"/>
                <a:sym typeface="Poppins Light"/>
              </a:rPr>
              <a:t>Test unitarios y funcionales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39" name="Google Shape;339;p41"/>
          <p:cNvSpPr txBox="1"/>
          <p:nvPr/>
        </p:nvSpPr>
        <p:spPr>
          <a:xfrm>
            <a:off x="6497625" y="2778800"/>
            <a:ext cx="9285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oppins Light"/>
                <a:ea typeface="Poppins Light"/>
                <a:cs typeface="Poppins Light"/>
                <a:sym typeface="Poppins Light"/>
              </a:rPr>
              <a:t>Vuex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40" name="Google Shape;340;p41"/>
          <p:cNvSpPr txBox="1"/>
          <p:nvPr/>
        </p:nvSpPr>
        <p:spPr>
          <a:xfrm>
            <a:off x="5056075" y="3767325"/>
            <a:ext cx="32742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oppins Light"/>
                <a:ea typeface="Poppins Light"/>
                <a:cs typeface="Poppins Light"/>
                <a:sym typeface="Poppins Light"/>
              </a:rPr>
              <a:t>Implementa arquitectura de aplicación FLUX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/>
        </p:nvSpPr>
        <p:spPr>
          <a:xfrm>
            <a:off x="451025" y="182325"/>
            <a:ext cx="77154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41B883"/>
                </a:solidFill>
                <a:latin typeface="Poppins"/>
                <a:ea typeface="Poppins"/>
                <a:cs typeface="Poppins"/>
                <a:sym typeface="Poppins"/>
              </a:rPr>
              <a:t> Primeros pasos Vue.Js y TypeScript</a:t>
            </a:r>
            <a:endParaRPr b="1" sz="3600">
              <a:solidFill>
                <a:srgbClr val="41B88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46" name="Google Shape;3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00" y="2838700"/>
            <a:ext cx="743902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2"/>
          <p:cNvSpPr txBox="1"/>
          <p:nvPr/>
        </p:nvSpPr>
        <p:spPr>
          <a:xfrm>
            <a:off x="2820100" y="1712375"/>
            <a:ext cx="3282000" cy="806100"/>
          </a:xfrm>
          <a:prstGeom prst="rect">
            <a:avLst/>
          </a:prstGeom>
          <a:noFill/>
          <a:ln cap="flat" cmpd="sng" w="9525">
            <a:solidFill>
              <a:srgbClr val="41B88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 Mono"/>
                <a:ea typeface="Roboto Mono"/>
                <a:cs typeface="Roboto Mono"/>
                <a:sym typeface="Roboto Mono"/>
              </a:rPr>
              <a:t>vue create taller-vue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100" y="172725"/>
            <a:ext cx="6640501" cy="479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/>
          <p:nvPr/>
        </p:nvSpPr>
        <p:spPr>
          <a:xfrm>
            <a:off x="602275" y="1605325"/>
            <a:ext cx="3934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41B883"/>
                </a:solidFill>
                <a:latin typeface="Poppins"/>
                <a:ea typeface="Poppins"/>
                <a:cs typeface="Poppins"/>
                <a:sym typeface="Poppins"/>
              </a:rPr>
              <a:t>Estructura del proyecto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58" name="Google Shape;3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200" y="10175"/>
            <a:ext cx="2231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2049900" y="3479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Agenda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1997125" y="1199175"/>
            <a:ext cx="4608000" cy="3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</a:rPr>
              <a:t>Typescript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s-419" sz="1400">
                <a:solidFill>
                  <a:srgbClr val="000000"/>
                </a:solidFill>
              </a:rPr>
              <a:t>Antecedentes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s-419" sz="1400">
                <a:solidFill>
                  <a:srgbClr val="000000"/>
                </a:solidFill>
              </a:rPr>
              <a:t>Características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s-419" sz="1400">
                <a:solidFill>
                  <a:srgbClr val="000000"/>
                </a:solidFill>
              </a:rPr>
              <a:t>Ventajas y desventajas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s-419" sz="1400">
                <a:solidFill>
                  <a:srgbClr val="000000"/>
                </a:solidFill>
              </a:rPr>
              <a:t>Frameworks que lo utilizan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s-419" sz="1400">
                <a:solidFill>
                  <a:srgbClr val="000000"/>
                </a:solidFill>
              </a:rPr>
              <a:t>Compilación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</a:rPr>
              <a:t>Vue.Js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￮"/>
            </a:pPr>
            <a:r>
              <a:rPr lang="es-419" sz="1400"/>
              <a:t>Antecedentes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￮"/>
            </a:pPr>
            <a:r>
              <a:rPr lang="es-419" sz="1400"/>
              <a:t>Características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￮"/>
            </a:pPr>
            <a:r>
              <a:rPr lang="es-419" sz="1400"/>
              <a:t>Ventajas y desventajas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￮"/>
            </a:pPr>
            <a:r>
              <a:rPr lang="es-419" sz="1400"/>
              <a:t>Frameworks que lo utilizan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400"/>
              <a:t>Primeros pasos con VueJs y TypeScript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197" name="Google Shape;197;p27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198" name="Google Shape;198;p27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175" y="995638"/>
            <a:ext cx="5631876" cy="31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575" y="0"/>
            <a:ext cx="2231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5"/>
          <p:cNvSpPr/>
          <p:nvPr/>
        </p:nvSpPr>
        <p:spPr>
          <a:xfrm>
            <a:off x="464650" y="394150"/>
            <a:ext cx="1320300" cy="601500"/>
          </a:xfrm>
          <a:prstGeom prst="rect">
            <a:avLst/>
          </a:prstGeom>
          <a:noFill/>
          <a:ln cap="flat" cmpd="sng" w="28575">
            <a:solidFill>
              <a:srgbClr val="41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6"/>
          <p:cNvPicPr preferRelativeResize="0"/>
          <p:nvPr/>
        </p:nvPicPr>
        <p:blipFill rotWithShape="1">
          <a:blip r:embed="rId3">
            <a:alphaModFix/>
          </a:blip>
          <a:srcRect b="0" l="0" r="0" t="18460"/>
          <a:stretch/>
        </p:blipFill>
        <p:spPr>
          <a:xfrm>
            <a:off x="385750" y="374225"/>
            <a:ext cx="2231000" cy="41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6"/>
          <p:cNvSpPr/>
          <p:nvPr/>
        </p:nvSpPr>
        <p:spPr>
          <a:xfrm>
            <a:off x="540850" y="622750"/>
            <a:ext cx="1426200" cy="453300"/>
          </a:xfrm>
          <a:prstGeom prst="rect">
            <a:avLst/>
          </a:prstGeom>
          <a:noFill/>
          <a:ln cap="flat" cmpd="sng" w="28575">
            <a:solidFill>
              <a:srgbClr val="41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46"/>
          <p:cNvPicPr preferRelativeResize="0"/>
          <p:nvPr/>
        </p:nvPicPr>
        <p:blipFill rotWithShape="1">
          <a:blip r:embed="rId4">
            <a:alphaModFix/>
          </a:blip>
          <a:srcRect b="10225" l="24091" r="28448" t="0"/>
          <a:stretch/>
        </p:blipFill>
        <p:spPr>
          <a:xfrm>
            <a:off x="3771250" y="183125"/>
            <a:ext cx="3137924" cy="4288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p46"/>
          <p:cNvCxnSpPr>
            <a:stCxn id="371" idx="3"/>
          </p:cNvCxnSpPr>
          <p:nvPr/>
        </p:nvCxnSpPr>
        <p:spPr>
          <a:xfrm>
            <a:off x="1967050" y="849400"/>
            <a:ext cx="2305500" cy="321600"/>
          </a:xfrm>
          <a:prstGeom prst="straightConnector1">
            <a:avLst/>
          </a:prstGeom>
          <a:noFill/>
          <a:ln cap="flat" cmpd="sng" w="28575">
            <a:solidFill>
              <a:srgbClr val="41B883"/>
            </a:solidFill>
            <a:prstDash val="dash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47"/>
          <p:cNvPicPr preferRelativeResize="0"/>
          <p:nvPr/>
        </p:nvPicPr>
        <p:blipFill rotWithShape="1">
          <a:blip r:embed="rId3">
            <a:alphaModFix/>
          </a:blip>
          <a:srcRect b="0" l="0" r="0" t="18460"/>
          <a:stretch/>
        </p:blipFill>
        <p:spPr>
          <a:xfrm>
            <a:off x="157150" y="398512"/>
            <a:ext cx="2231000" cy="41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7"/>
          <p:cNvPicPr preferRelativeResize="0"/>
          <p:nvPr/>
        </p:nvPicPr>
        <p:blipFill rotWithShape="1">
          <a:blip r:embed="rId4">
            <a:alphaModFix/>
          </a:blip>
          <a:srcRect b="0" l="0" r="48628" t="0"/>
          <a:stretch/>
        </p:blipFill>
        <p:spPr>
          <a:xfrm>
            <a:off x="5897975" y="474075"/>
            <a:ext cx="3011674" cy="399437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7"/>
          <p:cNvSpPr/>
          <p:nvPr/>
        </p:nvSpPr>
        <p:spPr>
          <a:xfrm>
            <a:off x="273300" y="1014900"/>
            <a:ext cx="1724100" cy="453300"/>
          </a:xfrm>
          <a:prstGeom prst="rect">
            <a:avLst/>
          </a:prstGeom>
          <a:noFill/>
          <a:ln cap="flat" cmpd="sng" w="28575">
            <a:solidFill>
              <a:srgbClr val="41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47"/>
          <p:cNvPicPr preferRelativeResize="0"/>
          <p:nvPr/>
        </p:nvPicPr>
        <p:blipFill rotWithShape="1">
          <a:blip r:embed="rId5">
            <a:alphaModFix/>
          </a:blip>
          <a:srcRect b="10225" l="24091" r="28448" t="0"/>
          <a:stretch/>
        </p:blipFill>
        <p:spPr>
          <a:xfrm>
            <a:off x="2436250" y="351225"/>
            <a:ext cx="3137924" cy="428864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7"/>
          <p:cNvSpPr/>
          <p:nvPr/>
        </p:nvSpPr>
        <p:spPr>
          <a:xfrm>
            <a:off x="2388150" y="2182925"/>
            <a:ext cx="3297000" cy="2457000"/>
          </a:xfrm>
          <a:prstGeom prst="rect">
            <a:avLst/>
          </a:prstGeom>
          <a:noFill/>
          <a:ln cap="flat" cmpd="sng" w="28575">
            <a:solidFill>
              <a:srgbClr val="41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47"/>
          <p:cNvCxnSpPr/>
          <p:nvPr/>
        </p:nvCxnSpPr>
        <p:spPr>
          <a:xfrm>
            <a:off x="2043975" y="1497000"/>
            <a:ext cx="518400" cy="662100"/>
          </a:xfrm>
          <a:prstGeom prst="straightConnector1">
            <a:avLst/>
          </a:prstGeom>
          <a:noFill/>
          <a:ln cap="flat" cmpd="sng" w="28575">
            <a:solidFill>
              <a:srgbClr val="41B883"/>
            </a:solidFill>
            <a:prstDash val="dash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48"/>
          <p:cNvPicPr preferRelativeResize="0"/>
          <p:nvPr/>
        </p:nvPicPr>
        <p:blipFill rotWithShape="1">
          <a:blip r:embed="rId3">
            <a:alphaModFix/>
          </a:blip>
          <a:srcRect b="0" l="0" r="0" t="18460"/>
          <a:stretch/>
        </p:blipFill>
        <p:spPr>
          <a:xfrm>
            <a:off x="157150" y="374225"/>
            <a:ext cx="2231000" cy="41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8"/>
          <p:cNvSpPr/>
          <p:nvPr/>
        </p:nvSpPr>
        <p:spPr>
          <a:xfrm>
            <a:off x="273300" y="1444800"/>
            <a:ext cx="1156500" cy="404400"/>
          </a:xfrm>
          <a:prstGeom prst="rect">
            <a:avLst/>
          </a:prstGeom>
          <a:noFill/>
          <a:ln cap="flat" cmpd="sng" w="28575">
            <a:solidFill>
              <a:srgbClr val="41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48"/>
          <p:cNvPicPr preferRelativeResize="0"/>
          <p:nvPr/>
        </p:nvPicPr>
        <p:blipFill rotWithShape="1">
          <a:blip r:embed="rId4">
            <a:alphaModFix/>
          </a:blip>
          <a:srcRect b="10225" l="24091" r="28448" t="0"/>
          <a:stretch/>
        </p:blipFill>
        <p:spPr>
          <a:xfrm>
            <a:off x="2436250" y="351225"/>
            <a:ext cx="3137924" cy="428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1499" y="228600"/>
            <a:ext cx="3032839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8"/>
          <p:cNvCxnSpPr>
            <a:stCxn id="389" idx="3"/>
          </p:cNvCxnSpPr>
          <p:nvPr/>
        </p:nvCxnSpPr>
        <p:spPr>
          <a:xfrm flipH="1" rot="10800000">
            <a:off x="1429800" y="674700"/>
            <a:ext cx="2168700" cy="972300"/>
          </a:xfrm>
          <a:prstGeom prst="straightConnector1">
            <a:avLst/>
          </a:prstGeom>
          <a:noFill/>
          <a:ln cap="flat" cmpd="sng" w="28575">
            <a:solidFill>
              <a:srgbClr val="41B883"/>
            </a:solidFill>
            <a:prstDash val="dash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9"/>
          <p:cNvPicPr preferRelativeResize="0"/>
          <p:nvPr/>
        </p:nvPicPr>
        <p:blipFill rotWithShape="1">
          <a:blip r:embed="rId3">
            <a:alphaModFix/>
          </a:blip>
          <a:srcRect b="0" l="0" r="0" t="18460"/>
          <a:stretch/>
        </p:blipFill>
        <p:spPr>
          <a:xfrm>
            <a:off x="157150" y="374225"/>
            <a:ext cx="2231000" cy="41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9"/>
          <p:cNvSpPr/>
          <p:nvPr/>
        </p:nvSpPr>
        <p:spPr>
          <a:xfrm>
            <a:off x="273300" y="1825800"/>
            <a:ext cx="1290900" cy="659700"/>
          </a:xfrm>
          <a:prstGeom prst="rect">
            <a:avLst/>
          </a:prstGeom>
          <a:noFill/>
          <a:ln cap="flat" cmpd="sng" w="28575">
            <a:solidFill>
              <a:srgbClr val="41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127" y="456223"/>
            <a:ext cx="3612925" cy="40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9"/>
          <p:cNvPicPr preferRelativeResize="0"/>
          <p:nvPr/>
        </p:nvPicPr>
        <p:blipFill rotWithShape="1">
          <a:blip r:embed="rId5">
            <a:alphaModFix/>
          </a:blip>
          <a:srcRect b="10225" l="24091" r="28448" t="0"/>
          <a:stretch/>
        </p:blipFill>
        <p:spPr>
          <a:xfrm>
            <a:off x="2758563" y="1729100"/>
            <a:ext cx="2365125" cy="3232449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1" name="Google Shape;401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8557" y="374219"/>
            <a:ext cx="2867162" cy="1255352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02" name="Google Shape;402;p49"/>
          <p:cNvCxnSpPr/>
          <p:nvPr/>
        </p:nvCxnSpPr>
        <p:spPr>
          <a:xfrm>
            <a:off x="1408900" y="2397725"/>
            <a:ext cx="1278000" cy="452400"/>
          </a:xfrm>
          <a:prstGeom prst="straightConnector1">
            <a:avLst/>
          </a:prstGeom>
          <a:noFill/>
          <a:ln cap="flat" cmpd="sng" w="28575">
            <a:solidFill>
              <a:srgbClr val="41B883"/>
            </a:solidFill>
            <a:prstDash val="dashDot"/>
            <a:round/>
            <a:headEnd len="med" w="med" type="none"/>
            <a:tailEnd len="med" w="med" type="stealth"/>
          </a:ln>
        </p:spPr>
      </p:cxnSp>
      <p:cxnSp>
        <p:nvCxnSpPr>
          <p:cNvPr id="403" name="Google Shape;403;p49"/>
          <p:cNvCxnSpPr/>
          <p:nvPr/>
        </p:nvCxnSpPr>
        <p:spPr>
          <a:xfrm flipH="1" rot="10800000">
            <a:off x="1409525" y="1621725"/>
            <a:ext cx="1056600" cy="519900"/>
          </a:xfrm>
          <a:prstGeom prst="straightConnector1">
            <a:avLst/>
          </a:prstGeom>
          <a:noFill/>
          <a:ln cap="flat" cmpd="sng" w="28575">
            <a:solidFill>
              <a:srgbClr val="41B883"/>
            </a:solidFill>
            <a:prstDash val="dash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0"/>
          <p:cNvPicPr preferRelativeResize="0"/>
          <p:nvPr/>
        </p:nvPicPr>
        <p:blipFill rotWithShape="1">
          <a:blip r:embed="rId3">
            <a:alphaModFix/>
          </a:blip>
          <a:srcRect b="0" l="0" r="0" t="18460"/>
          <a:stretch/>
        </p:blipFill>
        <p:spPr>
          <a:xfrm>
            <a:off x="157150" y="374225"/>
            <a:ext cx="2231000" cy="41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0"/>
          <p:cNvSpPr/>
          <p:nvPr/>
        </p:nvSpPr>
        <p:spPr>
          <a:xfrm>
            <a:off x="369825" y="2487925"/>
            <a:ext cx="1041300" cy="213900"/>
          </a:xfrm>
          <a:prstGeom prst="rect">
            <a:avLst/>
          </a:prstGeom>
          <a:noFill/>
          <a:ln cap="flat" cmpd="sng" w="28575">
            <a:solidFill>
              <a:srgbClr val="41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3000" y="152400"/>
            <a:ext cx="324830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0"/>
          <p:cNvPicPr preferRelativeResize="0"/>
          <p:nvPr/>
        </p:nvPicPr>
        <p:blipFill rotWithShape="1">
          <a:blip r:embed="rId5">
            <a:alphaModFix/>
          </a:blip>
          <a:srcRect b="10225" l="24091" r="28448" t="0"/>
          <a:stretch/>
        </p:blipFill>
        <p:spPr>
          <a:xfrm>
            <a:off x="2548750" y="234000"/>
            <a:ext cx="3068752" cy="4194074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0"/>
          <p:cNvSpPr/>
          <p:nvPr/>
        </p:nvSpPr>
        <p:spPr>
          <a:xfrm>
            <a:off x="5959225" y="1623125"/>
            <a:ext cx="1445100" cy="213900"/>
          </a:xfrm>
          <a:prstGeom prst="rect">
            <a:avLst/>
          </a:prstGeom>
          <a:noFill/>
          <a:ln cap="flat" cmpd="sng" w="28575">
            <a:solidFill>
              <a:srgbClr val="41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0"/>
          <p:cNvSpPr/>
          <p:nvPr/>
        </p:nvSpPr>
        <p:spPr>
          <a:xfrm>
            <a:off x="6189375" y="677000"/>
            <a:ext cx="2791800" cy="749100"/>
          </a:xfrm>
          <a:prstGeom prst="rect">
            <a:avLst/>
          </a:prstGeom>
          <a:noFill/>
          <a:ln cap="flat" cmpd="sng" w="28575">
            <a:solidFill>
              <a:srgbClr val="41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50"/>
          <p:cNvCxnSpPr>
            <a:stCxn id="413" idx="1"/>
          </p:cNvCxnSpPr>
          <p:nvPr/>
        </p:nvCxnSpPr>
        <p:spPr>
          <a:xfrm rot="10800000">
            <a:off x="4484775" y="506150"/>
            <a:ext cx="1704600" cy="545400"/>
          </a:xfrm>
          <a:prstGeom prst="straightConnector1">
            <a:avLst/>
          </a:prstGeom>
          <a:noFill/>
          <a:ln cap="flat" cmpd="sng" w="28575">
            <a:solidFill>
              <a:srgbClr val="41B883"/>
            </a:solidFill>
            <a:prstDash val="dashDot"/>
            <a:round/>
            <a:headEnd len="med" w="med" type="none"/>
            <a:tailEnd len="med" w="med" type="stealth"/>
          </a:ln>
        </p:spPr>
      </p:cxnSp>
      <p:cxnSp>
        <p:nvCxnSpPr>
          <p:cNvPr id="415" name="Google Shape;415;p50"/>
          <p:cNvCxnSpPr>
            <a:endCxn id="412" idx="1"/>
          </p:cNvCxnSpPr>
          <p:nvPr/>
        </p:nvCxnSpPr>
        <p:spPr>
          <a:xfrm>
            <a:off x="5619325" y="1503875"/>
            <a:ext cx="339900" cy="226200"/>
          </a:xfrm>
          <a:prstGeom prst="straightConnector1">
            <a:avLst/>
          </a:prstGeom>
          <a:noFill/>
          <a:ln cap="flat" cmpd="sng" w="28575">
            <a:solidFill>
              <a:srgbClr val="41B883"/>
            </a:solidFill>
            <a:prstDash val="dashDot"/>
            <a:round/>
            <a:headEnd len="med" w="med" type="stealth"/>
            <a:tailEnd len="med" w="med" type="none"/>
          </a:ln>
        </p:spPr>
      </p:cxnSp>
      <p:sp>
        <p:nvSpPr>
          <p:cNvPr id="416" name="Google Shape;416;p50"/>
          <p:cNvSpPr/>
          <p:nvPr/>
        </p:nvSpPr>
        <p:spPr>
          <a:xfrm>
            <a:off x="2504150" y="677000"/>
            <a:ext cx="3113400" cy="3821400"/>
          </a:xfrm>
          <a:prstGeom prst="rect">
            <a:avLst/>
          </a:prstGeom>
          <a:noFill/>
          <a:ln cap="flat" cmpd="sng" w="28575">
            <a:solidFill>
              <a:srgbClr val="41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51"/>
          <p:cNvPicPr preferRelativeResize="0"/>
          <p:nvPr/>
        </p:nvPicPr>
        <p:blipFill rotWithShape="1">
          <a:blip r:embed="rId3">
            <a:alphaModFix/>
          </a:blip>
          <a:srcRect b="0" l="0" r="0" t="18460"/>
          <a:stretch/>
        </p:blipFill>
        <p:spPr>
          <a:xfrm>
            <a:off x="924275" y="345425"/>
            <a:ext cx="2231000" cy="41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1"/>
          <p:cNvSpPr/>
          <p:nvPr/>
        </p:nvSpPr>
        <p:spPr>
          <a:xfrm>
            <a:off x="1131800" y="2611400"/>
            <a:ext cx="1146900" cy="291600"/>
          </a:xfrm>
          <a:prstGeom prst="rect">
            <a:avLst/>
          </a:prstGeom>
          <a:noFill/>
          <a:ln cap="flat" cmpd="sng" w="28575">
            <a:solidFill>
              <a:srgbClr val="41B8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625" y="1251825"/>
            <a:ext cx="34480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2"/>
          <p:cNvSpPr txBox="1"/>
          <p:nvPr>
            <p:ph type="ctrTitle"/>
          </p:nvPr>
        </p:nvSpPr>
        <p:spPr>
          <a:xfrm>
            <a:off x="2410300" y="1347300"/>
            <a:ext cx="4720800" cy="24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¡Gracias!</a:t>
            </a:r>
            <a:endParaRPr/>
          </a:p>
        </p:txBody>
      </p:sp>
      <p:pic>
        <p:nvPicPr>
          <p:cNvPr id="429" name="Google Shape;42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475" y="2912125"/>
            <a:ext cx="1486925" cy="14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800" y="853825"/>
            <a:ext cx="1318500" cy="13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4294967295" type="ctrTitle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1155CC"/>
                </a:solidFill>
              </a:rPr>
              <a:t>Typescript</a:t>
            </a:r>
            <a:endParaRPr sz="6000">
              <a:solidFill>
                <a:srgbClr val="1155CC"/>
              </a:solidFill>
            </a:endParaRPr>
          </a:p>
        </p:txBody>
      </p:sp>
      <p:sp>
        <p:nvSpPr>
          <p:cNvPr id="210" name="Google Shape;210;p28"/>
          <p:cNvSpPr txBox="1"/>
          <p:nvPr>
            <p:ph idx="4294967295" type="subTitle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s-419" sz="1400">
                <a:latin typeface="Poppins"/>
                <a:ea typeface="Poppins"/>
                <a:cs typeface="Poppins"/>
                <a:sym typeface="Poppins"/>
              </a:rPr>
              <a:t>JavaScript that scales</a:t>
            </a:r>
            <a:endParaRPr b="1" i="1" sz="1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1" name="Google Shape;211;p28"/>
          <p:cNvGrpSpPr/>
          <p:nvPr/>
        </p:nvGrpSpPr>
        <p:grpSpPr>
          <a:xfrm rot="-587313">
            <a:off x="3863796" y="2266792"/>
            <a:ext cx="714809" cy="714768"/>
            <a:chOff x="576250" y="4319400"/>
            <a:chExt cx="442075" cy="442050"/>
          </a:xfrm>
        </p:grpSpPr>
        <p:sp>
          <p:nvSpPr>
            <p:cNvPr id="212" name="Google Shape;212;p2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28"/>
          <p:cNvSpPr/>
          <p:nvPr/>
        </p:nvSpPr>
        <p:spPr>
          <a:xfrm rot="2697553">
            <a:off x="5327282" y="2038984"/>
            <a:ext cx="412519" cy="3938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3536507" y="710554"/>
            <a:ext cx="271742" cy="25947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5653628" y="1814107"/>
            <a:ext cx="165205" cy="15781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 rot="1280074">
            <a:off x="3348230" y="1493219"/>
            <a:ext cx="165200" cy="1577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475" y="565950"/>
            <a:ext cx="1486925" cy="14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1534625" y="25737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1155CC"/>
                </a:solidFill>
              </a:rPr>
              <a:t>Antecedentes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1189850" y="1207350"/>
            <a:ext cx="3944100" cy="31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ts val="1600"/>
              <a:buChar char="●"/>
            </a:pPr>
            <a:r>
              <a:rPr lang="es-419"/>
              <a:t>Creado en el 2012, por Steve Luc</a:t>
            </a:r>
            <a:r>
              <a:rPr lang="es-419"/>
              <a:t>o y Anders Hejlsberg.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ts val="1600"/>
              <a:buChar char="●"/>
            </a:pPr>
            <a:r>
              <a:rPr lang="es-419"/>
              <a:t>Nace en el proyecto Strada, Microsoft con el objetivo de dar solución al problema de JavaScript en el desarrollo de aplicaciones a gran escala.</a:t>
            </a:r>
            <a:endParaRPr/>
          </a:p>
        </p:txBody>
      </p:sp>
      <p:sp>
        <p:nvSpPr>
          <p:cNvPr id="228" name="Google Shape;228;p2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 rotWithShape="1">
          <a:blip r:embed="rId3">
            <a:alphaModFix/>
          </a:blip>
          <a:srcRect b="33729" l="0" r="2723" t="35864"/>
          <a:stretch/>
        </p:blipFill>
        <p:spPr>
          <a:xfrm>
            <a:off x="6569525" y="3921874"/>
            <a:ext cx="1621923" cy="50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6375" y="1095663"/>
            <a:ext cx="2799776" cy="279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/>
        </p:nvSpPr>
        <p:spPr>
          <a:xfrm>
            <a:off x="219850" y="1241250"/>
            <a:ext cx="44595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1155CC"/>
                </a:solidFill>
                <a:latin typeface="Poppins"/>
                <a:ea typeface="Poppins"/>
                <a:cs typeface="Poppins"/>
                <a:sym typeface="Poppins"/>
              </a:rPr>
              <a:t>Características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2229775" y="2048925"/>
            <a:ext cx="5958600" cy="26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Poppins"/>
              <a:buChar char="●"/>
            </a:pPr>
            <a:r>
              <a:rPr lang="es-419"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Lenguaje de programación libre y de código abierto.</a:t>
            </a:r>
            <a:endParaRPr sz="1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Poppins"/>
              <a:buChar char="●"/>
            </a:pPr>
            <a:r>
              <a:rPr lang="es-419"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Desarrollado y mantenido por Microsoft.</a:t>
            </a:r>
            <a:endParaRPr sz="1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Poppins"/>
              <a:buChar char="●"/>
            </a:pPr>
            <a:r>
              <a:rPr lang="es-419"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Superconjunto de Javascript.</a:t>
            </a:r>
            <a:endParaRPr sz="1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Poppins"/>
              <a:buChar char="●"/>
            </a:pPr>
            <a:r>
              <a:rPr lang="es-419"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Añade tipado estático y objetos basados en clases.</a:t>
            </a:r>
            <a:endParaRPr sz="1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Poppins"/>
              <a:buChar char="●"/>
            </a:pPr>
            <a:r>
              <a:rPr lang="es-419"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Sirve tanto para el cliente como para el servidor.</a:t>
            </a:r>
            <a:endParaRPr sz="1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Poppins"/>
              <a:buChar char="●"/>
            </a:pPr>
            <a:r>
              <a:rPr lang="es-419"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Tiene genéricos y decoradores.</a:t>
            </a:r>
            <a:r>
              <a:rPr lang="es-419"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sz="16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457200" y="1166125"/>
            <a:ext cx="7159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1155CC"/>
                </a:solidFill>
              </a:rPr>
              <a:t>Ventajas 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1296600" y="1929950"/>
            <a:ext cx="70698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Poppins"/>
              <a:buChar char="●"/>
            </a:pPr>
            <a:r>
              <a:rPr lang="es-419" sz="1600">
                <a:latin typeface="Poppins"/>
                <a:ea typeface="Poppins"/>
                <a:cs typeface="Poppins"/>
                <a:sym typeface="Poppins"/>
              </a:rPr>
              <a:t>Muchas herramientas y gran comunidad.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Poppins"/>
              <a:buChar char="●"/>
            </a:pPr>
            <a:r>
              <a:rPr lang="es-419" sz="1600">
                <a:latin typeface="Poppins"/>
                <a:ea typeface="Poppins"/>
                <a:cs typeface="Poppins"/>
                <a:sym typeface="Poppins"/>
              </a:rPr>
              <a:t>Código más entendible.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Poppins"/>
              <a:buChar char="●"/>
            </a:pPr>
            <a:r>
              <a:rPr lang="es-419" sz="1600">
                <a:latin typeface="Poppins"/>
                <a:ea typeface="Poppins"/>
                <a:cs typeface="Poppins"/>
                <a:sym typeface="Poppins"/>
              </a:rPr>
              <a:t>Finalización de código y IntelliSence.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Poppins"/>
              <a:buChar char="●"/>
            </a:pPr>
            <a:r>
              <a:rPr lang="es-419" sz="1600">
                <a:latin typeface="Poppins"/>
                <a:ea typeface="Poppins"/>
                <a:cs typeface="Poppins"/>
                <a:sym typeface="Poppins"/>
              </a:rPr>
              <a:t>Puede escribir código orientado a objetos de una manera más fácil.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Poppins"/>
              <a:buChar char="●"/>
            </a:pPr>
            <a:r>
              <a:rPr lang="es-419" sz="1600">
                <a:latin typeface="Poppins"/>
                <a:ea typeface="Poppins"/>
                <a:cs typeface="Poppins"/>
                <a:sym typeface="Poppins"/>
              </a:rPr>
              <a:t>Curva de aprendizaje liviana. 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Poppins"/>
              <a:buChar char="●"/>
            </a:pPr>
            <a:r>
              <a:rPr lang="es-419" sz="1600">
                <a:latin typeface="Poppins"/>
                <a:ea typeface="Poppins"/>
                <a:cs typeface="Poppins"/>
                <a:sym typeface="Poppins"/>
              </a:rPr>
              <a:t>Detecta errores en tiempo de compilación.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457200" y="1166125"/>
            <a:ext cx="7159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1155CC"/>
                </a:solidFill>
              </a:rPr>
              <a:t>Desv</a:t>
            </a:r>
            <a:r>
              <a:rPr lang="es-419">
                <a:solidFill>
                  <a:srgbClr val="1155CC"/>
                </a:solidFill>
              </a:rPr>
              <a:t>entajas 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1296600" y="1929950"/>
            <a:ext cx="70698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Poppins"/>
              <a:buChar char="●"/>
            </a:pPr>
            <a:r>
              <a:rPr lang="es-419" sz="1600">
                <a:latin typeface="Poppins"/>
                <a:ea typeface="Poppins"/>
                <a:cs typeface="Poppins"/>
                <a:sym typeface="Poppins"/>
              </a:rPr>
              <a:t>Mayor complejidad en la configuración de nuestro proyecto.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Poppins"/>
              <a:buChar char="●"/>
            </a:pPr>
            <a:r>
              <a:rPr lang="es-419" sz="1600">
                <a:latin typeface="Poppins"/>
                <a:ea typeface="Poppins"/>
                <a:cs typeface="Poppins"/>
                <a:sym typeface="Poppins"/>
              </a:rPr>
              <a:t>Toma más tiempo y dedicación para escribir el código.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idx="4294967295" type="title"/>
          </p:nvPr>
        </p:nvSpPr>
        <p:spPr>
          <a:xfrm>
            <a:off x="1562725" y="547775"/>
            <a:ext cx="6747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1155CC"/>
                </a:solidFill>
              </a:rPr>
              <a:t>Frameworks que lo utilizan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150" y="1949175"/>
            <a:ext cx="1038600" cy="1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850" y="1851925"/>
            <a:ext cx="1208575" cy="12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2150" y="1832975"/>
            <a:ext cx="884094" cy="1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6700" y="3751125"/>
            <a:ext cx="1405824" cy="4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29147" y="1852813"/>
            <a:ext cx="1150750" cy="1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3"/>
          <p:cNvPicPr preferRelativeResize="0"/>
          <p:nvPr/>
        </p:nvPicPr>
        <p:blipFill rotWithShape="1">
          <a:blip r:embed="rId8">
            <a:alphaModFix/>
          </a:blip>
          <a:srcRect b="20558" l="0" r="52658" t="20262"/>
          <a:stretch/>
        </p:blipFill>
        <p:spPr>
          <a:xfrm>
            <a:off x="3106100" y="3516487"/>
            <a:ext cx="921875" cy="11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41025" y="3675551"/>
            <a:ext cx="1208575" cy="9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48900" y="1974706"/>
            <a:ext cx="884101" cy="956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95975" y="3557152"/>
            <a:ext cx="1113175" cy="111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59000" y="3698561"/>
            <a:ext cx="1113176" cy="79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/>
        </p:nvSpPr>
        <p:spPr>
          <a:xfrm>
            <a:off x="475425" y="1210825"/>
            <a:ext cx="39738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1155CC"/>
                </a:solidFill>
                <a:latin typeface="Poppins"/>
                <a:ea typeface="Poppins"/>
                <a:cs typeface="Poppins"/>
                <a:sym typeface="Poppins"/>
              </a:rPr>
              <a:t>Compilación</a:t>
            </a:r>
            <a:r>
              <a:rPr b="1" lang="es-419" sz="3600">
                <a:solidFill>
                  <a:srgbClr val="1155C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4813825" y="813175"/>
            <a:ext cx="3708000" cy="15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tsc &lt;archivo.ts&gt;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tsc -w &lt;archivo.ts&gt;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Roboto Mono"/>
                <a:ea typeface="Roboto Mono"/>
                <a:cs typeface="Roboto Mono"/>
                <a:sym typeface="Roboto Mono"/>
              </a:rPr>
              <a:t>tsc --init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325" y="2800375"/>
            <a:ext cx="3427324" cy="21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049" y="2800375"/>
            <a:ext cx="4538552" cy="199990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 txBox="1"/>
          <p:nvPr/>
        </p:nvSpPr>
        <p:spPr>
          <a:xfrm>
            <a:off x="1331150" y="2282650"/>
            <a:ext cx="2267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1155CC"/>
                </a:solidFill>
                <a:latin typeface="Poppins"/>
                <a:ea typeface="Poppins"/>
                <a:cs typeface="Poppins"/>
                <a:sym typeface="Poppins"/>
              </a:rPr>
              <a:t>TypeScript</a:t>
            </a:r>
            <a:endParaRPr b="1" sz="1800">
              <a:solidFill>
                <a:srgbClr val="1155C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5522150" y="2282650"/>
            <a:ext cx="2267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1155CC"/>
                </a:solidFill>
                <a:latin typeface="Poppins"/>
                <a:ea typeface="Poppins"/>
                <a:cs typeface="Poppins"/>
                <a:sym typeface="Poppins"/>
              </a:rPr>
              <a:t>Java</a:t>
            </a:r>
            <a:r>
              <a:rPr b="1" lang="es-419" sz="1800">
                <a:solidFill>
                  <a:srgbClr val="1155CC"/>
                </a:solidFill>
                <a:latin typeface="Poppins"/>
                <a:ea typeface="Poppins"/>
                <a:cs typeface="Poppins"/>
                <a:sym typeface="Poppins"/>
              </a:rPr>
              <a:t>Script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