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57" r:id="rId3"/>
    <p:sldId id="258" r:id="rId4"/>
    <p:sldId id="259" r:id="rId5"/>
    <p:sldId id="263" r:id="rId6"/>
    <p:sldId id="261" r:id="rId7"/>
    <p:sldId id="264" r:id="rId8"/>
    <p:sldId id="265" r:id="rId9"/>
    <p:sldId id="267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0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8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37266C01-A482-4BA2-9A83-4C4F098E7ABA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12FD892D-F48C-4C34-8FCC-9611713AEDE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5085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66C01-A482-4BA2-9A83-4C4F098E7ABA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D892D-F48C-4C34-8FCC-9611713AE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632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66C01-A482-4BA2-9A83-4C4F098E7ABA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D892D-F48C-4C34-8FCC-9611713AEDE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99666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66C01-A482-4BA2-9A83-4C4F098E7ABA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D892D-F48C-4C34-8FCC-9611713AEDE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37622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66C01-A482-4BA2-9A83-4C4F098E7ABA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D892D-F48C-4C34-8FCC-9611713AE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0369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66C01-A482-4BA2-9A83-4C4F098E7ABA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D892D-F48C-4C34-8FCC-9611713AEDE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90773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66C01-A482-4BA2-9A83-4C4F098E7ABA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D892D-F48C-4C34-8FCC-9611713AEDE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33416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66C01-A482-4BA2-9A83-4C4F098E7ABA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D892D-F48C-4C34-8FCC-9611713AEDEB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76973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66C01-A482-4BA2-9A83-4C4F098E7ABA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D892D-F48C-4C34-8FCC-9611713AEDEB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5778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66C01-A482-4BA2-9A83-4C4F098E7ABA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D892D-F48C-4C34-8FCC-9611713AE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711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66C01-A482-4BA2-9A83-4C4F098E7ABA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D892D-F48C-4C34-8FCC-9611713AEDEB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9409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66C01-A482-4BA2-9A83-4C4F098E7ABA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D892D-F48C-4C34-8FCC-9611713AE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065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66C01-A482-4BA2-9A83-4C4F098E7ABA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D892D-F48C-4C34-8FCC-9611713AEDEB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394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66C01-A482-4BA2-9A83-4C4F098E7ABA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D892D-F48C-4C34-8FCC-9611713AEDEB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632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66C01-A482-4BA2-9A83-4C4F098E7ABA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D892D-F48C-4C34-8FCC-9611713AE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639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66C01-A482-4BA2-9A83-4C4F098E7ABA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D892D-F48C-4C34-8FCC-9611713AEDEB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5897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66C01-A482-4BA2-9A83-4C4F098E7ABA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D892D-F48C-4C34-8FCC-9611713AE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463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7266C01-A482-4BA2-9A83-4C4F098E7ABA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2FD892D-F48C-4C34-8FCC-9611713AE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979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A68F3C8-E43D-8A0C-0378-FDA1F02835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91AD1738-8F81-802E-0586-3F80CC8700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58944EFF-E294-AF55-F386-DDBA1FA4BC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8117A61-CA9A-80D7-8512-DD8766B971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endParaRP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DC451158-205C-7748-DF4F-E2FE584F92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88418AB-5E79-4C93-C381-534F68D88B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8D0B06C-A80E-3A44-6EF0-E57EEA0B7F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04BB374-A3CC-4948-55AD-DDE7C40441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5"/>
            <a:stretch/>
          </a:blipFill>
          <a:ln w="15875" cap="flat" cmpd="sng" algn="ctr">
            <a:solidFill>
              <a:srgbClr val="B15E28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EDC4EE5-3BA9-072B-F388-4EE4DF22DC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8294DC79-4E52-15B5-A2E8-D6D9CFCE49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70C105C-2CEC-4666-4D04-D58644D91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endParaRPr>
            </a:p>
          </p:txBody>
        </p: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8D1EE652-4295-021E-7C87-A30088E1A4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79516EB3-994F-DD96-7BAB-B8B9BA743D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5" name="Title 4">
            <a:extLst>
              <a:ext uri="{FF2B5EF4-FFF2-40B4-BE49-F238E27FC236}">
                <a16:creationId xmlns:a16="http://schemas.microsoft.com/office/drawing/2014/main" id="{4063D4D9-6BF3-83FD-9F29-4DCA612EF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398" y="1871131"/>
            <a:ext cx="6815669" cy="151553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5400" dirty="0"/>
              <a:t>Bacchus Winery</a:t>
            </a:r>
            <a:br>
              <a:rPr lang="en-US" sz="5400" dirty="0"/>
            </a:br>
            <a:r>
              <a:rPr lang="en-US" sz="5400" dirty="0"/>
              <a:t>Case Study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23AEAD-41F2-3304-ADD7-07DACBC0F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92398" y="3657597"/>
            <a:ext cx="6815669" cy="132080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/>
              <a:t>CSD310 11.2 Assignment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9D35BF2-BFF5-F562-74AC-9C6B2D1A50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0085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FFCC195-7A54-99F7-E804-405253379D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2F966732-46BA-4BF6-16BF-AC7275E8B2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9EDABF34-D487-0256-C745-F50B56788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34562E3-EC5D-C35D-88C3-960A82F5D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endParaRP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1801AA86-DD14-9BC3-21C4-7E03BDCCDE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D5995791-EE92-1469-1BA5-459305483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4D990D0-C8A6-447C-B347-C690DD0454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7A942D9C-5107-6B21-CE52-F19E4AED44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5"/>
            <a:stretch/>
          </a:blipFill>
          <a:ln w="15875" cap="flat" cmpd="sng" algn="ctr">
            <a:solidFill>
              <a:srgbClr val="B15E28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6752C2F-9921-164E-0850-CAC4858FD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E5C16A2E-AFEE-B912-5D48-495843990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7EC8A77-32AA-8DD9-08E6-79148249C7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endParaRPr>
            </a:p>
          </p:txBody>
        </p: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6CDF8B29-AFAB-276A-AA34-F353B0687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95C86DDA-D4A8-6DE9-1A6C-CBCC05D76B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5" name="Title 4">
            <a:extLst>
              <a:ext uri="{FF2B5EF4-FFF2-40B4-BE49-F238E27FC236}">
                <a16:creationId xmlns:a16="http://schemas.microsoft.com/office/drawing/2014/main" id="{E6969080-EBC5-1515-E5E4-4CB3B4BBE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398" y="1871131"/>
            <a:ext cx="6815669" cy="151553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Thank You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6997FB4-6344-8C03-46C5-2F5E8B4F97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92398" y="3657597"/>
            <a:ext cx="6815669" cy="132080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100" dirty="0"/>
              <a:t>Bacchus Winery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7F7F3C1-FE26-4330-A8FD-54D9B09CDB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9563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DAC3721-C36C-D79C-BB33-D732542D4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Introduction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B39841A-0EB9-0C8E-F6A8-5AC907E94B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Wonderful Team</a:t>
            </a:r>
            <a:br>
              <a:rPr lang="en-US" dirty="0"/>
            </a:br>
            <a:endParaRPr lang="en-US" dirty="0"/>
          </a:p>
          <a:p>
            <a:r>
              <a:rPr lang="en-US" dirty="0"/>
              <a:t>Daniel Graham</a:t>
            </a:r>
          </a:p>
          <a:p>
            <a:r>
              <a:rPr lang="en-US" dirty="0"/>
              <a:t>Stephanie Ramos</a:t>
            </a:r>
          </a:p>
          <a:p>
            <a:r>
              <a:rPr lang="en-US" dirty="0"/>
              <a:t>Aidan Jacoby</a:t>
            </a:r>
          </a:p>
        </p:txBody>
      </p:sp>
    </p:spTree>
    <p:extLst>
      <p:ext uri="{BB962C8B-B14F-4D97-AF65-F5344CB8AC3E}">
        <p14:creationId xmlns:p14="http://schemas.microsoft.com/office/powerpoint/2010/main" val="1228081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7575D7A7-3C36-4508-9BC6-70A93BD3C4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BC964A0D-06B7-4C16-AC9F-20ADDA8059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5703F5C-55DF-45CD-BC3F-3BE8F1033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A8C7134F-70F9-4826-A97E-9B39AEA08F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39351E73-B6DD-4B56-8EE9-C16B5711C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E446D0E-6531-40B7-A182-FB86024397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C8BABCA7-C1E0-41BA-A822-5F61251AA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5"/>
            <a:stretch/>
          </a:blipFill>
          <a:ln w="15875" cap="flat" cmpd="sng" algn="ctr">
            <a:solidFill>
              <a:srgbClr val="B15E28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E5D6EB5-6FDB-477A-98F5-7409CD5375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5BB75167-5757-4E5F-869B-5A350BF43A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8338DAE-FFCB-472B-A9EE-77E42FDBD3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52B2E0A0-4D94-4C05-97C1-32B5D88A2E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A91E75C9-3350-4F0B-993E-89D3DBD76C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5" name="Title 4">
            <a:extLst>
              <a:ext uri="{FF2B5EF4-FFF2-40B4-BE49-F238E27FC236}">
                <a16:creationId xmlns:a16="http://schemas.microsoft.com/office/drawing/2014/main" id="{6E64481A-830D-54EF-9559-77462CC25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398" y="1871131"/>
            <a:ext cx="6815669" cy="151553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Case Study Overview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2EB2C57-C567-F624-6196-A388F97767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92398" y="3657597"/>
            <a:ext cx="6815669" cy="132080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100" dirty="0"/>
              <a:t>Bacchus Winery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89FB2CC-C7A1-4A53-A088-636FB487FE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7849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BE95CF0-B5CD-AD85-D3F5-5A2A841AD9D3}"/>
              </a:ext>
            </a:extLst>
          </p:cNvPr>
          <p:cNvSpPr txBox="1"/>
          <p:nvPr/>
        </p:nvSpPr>
        <p:spPr>
          <a:xfrm>
            <a:off x="646545" y="655782"/>
            <a:ext cx="1087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61DA146-15F0-B78E-7A85-1200686CB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Bacchus Winery – Business Plan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B71CC25-2793-6900-E835-938C6732D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900" dirty="0"/>
              <a:t>Stan and Davis Bacchus inherited winery from their Father</a:t>
            </a:r>
            <a:br>
              <a:rPr lang="en-US" sz="2900" dirty="0"/>
            </a:br>
            <a:endParaRPr lang="en-US" sz="29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900" dirty="0"/>
              <a:t>Eager to update business practices and transition away from manual bookkeeping</a:t>
            </a:r>
            <a:br>
              <a:rPr lang="en-US" sz="2900" dirty="0"/>
            </a:br>
            <a:endParaRPr lang="en-US" sz="29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900" dirty="0"/>
              <a:t>Owners wanted to maintain original staffing</a:t>
            </a:r>
            <a:br>
              <a:rPr lang="en-US" sz="2900" dirty="0"/>
            </a:br>
            <a:endParaRPr lang="en-US" sz="29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900" dirty="0"/>
              <a:t>Create a report that shows a yearly production snapshot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354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D543EAE-FF73-B0DF-9B77-7F5C2CCAEA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BA2B9CE2-CAC7-AA64-C461-1C5984C1EB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E06ACAFC-6CE9-8560-377F-EFDBAF0530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D1F4051-2D23-C8BD-EFAC-C1776A71E7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endParaRP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48990875-F315-0E83-C7E7-07DFB93999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E82C4153-6CDC-FC68-16D2-66B119797C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4D3A73E-5F22-27B7-9130-2F243C596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FAD46E49-AF89-6C71-3CDE-239E86786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5"/>
            <a:stretch/>
          </a:blipFill>
          <a:ln w="15875" cap="flat" cmpd="sng" algn="ctr">
            <a:solidFill>
              <a:srgbClr val="B15E28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2B91D59-4BA2-1292-1CEA-4C18E398F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CFC87817-90D9-CB85-47F7-0FE2CDE0B4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ACFB6D0-E59A-8A71-21D2-0CF090C45E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endParaRPr>
            </a:p>
          </p:txBody>
        </p: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A53E3846-B4CA-2896-3DF9-4F8E1E8FE8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17491578-F39E-46C3-3AD8-55E6A74EA5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5" name="Title 4">
            <a:extLst>
              <a:ext uri="{FF2B5EF4-FFF2-40B4-BE49-F238E27FC236}">
                <a16:creationId xmlns:a16="http://schemas.microsoft.com/office/drawing/2014/main" id="{4D701B71-C3C7-B2CD-58A1-8BB235BE9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398" y="1871131"/>
            <a:ext cx="6815669" cy="151553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5400" dirty="0"/>
              <a:t>SQL</a:t>
            </a:r>
            <a:br>
              <a:rPr lang="en-US" sz="5400" dirty="0"/>
            </a:br>
            <a:r>
              <a:rPr lang="en-US" sz="5400" dirty="0"/>
              <a:t>Overview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0A00879-36A7-1DC3-B5CE-FF2210611E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92398" y="3657597"/>
            <a:ext cx="6815669" cy="132080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100" dirty="0"/>
              <a:t>Bacchus Winery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21FC661-EC17-9B82-5AA2-5C10DD5BC1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6407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5FDF2-882E-1993-52FC-B0A941B7E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Bacchus Winery – Finalized ERD</a:t>
            </a:r>
          </a:p>
        </p:txBody>
      </p:sp>
      <p:pic>
        <p:nvPicPr>
          <p:cNvPr id="9" name="Content Placeholder 8" descr="A group of white squares with black text&#10;&#10;AI-generated content may be incorrect.">
            <a:extLst>
              <a:ext uri="{FF2B5EF4-FFF2-40B4-BE49-F238E27FC236}">
                <a16:creationId xmlns:a16="http://schemas.microsoft.com/office/drawing/2014/main" id="{3F6164E2-D1E8-49F4-C302-B8C30E6E2A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2864958"/>
            <a:ext cx="9601200" cy="2702885"/>
          </a:xfrm>
        </p:spPr>
      </p:pic>
    </p:spTree>
    <p:extLst>
      <p:ext uri="{BB962C8B-B14F-4D97-AF65-F5344CB8AC3E}">
        <p14:creationId xmlns:p14="http://schemas.microsoft.com/office/powerpoint/2010/main" val="20582519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40963-5787-FB51-C993-923ECD5C0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Primary Reports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1EC3B8-42DC-9998-7865-63F205C2D1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Supplier Delivery Wrap-Up – Are all suppliers delivering on time?</a:t>
            </a:r>
          </a:p>
          <a:p>
            <a:pPr lvl="1"/>
            <a:r>
              <a:rPr lang="en-US" sz="1600" dirty="0"/>
              <a:t>Month-By-Month Report</a:t>
            </a:r>
            <a:endParaRPr lang="en-US" sz="1400" dirty="0"/>
          </a:p>
          <a:p>
            <a:r>
              <a:rPr lang="en-US" sz="3200" dirty="0"/>
              <a:t>Wine Distribution Report – Are all wines selling?</a:t>
            </a:r>
            <a:br>
              <a:rPr lang="en-US" sz="3200" dirty="0"/>
            </a:br>
            <a:endParaRPr lang="en-US" sz="3200" dirty="0"/>
          </a:p>
          <a:p>
            <a:r>
              <a:rPr lang="en-US" sz="3200" dirty="0"/>
              <a:t>Employee Work Report – How long is our team working?</a:t>
            </a:r>
          </a:p>
          <a:p>
            <a:pPr lvl="1"/>
            <a:r>
              <a:rPr lang="en-US" sz="1600" dirty="0"/>
              <a:t>Annual Report</a:t>
            </a:r>
          </a:p>
        </p:txBody>
      </p:sp>
    </p:spTree>
    <p:extLst>
      <p:ext uri="{BB962C8B-B14F-4D97-AF65-F5344CB8AC3E}">
        <p14:creationId xmlns:p14="http://schemas.microsoft.com/office/powerpoint/2010/main" val="779177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B44B67E-BF52-EA2B-E4DD-9168951D8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Reports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8ACC425-47EA-791A-69CE-BEE8080AB32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indent="-342900" algn="l">
              <a:buFont typeface="+mj-lt"/>
              <a:buAutoNum type="arabicPeriod"/>
            </a:pPr>
            <a:r>
              <a:rPr lang="en-US" dirty="0"/>
              <a:t>Supplier Delivery Report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Assumptions Made: Company Names, Dates Used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dirty="0"/>
              <a:t>Wine Sales &amp; Distributions Overview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Assumptions Made: Actual Wine Quantities, Distributor Names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dirty="0"/>
              <a:t>Employee Work Hours Summary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Assumptions Made: Real Hours Worked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2E6A440-3779-2C47-CE6A-2EE5325DCE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8847" y="1155903"/>
            <a:ext cx="3315050" cy="2093188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0751268F-9714-793A-54C1-922F5BB479D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57013"/>
          <a:stretch>
            <a:fillRect/>
          </a:stretch>
        </p:blipFill>
        <p:spPr>
          <a:xfrm>
            <a:off x="8720424" y="2202497"/>
            <a:ext cx="2616960" cy="2453005"/>
          </a:xfrm>
          <a:prstGeom prst="rect">
            <a:avLst/>
          </a:prstGeom>
        </p:spPr>
      </p:pic>
      <p:pic>
        <p:nvPicPr>
          <p:cNvPr id="11" name="Picture 10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FE37296-029D-083F-417A-DB4B9A50707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3350" t="16887" r="52620"/>
          <a:stretch>
            <a:fillRect/>
          </a:stretch>
        </p:blipFill>
        <p:spPr>
          <a:xfrm>
            <a:off x="5248846" y="3412553"/>
            <a:ext cx="3315049" cy="2126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243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C05C89E-C279-2A9D-C51A-B7426564C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Assumptions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F4FDE8-CF2B-537D-47A4-086AB8755C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The winery only produces and sells four wine varieties: Merlot, Cabernet, Chablis, and Chardonnay.</a:t>
            </a:r>
          </a:p>
          <a:p>
            <a:r>
              <a:rPr lang="en-US" dirty="0"/>
              <a:t>No outside grapes are used; all wine is produced using grapes grown on-site.</a:t>
            </a:r>
          </a:p>
          <a:p>
            <a:r>
              <a:rPr lang="en-US" dirty="0"/>
              <a:t>Each supply item is sourced from a single supplier.</a:t>
            </a:r>
          </a:p>
          <a:p>
            <a:r>
              <a:rPr lang="en-US" dirty="0"/>
              <a:t>Monthly delivery performance reports are not currently in place but are required to help management identify late shipments.</a:t>
            </a:r>
          </a:p>
          <a:p>
            <a:r>
              <a:rPr lang="en-US" dirty="0"/>
              <a:t>The system will track both expected and actual delivery dates to support delivery performance analysis.</a:t>
            </a:r>
          </a:p>
          <a:p>
            <a:r>
              <a:rPr lang="en-US" dirty="0"/>
              <a:t>Employee work hours are not currently tracked in a formal system, but the company wants to begin recording and reviewing hours worked by each employee on a quarterly basis.</a:t>
            </a:r>
          </a:p>
          <a:p>
            <a:r>
              <a:rPr lang="en-US" dirty="0"/>
              <a:t>The company does not currently have an online ordering or shipment tracking system for distributors, but this is a desired feature the new system will support.</a:t>
            </a:r>
          </a:p>
          <a:p>
            <a:r>
              <a:rPr lang="en-US" dirty="0"/>
              <a:t>Each employee works in only one department, and departments are: Finance, Marketing, Production, and Distribution.</a:t>
            </a:r>
          </a:p>
          <a:p>
            <a:r>
              <a:rPr lang="en-US" dirty="0"/>
              <a:t>Distributors can place one order that includes multiple wine types.</a:t>
            </a:r>
          </a:p>
          <a:p>
            <a:r>
              <a:rPr lang="en-US" dirty="0"/>
              <a:t>Orders are placed by distributors and include an order date and shipping status.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0049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62</TotalTime>
  <Words>344</Words>
  <Application>Microsoft Office PowerPoint</Application>
  <PresentationFormat>Widescreen</PresentationFormat>
  <Paragraphs>45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Garamond</vt:lpstr>
      <vt:lpstr>Organic</vt:lpstr>
      <vt:lpstr>Bacchus Winery Case Study</vt:lpstr>
      <vt:lpstr>Group Introduction</vt:lpstr>
      <vt:lpstr>Case Study Overview</vt:lpstr>
      <vt:lpstr>Bacchus Winery – Business Plan</vt:lpstr>
      <vt:lpstr>SQL Overview</vt:lpstr>
      <vt:lpstr>Bacchus Winery – Finalized ERD</vt:lpstr>
      <vt:lpstr>Primary Reports</vt:lpstr>
      <vt:lpstr>Example Reports</vt:lpstr>
      <vt:lpstr>Design Assumptions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Aidan Jacoby</dc:creator>
  <cp:lastModifiedBy>Aidan Jacoby</cp:lastModifiedBy>
  <cp:revision>2</cp:revision>
  <dcterms:created xsi:type="dcterms:W3CDTF">2025-07-20T17:01:13Z</dcterms:created>
  <dcterms:modified xsi:type="dcterms:W3CDTF">2025-07-20T18:03:53Z</dcterms:modified>
</cp:coreProperties>
</file>