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embeddings/oleObject1.bin" ContentType="application/vnd.openxmlformats-officedocument.oleObject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embeddings/oleObject2.bin" ContentType="application/vnd.openxmlformats-officedocument.oleObject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3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333" r:id="rId2"/>
    <p:sldId id="332" r:id="rId3"/>
    <p:sldId id="335" r:id="rId4"/>
    <p:sldId id="331" r:id="rId5"/>
    <p:sldId id="337" r:id="rId6"/>
    <p:sldId id="327" r:id="rId7"/>
    <p:sldId id="261" r:id="rId8"/>
    <p:sldId id="334" r:id="rId9"/>
    <p:sldId id="330" r:id="rId10"/>
  </p:sldIdLst>
  <p:sldSz cx="8961438" cy="6721475"/>
  <p:notesSz cx="6743700" cy="9906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4025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1225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66838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4038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0F6B"/>
    <a:srgbClr val="641175"/>
    <a:srgbClr val="0065CC"/>
    <a:srgbClr val="777777"/>
    <a:srgbClr val="510D53"/>
    <a:srgbClr val="310832"/>
    <a:srgbClr val="A869AF"/>
    <a:srgbClr val="841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270" autoAdjust="0"/>
  </p:normalViewPr>
  <p:slideViewPr>
    <p:cSldViewPr showGuides="1">
      <p:cViewPr>
        <p:scale>
          <a:sx n="94" d="100"/>
          <a:sy n="94" d="100"/>
        </p:scale>
        <p:origin x="-1472" y="-256"/>
      </p:cViewPr>
      <p:guideLst>
        <p:guide orient="horz" pos="3512"/>
        <p:guide orient="horz" pos="143"/>
        <p:guide orient="horz" pos="1230"/>
        <p:guide pos="2823"/>
        <p:guide pos="5555"/>
        <p:guide pos="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2772" y="-126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714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8175"/>
            <a:ext cx="5349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9F71EDF5-8266-DA4B-8C15-A586B1223BF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129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57925" y="111125"/>
            <a:ext cx="2952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50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2175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4300" indent="-112713" algn="l" defTabSz="892175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96863" indent="-177800" algn="l" defTabSz="892175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423863" indent="-122238" algn="l" defTabSz="892175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539750" indent="-111125" algn="l" defTabSz="892175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3094" algn="l" defTabSz="913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713" algn="l" defTabSz="913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330" algn="l" defTabSz="913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2950" algn="l" defTabSz="913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018213" y="9526072"/>
            <a:ext cx="534987" cy="184666"/>
          </a:xfrm>
        </p:spPr>
        <p:txBody>
          <a:bodyPr/>
          <a:lstStyle/>
          <a:p>
            <a:fld id="{C63C8E95-AD28-4F69-97D7-BF68F9793A7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6100" y="5322888"/>
            <a:ext cx="5746750" cy="1107996"/>
          </a:xfrm>
        </p:spPr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eliminate the ambiguities in scaling the coordinates,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enforce (only for affine transformations) that the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area and the ratio of edge length remain constant be-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 and after the transformation,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geometry, Constraints on Scale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18213" y="9526072"/>
            <a:ext cx="534987" cy="184666"/>
          </a:xfrm>
        </p:spPr>
        <p:txBody>
          <a:bodyPr/>
          <a:lstStyle/>
          <a:p>
            <a:fld id="{C63C8E95-AD28-4F69-97D7-BF68F9793A7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0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tags" Target="../tags/tag50.xml"/><Relationship Id="rId6" Type="http://schemas.openxmlformats.org/officeDocument/2006/relationships/tags" Target="../tags/tag51.xml"/><Relationship Id="rId7" Type="http://schemas.openxmlformats.org/officeDocument/2006/relationships/tags" Target="../tags/tag52.xml"/><Relationship Id="rId8" Type="http://schemas.openxmlformats.org/officeDocument/2006/relationships/slideMaster" Target="../slideMasters/slideMaster1.xml"/><Relationship Id="rId9" Type="http://schemas.openxmlformats.org/officeDocument/2006/relationships/oleObject" Target="../embeddings/oleObject2.bin"/><Relationship Id="rId10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tags" Target="../tags/tag47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61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62.xml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57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60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think-cell Slide" r:id="rId9" imgW="0" imgH="0" progId="TCLayout.ActiveDocument.1">
                  <p:embed/>
                </p:oleObj>
              </mc:Choice>
              <mc:Fallback>
                <p:oleObj name="think-cell Slide" r:id="rId9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8961438" cy="6721475"/>
          </a:xfrm>
          <a:prstGeom prst="rect">
            <a:avLst/>
          </a:prstGeom>
          <a:solidFill>
            <a:srgbClr val="006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22" tIns="45662" rIns="91322" bIns="45662" anchor="ctr"/>
          <a:lstStyle/>
          <a:p>
            <a:endParaRPr lang="nl-NL"/>
          </a:p>
        </p:txBody>
      </p:sp>
      <p:sp>
        <p:nvSpPr>
          <p:cNvPr id="6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0" y="3346450"/>
            <a:ext cx="8961438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nl-NL">
              <a:ea typeface="+mn-ea"/>
              <a:cs typeface="+mn-cs"/>
            </a:endParaRPr>
          </a:p>
        </p:txBody>
      </p:sp>
      <p:grpSp>
        <p:nvGrpSpPr>
          <p:cNvPr id="7" name="McK Title Elements" hidden="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0" y="0"/>
            <a:ext cx="7756525" cy="6723063"/>
            <a:chOff x="0" y="0"/>
            <a:chExt cx="4886" cy="4235"/>
          </a:xfrm>
        </p:grpSpPr>
        <p:sp>
          <p:nvSpPr>
            <p:cNvPr id="8" name="McK Document type" hidden="1"/>
            <p:cNvSpPr txBox="1">
              <a:spLocks noChangeArrowheads="1"/>
            </p:cNvSpPr>
            <p:nvPr userDrawn="1"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nl-NL" sz="1400" smtClean="0"/>
                <a:t>Documenttype</a:t>
              </a:r>
            </a:p>
          </p:txBody>
        </p:sp>
        <p:sp>
          <p:nvSpPr>
            <p:cNvPr id="9" name="McK Date" hidden="1"/>
            <p:cNvSpPr txBox="1">
              <a:spLocks noChangeArrowheads="1"/>
            </p:cNvSpPr>
            <p:nvPr userDrawn="1"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nl-NL" sz="1400" smtClean="0"/>
                <a:t>Datum</a:t>
              </a:r>
            </a:p>
          </p:txBody>
        </p:sp>
        <p:sp>
          <p:nvSpPr>
            <p:cNvPr id="10" name="McK Disclaimer" hidden="1"/>
            <p:cNvSpPr>
              <a:spLocks noChangeArrowheads="1"/>
            </p:cNvSpPr>
            <p:nvPr userDrawn="1"/>
          </p:nvSpPr>
          <p:spPr bwMode="auto">
            <a:xfrm>
              <a:off x="1663" y="3714"/>
              <a:ext cx="3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pPr defTabSz="801688" eaLnBrk="0" hangingPunct="0"/>
              <a:r>
                <a:rPr lang="nl-NL" sz="800"/>
                <a:t>VERTROUWELIJK EN AUTEURSRECHTELIJK BESCHERMD</a:t>
              </a:r>
            </a:p>
            <a:p>
              <a:pPr defTabSz="801688" eaLnBrk="0" hangingPunct="0"/>
              <a:r>
                <a:rPr lang="nl-NL" sz="800"/>
                <a:t>Gebruik van dit materiaal zonder nadrukkelijke toestemming van McKinsey &amp; Company is ten strengste verboden</a:t>
              </a:r>
            </a:p>
          </p:txBody>
        </p:sp>
        <p:sp>
          <p:nvSpPr>
            <p:cNvPr id="11" name="TitleBottomPlaceholder" hidden="1"/>
            <p:cNvSpPr>
              <a:spLocks noChangeArrowheads="1"/>
            </p:cNvSpPr>
            <p:nvPr userDrawn="1"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" name="TitleTopPlaceholder" hidden="1"/>
            <p:cNvSpPr>
              <a:spLocks noChangeArrowheads="1"/>
            </p:cNvSpPr>
            <p:nvPr userDrawn="1"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pic>
        <p:nvPicPr>
          <p:cNvPr id="13" name="TitleBottomBarBW" hidden="1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947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640013" y="2133612"/>
            <a:ext cx="4935537" cy="497721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nl-NL"/>
              <a:t>Click to edit Master title</a:t>
            </a:r>
          </a:p>
        </p:txBody>
      </p:sp>
      <p:sp>
        <p:nvSpPr>
          <p:cNvPr id="48948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4772026"/>
            <a:ext cx="4935537" cy="215444"/>
          </a:xfrm>
        </p:spPr>
        <p:txBody>
          <a:bodyPr>
            <a:sp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  <p:sp>
        <p:nvSpPr>
          <p:cNvPr id="14" name="doc id"/>
          <p:cNvSpPr>
            <a:spLocks noGrp="1" noChangeArrowheads="1"/>
          </p:cNvSpPr>
          <p:nvPr>
            <p:ph type="ftr" sz="quarter" idx="10"/>
            <p:custDataLst>
              <p:tags r:id="rId7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988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953202"/>
            <a:ext cx="5376863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6612" indent="0">
              <a:buNone/>
              <a:defRPr sz="2800"/>
            </a:lvl2pPr>
            <a:lvl3pPr marL="913240" indent="0">
              <a:buNone/>
              <a:defRPr sz="2400"/>
            </a:lvl3pPr>
            <a:lvl4pPr marL="1369859" indent="0">
              <a:buNone/>
              <a:defRPr sz="2000"/>
            </a:lvl4pPr>
            <a:lvl5pPr marL="1826473" indent="0">
              <a:buNone/>
              <a:defRPr sz="2000"/>
            </a:lvl5pPr>
            <a:lvl6pPr marL="2283094" indent="0">
              <a:buNone/>
              <a:defRPr sz="2000"/>
            </a:lvl6pPr>
            <a:lvl7pPr marL="2739713" indent="0">
              <a:buNone/>
              <a:defRPr sz="2000"/>
            </a:lvl7pPr>
            <a:lvl8pPr marL="3196330" indent="0">
              <a:buNone/>
              <a:defRPr sz="2000"/>
            </a:lvl8pPr>
            <a:lvl9pPr marL="365295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6612" indent="0">
              <a:buNone/>
              <a:defRPr sz="1200"/>
            </a:lvl2pPr>
            <a:lvl3pPr marL="913240" indent="0">
              <a:buNone/>
              <a:defRPr sz="1000"/>
            </a:lvl3pPr>
            <a:lvl4pPr marL="1369859" indent="0">
              <a:buNone/>
              <a:defRPr sz="900"/>
            </a:lvl4pPr>
            <a:lvl5pPr marL="1826473" indent="0">
              <a:buNone/>
              <a:defRPr sz="900"/>
            </a:lvl5pPr>
            <a:lvl6pPr marL="2283094" indent="0">
              <a:buNone/>
              <a:defRPr sz="900"/>
            </a:lvl6pPr>
            <a:lvl7pPr marL="2739713" indent="0">
              <a:buNone/>
              <a:defRPr sz="900"/>
            </a:lvl7pPr>
            <a:lvl8pPr marL="3196330" indent="0">
              <a:buNone/>
              <a:defRPr sz="900"/>
            </a:lvl8pPr>
            <a:lvl9pPr marL="36529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00F3F-6A25-8146-B430-8100CA3E023A}" type="slidenum">
              <a:rPr lang="nl-NL"/>
              <a:pPr>
                <a:defRPr/>
              </a:pPr>
              <a:t>‹#›</a:t>
            </a:fld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718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862E8-B188-E64A-A0FD-1CE9756B91BC}" type="slidenum">
              <a:rPr lang="nl-NL"/>
              <a:pPr>
                <a:defRPr/>
              </a:pPr>
              <a:t>‹#›</a:t>
            </a:fld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029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2047" y="230200"/>
            <a:ext cx="615553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200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90915-95D6-D447-8EF3-E3EC184B5A88}" type="slidenum">
              <a:rPr lang="nl-NL"/>
              <a:pPr>
                <a:defRPr/>
              </a:pPr>
              <a:t>‹#›</a:t>
            </a:fld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976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48072" y="6229812"/>
            <a:ext cx="2091002" cy="357856"/>
          </a:xfrm>
          <a:prstGeom prst="rect">
            <a:avLst/>
          </a:prstGeom>
        </p:spPr>
        <p:txBody>
          <a:bodyPr lIns="89611" tIns="44806" rIns="89611" bIns="44806"/>
          <a:lstStyle/>
          <a:p>
            <a:fld id="{D4F9F905-78EA-48AB-97D1-B3A9DD8060E4}" type="datetime1">
              <a:rPr lang="en-US" altLang="ko-KR" smtClean="0"/>
              <a:t>5/2/14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61825" y="6229812"/>
            <a:ext cx="2837789" cy="357856"/>
          </a:xfrm>
          <a:prstGeom prst="rect">
            <a:avLst/>
          </a:prstGeom>
        </p:spPr>
        <p:txBody>
          <a:bodyPr lIns="89611" tIns="44806" rIns="89611" bIns="44806"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F0F-401C-4E98-BF76-646969C3FB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6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13" y="2024075"/>
            <a:ext cx="4302125" cy="122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6283" y="1273175"/>
            <a:ext cx="5761112" cy="3587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90C7B-063E-374A-A347-9410CBBBBB99}" type="slidenum">
              <a:rPr lang="nl-NL"/>
              <a:pPr>
                <a:defRPr/>
              </a:pPr>
              <a:t>‹#›</a:t>
            </a:fld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942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E5F01-813A-3B49-83CA-DAD7406955C6}" type="slidenum">
              <a:rPr lang="nl-NL"/>
              <a:pPr>
                <a:defRPr/>
              </a:pPr>
              <a:t>‹#›</a:t>
            </a:fld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757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37" y="4319595"/>
            <a:ext cx="7616825" cy="123676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37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612" indent="0">
              <a:buNone/>
              <a:defRPr sz="1800"/>
            </a:lvl2pPr>
            <a:lvl3pPr marL="913240" indent="0">
              <a:buNone/>
              <a:defRPr sz="1600"/>
            </a:lvl3pPr>
            <a:lvl4pPr marL="1369859" indent="0">
              <a:buNone/>
              <a:defRPr sz="1400"/>
            </a:lvl4pPr>
            <a:lvl5pPr marL="1826473" indent="0">
              <a:buNone/>
              <a:defRPr sz="1400"/>
            </a:lvl5pPr>
            <a:lvl6pPr marL="2283094" indent="0">
              <a:buNone/>
              <a:defRPr sz="1400"/>
            </a:lvl6pPr>
            <a:lvl7pPr marL="2739713" indent="0">
              <a:buNone/>
              <a:defRPr sz="1400"/>
            </a:lvl7pPr>
            <a:lvl8pPr marL="3196330" indent="0">
              <a:buNone/>
              <a:defRPr sz="1400"/>
            </a:lvl8pPr>
            <a:lvl9pPr marL="365295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0C61F-B548-B24C-96C5-6DEC51D53B08}" type="slidenum">
              <a:rPr lang="nl-NL"/>
              <a:pPr>
                <a:defRPr/>
              </a:pPr>
              <a:t>‹#›</a:t>
            </a:fld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221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75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37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4938F-3DF2-D547-8470-2BCC61FA75F0}" type="slidenum">
              <a:rPr lang="nl-NL"/>
              <a:pPr>
                <a:defRPr/>
              </a:pPr>
              <a:t>‹#›</a:t>
            </a:fld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300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87" y="1504962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12" indent="0">
              <a:buNone/>
              <a:defRPr sz="2000" b="1"/>
            </a:lvl2pPr>
            <a:lvl3pPr marL="913240" indent="0">
              <a:buNone/>
              <a:defRPr sz="1800" b="1"/>
            </a:lvl3pPr>
            <a:lvl4pPr marL="1369859" indent="0">
              <a:buNone/>
              <a:defRPr sz="1600" b="1"/>
            </a:lvl4pPr>
            <a:lvl5pPr marL="1826473" indent="0">
              <a:buNone/>
              <a:defRPr sz="1600" b="1"/>
            </a:lvl5pPr>
            <a:lvl6pPr marL="2283094" indent="0">
              <a:buNone/>
              <a:defRPr sz="1600" b="1"/>
            </a:lvl6pPr>
            <a:lvl7pPr marL="2739713" indent="0">
              <a:buNone/>
              <a:defRPr sz="1600" b="1"/>
            </a:lvl7pPr>
            <a:lvl8pPr marL="3196330" indent="0">
              <a:buNone/>
              <a:defRPr sz="1600" b="1"/>
            </a:lvl8pPr>
            <a:lvl9pPr marL="36529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87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62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12" indent="0">
              <a:buNone/>
              <a:defRPr sz="2000" b="1"/>
            </a:lvl2pPr>
            <a:lvl3pPr marL="913240" indent="0">
              <a:buNone/>
              <a:defRPr sz="1800" b="1"/>
            </a:lvl3pPr>
            <a:lvl4pPr marL="1369859" indent="0">
              <a:buNone/>
              <a:defRPr sz="1600" b="1"/>
            </a:lvl4pPr>
            <a:lvl5pPr marL="1826473" indent="0">
              <a:buNone/>
              <a:defRPr sz="1600" b="1"/>
            </a:lvl5pPr>
            <a:lvl6pPr marL="2283094" indent="0">
              <a:buNone/>
              <a:defRPr sz="1600" b="1"/>
            </a:lvl6pPr>
            <a:lvl7pPr marL="2739713" indent="0">
              <a:buNone/>
              <a:defRPr sz="1600" b="1"/>
            </a:lvl7pPr>
            <a:lvl8pPr marL="3196330" indent="0">
              <a:buNone/>
              <a:defRPr sz="1600" b="1"/>
            </a:lvl8pPr>
            <a:lvl9pPr marL="36529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8780A-1AB9-9046-9B76-F405FFDDB10B}" type="slidenum">
              <a:rPr lang="nl-NL"/>
              <a:pPr>
                <a:defRPr/>
              </a:pPr>
              <a:t>‹#›</a:t>
            </a:fld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451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8DF88-26BA-8842-849E-2DCEB5E2A7A8}" type="slidenum">
              <a:rPr lang="nl-NL"/>
              <a:pPr>
                <a:defRPr/>
              </a:pPr>
              <a:t>‹#›</a:t>
            </a:fld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259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4D137-3346-0540-BD83-37636C01FAB3}" type="slidenum">
              <a:rPr lang="nl-NL"/>
              <a:pPr>
                <a:defRPr/>
              </a:pPr>
              <a:t>‹#›</a:t>
            </a:fld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201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790985"/>
            <a:ext cx="294798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95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6612" indent="0">
              <a:buNone/>
              <a:defRPr sz="1200"/>
            </a:lvl2pPr>
            <a:lvl3pPr marL="913240" indent="0">
              <a:buNone/>
              <a:defRPr sz="1000"/>
            </a:lvl3pPr>
            <a:lvl4pPr marL="1369859" indent="0">
              <a:buNone/>
              <a:defRPr sz="900"/>
            </a:lvl4pPr>
            <a:lvl5pPr marL="1826473" indent="0">
              <a:buNone/>
              <a:defRPr sz="900"/>
            </a:lvl5pPr>
            <a:lvl6pPr marL="2283094" indent="0">
              <a:buNone/>
              <a:defRPr sz="900"/>
            </a:lvl6pPr>
            <a:lvl7pPr marL="2739713" indent="0">
              <a:buNone/>
              <a:defRPr sz="900"/>
            </a:lvl7pPr>
            <a:lvl8pPr marL="3196330" indent="0">
              <a:buNone/>
              <a:defRPr sz="900"/>
            </a:lvl8pPr>
            <a:lvl9pPr marL="36529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35DB9-43F4-F645-BDDD-BC3E5342B525}" type="slidenum">
              <a:rPr lang="nl-NL"/>
              <a:pPr>
                <a:defRPr/>
              </a:pPr>
              <a:t>‹#›</a:t>
            </a:fld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38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6" Type="http://schemas.openxmlformats.org/officeDocument/2006/relationships/tags" Target="../tags/tag2.xml"/><Relationship Id="rId17" Type="http://schemas.openxmlformats.org/officeDocument/2006/relationships/tags" Target="../tags/tag3.xml"/><Relationship Id="rId18" Type="http://schemas.openxmlformats.org/officeDocument/2006/relationships/tags" Target="../tags/tag4.xml"/><Relationship Id="rId19" Type="http://schemas.openxmlformats.org/officeDocument/2006/relationships/tags" Target="../tags/tag5.xml"/><Relationship Id="rId50" Type="http://schemas.openxmlformats.org/officeDocument/2006/relationships/tags" Target="../tags/tag36.xml"/><Relationship Id="rId51" Type="http://schemas.openxmlformats.org/officeDocument/2006/relationships/tags" Target="../tags/tag37.xml"/><Relationship Id="rId52" Type="http://schemas.openxmlformats.org/officeDocument/2006/relationships/tags" Target="../tags/tag38.xml"/><Relationship Id="rId53" Type="http://schemas.openxmlformats.org/officeDocument/2006/relationships/tags" Target="../tags/tag39.xml"/><Relationship Id="rId54" Type="http://schemas.openxmlformats.org/officeDocument/2006/relationships/tags" Target="../tags/tag40.xml"/><Relationship Id="rId55" Type="http://schemas.openxmlformats.org/officeDocument/2006/relationships/tags" Target="../tags/tag41.xml"/><Relationship Id="rId56" Type="http://schemas.openxmlformats.org/officeDocument/2006/relationships/tags" Target="../tags/tag42.xml"/><Relationship Id="rId57" Type="http://schemas.openxmlformats.org/officeDocument/2006/relationships/tags" Target="../tags/tag43.xml"/><Relationship Id="rId58" Type="http://schemas.openxmlformats.org/officeDocument/2006/relationships/tags" Target="../tags/tag44.xml"/><Relationship Id="rId59" Type="http://schemas.openxmlformats.org/officeDocument/2006/relationships/tags" Target="../tags/tag45.xml"/><Relationship Id="rId40" Type="http://schemas.openxmlformats.org/officeDocument/2006/relationships/tags" Target="../tags/tag26.xml"/><Relationship Id="rId41" Type="http://schemas.openxmlformats.org/officeDocument/2006/relationships/tags" Target="../tags/tag27.xml"/><Relationship Id="rId42" Type="http://schemas.openxmlformats.org/officeDocument/2006/relationships/tags" Target="../tags/tag28.xml"/><Relationship Id="rId43" Type="http://schemas.openxmlformats.org/officeDocument/2006/relationships/tags" Target="../tags/tag29.xml"/><Relationship Id="rId44" Type="http://schemas.openxmlformats.org/officeDocument/2006/relationships/tags" Target="../tags/tag30.xml"/><Relationship Id="rId45" Type="http://schemas.openxmlformats.org/officeDocument/2006/relationships/tags" Target="../tags/tag31.xml"/><Relationship Id="rId46" Type="http://schemas.openxmlformats.org/officeDocument/2006/relationships/tags" Target="../tags/tag32.xml"/><Relationship Id="rId47" Type="http://schemas.openxmlformats.org/officeDocument/2006/relationships/tags" Target="../tags/tag33.xml"/><Relationship Id="rId48" Type="http://schemas.openxmlformats.org/officeDocument/2006/relationships/tags" Target="../tags/tag34.xml"/><Relationship Id="rId49" Type="http://schemas.openxmlformats.org/officeDocument/2006/relationships/tags" Target="../tags/tag3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tags" Target="../tags/tag16.xml"/><Relationship Id="rId31" Type="http://schemas.openxmlformats.org/officeDocument/2006/relationships/tags" Target="../tags/tag17.xml"/><Relationship Id="rId32" Type="http://schemas.openxmlformats.org/officeDocument/2006/relationships/tags" Target="../tags/tag18.xml"/><Relationship Id="rId33" Type="http://schemas.openxmlformats.org/officeDocument/2006/relationships/tags" Target="../tags/tag19.xml"/><Relationship Id="rId34" Type="http://schemas.openxmlformats.org/officeDocument/2006/relationships/tags" Target="../tags/tag20.xml"/><Relationship Id="rId35" Type="http://schemas.openxmlformats.org/officeDocument/2006/relationships/tags" Target="../tags/tag21.xml"/><Relationship Id="rId36" Type="http://schemas.openxmlformats.org/officeDocument/2006/relationships/tags" Target="../tags/tag22.xml"/><Relationship Id="rId37" Type="http://schemas.openxmlformats.org/officeDocument/2006/relationships/tags" Target="../tags/tag23.xml"/><Relationship Id="rId38" Type="http://schemas.openxmlformats.org/officeDocument/2006/relationships/tags" Target="../tags/tag24.xml"/><Relationship Id="rId39" Type="http://schemas.openxmlformats.org/officeDocument/2006/relationships/tags" Target="../tags/tag25.xml"/><Relationship Id="rId20" Type="http://schemas.openxmlformats.org/officeDocument/2006/relationships/tags" Target="../tags/tag6.xml"/><Relationship Id="rId21" Type="http://schemas.openxmlformats.org/officeDocument/2006/relationships/tags" Target="../tags/tag7.xml"/><Relationship Id="rId22" Type="http://schemas.openxmlformats.org/officeDocument/2006/relationships/tags" Target="../tags/tag8.xml"/><Relationship Id="rId23" Type="http://schemas.openxmlformats.org/officeDocument/2006/relationships/tags" Target="../tags/tag9.xml"/><Relationship Id="rId24" Type="http://schemas.openxmlformats.org/officeDocument/2006/relationships/tags" Target="../tags/tag10.xml"/><Relationship Id="rId25" Type="http://schemas.openxmlformats.org/officeDocument/2006/relationships/tags" Target="../tags/tag11.xml"/><Relationship Id="rId26" Type="http://schemas.openxmlformats.org/officeDocument/2006/relationships/tags" Target="../tags/tag12.xml"/><Relationship Id="rId27" Type="http://schemas.openxmlformats.org/officeDocument/2006/relationships/tags" Target="../tags/tag13.xml"/><Relationship Id="rId28" Type="http://schemas.openxmlformats.org/officeDocument/2006/relationships/tags" Target="../tags/tag14.xml"/><Relationship Id="rId29" Type="http://schemas.openxmlformats.org/officeDocument/2006/relationships/tags" Target="../tags/tag15.xml"/><Relationship Id="rId60" Type="http://schemas.openxmlformats.org/officeDocument/2006/relationships/tags" Target="../tags/tag46.xml"/><Relationship Id="rId61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Rectangle 2" hidden="1"/>
          <p:cNvGraphicFramePr>
            <a:graphicFrameLocks/>
          </p:cNvGraphicFramePr>
          <p:nvPr>
            <p:custDataLst>
              <p:tags r:id="rId1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think-cell Slide" r:id="rId61" imgW="0" imgH="0" progId="TCLayout.ActiveDocument.1">
                  <p:embed/>
                </p:oleObj>
              </mc:Choice>
              <mc:Fallback>
                <p:oleObj name="think-cell Slide" r:id="rId61" imgW="0" imgH="0" progId="TCLayout.ActiveDocument.1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0" y="0"/>
            <a:ext cx="8961438" cy="860425"/>
          </a:xfrm>
          <a:prstGeom prst="rect">
            <a:avLst/>
          </a:prstGeom>
          <a:solidFill>
            <a:srgbClr val="006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028" name="McK 2. Slide Title"/>
          <p:cNvSpPr>
            <a:spLocks noGrp="1" noChangeArrowheads="1"/>
          </p:cNvSpPr>
          <p:nvPr>
            <p:ph type="title"/>
            <p:custDataLst>
              <p:tags r:id="rId18"/>
            </p:custDataLst>
          </p:nvPr>
        </p:nvSpPr>
        <p:spPr bwMode="auto">
          <a:xfrm>
            <a:off x="144463" y="230188"/>
            <a:ext cx="8612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nl-NL"/>
              <a:t>Click to edit Master title style </a:t>
            </a:r>
          </a:p>
        </p:txBody>
      </p:sp>
      <p:sp>
        <p:nvSpPr>
          <p:cNvPr id="1029" name="McK 1. On-page tracker" hidden="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9063" y="26988"/>
            <a:ext cx="8588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nl-NL" sz="140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030" name="McK 3. Unit of measure" hidden="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19063" y="974725"/>
            <a:ext cx="3656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37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937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937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937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937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nl-NL" sz="1400" smtClean="0">
                <a:solidFill>
                  <a:srgbClr val="808080"/>
                </a:solidFill>
              </a:rPr>
              <a:t>Meeteenheid</a:t>
            </a:r>
          </a:p>
        </p:txBody>
      </p:sp>
      <p:grpSp>
        <p:nvGrpSpPr>
          <p:cNvPr id="1031" name="McK Slide Elements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087" name="McK 4. Footnote" hidden="1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marL="103188" indent="-103188" defTabSz="89376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9376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9376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9376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9376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nl-NL" sz="1000" smtClean="0"/>
                <a:t>1 Voetnoot</a:t>
              </a:r>
            </a:p>
          </p:txBody>
        </p:sp>
        <p:sp>
          <p:nvSpPr>
            <p:cNvPr id="1088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438150" indent="-438150" defTabSz="892175">
                <a:tabLst>
                  <a:tab pos="434975" algn="l"/>
                </a:tabLst>
              </a:pPr>
              <a:r>
                <a:rPr lang="nl-NL" sz="1000">
                  <a:solidFill>
                    <a:srgbClr val="000000"/>
                  </a:solidFill>
                </a:rPr>
                <a:t>BRON: Bron</a:t>
              </a:r>
            </a:p>
          </p:txBody>
        </p:sp>
      </p:grpSp>
      <p:grpSp>
        <p:nvGrpSpPr>
          <p:cNvPr id="1032" name="ACET" hidden="1"/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085" name="AutoShape 12" hidden="1"/>
            <p:cNvCxnSpPr>
              <a:cxnSpLocks noChangeShapeType="1"/>
              <a:stCxn id="1086" idx="4"/>
              <a:endCxn id="1086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6" name="AutoShape 13" hidden="1"/>
            <p:cNvSpPr>
              <a:spLocks noChangeArrowheads="1"/>
            </p:cNvSpPr>
            <p:nvPr userDrawn="1"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nl-NL" b="1"/>
                <a:t>Titel</a:t>
              </a:r>
            </a:p>
            <a:p>
              <a:r>
                <a:rPr lang="nl-NL">
                  <a:solidFill>
                    <a:srgbClr val="808080"/>
                  </a:solidFill>
                </a:rPr>
                <a:t>Meeteenheid</a:t>
              </a:r>
            </a:p>
          </p:txBody>
        </p:sp>
      </p:grpSp>
      <p:sp>
        <p:nvSpPr>
          <p:cNvPr id="488462" name="Rectangle 14"/>
          <p:cNvSpPr>
            <a:spLocks noGrp="1" noChangeArrowheads="1"/>
          </p:cNvSpPr>
          <p:nvPr>
            <p:ph type="sldNum" sz="quarter" idx="4"/>
            <p:custDataLst>
              <p:tags r:id="rId22"/>
            </p:custDataLst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916CC32C-5958-E24F-9BF7-F845FE4D7FE1}" type="slidenum">
              <a:rPr lang="nl-NL"/>
              <a:pPr>
                <a:defRPr/>
              </a:pPr>
              <a:t>‹#›</a:t>
            </a:fld>
            <a:r>
              <a:rPr lang="nl-NL" dirty="0"/>
              <a:t> </a:t>
            </a:r>
          </a:p>
        </p:txBody>
      </p:sp>
      <p:sp>
        <p:nvSpPr>
          <p:cNvPr id="1034" name="Working Draft" hidden="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 rot="5400000">
            <a:off x="8010525" y="2738438"/>
            <a:ext cx="176212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600" smtClean="0"/>
              <a:t>Working Draft - Last Modified 12/6/2010 1:49:58 PM</a:t>
            </a:r>
            <a:endParaRPr lang="nl-NL" smtClean="0"/>
          </a:p>
        </p:txBody>
      </p:sp>
      <p:sp>
        <p:nvSpPr>
          <p:cNvPr id="1035" name="Printed" hidden="1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 rot="5400000">
            <a:off x="8770144" y="3852069"/>
            <a:ext cx="242887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nl-NL" sz="600" smtClean="0"/>
              <a:t>Printed</a:t>
            </a:r>
            <a:endParaRPr lang="nl-NL" smtClean="0"/>
          </a:p>
        </p:txBody>
      </p:sp>
      <p:sp>
        <p:nvSpPr>
          <p:cNvPr id="1036" name="Rectangle 17"/>
          <p:cNvSpPr>
            <a:spLocks noGrp="1" noChangeArrowheads="1"/>
          </p:cNvSpPr>
          <p:nvPr>
            <p:ph type="body" idx="1"/>
            <p:custDataLst>
              <p:tags r:id="rId25"/>
            </p:custDataLst>
          </p:nvPr>
        </p:nvSpPr>
        <p:spPr bwMode="auto">
          <a:xfrm>
            <a:off x="125413" y="2024063"/>
            <a:ext cx="4302125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1037" name="SlideLogoSeparator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8418513" y="6402388"/>
            <a:ext cx="39687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2175"/>
            <a:r>
              <a:rPr lang="nl-NL" sz="1200"/>
              <a:t>|</a:t>
            </a:r>
          </a:p>
        </p:txBody>
      </p:sp>
      <p:sp>
        <p:nvSpPr>
          <p:cNvPr id="1038" name="doc id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r"/>
            <a:endParaRPr lang="nl-NL" sz="800">
              <a:solidFill>
                <a:schemeClr val="accent2"/>
              </a:solidFill>
            </a:endParaRPr>
          </a:p>
        </p:txBody>
      </p:sp>
      <p:sp>
        <p:nvSpPr>
          <p:cNvPr id="1039" name="McK 6. Title circle" hidden="1"/>
          <p:cNvSpPr>
            <a:spLocks noChangeArrowheads="1"/>
          </p:cNvSpPr>
          <p:nvPr>
            <p:custDataLst>
              <p:tags r:id="rId28"/>
            </p:custDataLst>
          </p:nvPr>
        </p:nvSpPr>
        <p:spPr bwMode="gray">
          <a:xfrm>
            <a:off x="119063" y="219075"/>
            <a:ext cx="323850" cy="323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nl-NL" sz="1900" b="1">
                <a:solidFill>
                  <a:schemeClr val="folHlink"/>
                </a:solidFill>
              </a:rPr>
              <a:t>#</a:t>
            </a:r>
          </a:p>
        </p:txBody>
      </p:sp>
      <p:grpSp>
        <p:nvGrpSpPr>
          <p:cNvPr id="1040" name="McK 7a. Square legend" hidden="1"/>
          <p:cNvGrpSpPr>
            <a:grpSpLocks/>
          </p:cNvGrpSpPr>
          <p:nvPr>
            <p:custDataLst>
              <p:tags r:id="rId29"/>
            </p:custDataLst>
          </p:nvPr>
        </p:nvGrpSpPr>
        <p:grpSpPr bwMode="auto">
          <a:xfrm>
            <a:off x="7991475" y="981075"/>
            <a:ext cx="765175" cy="1103313"/>
            <a:chOff x="2126" y="166"/>
            <a:chExt cx="482" cy="695"/>
          </a:xfrm>
        </p:grpSpPr>
        <p:sp>
          <p:nvSpPr>
            <p:cNvPr id="1079" name="Text Box 22" hidden="1"/>
            <p:cNvSpPr txBox="1">
              <a:spLocks noChangeArrowheads="1"/>
            </p:cNvSpPr>
            <p:nvPr userDrawn="1">
              <p:custDataLst>
                <p:tags r:id="rId55"/>
              </p:custDataLst>
            </p:nvPr>
          </p:nvSpPr>
          <p:spPr bwMode="auto">
            <a:xfrm>
              <a:off x="2287" y="166"/>
              <a:ext cx="321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ts val="1399"/>
                </a:lnSpc>
                <a:spcAft>
                  <a:spcPts val="400"/>
                </a:spcAft>
                <a:defRPr/>
              </a:pPr>
              <a:r>
                <a:rPr lang="nl-NL" sz="1200" smtClean="0"/>
                <a:t>Legend</a:t>
              </a:r>
            </a:p>
            <a:p>
              <a:pPr eaLnBrk="1" hangingPunct="1">
                <a:lnSpc>
                  <a:spcPts val="1399"/>
                </a:lnSpc>
                <a:spcAft>
                  <a:spcPts val="400"/>
                </a:spcAft>
                <a:defRPr/>
              </a:pPr>
              <a:r>
                <a:rPr lang="nl-NL" sz="1200" smtClean="0"/>
                <a:t>Legend</a:t>
              </a:r>
            </a:p>
            <a:p>
              <a:pPr eaLnBrk="1" hangingPunct="1">
                <a:lnSpc>
                  <a:spcPts val="1399"/>
                </a:lnSpc>
                <a:spcAft>
                  <a:spcPts val="400"/>
                </a:spcAft>
                <a:defRPr/>
              </a:pPr>
              <a:r>
                <a:rPr lang="nl-NL" sz="1200" smtClean="0"/>
                <a:t>Legend</a:t>
              </a:r>
            </a:p>
            <a:p>
              <a:pPr eaLnBrk="1" hangingPunct="1">
                <a:lnSpc>
                  <a:spcPts val="1399"/>
                </a:lnSpc>
                <a:spcAft>
                  <a:spcPts val="400"/>
                </a:spcAft>
                <a:defRPr/>
              </a:pPr>
              <a:r>
                <a:rPr lang="nl-NL" sz="1200" smtClean="0"/>
                <a:t>Legend</a:t>
              </a:r>
            </a:p>
            <a:p>
              <a:pPr eaLnBrk="1" hangingPunct="1">
                <a:lnSpc>
                  <a:spcPts val="1399"/>
                </a:lnSpc>
                <a:spcAft>
                  <a:spcPts val="400"/>
                </a:spcAft>
                <a:defRPr/>
              </a:pPr>
              <a:r>
                <a:rPr lang="nl-NL" sz="1200" smtClean="0"/>
                <a:t>Legend</a:t>
              </a:r>
            </a:p>
          </p:txBody>
        </p:sp>
        <p:sp>
          <p:nvSpPr>
            <p:cNvPr id="1080" name="Rectangle 23" hidden="1"/>
            <p:cNvSpPr>
              <a:spLocks noChangeArrowheads="1"/>
            </p:cNvSpPr>
            <p:nvPr userDrawn="1">
              <p:custDataLst>
                <p:tags r:id="rId56"/>
              </p:custDataLst>
            </p:nvPr>
          </p:nvSpPr>
          <p:spPr bwMode="auto">
            <a:xfrm>
              <a:off x="2126" y="173"/>
              <a:ext cx="104" cy="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081" name="Rectangle 24" hidden="1"/>
            <p:cNvSpPr>
              <a:spLocks noChangeArrowheads="1"/>
            </p:cNvSpPr>
            <p:nvPr userDrawn="1">
              <p:custDataLst>
                <p:tags r:id="rId57"/>
              </p:custDataLst>
            </p:nvPr>
          </p:nvSpPr>
          <p:spPr bwMode="auto">
            <a:xfrm>
              <a:off x="2126" y="320"/>
              <a:ext cx="104" cy="1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082" name="Rectangle 25" hidden="1"/>
            <p:cNvSpPr>
              <a:spLocks noChangeArrowheads="1"/>
            </p:cNvSpPr>
            <p:nvPr userDrawn="1">
              <p:custDataLst>
                <p:tags r:id="rId58"/>
              </p:custDataLst>
            </p:nvPr>
          </p:nvSpPr>
          <p:spPr bwMode="auto">
            <a:xfrm>
              <a:off x="2126" y="467"/>
              <a:ext cx="104" cy="10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083" name="Rectangle 26" hidden="1"/>
            <p:cNvSpPr>
              <a:spLocks noChangeArrowheads="1"/>
            </p:cNvSpPr>
            <p:nvPr userDrawn="1">
              <p:custDataLst>
                <p:tags r:id="rId59"/>
              </p:custDataLst>
            </p:nvPr>
          </p:nvSpPr>
          <p:spPr bwMode="auto">
            <a:xfrm>
              <a:off x="2126" y="614"/>
              <a:ext cx="104" cy="10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084" name="Rectangle 27" hidden="1"/>
            <p:cNvSpPr>
              <a:spLocks noChangeArrowheads="1"/>
            </p:cNvSpPr>
            <p:nvPr userDrawn="1">
              <p:custDataLst>
                <p:tags r:id="rId60"/>
              </p:custDataLst>
            </p:nvPr>
          </p:nvSpPr>
          <p:spPr bwMode="auto">
            <a:xfrm>
              <a:off x="2126" y="757"/>
              <a:ext cx="104" cy="1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grpSp>
        <p:nvGrpSpPr>
          <p:cNvPr id="1041" name="McK 7b. Line legend" hidden="1"/>
          <p:cNvGrpSpPr>
            <a:grpSpLocks/>
          </p:cNvGrpSpPr>
          <p:nvPr>
            <p:custDataLst>
              <p:tags r:id="rId30"/>
            </p:custDataLst>
          </p:nvPr>
        </p:nvGrpSpPr>
        <p:grpSpPr bwMode="auto">
          <a:xfrm>
            <a:off x="7823200" y="981075"/>
            <a:ext cx="933450" cy="1103313"/>
            <a:chOff x="4941" y="1159"/>
            <a:chExt cx="588" cy="695"/>
          </a:xfrm>
        </p:grpSpPr>
        <p:sp>
          <p:nvSpPr>
            <p:cNvPr id="1073" name="Text Box 29" hidden="1"/>
            <p:cNvSpPr txBox="1">
              <a:spLocks noChangeArrowheads="1"/>
            </p:cNvSpPr>
            <p:nvPr userDrawn="1">
              <p:custDataLst>
                <p:tags r:id="rId54"/>
              </p:custDataLst>
            </p:nvPr>
          </p:nvSpPr>
          <p:spPr bwMode="auto">
            <a:xfrm>
              <a:off x="5208" y="1159"/>
              <a:ext cx="321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ts val="1399"/>
                </a:lnSpc>
                <a:spcAft>
                  <a:spcPts val="400"/>
                </a:spcAft>
                <a:defRPr/>
              </a:pPr>
              <a:r>
                <a:rPr lang="nl-NL" sz="1200" smtClean="0"/>
                <a:t>Legend</a:t>
              </a:r>
            </a:p>
            <a:p>
              <a:pPr eaLnBrk="1" hangingPunct="1">
                <a:lnSpc>
                  <a:spcPts val="1399"/>
                </a:lnSpc>
                <a:spcAft>
                  <a:spcPts val="400"/>
                </a:spcAft>
                <a:defRPr/>
              </a:pPr>
              <a:r>
                <a:rPr lang="nl-NL" sz="1200" smtClean="0"/>
                <a:t>Legend</a:t>
              </a:r>
            </a:p>
            <a:p>
              <a:pPr eaLnBrk="1" hangingPunct="1">
                <a:lnSpc>
                  <a:spcPts val="1399"/>
                </a:lnSpc>
                <a:spcAft>
                  <a:spcPts val="400"/>
                </a:spcAft>
                <a:defRPr/>
              </a:pPr>
              <a:r>
                <a:rPr lang="nl-NL" sz="1200" smtClean="0"/>
                <a:t>Legend</a:t>
              </a:r>
            </a:p>
            <a:p>
              <a:pPr eaLnBrk="1" hangingPunct="1">
                <a:lnSpc>
                  <a:spcPts val="1399"/>
                </a:lnSpc>
                <a:spcAft>
                  <a:spcPts val="400"/>
                </a:spcAft>
                <a:defRPr/>
              </a:pPr>
              <a:r>
                <a:rPr lang="nl-NL" sz="1200" smtClean="0"/>
                <a:t>Legend</a:t>
              </a:r>
            </a:p>
            <a:p>
              <a:pPr eaLnBrk="1" hangingPunct="1">
                <a:lnSpc>
                  <a:spcPts val="1399"/>
                </a:lnSpc>
                <a:spcAft>
                  <a:spcPts val="400"/>
                </a:spcAft>
                <a:defRPr/>
              </a:pPr>
              <a:r>
                <a:rPr lang="nl-NL" sz="1200" smtClean="0"/>
                <a:t>Legend</a:t>
              </a:r>
            </a:p>
          </p:txBody>
        </p:sp>
        <p:sp>
          <p:nvSpPr>
            <p:cNvPr id="1074" name="LineLegend1" hidden="1"/>
            <p:cNvSpPr>
              <a:spLocks noChangeShapeType="1"/>
            </p:cNvSpPr>
            <p:nvPr userDrawn="1"/>
          </p:nvSpPr>
          <p:spPr bwMode="auto">
            <a:xfrm>
              <a:off x="4941" y="1218"/>
              <a:ext cx="2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Legend3" hidden="1"/>
            <p:cNvSpPr>
              <a:spLocks noChangeShapeType="1"/>
            </p:cNvSpPr>
            <p:nvPr userDrawn="1"/>
          </p:nvSpPr>
          <p:spPr bwMode="auto">
            <a:xfrm>
              <a:off x="4941" y="1365"/>
              <a:ext cx="2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LineLegend1" hidden="1"/>
            <p:cNvSpPr>
              <a:spLocks noChangeShapeType="1"/>
            </p:cNvSpPr>
            <p:nvPr userDrawn="1"/>
          </p:nvSpPr>
          <p:spPr bwMode="auto">
            <a:xfrm>
              <a:off x="4941" y="1512"/>
              <a:ext cx="2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Legend3" hidden="1"/>
            <p:cNvSpPr>
              <a:spLocks noChangeShapeType="1"/>
            </p:cNvSpPr>
            <p:nvPr userDrawn="1"/>
          </p:nvSpPr>
          <p:spPr bwMode="auto">
            <a:xfrm>
              <a:off x="4941" y="1659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Legend1" hidden="1"/>
            <p:cNvSpPr>
              <a:spLocks noChangeShapeType="1"/>
            </p:cNvSpPr>
            <p:nvPr userDrawn="1"/>
          </p:nvSpPr>
          <p:spPr bwMode="auto">
            <a:xfrm>
              <a:off x="4941" y="1802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2" name="McK 7d. FTE legend " hidden="1"/>
          <p:cNvGrpSpPr>
            <a:grpSpLocks/>
          </p:cNvGrpSpPr>
          <p:nvPr>
            <p:custDataLst>
              <p:tags r:id="rId31"/>
            </p:custDataLst>
          </p:nvPr>
        </p:nvGrpSpPr>
        <p:grpSpPr bwMode="auto">
          <a:xfrm>
            <a:off x="8212138" y="981075"/>
            <a:ext cx="546100" cy="206375"/>
            <a:chOff x="5047" y="3701"/>
            <a:chExt cx="344" cy="130"/>
          </a:xfrm>
        </p:grpSpPr>
        <p:grpSp>
          <p:nvGrpSpPr>
            <p:cNvPr id="1068" name="Group 36" hidden="1"/>
            <p:cNvGrpSpPr>
              <a:grpSpLocks/>
            </p:cNvGrpSpPr>
            <p:nvPr userDrawn="1"/>
          </p:nvGrpSpPr>
          <p:grpSpPr bwMode="auto">
            <a:xfrm>
              <a:off x="5047" y="3701"/>
              <a:ext cx="133" cy="101"/>
              <a:chOff x="5047" y="3701"/>
              <a:chExt cx="133" cy="101"/>
            </a:xfrm>
          </p:grpSpPr>
          <p:sp>
            <p:nvSpPr>
              <p:cNvPr id="1070" name="LegendRectangle1" hidden="1"/>
              <p:cNvSpPr>
                <a:spLocks noChangeArrowheads="1"/>
              </p:cNvSpPr>
              <p:nvPr userDrawn="1"/>
            </p:nvSpPr>
            <p:spPr bwMode="auto">
              <a:xfrm>
                <a:off x="5047" y="3701"/>
                <a:ext cx="104" cy="1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071" name="LegendRectangle1" hidden="1"/>
              <p:cNvSpPr>
                <a:spLocks noChangeArrowheads="1"/>
              </p:cNvSpPr>
              <p:nvPr userDrawn="1"/>
            </p:nvSpPr>
            <p:spPr bwMode="auto">
              <a:xfrm>
                <a:off x="5083" y="3751"/>
                <a:ext cx="68" cy="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072" name="Line 39" hidden="1"/>
              <p:cNvSpPr>
                <a:spLocks noChangeShapeType="1"/>
              </p:cNvSpPr>
              <p:nvPr userDrawn="1"/>
            </p:nvSpPr>
            <p:spPr bwMode="auto">
              <a:xfrm>
                <a:off x="5125" y="3777"/>
                <a:ext cx="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9" name="Text Box 40" hidden="1"/>
            <p:cNvSpPr txBox="1">
              <a:spLocks noChangeArrowheads="1"/>
            </p:cNvSpPr>
            <p:nvPr userDrawn="1"/>
          </p:nvSpPr>
          <p:spPr bwMode="auto">
            <a:xfrm>
              <a:off x="5208" y="3715"/>
              <a:ext cx="18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nl-NL" sz="1200" smtClean="0"/>
                <a:t>FTE</a:t>
              </a:r>
            </a:p>
          </p:txBody>
        </p:sp>
      </p:grpSp>
      <p:grpSp>
        <p:nvGrpSpPr>
          <p:cNvPr id="1043" name="McK 7e. 12pt CAGR legend" hidden="1"/>
          <p:cNvGrpSpPr>
            <a:grpSpLocks/>
          </p:cNvGrpSpPr>
          <p:nvPr>
            <p:custDataLst>
              <p:tags r:id="rId32"/>
            </p:custDataLst>
          </p:nvPr>
        </p:nvGrpSpPr>
        <p:grpSpPr bwMode="auto">
          <a:xfrm>
            <a:off x="7378700" y="981075"/>
            <a:ext cx="1377950" cy="369888"/>
            <a:chOff x="2266" y="167"/>
            <a:chExt cx="868" cy="233"/>
          </a:xfrm>
        </p:grpSpPr>
        <p:sp>
          <p:nvSpPr>
            <p:cNvPr id="1066" name="Text Box 42" hidden="1"/>
            <p:cNvSpPr txBox="1">
              <a:spLocks noChangeArrowheads="1"/>
            </p:cNvSpPr>
            <p:nvPr userDrawn="1">
              <p:custDataLst>
                <p:tags r:id="rId52"/>
              </p:custDataLst>
            </p:nvPr>
          </p:nvSpPr>
          <p:spPr bwMode="auto">
            <a:xfrm>
              <a:off x="2480" y="167"/>
              <a:ext cx="6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nl-NL" sz="1200" smtClean="0"/>
                <a:t>CAGR 2009-10</a:t>
              </a:r>
            </a:p>
            <a:p>
              <a:pPr eaLnBrk="1" hangingPunct="1">
                <a:defRPr/>
              </a:pPr>
              <a:r>
                <a:rPr lang="nl-NL" sz="1200" smtClean="0">
                  <a:solidFill>
                    <a:srgbClr val="808080"/>
                  </a:solidFill>
                </a:rPr>
                <a:t>Procent</a:t>
              </a:r>
            </a:p>
          </p:txBody>
        </p:sp>
        <p:sp>
          <p:nvSpPr>
            <p:cNvPr id="1067" name="Oval 43" hidden="1"/>
            <p:cNvSpPr>
              <a:spLocks noChangeArrowheads="1"/>
            </p:cNvSpPr>
            <p:nvPr userDrawn="1">
              <p:custDataLst>
                <p:tags r:id="rId53"/>
              </p:custDataLst>
            </p:nvPr>
          </p:nvSpPr>
          <p:spPr bwMode="auto">
            <a:xfrm>
              <a:off x="2266" y="171"/>
              <a:ext cx="168" cy="1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grpSp>
        <p:nvGrpSpPr>
          <p:cNvPr id="1044" name="McK 7f. 10pt CAGR legend" hidden="1"/>
          <p:cNvGrpSpPr>
            <a:grpSpLocks/>
          </p:cNvGrpSpPr>
          <p:nvPr>
            <p:custDataLst>
              <p:tags r:id="rId33"/>
            </p:custDataLst>
          </p:nvPr>
        </p:nvGrpSpPr>
        <p:grpSpPr bwMode="auto">
          <a:xfrm>
            <a:off x="7573963" y="981075"/>
            <a:ext cx="1182687" cy="309563"/>
            <a:chOff x="2279" y="399"/>
            <a:chExt cx="745" cy="195"/>
          </a:xfrm>
        </p:grpSpPr>
        <p:sp>
          <p:nvSpPr>
            <p:cNvPr id="1064" name="Oval 45" hidden="1"/>
            <p:cNvSpPr>
              <a:spLocks noChangeArrowheads="1"/>
            </p:cNvSpPr>
            <p:nvPr userDrawn="1"/>
          </p:nvSpPr>
          <p:spPr bwMode="auto">
            <a:xfrm>
              <a:off x="2279" y="399"/>
              <a:ext cx="142" cy="1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065" name="Text Box 46" hidden="1"/>
            <p:cNvSpPr txBox="1">
              <a:spLocks noChangeArrowheads="1"/>
            </p:cNvSpPr>
            <p:nvPr userDrawn="1"/>
          </p:nvSpPr>
          <p:spPr bwMode="auto">
            <a:xfrm>
              <a:off x="2480" y="402"/>
              <a:ext cx="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nl-NL" sz="1000" smtClean="0"/>
                <a:t>CAGR 2009-10</a:t>
              </a:r>
            </a:p>
            <a:p>
              <a:pPr eaLnBrk="1" hangingPunct="1">
                <a:defRPr/>
              </a:pPr>
              <a:r>
                <a:rPr lang="nl-NL" sz="1000" smtClean="0">
                  <a:solidFill>
                    <a:srgbClr val="808080"/>
                  </a:solidFill>
                </a:rPr>
                <a:t>Procent</a:t>
              </a:r>
            </a:p>
          </p:txBody>
        </p:sp>
      </p:grpSp>
      <p:grpSp>
        <p:nvGrpSpPr>
          <p:cNvPr id="1045" name="McK 7c. Moon legend" hidden="1"/>
          <p:cNvGrpSpPr>
            <a:grpSpLocks/>
          </p:cNvGrpSpPr>
          <p:nvPr>
            <p:custDataLst>
              <p:tags r:id="rId34"/>
            </p:custDataLst>
          </p:nvPr>
        </p:nvGrpSpPr>
        <p:grpSpPr bwMode="auto">
          <a:xfrm>
            <a:off x="7991475" y="981075"/>
            <a:ext cx="765175" cy="1106488"/>
            <a:chOff x="4062" y="180"/>
            <a:chExt cx="482" cy="697"/>
          </a:xfrm>
        </p:grpSpPr>
        <p:sp>
          <p:nvSpPr>
            <p:cNvPr id="1048" name="Text Box 48" hidden="1"/>
            <p:cNvSpPr txBox="1">
              <a:spLocks noChangeArrowheads="1"/>
            </p:cNvSpPr>
            <p:nvPr userDrawn="1">
              <p:custDataLst>
                <p:tags r:id="rId36"/>
              </p:custDataLst>
            </p:nvPr>
          </p:nvSpPr>
          <p:spPr bwMode="auto">
            <a:xfrm>
              <a:off x="4223" y="180"/>
              <a:ext cx="321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ts val="1399"/>
                </a:lnSpc>
                <a:spcAft>
                  <a:spcPts val="400"/>
                </a:spcAft>
                <a:defRPr/>
              </a:pPr>
              <a:r>
                <a:rPr lang="nl-NL" sz="1200" smtClean="0"/>
                <a:t>Legend</a:t>
              </a:r>
            </a:p>
            <a:p>
              <a:pPr eaLnBrk="1" hangingPunct="1">
                <a:lnSpc>
                  <a:spcPts val="1399"/>
                </a:lnSpc>
                <a:spcAft>
                  <a:spcPts val="400"/>
                </a:spcAft>
                <a:defRPr/>
              </a:pPr>
              <a:r>
                <a:rPr lang="nl-NL" sz="1200" smtClean="0"/>
                <a:t>Legend</a:t>
              </a:r>
            </a:p>
            <a:p>
              <a:pPr eaLnBrk="1" hangingPunct="1">
                <a:lnSpc>
                  <a:spcPts val="1399"/>
                </a:lnSpc>
                <a:spcAft>
                  <a:spcPts val="400"/>
                </a:spcAft>
                <a:defRPr/>
              </a:pPr>
              <a:r>
                <a:rPr lang="nl-NL" sz="1200" smtClean="0"/>
                <a:t>Legend</a:t>
              </a:r>
            </a:p>
            <a:p>
              <a:pPr eaLnBrk="1" hangingPunct="1">
                <a:lnSpc>
                  <a:spcPts val="1399"/>
                </a:lnSpc>
                <a:spcAft>
                  <a:spcPts val="400"/>
                </a:spcAft>
                <a:defRPr/>
              </a:pPr>
              <a:r>
                <a:rPr lang="nl-NL" sz="1200" smtClean="0"/>
                <a:t>Legend</a:t>
              </a:r>
            </a:p>
            <a:p>
              <a:pPr eaLnBrk="1" hangingPunct="1">
                <a:lnSpc>
                  <a:spcPts val="1399"/>
                </a:lnSpc>
                <a:spcAft>
                  <a:spcPts val="400"/>
                </a:spcAft>
                <a:defRPr/>
              </a:pPr>
              <a:r>
                <a:rPr lang="nl-NL" sz="1200" smtClean="0"/>
                <a:t>Legend</a:t>
              </a:r>
            </a:p>
          </p:txBody>
        </p:sp>
        <p:grpSp>
          <p:nvGrpSpPr>
            <p:cNvPr id="1049" name="MoonLegend1" hidden="1"/>
            <p:cNvGrpSpPr>
              <a:grpSpLocks noChangeAspect="1"/>
            </p:cNvGrpSpPr>
            <p:nvPr userDrawn="1">
              <p:custDataLst>
                <p:tags r:id="rId37"/>
              </p:custDataLst>
            </p:nvPr>
          </p:nvGrpSpPr>
          <p:grpSpPr bwMode="auto">
            <a:xfrm>
              <a:off x="4062" y="181"/>
              <a:ext cx="116" cy="116"/>
              <a:chOff x="4533" y="183"/>
              <a:chExt cx="144" cy="144"/>
            </a:xfrm>
          </p:grpSpPr>
          <p:sp>
            <p:nvSpPr>
              <p:cNvPr id="1062" name="Oval 50" hidden="1"/>
              <p:cNvSpPr>
                <a:spLocks noChangeAspect="1" noChangeArrowheads="1"/>
              </p:cNvSpPr>
              <p:nvPr>
                <p:custDataLst>
                  <p:tags r:id="rId50"/>
                </p:custDataLst>
              </p:nvPr>
            </p:nvSpPr>
            <p:spPr bwMode="blackWhite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063" name="Arc 51" hidden="1"/>
              <p:cNvSpPr>
                <a:spLocks noChangeAspect="1"/>
              </p:cNvSpPr>
              <p:nvPr>
                <p:custDataLst>
                  <p:tags r:id="rId51"/>
                </p:custDataLst>
              </p:nvPr>
            </p:nvSpPr>
            <p:spPr bwMode="black">
              <a:xfrm>
                <a:off x="4533" y="183"/>
                <a:ext cx="144" cy="144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</a:path>
                  <a:path w="43200" h="43200" stroke="0" extrusionOk="0">
                    <a:moveTo>
                      <a:pt x="21599" y="0"/>
                    </a:move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50" name="MoonLegend2" hidden="1"/>
            <p:cNvGrpSpPr>
              <a:grpSpLocks noChangeAspect="1"/>
            </p:cNvGrpSpPr>
            <p:nvPr userDrawn="1">
              <p:custDataLst>
                <p:tags r:id="rId38"/>
              </p:custDataLst>
            </p:nvPr>
          </p:nvGrpSpPr>
          <p:grpSpPr bwMode="auto">
            <a:xfrm>
              <a:off x="4062" y="328"/>
              <a:ext cx="116" cy="116"/>
              <a:chOff x="1694" y="2044"/>
              <a:chExt cx="160" cy="160"/>
            </a:xfrm>
          </p:grpSpPr>
          <p:sp>
            <p:nvSpPr>
              <p:cNvPr id="1060" name="Oval 53" hidden="1"/>
              <p:cNvSpPr>
                <a:spLocks noChangeAspect="1" noChangeArrowheads="1"/>
              </p:cNvSpPr>
              <p:nvPr>
                <p:custDataLst>
                  <p:tags r:id="rId48"/>
                </p:custDataLst>
              </p:nvPr>
            </p:nvSpPr>
            <p:spPr bwMode="blackWhite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061" name="Arc 54" hidden="1"/>
              <p:cNvSpPr>
                <a:spLocks noChangeAspect="1"/>
              </p:cNvSpPr>
              <p:nvPr>
                <p:custDataLst>
                  <p:tags r:id="rId49"/>
                </p:custDataLst>
              </p:nvPr>
            </p:nvSpPr>
            <p:spPr bwMode="black">
              <a:xfrm>
                <a:off x="1774" y="2044"/>
                <a:ext cx="80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51" name="MoonLegend3" hidden="1"/>
            <p:cNvGrpSpPr>
              <a:grpSpLocks noChangeAspect="1"/>
            </p:cNvGrpSpPr>
            <p:nvPr userDrawn="1">
              <p:custDataLst>
                <p:tags r:id="rId39"/>
              </p:custDataLst>
            </p:nvPr>
          </p:nvGrpSpPr>
          <p:grpSpPr bwMode="auto">
            <a:xfrm>
              <a:off x="4062" y="475"/>
              <a:ext cx="116" cy="116"/>
              <a:chOff x="4495" y="897"/>
              <a:chExt cx="160" cy="160"/>
            </a:xfrm>
          </p:grpSpPr>
          <p:sp>
            <p:nvSpPr>
              <p:cNvPr id="1058" name="Oval 56" hidden="1"/>
              <p:cNvSpPr>
                <a:spLocks noChangeAspect="1" noChangeArrowheads="1"/>
              </p:cNvSpPr>
              <p:nvPr>
                <p:custDataLst>
                  <p:tags r:id="rId46"/>
                </p:custDataLst>
              </p:nvPr>
            </p:nvSpPr>
            <p:spPr bwMode="blackWhite">
              <a:xfrm>
                <a:off x="4495" y="89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059" name="Arc 57" hidden="1"/>
              <p:cNvSpPr>
                <a:spLocks noChangeAspect="1"/>
              </p:cNvSpPr>
              <p:nvPr>
                <p:custDataLst>
                  <p:tags r:id="rId47"/>
                </p:custDataLst>
              </p:nvPr>
            </p:nvSpPr>
            <p:spPr bwMode="black">
              <a:xfrm>
                <a:off x="4575" y="897"/>
                <a:ext cx="80" cy="160"/>
              </a:xfrm>
              <a:custGeom>
                <a:avLst/>
                <a:gdLst>
                  <a:gd name="T0" fmla="*/ 0 w 21600"/>
                  <a:gd name="T1" fmla="*/ 0 h 43200"/>
                  <a:gd name="T2" fmla="*/ 0 w 21600"/>
                  <a:gd name="T3" fmla="*/ 0 h 43200"/>
                  <a:gd name="T4" fmla="*/ 0 w 216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52" name="MoonLegend4" hidden="1"/>
            <p:cNvGrpSpPr>
              <a:grpSpLocks noChangeAspect="1"/>
            </p:cNvGrpSpPr>
            <p:nvPr userDrawn="1">
              <p:custDataLst>
                <p:tags r:id="rId40"/>
              </p:custDataLst>
            </p:nvPr>
          </p:nvGrpSpPr>
          <p:grpSpPr bwMode="auto">
            <a:xfrm>
              <a:off x="4062" y="622"/>
              <a:ext cx="116" cy="116"/>
              <a:chOff x="4495" y="1198"/>
              <a:chExt cx="160" cy="160"/>
            </a:xfrm>
          </p:grpSpPr>
          <p:sp>
            <p:nvSpPr>
              <p:cNvPr id="1056" name="Oval 59" hidden="1"/>
              <p:cNvSpPr>
                <a:spLocks noChangeAspect="1" noChangeArrowheads="1"/>
              </p:cNvSpPr>
              <p:nvPr>
                <p:custDataLst>
                  <p:tags r:id="rId44"/>
                </p:custDataLst>
              </p:nvPr>
            </p:nvSpPr>
            <p:spPr bwMode="blackWhite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057" name="Arc 60" hidden="1"/>
              <p:cNvSpPr>
                <a:spLocks noChangeAspect="1"/>
              </p:cNvSpPr>
              <p:nvPr>
                <p:custDataLst>
                  <p:tags r:id="rId45"/>
                </p:custDataLst>
              </p:nvPr>
            </p:nvSpPr>
            <p:spPr bwMode="black">
              <a:xfrm>
                <a:off x="4495" y="1198"/>
                <a:ext cx="160" cy="160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53" name="MoonLegend5" hidden="1"/>
            <p:cNvGrpSpPr>
              <a:grpSpLocks noChangeAspect="1"/>
            </p:cNvGrpSpPr>
            <p:nvPr userDrawn="1">
              <p:custDataLst>
                <p:tags r:id="rId41"/>
              </p:custDataLst>
            </p:nvPr>
          </p:nvGrpSpPr>
          <p:grpSpPr bwMode="auto">
            <a:xfrm>
              <a:off x="4062" y="761"/>
              <a:ext cx="116" cy="116"/>
              <a:chOff x="4495" y="1440"/>
              <a:chExt cx="160" cy="160"/>
            </a:xfrm>
          </p:grpSpPr>
          <p:sp>
            <p:nvSpPr>
              <p:cNvPr id="1054" name="Oval 62" hidden="1"/>
              <p:cNvSpPr>
                <a:spLocks noChangeAspect="1" noChangeArrowheads="1"/>
              </p:cNvSpPr>
              <p:nvPr>
                <p:custDataLst>
                  <p:tags r:id="rId42"/>
                </p:custDataLst>
              </p:nvPr>
            </p:nvSpPr>
            <p:spPr bwMode="blackWhite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1055" name="Oval 63" hidden="1"/>
              <p:cNvSpPr>
                <a:spLocks noChangeAspect="1" noChangeArrowheads="1"/>
              </p:cNvSpPr>
              <p:nvPr>
                <p:custDataLst>
                  <p:tags r:id="rId43"/>
                </p:custDataLst>
              </p:nvPr>
            </p:nvSpPr>
            <p:spPr bwMode="black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</p:grpSp>
      <p:sp>
        <p:nvSpPr>
          <p:cNvPr id="488512" name="Line 64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0" y="882650"/>
            <a:ext cx="8961438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nl-NL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892175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defTabSz="892175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defTabSz="892175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defTabSz="892175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defTabSz="892175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6612" algn="l" defTabSz="89421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913240" algn="l" defTabSz="89421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369859" algn="l" defTabSz="89421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826473" algn="l" defTabSz="89421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39725" indent="-339725" algn="l" defTabSz="892175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190500" indent="-188913" algn="l" defTabSz="892175" rtl="0" eaLnBrk="0" fontAlgn="base" hangingPunct="0">
        <a:spcBef>
          <a:spcPct val="0"/>
        </a:spcBef>
        <a:spcAft>
          <a:spcPct val="0"/>
        </a:spcAft>
        <a:buClr>
          <a:srgbClr val="0065CC"/>
        </a:buClr>
        <a:buSzPct val="150000"/>
        <a:buFont typeface="Arial" charset="0"/>
        <a:buChar char="▪"/>
        <a:defRPr>
          <a:solidFill>
            <a:schemeClr val="tx1"/>
          </a:solidFill>
          <a:latin typeface="+mn-lt"/>
          <a:ea typeface="Arial" charset="0"/>
          <a:cs typeface="+mn-cs"/>
        </a:defRPr>
      </a:lvl2pPr>
      <a:lvl3pPr marL="454025" indent="-258763" algn="l" defTabSz="892175" rtl="0" eaLnBrk="0" fontAlgn="base" hangingPunct="0">
        <a:spcBef>
          <a:spcPct val="0"/>
        </a:spcBef>
        <a:spcAft>
          <a:spcPct val="0"/>
        </a:spcAft>
        <a:buClr>
          <a:srgbClr val="0065CC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Arial" charset="0"/>
          <a:cs typeface="+mn-cs"/>
        </a:defRPr>
      </a:lvl3pPr>
      <a:lvl4pPr marL="611188" indent="-152400" algn="l" defTabSz="892175" rtl="0" eaLnBrk="0" fontAlgn="base" hangingPunct="0">
        <a:spcBef>
          <a:spcPct val="0"/>
        </a:spcBef>
        <a:spcAft>
          <a:spcPct val="0"/>
        </a:spcAft>
        <a:buClr>
          <a:srgbClr val="0065CC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Arial" charset="0"/>
          <a:cs typeface="+mn-cs"/>
        </a:defRPr>
      </a:lvl4pPr>
      <a:lvl5pPr marL="742950" indent="-127000" algn="l" defTabSz="892175" rtl="0" eaLnBrk="0" fontAlgn="base" hangingPunct="0">
        <a:spcBef>
          <a:spcPct val="0"/>
        </a:spcBef>
        <a:spcAft>
          <a:spcPct val="0"/>
        </a:spcAft>
        <a:buClr>
          <a:srgbClr val="0065CC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1201796" indent="-130009" algn="l" defTabSz="894210" rtl="0" fontAlgn="base">
        <a:spcBef>
          <a:spcPct val="0"/>
        </a:spcBef>
        <a:spcAft>
          <a:spcPct val="0"/>
        </a:spcAft>
        <a:buClr>
          <a:schemeClr val="folHlink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658415" indent="-130009" algn="l" defTabSz="894210" rtl="0" fontAlgn="base">
        <a:spcBef>
          <a:spcPct val="0"/>
        </a:spcBef>
        <a:spcAft>
          <a:spcPct val="0"/>
        </a:spcAft>
        <a:buClr>
          <a:schemeClr val="folHlink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115033" indent="-130009" algn="l" defTabSz="894210" rtl="0" fontAlgn="base">
        <a:spcBef>
          <a:spcPct val="0"/>
        </a:spcBef>
        <a:spcAft>
          <a:spcPct val="0"/>
        </a:spcAft>
        <a:buClr>
          <a:schemeClr val="folHlink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571652" indent="-130009" algn="l" defTabSz="894210" rtl="0" fontAlgn="base">
        <a:spcBef>
          <a:spcPct val="0"/>
        </a:spcBef>
        <a:spcAft>
          <a:spcPct val="0"/>
        </a:spcAft>
        <a:buClr>
          <a:schemeClr val="folHlink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3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12" algn="l" defTabSz="913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240" algn="l" defTabSz="913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59" algn="l" defTabSz="913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73" algn="l" defTabSz="913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94" algn="l" defTabSz="913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713" algn="l" defTabSz="913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330" algn="l" defTabSz="913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950" algn="l" defTabSz="913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3.emf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0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11.emf"/><Relationship Id="rId11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13" y="1128489"/>
            <a:ext cx="8693150" cy="1222375"/>
          </a:xfrm>
        </p:spPr>
        <p:txBody>
          <a:bodyPr/>
          <a:lstStyle/>
          <a:p>
            <a:pPr marL="0" indent="0"/>
            <a:r>
              <a:rPr lang="en-US" dirty="0"/>
              <a:t>Breast cancer tumors have inherently </a:t>
            </a:r>
            <a:r>
              <a:rPr lang="en-US" dirty="0" smtClean="0"/>
              <a:t>heterogeneous </a:t>
            </a:r>
            <a:r>
              <a:rPr lang="en-US" dirty="0"/>
              <a:t>cell types that respond differently to treatments. Although there is a wealth of studies describing canonical cell signaling networks, little is known about exactly how these networks operate in different cancer cells and treatments. </a:t>
            </a:r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This project proposes </a:t>
            </a:r>
            <a:r>
              <a:rPr lang="en-US" dirty="0"/>
              <a:t>a method to further the </a:t>
            </a:r>
            <a:r>
              <a:rPr lang="en-US" dirty="0" smtClean="0"/>
              <a:t>analysis and understanding of </a:t>
            </a:r>
            <a:r>
              <a:rPr lang="en-US" dirty="0"/>
              <a:t>dynamics of gene regulatory networks in the setting of HER2 over-expressed breast cancer experiments. </a:t>
            </a:r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Dynamic </a:t>
            </a:r>
            <a:r>
              <a:rPr lang="en-US" dirty="0"/>
              <a:t>responses to different targeted treatments are dissected into their common and specific parts using Robust Principal Component Analysis. A candidate model for the underlying linear time-varying dynamics is inferred with the same algorithm. </a:t>
            </a:r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The </a:t>
            </a:r>
            <a:r>
              <a:rPr lang="en-US" dirty="0"/>
              <a:t>method is tested on synthetic data, and </a:t>
            </a:r>
            <a:r>
              <a:rPr lang="en-US" dirty="0" smtClean="0"/>
              <a:t>an assessment </a:t>
            </a:r>
            <a:r>
              <a:rPr lang="en-US" dirty="0"/>
              <a:t>is done on gene expression data from </a:t>
            </a:r>
            <a:r>
              <a:rPr lang="en-US" dirty="0" smtClean="0"/>
              <a:t>SKBR3 breast </a:t>
            </a:r>
            <a:r>
              <a:rPr lang="en-US" dirty="0"/>
              <a:t>cancer experiments. </a:t>
            </a:r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Ultimate </a:t>
            </a:r>
            <a:r>
              <a:rPr lang="en-US" dirty="0"/>
              <a:t>aim is to use the technique to analyze common responses to understand the shared properties of different cancer </a:t>
            </a:r>
            <a:r>
              <a:rPr lang="en-US" dirty="0" smtClean="0"/>
              <a:t>cells and do network inference, </a:t>
            </a:r>
            <a:r>
              <a:rPr lang="en-US" dirty="0"/>
              <a:t>and the specific responses to hint at what targeted treatments can be </a:t>
            </a:r>
            <a:r>
              <a:rPr lang="en-US" dirty="0" smtClean="0"/>
              <a:t>combined </a:t>
            </a:r>
            <a:r>
              <a:rPr lang="en-US" dirty="0"/>
              <a:t>to persistently knock down a whole cancer tumor. </a:t>
            </a:r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The intuitive tuning and efficient computation of the method make it a viable candidate for analysis of high-dimensional data sets in a cloud interface. Hence, we are developing a visualization interface to improve the impact of the technique.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90C7B-063E-374A-A347-9410CBBBBB99}" type="slidenum">
              <a:rPr lang="nl-NL" smtClean="0"/>
              <a:pPr>
                <a:defRPr/>
              </a:pPr>
              <a:t>0</a:t>
            </a:fld>
            <a:r>
              <a:rPr lang="nl-NL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092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463" y="230188"/>
            <a:ext cx="8612187" cy="615553"/>
          </a:xfrm>
        </p:spPr>
        <p:txBody>
          <a:bodyPr/>
          <a:lstStyle/>
          <a:p>
            <a:r>
              <a:rPr lang="en-US" dirty="0" smtClean="0"/>
              <a:t>Robust Principal Component Analysis can split a data set of different experiments (or images here) up into its common and specific parts</a:t>
            </a:r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 bwMode="auto">
          <a:xfrm>
            <a:off x="125413" y="1808051"/>
            <a:ext cx="8693150" cy="1768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marL="169863" lvl="0" indent="-169863" defTabSz="914400" eaLnBrk="1" hangingPunct="1">
              <a:buClr>
                <a:srgbClr val="0065CC"/>
              </a:buClr>
              <a:buFont typeface="Arial"/>
              <a:buChar char="•"/>
            </a:pPr>
            <a:r>
              <a:rPr lang="en-US" kern="1200" dirty="0" smtClean="0">
                <a:solidFill>
                  <a:srgbClr val="000000"/>
                </a:solidFill>
                <a:ea typeface="+mn-ea"/>
              </a:rPr>
              <a:t>S</a:t>
            </a: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uppose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 are given a large data matrix M, and know that it may be decomposed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         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M </a:t>
            </a:r>
            <a:r>
              <a:rPr lang="en-US" altLang="ko-KR" i="1" dirty="0">
                <a:solidFill>
                  <a:sysClr val="windowText" lastClr="000000"/>
                </a:solidFill>
              </a:rPr>
              <a:t>= 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L </a:t>
            </a:r>
            <a:r>
              <a:rPr lang="en-US" altLang="ko-KR" i="1" dirty="0">
                <a:solidFill>
                  <a:sysClr val="windowText" lastClr="000000"/>
                </a:solidFill>
              </a:rPr>
              <a:t>+ 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S</a:t>
            </a:r>
            <a:r>
              <a:rPr lang="en-US" altLang="ko-KR" i="1" baseline="-250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aseline="-25000" dirty="0" smtClean="0">
                <a:solidFill>
                  <a:sysClr val="windowText" lastClr="000000"/>
                </a:solidFill>
              </a:rPr>
              <a:t>,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where </a:t>
            </a:r>
            <a:r>
              <a:rPr kumimoji="0" lang="en-US" altLang="ko-KR" sz="16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has low-rank and </a:t>
            </a:r>
            <a:r>
              <a:rPr kumimoji="0" lang="en-US" altLang="ko-KR" sz="16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sparse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pPr marL="169863" indent="-169863" defTabSz="914400" eaLnBrk="1" hangingPunct="1">
              <a:buClr>
                <a:srgbClr val="0065CC"/>
              </a:buClr>
              <a:buFont typeface="Arial"/>
              <a:buChar char="•"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169863" indent="-169863" defTabSz="914400" eaLnBrk="1" hangingPunct="1">
              <a:buClr>
                <a:srgbClr val="0065CC"/>
              </a:buClr>
              <a:buFont typeface="Arial"/>
              <a:buChar char="•"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RPCA algorithm: </a:t>
            </a:r>
          </a:p>
          <a:p>
            <a:pPr marL="0" indent="0" defTabSz="914400" eaLnBrk="1" hangingPunct="1">
              <a:buClr>
                <a:srgbClr val="0065CC"/>
              </a:buClr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169863" indent="-169863" defTabSz="914400" eaLnBrk="1" hangingPunct="1">
              <a:buClr>
                <a:srgbClr val="0065CC"/>
              </a:buClr>
              <a:buFont typeface="Arial"/>
              <a:buChar char="•"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Application: Video Surveillance. Data </a:t>
            </a:r>
            <a:r>
              <a:rPr kumimoji="0" lang="en-US" altLang="ko-KR" sz="16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are the pixel values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of images from a video stream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marR="0" lvl="1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Key idea Robust Principle component analysis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471" y="6419826"/>
            <a:ext cx="6430472" cy="244375"/>
          </a:xfrm>
          <a:prstGeom prst="rect">
            <a:avLst/>
          </a:prstGeom>
          <a:noFill/>
        </p:spPr>
        <p:txBody>
          <a:bodyPr wrap="square" lIns="89611" tIns="44806" rIns="89611" bIns="44806" rtlCol="0">
            <a:spAutoFit/>
          </a:bodyPr>
          <a:lstStyle/>
          <a:p>
            <a:r>
              <a:rPr lang="en-US" altLang="ko-KR" sz="1000" dirty="0" smtClean="0"/>
              <a:t>Source: </a:t>
            </a:r>
            <a:r>
              <a:rPr lang="en-US" altLang="ko-KR" sz="1000" dirty="0" err="1" smtClean="0"/>
              <a:t>Candes</a:t>
            </a:r>
            <a:r>
              <a:rPr lang="en-US" altLang="ko-KR" sz="1000" dirty="0" smtClean="0"/>
              <a:t> et. </a:t>
            </a:r>
            <a:r>
              <a:rPr lang="en-US" altLang="ko-KR" sz="1000" dirty="0"/>
              <a:t>a</a:t>
            </a:r>
            <a:r>
              <a:rPr lang="en-US" altLang="ko-KR" sz="1000" dirty="0" smtClean="0"/>
              <a:t>l, Journal of the ACM, 2011 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581400" y="5400588"/>
            <a:ext cx="5237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lvl="0" indent="-169863">
              <a:buClr>
                <a:srgbClr val="0065CC"/>
              </a:buClr>
              <a:buFont typeface="Arial"/>
              <a:buChar char="•"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Low</a:t>
            </a:r>
            <a:r>
              <a:rPr kumimoji="0" lang="en-US" altLang="ko-KR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rank information in </a:t>
            </a:r>
            <a:r>
              <a:rPr kumimoji="0" lang="en-US" altLang="ko-KR" b="0" i="1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</a:t>
            </a:r>
            <a:r>
              <a:rPr kumimoji="0" lang="en-US" altLang="ko-KR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corresponds to repeating pixels of background </a:t>
            </a:r>
            <a:r>
              <a:rPr lang="en-US" altLang="ko-KR" kern="0" dirty="0" smtClean="0">
                <a:solidFill>
                  <a:sysClr val="windowText" lastClr="000000"/>
                </a:solidFill>
              </a:rPr>
              <a:t>in video stream</a:t>
            </a:r>
          </a:p>
          <a:p>
            <a:pPr marL="169863" lvl="0" indent="-169863">
              <a:buClr>
                <a:srgbClr val="0065CC"/>
              </a:buClr>
              <a:buFont typeface="Arial"/>
              <a:buChar char="•"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Sparse</a:t>
            </a:r>
            <a:r>
              <a:rPr kumimoji="0" lang="en-US" altLang="ko-KR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information in </a:t>
            </a:r>
            <a:r>
              <a:rPr kumimoji="0" lang="en-US" altLang="ko-KR" b="0" i="1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 </a:t>
            </a:r>
            <a:r>
              <a:rPr kumimoji="0" lang="en-US" altLang="ko-KR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corresponds to </a:t>
            </a:r>
            <a:r>
              <a:rPr lang="en-US" altLang="ko-KR" kern="0" dirty="0" smtClean="0">
                <a:solidFill>
                  <a:sysClr val="windowText" lastClr="000000"/>
                </a:solidFill>
              </a:rPr>
              <a:t>changing pixels due to movement in the video stream</a:t>
            </a:r>
            <a:endParaRPr kumimoji="0" lang="ko-KR" alt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051857"/>
              </p:ext>
            </p:extLst>
          </p:nvPr>
        </p:nvGraphicFramePr>
        <p:xfrm>
          <a:off x="2431257" y="2555138"/>
          <a:ext cx="4100512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Formula" r:id="rId3" imgW="3101400" imgH="177840" progId="Equation.Ribbit">
                  <p:embed/>
                </p:oleObj>
              </mc:Choice>
              <mc:Fallback>
                <p:oleObj name="Formula" r:id="rId3" imgW="3101400" imgH="1778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257" y="2555138"/>
                        <a:ext cx="4100512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1" t="5721" r="34000" b="5460"/>
          <a:stretch/>
        </p:blipFill>
        <p:spPr bwMode="auto">
          <a:xfrm>
            <a:off x="1142999" y="3576761"/>
            <a:ext cx="1524001" cy="123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Group 46"/>
          <p:cNvGrpSpPr/>
          <p:nvPr/>
        </p:nvGrpSpPr>
        <p:grpSpPr>
          <a:xfrm>
            <a:off x="3618577" y="3678361"/>
            <a:ext cx="4502727" cy="1619107"/>
            <a:chOff x="609600" y="3733801"/>
            <a:chExt cx="4953000" cy="1619107"/>
          </a:xfrm>
        </p:grpSpPr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733801"/>
              <a:ext cx="4953000" cy="1395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739" y="5091736"/>
              <a:ext cx="4509051" cy="261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" t="5691" r="68101" b="5490"/>
          <a:stretch/>
        </p:blipFill>
        <p:spPr bwMode="auto">
          <a:xfrm>
            <a:off x="771552" y="4100919"/>
            <a:ext cx="1493520" cy="1239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1" t="5721" r="34000" b="5460"/>
          <a:stretch/>
        </p:blipFill>
        <p:spPr bwMode="auto">
          <a:xfrm>
            <a:off x="381000" y="4587681"/>
            <a:ext cx="1524000" cy="123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2" name="Straight Arrow Connector 51"/>
          <p:cNvCxnSpPr/>
          <p:nvPr/>
        </p:nvCxnSpPr>
        <p:spPr>
          <a:xfrm flipV="1">
            <a:off x="1981200" y="4526721"/>
            <a:ext cx="990600" cy="1371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 rot="18535145">
            <a:off x="2187073" y="5301708"/>
            <a:ext cx="6222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Time 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Isosceles Triangle 54"/>
          <p:cNvSpPr/>
          <p:nvPr/>
        </p:nvSpPr>
        <p:spPr>
          <a:xfrm rot="5400000">
            <a:off x="2896543" y="4296841"/>
            <a:ext cx="864096" cy="144016"/>
          </a:xfrm>
          <a:prstGeom prst="triangle">
            <a:avLst/>
          </a:prstGeom>
          <a:solidFill>
            <a:srgbClr val="0065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69863" indent="-169863" algn="ctr">
              <a:buClr>
                <a:srgbClr val="0065CC"/>
              </a:buClr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9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Rectangle 622"/>
          <p:cNvSpPr/>
          <p:nvPr/>
        </p:nvSpPr>
        <p:spPr>
          <a:xfrm>
            <a:off x="1528391" y="2856681"/>
            <a:ext cx="7290172" cy="25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2" tIns="45667" rIns="91332" bIns="45667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4" name="Rectangle 623"/>
          <p:cNvSpPr/>
          <p:nvPr/>
        </p:nvSpPr>
        <p:spPr>
          <a:xfrm>
            <a:off x="125413" y="2856681"/>
            <a:ext cx="1402978" cy="2560240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2" tIns="45667" rIns="91332" bIns="45667" anchor="ctr"/>
          <a:lstStyle/>
          <a:p>
            <a:pPr algn="ctr">
              <a:defRPr/>
            </a:pPr>
            <a:r>
              <a:rPr lang="en-US" dirty="0" smtClean="0"/>
              <a:t>Disentangle the common and specific responses</a:t>
            </a:r>
            <a:endParaRPr lang="en-US" dirty="0"/>
          </a:p>
        </p:txBody>
      </p:sp>
      <p:sp>
        <p:nvSpPr>
          <p:cNvPr id="615" name="Rectangle 614"/>
          <p:cNvSpPr/>
          <p:nvPr/>
        </p:nvSpPr>
        <p:spPr>
          <a:xfrm>
            <a:off x="1528391" y="1056481"/>
            <a:ext cx="7290172" cy="16996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2" tIns="45667" rIns="91332" bIns="45667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425" name="Group 424"/>
          <p:cNvGrpSpPr/>
          <p:nvPr/>
        </p:nvGrpSpPr>
        <p:grpSpPr>
          <a:xfrm>
            <a:off x="1801818" y="3688729"/>
            <a:ext cx="1608482" cy="1579464"/>
            <a:chOff x="1197728" y="1067958"/>
            <a:chExt cx="3499238" cy="2698249"/>
          </a:xfrm>
        </p:grpSpPr>
        <p:sp>
          <p:nvSpPr>
            <p:cNvPr id="426" name="Oval 425"/>
            <p:cNvSpPr/>
            <p:nvPr/>
          </p:nvSpPr>
          <p:spPr>
            <a:xfrm>
              <a:off x="1197728" y="1193973"/>
              <a:ext cx="1295397" cy="362822"/>
            </a:xfrm>
            <a:prstGeom prst="ellips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EGFR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427" name="Oval 426"/>
            <p:cNvSpPr/>
            <p:nvPr/>
          </p:nvSpPr>
          <p:spPr>
            <a:xfrm>
              <a:off x="1547664" y="2132856"/>
              <a:ext cx="1089478" cy="360040"/>
            </a:xfrm>
            <a:prstGeom prst="ellips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AKT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428" name="Oval 427"/>
            <p:cNvSpPr/>
            <p:nvPr/>
          </p:nvSpPr>
          <p:spPr>
            <a:xfrm>
              <a:off x="2978466" y="2132856"/>
              <a:ext cx="1089478" cy="360040"/>
            </a:xfrm>
            <a:prstGeom prst="ellips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AKT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429" name="Oval 428"/>
            <p:cNvSpPr/>
            <p:nvPr/>
          </p:nvSpPr>
          <p:spPr>
            <a:xfrm>
              <a:off x="2176686" y="3265934"/>
              <a:ext cx="1089478" cy="360040"/>
            </a:xfrm>
            <a:prstGeom prst="ellips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S6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430" name="Oval 429"/>
            <p:cNvSpPr/>
            <p:nvPr/>
          </p:nvSpPr>
          <p:spPr>
            <a:xfrm>
              <a:off x="3607488" y="3265934"/>
              <a:ext cx="1089478" cy="360040"/>
            </a:xfrm>
            <a:prstGeom prst="ellips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S6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431" name="Oval 430"/>
            <p:cNvSpPr/>
            <p:nvPr/>
          </p:nvSpPr>
          <p:spPr>
            <a:xfrm>
              <a:off x="2134119" y="1067958"/>
              <a:ext cx="297390" cy="252028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solidFill>
                <a:srgbClr val="FFFF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P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432" name="Oval 431"/>
            <p:cNvSpPr/>
            <p:nvPr/>
          </p:nvSpPr>
          <p:spPr>
            <a:xfrm>
              <a:off x="3698546" y="1988840"/>
              <a:ext cx="297390" cy="252028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solidFill>
                <a:srgbClr val="FFFF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P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433" name="Oval 432"/>
            <p:cNvSpPr/>
            <p:nvPr/>
          </p:nvSpPr>
          <p:spPr>
            <a:xfrm>
              <a:off x="4327568" y="3157922"/>
              <a:ext cx="297390" cy="252028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solidFill>
                <a:srgbClr val="FFFF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P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cxnSp>
          <p:nvCxnSpPr>
            <p:cNvPr id="434" name="Straight Arrow Connector 433"/>
            <p:cNvCxnSpPr/>
            <p:nvPr/>
          </p:nvCxnSpPr>
          <p:spPr>
            <a:xfrm>
              <a:off x="2051720" y="1556792"/>
              <a:ext cx="729438" cy="43204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435" name="Arc 434"/>
            <p:cNvSpPr/>
            <p:nvPr/>
          </p:nvSpPr>
          <p:spPr>
            <a:xfrm>
              <a:off x="2431646" y="2010625"/>
              <a:ext cx="777763" cy="594066"/>
            </a:xfrm>
            <a:prstGeom prst="arc">
              <a:avLst>
                <a:gd name="adj1" fmla="val 11979368"/>
                <a:gd name="adj2" fmla="val 20405059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436" name="Arc 435"/>
            <p:cNvSpPr/>
            <p:nvPr/>
          </p:nvSpPr>
          <p:spPr>
            <a:xfrm rot="10800000">
              <a:off x="2411761" y="2041798"/>
              <a:ext cx="777763" cy="594066"/>
            </a:xfrm>
            <a:prstGeom prst="arc">
              <a:avLst>
                <a:gd name="adj1" fmla="val 11979368"/>
                <a:gd name="adj2" fmla="val 20405059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437" name="Arc 436"/>
            <p:cNvSpPr/>
            <p:nvPr/>
          </p:nvSpPr>
          <p:spPr>
            <a:xfrm>
              <a:off x="3079490" y="3140968"/>
              <a:ext cx="777763" cy="594066"/>
            </a:xfrm>
            <a:prstGeom prst="arc">
              <a:avLst>
                <a:gd name="adj1" fmla="val 11979368"/>
                <a:gd name="adj2" fmla="val 20405059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438" name="Arc 437"/>
            <p:cNvSpPr/>
            <p:nvPr/>
          </p:nvSpPr>
          <p:spPr>
            <a:xfrm rot="10800000">
              <a:off x="3059605" y="3172141"/>
              <a:ext cx="777763" cy="594066"/>
            </a:xfrm>
            <a:prstGeom prst="arc">
              <a:avLst>
                <a:gd name="adj1" fmla="val 11979368"/>
                <a:gd name="adj2" fmla="val 20405059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cxnSp>
          <p:nvCxnSpPr>
            <p:cNvPr id="439" name="Straight Arrow Connector 438"/>
            <p:cNvCxnSpPr/>
            <p:nvPr/>
          </p:nvCxnSpPr>
          <p:spPr>
            <a:xfrm>
              <a:off x="3478961" y="2492896"/>
              <a:ext cx="3561" cy="58444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4463" y="230188"/>
            <a:ext cx="8612187" cy="615553"/>
          </a:xfrm>
        </p:spPr>
        <p:txBody>
          <a:bodyPr/>
          <a:lstStyle/>
          <a:p>
            <a:r>
              <a:rPr lang="en-US" dirty="0" smtClean="0"/>
              <a:t>Key idea of applying RPCA to Heterogeneous Cancer Dynamics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455" name="Group 454"/>
          <p:cNvGrpSpPr/>
          <p:nvPr/>
        </p:nvGrpSpPr>
        <p:grpSpPr>
          <a:xfrm>
            <a:off x="3465162" y="1089165"/>
            <a:ext cx="1877924" cy="1579464"/>
            <a:chOff x="836842" y="3581400"/>
            <a:chExt cx="4085406" cy="2698249"/>
          </a:xfrm>
        </p:grpSpPr>
        <p:grpSp>
          <p:nvGrpSpPr>
            <p:cNvPr id="456" name="Group 455"/>
            <p:cNvGrpSpPr/>
            <p:nvPr/>
          </p:nvGrpSpPr>
          <p:grpSpPr>
            <a:xfrm>
              <a:off x="1423010" y="3581400"/>
              <a:ext cx="3499238" cy="2698249"/>
              <a:chOff x="1197728" y="1067958"/>
              <a:chExt cx="3499238" cy="2698249"/>
            </a:xfrm>
          </p:grpSpPr>
          <p:sp>
            <p:nvSpPr>
              <p:cNvPr id="460" name="Oval 459"/>
              <p:cNvSpPr/>
              <p:nvPr/>
            </p:nvSpPr>
            <p:spPr>
              <a:xfrm>
                <a:off x="1197728" y="1193973"/>
                <a:ext cx="1295397" cy="36282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EGFR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461" name="Oval 460"/>
              <p:cNvSpPr/>
              <p:nvPr/>
            </p:nvSpPr>
            <p:spPr>
              <a:xfrm>
                <a:off x="1547664" y="2132856"/>
                <a:ext cx="1089478" cy="360040"/>
              </a:xfrm>
              <a:prstGeom prst="ellipse">
                <a:avLst/>
              </a:prstGeom>
              <a:noFill/>
              <a:ln w="25400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AKT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2978466" y="2132856"/>
                <a:ext cx="1089478" cy="360040"/>
              </a:xfrm>
              <a:prstGeom prst="ellipse">
                <a:avLst/>
              </a:prstGeom>
              <a:noFill/>
              <a:ln w="25400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AKT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463" name="Oval 462"/>
              <p:cNvSpPr/>
              <p:nvPr/>
            </p:nvSpPr>
            <p:spPr>
              <a:xfrm>
                <a:off x="2176686" y="3265934"/>
                <a:ext cx="1089478" cy="360040"/>
              </a:xfrm>
              <a:prstGeom prst="ellipse">
                <a:avLst/>
              </a:prstGeom>
              <a:noFill/>
              <a:ln w="25400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S6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3607488" y="3265934"/>
                <a:ext cx="1089478" cy="360040"/>
              </a:xfrm>
              <a:prstGeom prst="ellipse">
                <a:avLst/>
              </a:prstGeom>
              <a:noFill/>
              <a:ln w="25400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S6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465" name="Oval 464"/>
              <p:cNvSpPr/>
              <p:nvPr/>
            </p:nvSpPr>
            <p:spPr>
              <a:xfrm>
                <a:off x="2134119" y="1067958"/>
                <a:ext cx="297390" cy="252028"/>
              </a:xfrm>
              <a:prstGeom prst="ellipse">
                <a:avLst/>
              </a:prstGeom>
              <a:solidFill>
                <a:srgbClr val="FFC000"/>
              </a:solidFill>
              <a:ln w="25400" cap="flat" cmpd="sng" algn="ctr">
                <a:solidFill>
                  <a:srgbClr val="FFFF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P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466" name="Oval 465"/>
              <p:cNvSpPr/>
              <p:nvPr/>
            </p:nvSpPr>
            <p:spPr>
              <a:xfrm>
                <a:off x="3698546" y="1988840"/>
                <a:ext cx="297390" cy="252028"/>
              </a:xfrm>
              <a:prstGeom prst="ellipse">
                <a:avLst/>
              </a:prstGeom>
              <a:solidFill>
                <a:srgbClr val="FFC000"/>
              </a:solidFill>
              <a:ln w="25400" cap="flat" cmpd="sng" algn="ctr">
                <a:solidFill>
                  <a:srgbClr val="FFFF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P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4327568" y="3157922"/>
                <a:ext cx="297390" cy="252028"/>
              </a:xfrm>
              <a:prstGeom prst="ellipse">
                <a:avLst/>
              </a:prstGeom>
              <a:solidFill>
                <a:srgbClr val="FFC000"/>
              </a:solidFill>
              <a:ln w="25400" cap="flat" cmpd="sng" algn="ctr">
                <a:solidFill>
                  <a:srgbClr val="FFFF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P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cxnSp>
            <p:nvCxnSpPr>
              <p:cNvPr id="468" name="Straight Arrow Connector 467"/>
              <p:cNvCxnSpPr/>
              <p:nvPr/>
            </p:nvCxnSpPr>
            <p:spPr>
              <a:xfrm>
                <a:off x="2051720" y="1556792"/>
                <a:ext cx="729438" cy="432048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469" name="Arc 468"/>
              <p:cNvSpPr/>
              <p:nvPr/>
            </p:nvSpPr>
            <p:spPr>
              <a:xfrm>
                <a:off x="2431646" y="2010625"/>
                <a:ext cx="777763" cy="594066"/>
              </a:xfrm>
              <a:prstGeom prst="arc">
                <a:avLst>
                  <a:gd name="adj1" fmla="val 11979368"/>
                  <a:gd name="adj2" fmla="val 20405059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470" name="Arc 469"/>
              <p:cNvSpPr/>
              <p:nvPr/>
            </p:nvSpPr>
            <p:spPr>
              <a:xfrm rot="10800000">
                <a:off x="2411761" y="2041798"/>
                <a:ext cx="777763" cy="594066"/>
              </a:xfrm>
              <a:prstGeom prst="arc">
                <a:avLst>
                  <a:gd name="adj1" fmla="val 11979368"/>
                  <a:gd name="adj2" fmla="val 20405059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471" name="Arc 470"/>
              <p:cNvSpPr/>
              <p:nvPr/>
            </p:nvSpPr>
            <p:spPr>
              <a:xfrm>
                <a:off x="3079490" y="3140968"/>
                <a:ext cx="777763" cy="594066"/>
              </a:xfrm>
              <a:prstGeom prst="arc">
                <a:avLst>
                  <a:gd name="adj1" fmla="val 11979368"/>
                  <a:gd name="adj2" fmla="val 20405059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472" name="Arc 471"/>
              <p:cNvSpPr/>
              <p:nvPr/>
            </p:nvSpPr>
            <p:spPr>
              <a:xfrm rot="10800000">
                <a:off x="3059605" y="3172141"/>
                <a:ext cx="777763" cy="594066"/>
              </a:xfrm>
              <a:prstGeom prst="arc">
                <a:avLst>
                  <a:gd name="adj1" fmla="val 11979368"/>
                  <a:gd name="adj2" fmla="val 20405059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cxnSp>
            <p:nvCxnSpPr>
              <p:cNvPr id="473" name="Straight Arrow Connector 472"/>
              <p:cNvCxnSpPr/>
              <p:nvPr/>
            </p:nvCxnSpPr>
            <p:spPr>
              <a:xfrm>
                <a:off x="3478961" y="2492896"/>
                <a:ext cx="3561" cy="584448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457" name="Group 456"/>
            <p:cNvGrpSpPr/>
            <p:nvPr/>
          </p:nvGrpSpPr>
          <p:grpSpPr>
            <a:xfrm>
              <a:off x="836842" y="4195200"/>
              <a:ext cx="1671254" cy="342038"/>
              <a:chOff x="611560" y="1681758"/>
              <a:chExt cx="1671254" cy="342038"/>
            </a:xfrm>
          </p:grpSpPr>
          <p:cxnSp>
            <p:nvCxnSpPr>
              <p:cNvPr id="458" name="Straight Connector 457"/>
              <p:cNvCxnSpPr/>
              <p:nvPr/>
            </p:nvCxnSpPr>
            <p:spPr>
              <a:xfrm>
                <a:off x="1403648" y="1844824"/>
                <a:ext cx="879166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tailEnd type="diamond"/>
              </a:ln>
              <a:effectLst/>
            </p:spPr>
          </p:cxnSp>
          <p:sp>
            <p:nvSpPr>
              <p:cNvPr id="459" name="Rounded Rectangle 458"/>
              <p:cNvSpPr/>
              <p:nvPr/>
            </p:nvSpPr>
            <p:spPr>
              <a:xfrm>
                <a:off x="611560" y="1681758"/>
                <a:ext cx="792088" cy="342038"/>
              </a:xfrm>
              <a:prstGeom prst="roundRect">
                <a:avLst/>
              </a:prstGeom>
              <a:noFill/>
              <a:ln w="25400" cap="flat" cmpd="sng" algn="ctr">
                <a:solidFill>
                  <a:srgbClr val="0070C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LAP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</p:grpSp>
      </p:grpSp>
      <p:grpSp>
        <p:nvGrpSpPr>
          <p:cNvPr id="474" name="Group 473"/>
          <p:cNvGrpSpPr/>
          <p:nvPr/>
        </p:nvGrpSpPr>
        <p:grpSpPr>
          <a:xfrm>
            <a:off x="5337370" y="1089165"/>
            <a:ext cx="1881540" cy="1579464"/>
            <a:chOff x="1423010" y="3581400"/>
            <a:chExt cx="4093272" cy="2698249"/>
          </a:xfrm>
        </p:grpSpPr>
        <p:grpSp>
          <p:nvGrpSpPr>
            <p:cNvPr id="475" name="Group 474"/>
            <p:cNvGrpSpPr/>
            <p:nvPr/>
          </p:nvGrpSpPr>
          <p:grpSpPr>
            <a:xfrm>
              <a:off x="1423010" y="3581400"/>
              <a:ext cx="3499238" cy="2698249"/>
              <a:chOff x="1197728" y="1067958"/>
              <a:chExt cx="3499238" cy="2698249"/>
            </a:xfrm>
          </p:grpSpPr>
          <p:sp>
            <p:nvSpPr>
              <p:cNvPr id="480" name="Oval 479"/>
              <p:cNvSpPr/>
              <p:nvPr/>
            </p:nvSpPr>
            <p:spPr>
              <a:xfrm>
                <a:off x="1197728" y="1193973"/>
                <a:ext cx="1295397" cy="36282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EGFR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481" name="Oval 480"/>
              <p:cNvSpPr/>
              <p:nvPr/>
            </p:nvSpPr>
            <p:spPr>
              <a:xfrm>
                <a:off x="1547664" y="2132856"/>
                <a:ext cx="1089478" cy="360040"/>
              </a:xfrm>
              <a:prstGeom prst="ellipse">
                <a:avLst/>
              </a:prstGeom>
              <a:noFill/>
              <a:ln w="25400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AKT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482" name="Oval 481"/>
              <p:cNvSpPr/>
              <p:nvPr/>
            </p:nvSpPr>
            <p:spPr>
              <a:xfrm>
                <a:off x="2978466" y="2132856"/>
                <a:ext cx="1089478" cy="360040"/>
              </a:xfrm>
              <a:prstGeom prst="ellipse">
                <a:avLst/>
              </a:prstGeom>
              <a:noFill/>
              <a:ln w="25400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AKT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483" name="Oval 482"/>
              <p:cNvSpPr/>
              <p:nvPr/>
            </p:nvSpPr>
            <p:spPr>
              <a:xfrm>
                <a:off x="2176686" y="3265934"/>
                <a:ext cx="1089478" cy="360040"/>
              </a:xfrm>
              <a:prstGeom prst="ellipse">
                <a:avLst/>
              </a:prstGeom>
              <a:noFill/>
              <a:ln w="25400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S6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484" name="Oval 483"/>
              <p:cNvSpPr/>
              <p:nvPr/>
            </p:nvSpPr>
            <p:spPr>
              <a:xfrm>
                <a:off x="3607488" y="3265934"/>
                <a:ext cx="1089478" cy="360040"/>
              </a:xfrm>
              <a:prstGeom prst="ellipse">
                <a:avLst/>
              </a:prstGeom>
              <a:noFill/>
              <a:ln w="25400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S6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485" name="Oval 484"/>
              <p:cNvSpPr/>
              <p:nvPr/>
            </p:nvSpPr>
            <p:spPr>
              <a:xfrm>
                <a:off x="2134119" y="1067958"/>
                <a:ext cx="297390" cy="252028"/>
              </a:xfrm>
              <a:prstGeom prst="ellipse">
                <a:avLst/>
              </a:prstGeom>
              <a:solidFill>
                <a:srgbClr val="FFC000"/>
              </a:solidFill>
              <a:ln w="25400" cap="flat" cmpd="sng" algn="ctr">
                <a:solidFill>
                  <a:srgbClr val="FFFF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P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486" name="Oval 485"/>
              <p:cNvSpPr/>
              <p:nvPr/>
            </p:nvSpPr>
            <p:spPr>
              <a:xfrm>
                <a:off x="3698546" y="1988840"/>
                <a:ext cx="297390" cy="252028"/>
              </a:xfrm>
              <a:prstGeom prst="ellipse">
                <a:avLst/>
              </a:prstGeom>
              <a:solidFill>
                <a:srgbClr val="FFC000"/>
              </a:solidFill>
              <a:ln w="25400" cap="flat" cmpd="sng" algn="ctr">
                <a:solidFill>
                  <a:srgbClr val="FFFF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P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487" name="Oval 486"/>
              <p:cNvSpPr/>
              <p:nvPr/>
            </p:nvSpPr>
            <p:spPr>
              <a:xfrm>
                <a:off x="4327568" y="3157922"/>
                <a:ext cx="297390" cy="252028"/>
              </a:xfrm>
              <a:prstGeom prst="ellipse">
                <a:avLst/>
              </a:prstGeom>
              <a:solidFill>
                <a:srgbClr val="FFC000"/>
              </a:solidFill>
              <a:ln w="25400" cap="flat" cmpd="sng" algn="ctr">
                <a:solidFill>
                  <a:srgbClr val="FFFF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P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cxnSp>
            <p:nvCxnSpPr>
              <p:cNvPr id="488" name="Straight Arrow Connector 487"/>
              <p:cNvCxnSpPr/>
              <p:nvPr/>
            </p:nvCxnSpPr>
            <p:spPr>
              <a:xfrm>
                <a:off x="2051720" y="1556792"/>
                <a:ext cx="729438" cy="432048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489" name="Arc 488"/>
              <p:cNvSpPr/>
              <p:nvPr/>
            </p:nvSpPr>
            <p:spPr>
              <a:xfrm>
                <a:off x="2431646" y="2010625"/>
                <a:ext cx="777763" cy="594066"/>
              </a:xfrm>
              <a:prstGeom prst="arc">
                <a:avLst>
                  <a:gd name="adj1" fmla="val 11979368"/>
                  <a:gd name="adj2" fmla="val 20405059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490" name="Arc 489"/>
              <p:cNvSpPr/>
              <p:nvPr/>
            </p:nvSpPr>
            <p:spPr>
              <a:xfrm rot="10800000">
                <a:off x="2411761" y="2041798"/>
                <a:ext cx="777763" cy="594066"/>
              </a:xfrm>
              <a:prstGeom prst="arc">
                <a:avLst>
                  <a:gd name="adj1" fmla="val 11979368"/>
                  <a:gd name="adj2" fmla="val 20405059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491" name="Arc 490"/>
              <p:cNvSpPr/>
              <p:nvPr/>
            </p:nvSpPr>
            <p:spPr>
              <a:xfrm>
                <a:off x="3079490" y="3140968"/>
                <a:ext cx="777763" cy="594066"/>
              </a:xfrm>
              <a:prstGeom prst="arc">
                <a:avLst>
                  <a:gd name="adj1" fmla="val 11979368"/>
                  <a:gd name="adj2" fmla="val 20405059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492" name="Arc 491"/>
              <p:cNvSpPr/>
              <p:nvPr/>
            </p:nvSpPr>
            <p:spPr>
              <a:xfrm rot="10800000">
                <a:off x="3059605" y="3172141"/>
                <a:ext cx="777763" cy="594066"/>
              </a:xfrm>
              <a:prstGeom prst="arc">
                <a:avLst>
                  <a:gd name="adj1" fmla="val 11979368"/>
                  <a:gd name="adj2" fmla="val 20405059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cxnSp>
            <p:nvCxnSpPr>
              <p:cNvPr id="493" name="Straight Arrow Connector 492"/>
              <p:cNvCxnSpPr/>
              <p:nvPr/>
            </p:nvCxnSpPr>
            <p:spPr>
              <a:xfrm>
                <a:off x="3478961" y="2492896"/>
                <a:ext cx="3561" cy="584448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476" name="Group 475"/>
            <p:cNvGrpSpPr/>
            <p:nvPr/>
          </p:nvGrpSpPr>
          <p:grpSpPr>
            <a:xfrm>
              <a:off x="3779866" y="4819937"/>
              <a:ext cx="1736416" cy="652358"/>
              <a:chOff x="3554584" y="2306495"/>
              <a:chExt cx="1736416" cy="652358"/>
            </a:xfrm>
          </p:grpSpPr>
          <p:cxnSp>
            <p:nvCxnSpPr>
              <p:cNvPr id="477" name="Straight Connector 476"/>
              <p:cNvCxnSpPr/>
              <p:nvPr/>
            </p:nvCxnSpPr>
            <p:spPr>
              <a:xfrm flipH="1">
                <a:off x="3554584" y="2780928"/>
                <a:ext cx="801392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tailEnd type="diamond"/>
              </a:ln>
              <a:effectLst/>
            </p:spPr>
          </p:cxnSp>
          <p:sp>
            <p:nvSpPr>
              <p:cNvPr id="478" name="Rounded Rectangle 477"/>
              <p:cNvSpPr/>
              <p:nvPr/>
            </p:nvSpPr>
            <p:spPr>
              <a:xfrm>
                <a:off x="4342260" y="2616816"/>
                <a:ext cx="948740" cy="342037"/>
              </a:xfrm>
              <a:prstGeom prst="roundRect">
                <a:avLst/>
              </a:prstGeom>
              <a:noFill/>
              <a:ln w="25400" cap="flat" cmpd="sng" algn="ctr">
                <a:solidFill>
                  <a:srgbClr val="0070C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AKTi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479" name="Arc 478"/>
              <p:cNvSpPr/>
              <p:nvPr/>
            </p:nvSpPr>
            <p:spPr>
              <a:xfrm>
                <a:off x="3837368" y="2306495"/>
                <a:ext cx="845273" cy="594066"/>
              </a:xfrm>
              <a:prstGeom prst="arc">
                <a:avLst>
                  <a:gd name="adj1" fmla="val 14474215"/>
                  <a:gd name="adj2" fmla="val 56087"/>
                </a:avLst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headEnd type="triangle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</p:grpSp>
      </p:grpSp>
      <p:grpSp>
        <p:nvGrpSpPr>
          <p:cNvPr id="494" name="Group 493"/>
          <p:cNvGrpSpPr/>
          <p:nvPr/>
        </p:nvGrpSpPr>
        <p:grpSpPr>
          <a:xfrm>
            <a:off x="7190988" y="1089165"/>
            <a:ext cx="1608482" cy="1579464"/>
            <a:chOff x="1423010" y="3581400"/>
            <a:chExt cx="3499238" cy="2698249"/>
          </a:xfrm>
        </p:grpSpPr>
        <p:grpSp>
          <p:nvGrpSpPr>
            <p:cNvPr id="495" name="Group 494"/>
            <p:cNvGrpSpPr/>
            <p:nvPr/>
          </p:nvGrpSpPr>
          <p:grpSpPr>
            <a:xfrm>
              <a:off x="1423010" y="3581400"/>
              <a:ext cx="3499238" cy="2698249"/>
              <a:chOff x="1197728" y="1067958"/>
              <a:chExt cx="3499238" cy="2698249"/>
            </a:xfrm>
          </p:grpSpPr>
          <p:sp>
            <p:nvSpPr>
              <p:cNvPr id="499" name="Oval 498"/>
              <p:cNvSpPr/>
              <p:nvPr/>
            </p:nvSpPr>
            <p:spPr>
              <a:xfrm>
                <a:off x="1197728" y="1193973"/>
                <a:ext cx="1295397" cy="36282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EGFR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1547664" y="2132856"/>
                <a:ext cx="1089478" cy="360040"/>
              </a:xfrm>
              <a:prstGeom prst="ellipse">
                <a:avLst/>
              </a:prstGeom>
              <a:noFill/>
              <a:ln w="25400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AKT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2978466" y="2132856"/>
                <a:ext cx="1089478" cy="360040"/>
              </a:xfrm>
              <a:prstGeom prst="ellipse">
                <a:avLst/>
              </a:prstGeom>
              <a:noFill/>
              <a:ln w="25400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AKT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2176686" y="3265934"/>
                <a:ext cx="1089478" cy="360040"/>
              </a:xfrm>
              <a:prstGeom prst="ellipse">
                <a:avLst/>
              </a:prstGeom>
              <a:noFill/>
              <a:ln w="25400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S6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3607488" y="3265934"/>
                <a:ext cx="1089478" cy="360040"/>
              </a:xfrm>
              <a:prstGeom prst="ellipse">
                <a:avLst/>
              </a:prstGeom>
              <a:noFill/>
              <a:ln w="25400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S6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2134119" y="1067958"/>
                <a:ext cx="297390" cy="252028"/>
              </a:xfrm>
              <a:prstGeom prst="ellipse">
                <a:avLst/>
              </a:prstGeom>
              <a:solidFill>
                <a:srgbClr val="FFC000"/>
              </a:solidFill>
              <a:ln w="25400" cap="flat" cmpd="sng" algn="ctr">
                <a:solidFill>
                  <a:srgbClr val="FFFF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P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3698546" y="1988840"/>
                <a:ext cx="297390" cy="252028"/>
              </a:xfrm>
              <a:prstGeom prst="ellipse">
                <a:avLst/>
              </a:prstGeom>
              <a:solidFill>
                <a:srgbClr val="FFC000"/>
              </a:solidFill>
              <a:ln w="25400" cap="flat" cmpd="sng" algn="ctr">
                <a:solidFill>
                  <a:srgbClr val="FFFF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P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4327568" y="3157922"/>
                <a:ext cx="297390" cy="252028"/>
              </a:xfrm>
              <a:prstGeom prst="ellipse">
                <a:avLst/>
              </a:prstGeom>
              <a:solidFill>
                <a:srgbClr val="FFC000"/>
              </a:solidFill>
              <a:ln w="25400" cap="flat" cmpd="sng" algn="ctr">
                <a:solidFill>
                  <a:srgbClr val="FFFF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P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cxnSp>
            <p:nvCxnSpPr>
              <p:cNvPr id="507" name="Straight Arrow Connector 506"/>
              <p:cNvCxnSpPr/>
              <p:nvPr/>
            </p:nvCxnSpPr>
            <p:spPr>
              <a:xfrm>
                <a:off x="2051720" y="1556792"/>
                <a:ext cx="729438" cy="432048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508" name="Arc 507"/>
              <p:cNvSpPr/>
              <p:nvPr/>
            </p:nvSpPr>
            <p:spPr>
              <a:xfrm>
                <a:off x="2431646" y="2010625"/>
                <a:ext cx="777763" cy="594066"/>
              </a:xfrm>
              <a:prstGeom prst="arc">
                <a:avLst>
                  <a:gd name="adj1" fmla="val 11979368"/>
                  <a:gd name="adj2" fmla="val 20405059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509" name="Arc 508"/>
              <p:cNvSpPr/>
              <p:nvPr/>
            </p:nvSpPr>
            <p:spPr>
              <a:xfrm rot="10800000">
                <a:off x="2411761" y="2041798"/>
                <a:ext cx="777763" cy="594066"/>
              </a:xfrm>
              <a:prstGeom prst="arc">
                <a:avLst>
                  <a:gd name="adj1" fmla="val 11979368"/>
                  <a:gd name="adj2" fmla="val 20405059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510" name="Arc 509"/>
              <p:cNvSpPr/>
              <p:nvPr/>
            </p:nvSpPr>
            <p:spPr>
              <a:xfrm>
                <a:off x="3079490" y="3140968"/>
                <a:ext cx="777763" cy="594066"/>
              </a:xfrm>
              <a:prstGeom prst="arc">
                <a:avLst>
                  <a:gd name="adj1" fmla="val 11979368"/>
                  <a:gd name="adj2" fmla="val 20405059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sp>
            <p:nvSpPr>
              <p:cNvPr id="511" name="Arc 510"/>
              <p:cNvSpPr/>
              <p:nvPr/>
            </p:nvSpPr>
            <p:spPr>
              <a:xfrm rot="10800000">
                <a:off x="3059605" y="3172141"/>
                <a:ext cx="777763" cy="594066"/>
              </a:xfrm>
              <a:prstGeom prst="arc">
                <a:avLst>
                  <a:gd name="adj1" fmla="val 11979368"/>
                  <a:gd name="adj2" fmla="val 20405059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cxnSp>
            <p:nvCxnSpPr>
              <p:cNvPr id="512" name="Straight Arrow Connector 511"/>
              <p:cNvCxnSpPr/>
              <p:nvPr/>
            </p:nvCxnSpPr>
            <p:spPr>
              <a:xfrm>
                <a:off x="3478961" y="2492896"/>
                <a:ext cx="3561" cy="584448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496" name="Group 495"/>
            <p:cNvGrpSpPr/>
            <p:nvPr/>
          </p:nvGrpSpPr>
          <p:grpSpPr>
            <a:xfrm>
              <a:off x="3155279" y="3581400"/>
              <a:ext cx="1412262" cy="942667"/>
              <a:chOff x="2929997" y="1067958"/>
              <a:chExt cx="1412262" cy="942667"/>
            </a:xfrm>
          </p:grpSpPr>
          <p:sp>
            <p:nvSpPr>
              <p:cNvPr id="497" name="Oval 496"/>
              <p:cNvSpPr/>
              <p:nvPr/>
            </p:nvSpPr>
            <p:spPr>
              <a:xfrm>
                <a:off x="3448486" y="1067958"/>
                <a:ext cx="893773" cy="416826"/>
              </a:xfrm>
              <a:prstGeom prst="ellipse">
                <a:avLst/>
              </a:prstGeom>
              <a:noFill/>
              <a:ln w="2540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M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  <p:cxnSp>
            <p:nvCxnSpPr>
              <p:cNvPr id="498" name="Straight Arrow Connector 497"/>
              <p:cNvCxnSpPr>
                <a:stCxn id="497" idx="3"/>
              </p:cNvCxnSpPr>
              <p:nvPr/>
            </p:nvCxnSpPr>
            <p:spPr>
              <a:xfrm flipH="1">
                <a:off x="2929997" y="1423741"/>
                <a:ext cx="649379" cy="586884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tailEnd type="triangle"/>
              </a:ln>
              <a:effectLst/>
            </p:spPr>
          </p:cxnSp>
        </p:grpSp>
      </p:grpSp>
      <p:grpSp>
        <p:nvGrpSpPr>
          <p:cNvPr id="535" name="Group 534"/>
          <p:cNvGrpSpPr/>
          <p:nvPr/>
        </p:nvGrpSpPr>
        <p:grpSpPr>
          <a:xfrm>
            <a:off x="3738756" y="3732493"/>
            <a:ext cx="1608482" cy="1579464"/>
            <a:chOff x="1197728" y="1067958"/>
            <a:chExt cx="3499238" cy="2698249"/>
          </a:xfrm>
          <a:noFill/>
        </p:grpSpPr>
        <p:sp>
          <p:nvSpPr>
            <p:cNvPr id="536" name="Oval 535"/>
            <p:cNvSpPr/>
            <p:nvPr/>
          </p:nvSpPr>
          <p:spPr>
            <a:xfrm>
              <a:off x="1197728" y="1193973"/>
              <a:ext cx="1295397" cy="362822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EGFR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37" name="Oval 536"/>
            <p:cNvSpPr/>
            <p:nvPr/>
          </p:nvSpPr>
          <p:spPr>
            <a:xfrm>
              <a:off x="1547664" y="2132856"/>
              <a:ext cx="1089478" cy="360040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AKT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38" name="Oval 537"/>
            <p:cNvSpPr/>
            <p:nvPr/>
          </p:nvSpPr>
          <p:spPr>
            <a:xfrm>
              <a:off x="2978466" y="2132856"/>
              <a:ext cx="1089478" cy="360040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AKT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39" name="Oval 538"/>
            <p:cNvSpPr/>
            <p:nvPr/>
          </p:nvSpPr>
          <p:spPr>
            <a:xfrm>
              <a:off x="2176686" y="3265934"/>
              <a:ext cx="1089478" cy="360040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S6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40" name="Oval 539"/>
            <p:cNvSpPr/>
            <p:nvPr/>
          </p:nvSpPr>
          <p:spPr>
            <a:xfrm>
              <a:off x="3607488" y="3265934"/>
              <a:ext cx="1089478" cy="360040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S6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41" name="Oval 540"/>
            <p:cNvSpPr/>
            <p:nvPr/>
          </p:nvSpPr>
          <p:spPr>
            <a:xfrm>
              <a:off x="2134119" y="1067958"/>
              <a:ext cx="297390" cy="252028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P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42" name="Oval 541"/>
            <p:cNvSpPr/>
            <p:nvPr/>
          </p:nvSpPr>
          <p:spPr>
            <a:xfrm>
              <a:off x="3698546" y="1988840"/>
              <a:ext cx="297390" cy="252028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P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43" name="Oval 542"/>
            <p:cNvSpPr/>
            <p:nvPr/>
          </p:nvSpPr>
          <p:spPr>
            <a:xfrm>
              <a:off x="4327568" y="3157922"/>
              <a:ext cx="297390" cy="252028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P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cxnSp>
          <p:nvCxnSpPr>
            <p:cNvPr id="544" name="Straight Arrow Connector 543"/>
            <p:cNvCxnSpPr/>
            <p:nvPr/>
          </p:nvCxnSpPr>
          <p:spPr>
            <a:xfrm>
              <a:off x="2051720" y="1556792"/>
              <a:ext cx="729438" cy="432048"/>
            </a:xfrm>
            <a:prstGeom prst="straightConnector1">
              <a:avLst/>
            </a:prstGeom>
            <a:grp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ysDash"/>
              <a:tailEnd type="triangle"/>
            </a:ln>
            <a:effectLst/>
          </p:spPr>
        </p:cxnSp>
        <p:sp>
          <p:nvSpPr>
            <p:cNvPr id="545" name="Arc 544"/>
            <p:cNvSpPr/>
            <p:nvPr/>
          </p:nvSpPr>
          <p:spPr>
            <a:xfrm>
              <a:off x="2431646" y="2010625"/>
              <a:ext cx="777763" cy="594066"/>
            </a:xfrm>
            <a:prstGeom prst="arc">
              <a:avLst>
                <a:gd name="adj1" fmla="val 11979368"/>
                <a:gd name="adj2" fmla="val 20405059"/>
              </a:avLst>
            </a:prstGeom>
            <a:grp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ysDash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46" name="Arc 545"/>
            <p:cNvSpPr/>
            <p:nvPr/>
          </p:nvSpPr>
          <p:spPr>
            <a:xfrm rot="10800000">
              <a:off x="2411761" y="2041798"/>
              <a:ext cx="777763" cy="594066"/>
            </a:xfrm>
            <a:prstGeom prst="arc">
              <a:avLst>
                <a:gd name="adj1" fmla="val 11979368"/>
                <a:gd name="adj2" fmla="val 20405059"/>
              </a:avLst>
            </a:prstGeom>
            <a:grp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ysDash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47" name="Arc 546"/>
            <p:cNvSpPr/>
            <p:nvPr/>
          </p:nvSpPr>
          <p:spPr>
            <a:xfrm>
              <a:off x="3079490" y="3140968"/>
              <a:ext cx="777763" cy="594066"/>
            </a:xfrm>
            <a:prstGeom prst="arc">
              <a:avLst>
                <a:gd name="adj1" fmla="val 11979368"/>
                <a:gd name="adj2" fmla="val 20405059"/>
              </a:avLst>
            </a:prstGeom>
            <a:grp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ysDash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48" name="Arc 547"/>
            <p:cNvSpPr/>
            <p:nvPr/>
          </p:nvSpPr>
          <p:spPr>
            <a:xfrm rot="10800000">
              <a:off x="3059605" y="3172141"/>
              <a:ext cx="777763" cy="594066"/>
            </a:xfrm>
            <a:prstGeom prst="arc">
              <a:avLst>
                <a:gd name="adj1" fmla="val 11979368"/>
                <a:gd name="adj2" fmla="val 20405059"/>
              </a:avLst>
            </a:prstGeom>
            <a:grp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ysDash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cxnSp>
          <p:nvCxnSpPr>
            <p:cNvPr id="549" name="Straight Arrow Connector 548"/>
            <p:cNvCxnSpPr/>
            <p:nvPr/>
          </p:nvCxnSpPr>
          <p:spPr>
            <a:xfrm>
              <a:off x="3478961" y="2492896"/>
              <a:ext cx="3561" cy="584448"/>
            </a:xfrm>
            <a:prstGeom prst="straightConnector1">
              <a:avLst/>
            </a:prstGeom>
            <a:grp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ysDash"/>
              <a:tailEnd type="triangle"/>
            </a:ln>
            <a:effectLst/>
          </p:spPr>
        </p:cxnSp>
      </p:grpSp>
      <p:grpSp>
        <p:nvGrpSpPr>
          <p:cNvPr id="550" name="Group 549"/>
          <p:cNvGrpSpPr/>
          <p:nvPr/>
        </p:nvGrpSpPr>
        <p:grpSpPr>
          <a:xfrm>
            <a:off x="3469314" y="4091791"/>
            <a:ext cx="768219" cy="200218"/>
            <a:chOff x="611560" y="1681758"/>
            <a:chExt cx="1671254" cy="342038"/>
          </a:xfrm>
          <a:noFill/>
        </p:grpSpPr>
        <p:cxnSp>
          <p:nvCxnSpPr>
            <p:cNvPr id="551" name="Straight Connector 550"/>
            <p:cNvCxnSpPr/>
            <p:nvPr/>
          </p:nvCxnSpPr>
          <p:spPr>
            <a:xfrm>
              <a:off x="1403648" y="1844824"/>
              <a:ext cx="879166" cy="0"/>
            </a:xfrm>
            <a:prstGeom prst="line">
              <a:avLst/>
            </a:prstGeom>
            <a:grpFill/>
            <a:ln w="38100" cap="flat" cmpd="sng" algn="ctr">
              <a:solidFill>
                <a:srgbClr val="0070C0"/>
              </a:solidFill>
              <a:prstDash val="solid"/>
              <a:tailEnd type="diamond"/>
            </a:ln>
            <a:effectLst/>
          </p:spPr>
        </p:cxnSp>
        <p:sp>
          <p:nvSpPr>
            <p:cNvPr id="552" name="Rounded Rectangle 551"/>
            <p:cNvSpPr/>
            <p:nvPr/>
          </p:nvSpPr>
          <p:spPr>
            <a:xfrm>
              <a:off x="611560" y="1681758"/>
              <a:ext cx="792088" cy="342038"/>
            </a:xfrm>
            <a:prstGeom prst="roundRect">
              <a:avLst/>
            </a:prstGeom>
            <a:grpFill/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LAP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</p:grpSp>
      <p:grpSp>
        <p:nvGrpSpPr>
          <p:cNvPr id="553" name="Group 552"/>
          <p:cNvGrpSpPr/>
          <p:nvPr/>
        </p:nvGrpSpPr>
        <p:grpSpPr>
          <a:xfrm>
            <a:off x="5342581" y="3732493"/>
            <a:ext cx="1608482" cy="1579464"/>
            <a:chOff x="1197728" y="1067958"/>
            <a:chExt cx="3499238" cy="2698249"/>
          </a:xfrm>
          <a:noFill/>
        </p:grpSpPr>
        <p:sp>
          <p:nvSpPr>
            <p:cNvPr id="554" name="Oval 553"/>
            <p:cNvSpPr/>
            <p:nvPr/>
          </p:nvSpPr>
          <p:spPr>
            <a:xfrm>
              <a:off x="1197728" y="1193973"/>
              <a:ext cx="1295397" cy="362822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EGFR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55" name="Oval 554"/>
            <p:cNvSpPr/>
            <p:nvPr/>
          </p:nvSpPr>
          <p:spPr>
            <a:xfrm>
              <a:off x="1547664" y="2132856"/>
              <a:ext cx="1089478" cy="360040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AKT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56" name="Oval 555"/>
            <p:cNvSpPr/>
            <p:nvPr/>
          </p:nvSpPr>
          <p:spPr>
            <a:xfrm>
              <a:off x="2978466" y="2132856"/>
              <a:ext cx="1089478" cy="360040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AKT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57" name="Oval 556"/>
            <p:cNvSpPr/>
            <p:nvPr/>
          </p:nvSpPr>
          <p:spPr>
            <a:xfrm>
              <a:off x="2176686" y="3265934"/>
              <a:ext cx="1089478" cy="360040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S6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58" name="Oval 557"/>
            <p:cNvSpPr/>
            <p:nvPr/>
          </p:nvSpPr>
          <p:spPr>
            <a:xfrm>
              <a:off x="3607488" y="3265934"/>
              <a:ext cx="1089478" cy="360040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S6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59" name="Oval 558"/>
            <p:cNvSpPr/>
            <p:nvPr/>
          </p:nvSpPr>
          <p:spPr>
            <a:xfrm>
              <a:off x="2134119" y="1067958"/>
              <a:ext cx="297390" cy="252028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P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60" name="Oval 559"/>
            <p:cNvSpPr/>
            <p:nvPr/>
          </p:nvSpPr>
          <p:spPr>
            <a:xfrm>
              <a:off x="3698546" y="1988840"/>
              <a:ext cx="297390" cy="252028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P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61" name="Oval 560"/>
            <p:cNvSpPr/>
            <p:nvPr/>
          </p:nvSpPr>
          <p:spPr>
            <a:xfrm>
              <a:off x="4327568" y="3157922"/>
              <a:ext cx="297390" cy="252028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P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cxnSp>
          <p:nvCxnSpPr>
            <p:cNvPr id="562" name="Straight Arrow Connector 561"/>
            <p:cNvCxnSpPr/>
            <p:nvPr/>
          </p:nvCxnSpPr>
          <p:spPr>
            <a:xfrm>
              <a:off x="2051720" y="1556792"/>
              <a:ext cx="729438" cy="432048"/>
            </a:xfrm>
            <a:prstGeom prst="straightConnector1">
              <a:avLst/>
            </a:prstGeom>
            <a:grp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ysDash"/>
              <a:tailEnd type="triangle"/>
            </a:ln>
            <a:effectLst/>
          </p:spPr>
        </p:cxnSp>
        <p:sp>
          <p:nvSpPr>
            <p:cNvPr id="563" name="Arc 562"/>
            <p:cNvSpPr/>
            <p:nvPr/>
          </p:nvSpPr>
          <p:spPr>
            <a:xfrm>
              <a:off x="2431646" y="2010625"/>
              <a:ext cx="777763" cy="594066"/>
            </a:xfrm>
            <a:prstGeom prst="arc">
              <a:avLst>
                <a:gd name="adj1" fmla="val 11979368"/>
                <a:gd name="adj2" fmla="val 20405059"/>
              </a:avLst>
            </a:prstGeom>
            <a:grp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ysDash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64" name="Arc 563"/>
            <p:cNvSpPr/>
            <p:nvPr/>
          </p:nvSpPr>
          <p:spPr>
            <a:xfrm rot="10800000">
              <a:off x="2411761" y="2041798"/>
              <a:ext cx="777763" cy="594066"/>
            </a:xfrm>
            <a:prstGeom prst="arc">
              <a:avLst>
                <a:gd name="adj1" fmla="val 11979368"/>
                <a:gd name="adj2" fmla="val 20405059"/>
              </a:avLst>
            </a:prstGeom>
            <a:grp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ysDash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65" name="Arc 564"/>
            <p:cNvSpPr/>
            <p:nvPr/>
          </p:nvSpPr>
          <p:spPr>
            <a:xfrm>
              <a:off x="3079490" y="3140968"/>
              <a:ext cx="777763" cy="594066"/>
            </a:xfrm>
            <a:prstGeom prst="arc">
              <a:avLst>
                <a:gd name="adj1" fmla="val 11979368"/>
                <a:gd name="adj2" fmla="val 20405059"/>
              </a:avLst>
            </a:prstGeom>
            <a:grp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ysDash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66" name="Arc 565"/>
            <p:cNvSpPr/>
            <p:nvPr/>
          </p:nvSpPr>
          <p:spPr>
            <a:xfrm rot="10800000">
              <a:off x="3059605" y="3172141"/>
              <a:ext cx="777763" cy="594066"/>
            </a:xfrm>
            <a:prstGeom prst="arc">
              <a:avLst>
                <a:gd name="adj1" fmla="val 11979368"/>
                <a:gd name="adj2" fmla="val 20405059"/>
              </a:avLst>
            </a:prstGeom>
            <a:grp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ysDash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cxnSp>
          <p:nvCxnSpPr>
            <p:cNvPr id="567" name="Straight Arrow Connector 566"/>
            <p:cNvCxnSpPr/>
            <p:nvPr/>
          </p:nvCxnSpPr>
          <p:spPr>
            <a:xfrm>
              <a:off x="3478961" y="2492896"/>
              <a:ext cx="3561" cy="584448"/>
            </a:xfrm>
            <a:prstGeom prst="straightConnector1">
              <a:avLst/>
            </a:prstGeom>
            <a:grp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ysDash"/>
              <a:tailEnd type="triangle"/>
            </a:ln>
            <a:effectLst/>
          </p:spPr>
        </p:cxnSp>
      </p:grpSp>
      <p:grpSp>
        <p:nvGrpSpPr>
          <p:cNvPr id="568" name="Group 567"/>
          <p:cNvGrpSpPr/>
          <p:nvPr/>
        </p:nvGrpSpPr>
        <p:grpSpPr>
          <a:xfrm>
            <a:off x="6425949" y="4457491"/>
            <a:ext cx="798172" cy="381868"/>
            <a:chOff x="3554584" y="2306495"/>
            <a:chExt cx="1736416" cy="652358"/>
          </a:xfrm>
          <a:noFill/>
        </p:grpSpPr>
        <p:cxnSp>
          <p:nvCxnSpPr>
            <p:cNvPr id="569" name="Straight Connector 568"/>
            <p:cNvCxnSpPr/>
            <p:nvPr/>
          </p:nvCxnSpPr>
          <p:spPr>
            <a:xfrm flipH="1">
              <a:off x="3554584" y="2780928"/>
              <a:ext cx="801392" cy="0"/>
            </a:xfrm>
            <a:prstGeom prst="line">
              <a:avLst/>
            </a:prstGeom>
            <a:grpFill/>
            <a:ln w="38100" cap="flat" cmpd="sng" algn="ctr">
              <a:solidFill>
                <a:srgbClr val="0070C0"/>
              </a:solidFill>
              <a:prstDash val="solid"/>
              <a:tailEnd type="diamond"/>
            </a:ln>
            <a:effectLst/>
          </p:spPr>
        </p:cxnSp>
        <p:sp>
          <p:nvSpPr>
            <p:cNvPr id="570" name="Rounded Rectangle 569"/>
            <p:cNvSpPr/>
            <p:nvPr/>
          </p:nvSpPr>
          <p:spPr>
            <a:xfrm>
              <a:off x="4342260" y="2616816"/>
              <a:ext cx="948740" cy="342037"/>
            </a:xfrm>
            <a:prstGeom prst="roundRect">
              <a:avLst/>
            </a:prstGeom>
            <a:grpFill/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AKTi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71" name="Arc 570"/>
            <p:cNvSpPr/>
            <p:nvPr/>
          </p:nvSpPr>
          <p:spPr>
            <a:xfrm>
              <a:off x="3837368" y="2306495"/>
              <a:ext cx="845273" cy="594066"/>
            </a:xfrm>
            <a:prstGeom prst="arc">
              <a:avLst>
                <a:gd name="adj1" fmla="val 14474215"/>
                <a:gd name="adj2" fmla="val 56087"/>
              </a:avLst>
            </a:prstGeom>
            <a:grpFill/>
            <a:ln w="38100" cap="flat" cmpd="sng" algn="ctr">
              <a:solidFill>
                <a:srgbClr val="0070C0"/>
              </a:solidFill>
              <a:prstDash val="solid"/>
              <a:headEnd type="triangle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</p:grpSp>
      <p:grpSp>
        <p:nvGrpSpPr>
          <p:cNvPr id="572" name="Group 571"/>
          <p:cNvGrpSpPr/>
          <p:nvPr/>
        </p:nvGrpSpPr>
        <p:grpSpPr>
          <a:xfrm>
            <a:off x="7204398" y="3732493"/>
            <a:ext cx="1608482" cy="1579464"/>
            <a:chOff x="1197728" y="1067958"/>
            <a:chExt cx="3499238" cy="2698249"/>
          </a:xfrm>
          <a:noFill/>
        </p:grpSpPr>
        <p:sp>
          <p:nvSpPr>
            <p:cNvPr id="573" name="Oval 572"/>
            <p:cNvSpPr/>
            <p:nvPr/>
          </p:nvSpPr>
          <p:spPr>
            <a:xfrm>
              <a:off x="1197728" y="1193973"/>
              <a:ext cx="1295397" cy="362822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EGFR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74" name="Oval 573"/>
            <p:cNvSpPr/>
            <p:nvPr/>
          </p:nvSpPr>
          <p:spPr>
            <a:xfrm>
              <a:off x="1547664" y="2132856"/>
              <a:ext cx="1089478" cy="360040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AKT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75" name="Oval 574"/>
            <p:cNvSpPr/>
            <p:nvPr/>
          </p:nvSpPr>
          <p:spPr>
            <a:xfrm>
              <a:off x="2978466" y="2132856"/>
              <a:ext cx="1089478" cy="360040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AKT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76" name="Oval 575"/>
            <p:cNvSpPr/>
            <p:nvPr/>
          </p:nvSpPr>
          <p:spPr>
            <a:xfrm>
              <a:off x="2176686" y="3265934"/>
              <a:ext cx="1089478" cy="360040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S6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77" name="Oval 576"/>
            <p:cNvSpPr/>
            <p:nvPr/>
          </p:nvSpPr>
          <p:spPr>
            <a:xfrm>
              <a:off x="3607488" y="3265934"/>
              <a:ext cx="1089478" cy="360040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S6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78" name="Oval 577"/>
            <p:cNvSpPr/>
            <p:nvPr/>
          </p:nvSpPr>
          <p:spPr>
            <a:xfrm>
              <a:off x="2134119" y="1067958"/>
              <a:ext cx="297390" cy="252028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P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79" name="Oval 578"/>
            <p:cNvSpPr/>
            <p:nvPr/>
          </p:nvSpPr>
          <p:spPr>
            <a:xfrm>
              <a:off x="3698546" y="1988840"/>
              <a:ext cx="297390" cy="252028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P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80" name="Oval 579"/>
            <p:cNvSpPr/>
            <p:nvPr/>
          </p:nvSpPr>
          <p:spPr>
            <a:xfrm>
              <a:off x="4327568" y="3157922"/>
              <a:ext cx="297390" cy="252028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P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cxnSp>
          <p:nvCxnSpPr>
            <p:cNvPr id="581" name="Straight Arrow Connector 580"/>
            <p:cNvCxnSpPr/>
            <p:nvPr/>
          </p:nvCxnSpPr>
          <p:spPr>
            <a:xfrm>
              <a:off x="2051720" y="1556792"/>
              <a:ext cx="729438" cy="432048"/>
            </a:xfrm>
            <a:prstGeom prst="straightConnector1">
              <a:avLst/>
            </a:prstGeom>
            <a:grp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ysDash"/>
              <a:tailEnd type="triangle"/>
            </a:ln>
            <a:effectLst/>
          </p:spPr>
        </p:cxnSp>
        <p:sp>
          <p:nvSpPr>
            <p:cNvPr id="582" name="Arc 581"/>
            <p:cNvSpPr/>
            <p:nvPr/>
          </p:nvSpPr>
          <p:spPr>
            <a:xfrm>
              <a:off x="2431646" y="2010625"/>
              <a:ext cx="777763" cy="594066"/>
            </a:xfrm>
            <a:prstGeom prst="arc">
              <a:avLst>
                <a:gd name="adj1" fmla="val 11979368"/>
                <a:gd name="adj2" fmla="val 20405059"/>
              </a:avLst>
            </a:prstGeom>
            <a:grp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ysDash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83" name="Arc 582"/>
            <p:cNvSpPr/>
            <p:nvPr/>
          </p:nvSpPr>
          <p:spPr>
            <a:xfrm rot="10800000">
              <a:off x="2411761" y="2041798"/>
              <a:ext cx="777763" cy="594066"/>
            </a:xfrm>
            <a:prstGeom prst="arc">
              <a:avLst>
                <a:gd name="adj1" fmla="val 11979368"/>
                <a:gd name="adj2" fmla="val 20405059"/>
              </a:avLst>
            </a:prstGeom>
            <a:grp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ysDash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84" name="Arc 583"/>
            <p:cNvSpPr/>
            <p:nvPr/>
          </p:nvSpPr>
          <p:spPr>
            <a:xfrm>
              <a:off x="3079490" y="3140968"/>
              <a:ext cx="777763" cy="594066"/>
            </a:xfrm>
            <a:prstGeom prst="arc">
              <a:avLst>
                <a:gd name="adj1" fmla="val 11979368"/>
                <a:gd name="adj2" fmla="val 20405059"/>
              </a:avLst>
            </a:prstGeom>
            <a:grp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ysDash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585" name="Arc 584"/>
            <p:cNvSpPr/>
            <p:nvPr/>
          </p:nvSpPr>
          <p:spPr>
            <a:xfrm rot="10800000">
              <a:off x="3059605" y="3172141"/>
              <a:ext cx="777763" cy="594066"/>
            </a:xfrm>
            <a:prstGeom prst="arc">
              <a:avLst>
                <a:gd name="adj1" fmla="val 11979368"/>
                <a:gd name="adj2" fmla="val 20405059"/>
              </a:avLst>
            </a:prstGeom>
            <a:grp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ysDash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cxnSp>
          <p:nvCxnSpPr>
            <p:cNvPr id="586" name="Straight Arrow Connector 585"/>
            <p:cNvCxnSpPr/>
            <p:nvPr/>
          </p:nvCxnSpPr>
          <p:spPr>
            <a:xfrm>
              <a:off x="3478961" y="2492896"/>
              <a:ext cx="3561" cy="584448"/>
            </a:xfrm>
            <a:prstGeom prst="straightConnector1">
              <a:avLst/>
            </a:prstGeom>
            <a:grpFill/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ysDash"/>
              <a:tailEnd type="triangle"/>
            </a:ln>
            <a:effectLst/>
          </p:spPr>
        </p:cxnSp>
      </p:grpSp>
      <p:grpSp>
        <p:nvGrpSpPr>
          <p:cNvPr id="587" name="Group 586"/>
          <p:cNvGrpSpPr/>
          <p:nvPr/>
        </p:nvGrpSpPr>
        <p:grpSpPr>
          <a:xfrm>
            <a:off x="8000664" y="3732493"/>
            <a:ext cx="649169" cy="551805"/>
            <a:chOff x="2929997" y="1067958"/>
            <a:chExt cx="1412262" cy="942667"/>
          </a:xfrm>
          <a:noFill/>
        </p:grpSpPr>
        <p:sp>
          <p:nvSpPr>
            <p:cNvPr id="588" name="Oval 587"/>
            <p:cNvSpPr/>
            <p:nvPr/>
          </p:nvSpPr>
          <p:spPr>
            <a:xfrm>
              <a:off x="3448486" y="1067958"/>
              <a:ext cx="893773" cy="416826"/>
            </a:xfrm>
            <a:prstGeom prst="ellipse">
              <a:avLst/>
            </a:prstGeom>
            <a:grpFill/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M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cxnSp>
          <p:nvCxnSpPr>
            <p:cNvPr id="589" name="Straight Arrow Connector 588"/>
            <p:cNvCxnSpPr>
              <a:stCxn id="588" idx="3"/>
            </p:cNvCxnSpPr>
            <p:nvPr/>
          </p:nvCxnSpPr>
          <p:spPr>
            <a:xfrm flipH="1">
              <a:off x="2929997" y="1423741"/>
              <a:ext cx="649379" cy="586884"/>
            </a:xfrm>
            <a:prstGeom prst="straightConnector1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17" name="Rectangle 616"/>
          <p:cNvSpPr/>
          <p:nvPr/>
        </p:nvSpPr>
        <p:spPr>
          <a:xfrm>
            <a:off x="125413" y="1056481"/>
            <a:ext cx="1402978" cy="1699662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2" tIns="45667" rIns="91332" bIns="45667" anchor="ctr"/>
          <a:lstStyle/>
          <a:p>
            <a:pPr algn="ctr">
              <a:defRPr/>
            </a:pPr>
            <a:r>
              <a:rPr lang="en-US" dirty="0" smtClean="0"/>
              <a:t>Experiments on different cell lines/with different drugs</a:t>
            </a:r>
            <a:endParaRPr lang="en-US" dirty="0"/>
          </a:p>
        </p:txBody>
      </p:sp>
      <p:sp>
        <p:nvSpPr>
          <p:cNvPr id="625" name="TextBox 624"/>
          <p:cNvSpPr txBox="1"/>
          <p:nvPr/>
        </p:nvSpPr>
        <p:spPr>
          <a:xfrm>
            <a:off x="1493547" y="2856681"/>
            <a:ext cx="3347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Common </a:t>
            </a:r>
            <a:r>
              <a:rPr lang="en-US" b="1" dirty="0" err="1" smtClean="0"/>
              <a:t>respon</a:t>
            </a:r>
            <a:r>
              <a:rPr lang="en-US" b="1" dirty="0" smtClean="0"/>
              <a:t>-</a:t>
            </a:r>
            <a:br>
              <a:rPr lang="en-US" b="1" dirty="0" smtClean="0"/>
            </a:br>
            <a:r>
              <a:rPr lang="en-US" b="1" dirty="0" err="1" smtClean="0"/>
              <a:t>ses</a:t>
            </a:r>
            <a:r>
              <a:rPr lang="en-US" b="1" dirty="0" smtClean="0"/>
              <a:t> = “low-rank” </a:t>
            </a:r>
            <a:br>
              <a:rPr lang="en-US" b="1" dirty="0" smtClean="0"/>
            </a:br>
            <a:r>
              <a:rPr lang="en-US" b="1" dirty="0" smtClean="0"/>
              <a:t>data component</a:t>
            </a:r>
            <a:endParaRPr lang="en-US" b="1" dirty="0"/>
          </a:p>
        </p:txBody>
      </p:sp>
      <p:sp>
        <p:nvSpPr>
          <p:cNvPr id="626" name="TextBox 625"/>
          <p:cNvSpPr txBox="1"/>
          <p:nvPr/>
        </p:nvSpPr>
        <p:spPr>
          <a:xfrm>
            <a:off x="3472607" y="2856681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Specific response = “sparse” data component</a:t>
            </a:r>
            <a:endParaRPr lang="en-US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160239" y="5503863"/>
            <a:ext cx="2304256" cy="1080120"/>
          </a:xfrm>
          <a:prstGeom prst="wedgeRectCallout">
            <a:avLst>
              <a:gd name="adj1" fmla="val 41338"/>
              <a:gd name="adj2" fmla="val -77761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rgbClr val="0065CC"/>
              </a:buClr>
            </a:pPr>
            <a:r>
              <a:rPr lang="en-US" i="1" dirty="0" smtClean="0">
                <a:solidFill>
                  <a:schemeClr val="bg1"/>
                </a:solidFill>
              </a:rPr>
              <a:t>Use common responses as a robust input for data-driven network inference</a:t>
            </a:r>
          </a:p>
        </p:txBody>
      </p:sp>
      <p:sp>
        <p:nvSpPr>
          <p:cNvPr id="629" name="Rectangular Callout 628"/>
          <p:cNvSpPr/>
          <p:nvPr/>
        </p:nvSpPr>
        <p:spPr>
          <a:xfrm>
            <a:off x="2680519" y="5503863"/>
            <a:ext cx="2304256" cy="1080120"/>
          </a:xfrm>
          <a:prstGeom prst="wedgeRectCallout">
            <a:avLst>
              <a:gd name="adj1" fmla="val 23116"/>
              <a:gd name="adj2" fmla="val -7044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rgbClr val="0065CC"/>
              </a:buClr>
            </a:pPr>
            <a:r>
              <a:rPr lang="en-US" i="1" dirty="0" smtClean="0">
                <a:solidFill>
                  <a:schemeClr val="bg1"/>
                </a:solidFill>
              </a:rPr>
              <a:t>Use specific responses to analyze sensitivity of heterogeneous cell lines to different drugs</a:t>
            </a:r>
          </a:p>
        </p:txBody>
      </p:sp>
      <p:sp>
        <p:nvSpPr>
          <p:cNvPr id="630" name="Rectangular Callout 629"/>
          <p:cNvSpPr/>
          <p:nvPr/>
        </p:nvSpPr>
        <p:spPr>
          <a:xfrm>
            <a:off x="5128791" y="5503863"/>
            <a:ext cx="3689772" cy="1080120"/>
          </a:xfrm>
          <a:prstGeom prst="wedgeRectCallout">
            <a:avLst>
              <a:gd name="adj1" fmla="val 30440"/>
              <a:gd name="adj2" fmla="val 62142"/>
            </a:avLst>
          </a:prstGeom>
          <a:solidFill>
            <a:schemeClr val="bg1">
              <a:lumMod val="75000"/>
            </a:schemeClr>
          </a:solidFill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rgbClr val="0065CC"/>
              </a:buClr>
            </a:pPr>
            <a:r>
              <a:rPr lang="en-US" i="1" dirty="0" smtClean="0">
                <a:solidFill>
                  <a:srgbClr val="FF0000"/>
                </a:solidFill>
              </a:rPr>
              <a:t>Main limitation: our data is not a direct addition of low-rank and sparse component, they are “entangled” by dynamics in the network (propagation)</a:t>
            </a:r>
          </a:p>
        </p:txBody>
      </p:sp>
    </p:spTree>
    <p:extLst>
      <p:ext uri="{BB962C8B-B14F-4D97-AF65-F5344CB8AC3E}">
        <p14:creationId xmlns:p14="http://schemas.microsoft.com/office/powerpoint/2010/main" val="103124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70213E-6 L -0.39722 1.70213E-6 C -0.57552 1.70213E-6 -0.79392 0.09112 -0.79392 0.16651 L -0.79392 0.33302 " pathEditMode="relative" rAng="0" ptsTypes="FfFF">
                                      <p:cBhvr>
                                        <p:cTn id="17" dur="3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05" y="166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125413" y="1586839"/>
            <a:ext cx="8693150" cy="1773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22" tIns="45662" rIns="91322" bIns="45662"/>
          <a:lstStyle/>
          <a:p>
            <a:pPr marL="169647" indent="-169647">
              <a:buClr>
                <a:srgbClr val="0065CC"/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sym typeface="Wingdings"/>
              </a:rPr>
              <a:t>Imagine images of the same object taken from different angles</a:t>
            </a:r>
          </a:p>
          <a:p>
            <a:pPr marL="169647" indent="-169647">
              <a:buClr>
                <a:srgbClr val="0065CC"/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sym typeface="Wingdings"/>
              </a:rPr>
              <a:t>Comparing them with RPCA as before now does not work</a:t>
            </a:r>
          </a:p>
          <a:p>
            <a:pPr marL="169647" indent="-169647">
              <a:buClr>
                <a:srgbClr val="0065CC"/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sym typeface="Wingdings"/>
              </a:rPr>
              <a:t>TILT algorithm allows images to rotate/translate, in order to “align” them and then find the commonalities and specificities</a:t>
            </a:r>
          </a:p>
          <a:p>
            <a:pPr marL="169647" indent="-169647">
              <a:buClr>
                <a:srgbClr val="0065CC"/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sym typeface="Wingdings"/>
              </a:rPr>
              <a:t>Aligning images = finding and undoing the inverse transformation of the images with respect to the common orientation</a:t>
            </a:r>
          </a:p>
          <a:p>
            <a:pPr marL="169647" indent="-169647">
              <a:buClr>
                <a:srgbClr val="0065CC"/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sym typeface="Wingdings"/>
              </a:rPr>
              <a:t>This inverse transformation provides information about orientation of object on the picture</a:t>
            </a:r>
            <a:endParaRPr lang="en-US" dirty="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463" y="230188"/>
            <a:ext cx="8612187" cy="615553"/>
          </a:xfrm>
        </p:spPr>
        <p:txBody>
          <a:bodyPr/>
          <a:lstStyle/>
          <a:p>
            <a:r>
              <a:rPr lang="en-US" dirty="0" smtClean="0"/>
              <a:t>How to disentangle our cancer treatment responses? Use </a:t>
            </a:r>
            <a:r>
              <a:rPr lang="en-US" dirty="0"/>
              <a:t>Transform Invariant Low-rank </a:t>
            </a:r>
            <a:r>
              <a:rPr lang="en-US" dirty="0" smtClean="0"/>
              <a:t>Textures (TILT)</a:t>
            </a:r>
            <a:endParaRPr lang="en-US" dirty="0"/>
          </a:p>
        </p:txBody>
      </p:sp>
      <p:pic>
        <p:nvPicPr>
          <p:cNvPr id="20480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79"/>
          <a:stretch/>
        </p:blipFill>
        <p:spPr bwMode="auto">
          <a:xfrm>
            <a:off x="1169938" y="3539676"/>
            <a:ext cx="6623150" cy="269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471" y="6419826"/>
            <a:ext cx="6430472" cy="244375"/>
          </a:xfrm>
          <a:prstGeom prst="rect">
            <a:avLst/>
          </a:prstGeom>
          <a:noFill/>
        </p:spPr>
        <p:txBody>
          <a:bodyPr wrap="square" lIns="89611" tIns="44806" rIns="89611" bIns="44806" rtlCol="0">
            <a:spAutoFit/>
          </a:bodyPr>
          <a:lstStyle/>
          <a:p>
            <a:r>
              <a:rPr lang="en-US" altLang="ko-KR" sz="1000" dirty="0" smtClean="0"/>
              <a:t>Source: Zhang et. </a:t>
            </a:r>
            <a:r>
              <a:rPr lang="en-US" altLang="ko-KR" sz="1000" dirty="0"/>
              <a:t>a</a:t>
            </a:r>
            <a:r>
              <a:rPr lang="en-US" altLang="ko-KR" sz="1000" dirty="0" smtClean="0"/>
              <a:t>l, </a:t>
            </a:r>
            <a:r>
              <a:rPr lang="en-US" sz="1000" dirty="0"/>
              <a:t>International Journal of Computer </a:t>
            </a:r>
            <a:r>
              <a:rPr lang="en-US" sz="1000" dirty="0" smtClean="0"/>
              <a:t>Vision, 2012</a:t>
            </a:r>
            <a:r>
              <a:rPr lang="en-US" altLang="ko-KR" sz="1000" dirty="0" smtClean="0"/>
              <a:t>   </a:t>
            </a:r>
            <a:endParaRPr lang="ko-KR" altLang="en-US" sz="1000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lIns="89611" tIns="44806" rIns="89611" bIns="44806"/>
          <a:lstStyle/>
          <a:p>
            <a:fld id="{B08CCF0F-401C-4E98-BF76-646969C3FB8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125412" y="1186840"/>
            <a:ext cx="8702133" cy="387350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22" tIns="45662" rIns="91322" bIns="45662" anchor="ctr"/>
          <a:lstStyle/>
          <a:p>
            <a:pPr algn="ctr">
              <a:defRPr/>
            </a:pPr>
            <a:r>
              <a:rPr lang="en-US" dirty="0" smtClean="0"/>
              <a:t>Key intuitive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4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" y="230188"/>
            <a:ext cx="8612187" cy="615553"/>
          </a:xfrm>
        </p:spPr>
        <p:txBody>
          <a:bodyPr/>
          <a:lstStyle/>
          <a:p>
            <a:r>
              <a:rPr lang="en-US" dirty="0" smtClean="0"/>
              <a:t>Instead of finding the inverse rotation for images, we find the inverse dynamical transformation for </a:t>
            </a:r>
            <a:r>
              <a:rPr lang="en-US" dirty="0" err="1" smtClean="0"/>
              <a:t>spatio</a:t>
            </a:r>
            <a:r>
              <a:rPr lang="en-US" dirty="0"/>
              <a:t>-</a:t>
            </a:r>
            <a:r>
              <a:rPr lang="en-US" dirty="0" smtClean="0"/>
              <a:t>temporal gene expression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44173" y="6435725"/>
            <a:ext cx="195262" cy="152400"/>
          </a:xfrm>
        </p:spPr>
        <p:txBody>
          <a:bodyPr/>
          <a:lstStyle/>
          <a:p>
            <a:pPr>
              <a:defRPr/>
            </a:pPr>
            <a:fld id="{ADD8DF88-26BA-8842-849E-2DCEB5E2A7A8}" type="slidenum">
              <a:rPr lang="nl-NL" smtClean="0"/>
              <a:pPr>
                <a:defRPr/>
              </a:pPr>
              <a:t>4</a:t>
            </a:fld>
            <a:r>
              <a:rPr lang="nl-NL" smtClean="0"/>
              <a:t> 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1528391" y="1056481"/>
            <a:ext cx="7290172" cy="2664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2" tIns="45667" rIns="91332" bIns="45667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413" y="1056481"/>
            <a:ext cx="1402978" cy="2664296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2" tIns="45667" rIns="91332" bIns="45667" anchor="ctr"/>
          <a:lstStyle/>
          <a:p>
            <a:pPr algn="ctr">
              <a:defRPr/>
            </a:pPr>
            <a:r>
              <a:rPr lang="en-US" dirty="0" smtClean="0"/>
              <a:t>Rearranging images to align them, as analog to…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5400000">
            <a:off x="3239219" y="2712665"/>
            <a:ext cx="864096" cy="144016"/>
          </a:xfrm>
          <a:prstGeom prst="triangle">
            <a:avLst/>
          </a:prstGeom>
          <a:solidFill>
            <a:srgbClr val="0065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69863" indent="-169863" algn="ctr">
              <a:buClr>
                <a:srgbClr val="0065CC"/>
              </a:buClr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5400000">
            <a:off x="5687491" y="2712665"/>
            <a:ext cx="864096" cy="144016"/>
          </a:xfrm>
          <a:prstGeom prst="triangle">
            <a:avLst/>
          </a:prstGeom>
          <a:solidFill>
            <a:srgbClr val="0065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69863" indent="-169863" algn="ctr">
              <a:buClr>
                <a:srgbClr val="0065CC"/>
              </a:buClr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8391" y="1077181"/>
            <a:ext cx="1800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Data: rotated/slanted</a:t>
            </a:r>
            <a:r>
              <a:rPr lang="en-US" dirty="0"/>
              <a:t>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5413" y="3864793"/>
            <a:ext cx="1402978" cy="2736304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2" tIns="45667" rIns="91332" bIns="45667" anchor="ctr"/>
          <a:lstStyle/>
          <a:p>
            <a:pPr algn="ctr">
              <a:defRPr/>
            </a:pPr>
            <a:r>
              <a:rPr lang="en-US" dirty="0" smtClean="0"/>
              <a:t>… Reversing dynamics in protein expression data to disentangle common and specific responses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8391" y="3864793"/>
            <a:ext cx="7290172" cy="2736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2" tIns="45667" rIns="91332" bIns="45667" anchor="ctr"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15" y="5545114"/>
            <a:ext cx="1212342" cy="919248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45" y="5698137"/>
            <a:ext cx="176574" cy="182880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3239219" y="5431855"/>
            <a:ext cx="864096" cy="144016"/>
          </a:xfrm>
          <a:prstGeom prst="triangle">
            <a:avLst/>
          </a:prstGeom>
          <a:solidFill>
            <a:srgbClr val="0065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69863" indent="-169863" algn="ctr">
              <a:buClr>
                <a:srgbClr val="0065CC"/>
              </a:buClr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5400000">
            <a:off x="5687491" y="5431855"/>
            <a:ext cx="864096" cy="144016"/>
          </a:xfrm>
          <a:prstGeom prst="triangle">
            <a:avLst/>
          </a:prstGeom>
          <a:solidFill>
            <a:srgbClr val="0065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69863" indent="-169863" algn="ctr">
              <a:buClr>
                <a:srgbClr val="0065CC"/>
              </a:buClr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63555" y="3921867"/>
            <a:ext cx="25550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  <a:p>
            <a:pPr marL="176213" indent="-176213">
              <a:buClr>
                <a:srgbClr val="0065CC"/>
              </a:buClr>
              <a:buFont typeface="Arial"/>
              <a:buChar char="•"/>
            </a:pPr>
            <a:r>
              <a:rPr lang="en-US" dirty="0" smtClean="0"/>
              <a:t>Disentangled common and specific responses</a:t>
            </a:r>
            <a:br>
              <a:rPr lang="en-US" dirty="0" smtClean="0"/>
            </a:br>
            <a:r>
              <a:rPr lang="en-US" dirty="0" smtClean="0"/>
              <a:t>     and       to be analyzed separately</a:t>
            </a:r>
          </a:p>
          <a:p>
            <a:pPr marL="176213" indent="-176213">
              <a:buClr>
                <a:srgbClr val="0065CC"/>
              </a:buClr>
              <a:buFont typeface="Arial"/>
              <a:buChar char="•"/>
            </a:pPr>
            <a:r>
              <a:rPr lang="en-US" dirty="0"/>
              <a:t>D</a:t>
            </a:r>
            <a:r>
              <a:rPr lang="en-US" dirty="0" smtClean="0"/>
              <a:t>ynamical model     explaining dynamical relations between proteins over time</a:t>
            </a:r>
          </a:p>
          <a:p>
            <a:endParaRPr lang="en-US" dirty="0" smtClean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127" y="5227802"/>
            <a:ext cx="144016" cy="149159"/>
          </a:xfrm>
          <a:prstGeom prst="rect">
            <a:avLst/>
          </a:prstGeom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401" r="74088" b="66031"/>
          <a:stretch/>
        </p:blipFill>
        <p:spPr bwMode="auto">
          <a:xfrm>
            <a:off x="1672407" y="1891745"/>
            <a:ext cx="1097280" cy="78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-745" r="25863" b="64506"/>
          <a:stretch/>
        </p:blipFill>
        <p:spPr bwMode="auto">
          <a:xfrm>
            <a:off x="1672407" y="2812331"/>
            <a:ext cx="1097280" cy="83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9299" y="2107769"/>
            <a:ext cx="1824203" cy="1368152"/>
          </a:xfrm>
          <a:prstGeom prst="rect">
            <a:avLst/>
          </a:prstGeom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32" t="38928" r="28963" b="24835"/>
          <a:stretch/>
        </p:blipFill>
        <p:spPr bwMode="auto">
          <a:xfrm>
            <a:off x="6623595" y="2539817"/>
            <a:ext cx="1097280" cy="110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t="45000" r="74212" b="30893"/>
          <a:stretch/>
        </p:blipFill>
        <p:spPr bwMode="auto">
          <a:xfrm>
            <a:off x="6623595" y="1891745"/>
            <a:ext cx="1097280" cy="56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671267" y="3921867"/>
            <a:ext cx="23762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inverse dynamical transformation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91547" y="1077181"/>
            <a:ext cx="2825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</a:p>
          <a:p>
            <a:pPr marL="176213" indent="-176213">
              <a:buClr>
                <a:srgbClr val="0065CC"/>
              </a:buClr>
              <a:buFont typeface="Arial"/>
              <a:buChar char="•"/>
            </a:pPr>
            <a:r>
              <a:rPr lang="en-US" dirty="0"/>
              <a:t>M</a:t>
            </a:r>
            <a:r>
              <a:rPr lang="en-US" dirty="0" smtClean="0"/>
              <a:t>atching images</a:t>
            </a:r>
          </a:p>
          <a:p>
            <a:pPr marL="176213" indent="-176213">
              <a:buClr>
                <a:srgbClr val="0065CC"/>
              </a:buClr>
              <a:buFont typeface="Arial"/>
              <a:buChar char="•"/>
            </a:pPr>
            <a:r>
              <a:rPr lang="en-US" dirty="0" smtClean="0"/>
              <a:t>Orientation of objects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28391" y="3921867"/>
            <a:ext cx="20162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Data: protein expressions</a:t>
            </a:r>
          </a:p>
          <a:p>
            <a:pPr>
              <a:buClr>
                <a:srgbClr val="0065CC"/>
              </a:buClr>
            </a:pPr>
            <a:endParaRPr lang="en-US" dirty="0"/>
          </a:p>
          <a:p>
            <a:pPr>
              <a:buClr>
                <a:srgbClr val="0065CC"/>
              </a:buClr>
            </a:pPr>
            <a:r>
              <a:rPr lang="en-US" dirty="0" smtClean="0"/>
              <a:t>Common responses </a:t>
            </a:r>
            <a:br>
              <a:rPr lang="en-US" dirty="0" smtClean="0"/>
            </a:br>
            <a:r>
              <a:rPr lang="en-US" dirty="0" smtClean="0"/>
              <a:t>     and specific responses       are entangled by dynamics     (as analog to rotation/translation)</a:t>
            </a:r>
            <a:endParaRPr lang="en-US" dirty="0"/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69" y="4497931"/>
            <a:ext cx="1443465" cy="224404"/>
          </a:xfrm>
          <a:prstGeom prst="rect">
            <a:avLst/>
          </a:prstGeom>
        </p:spPr>
      </p:pic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994" y="4756054"/>
            <a:ext cx="294815" cy="155448"/>
          </a:xfrm>
          <a:prstGeom prst="rect">
            <a:avLst/>
          </a:prstGeom>
        </p:spPr>
      </p:pic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858" y="4755911"/>
            <a:ext cx="300175" cy="15544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671267" y="1056481"/>
            <a:ext cx="23762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inverse rotation/translation</a:t>
            </a:r>
            <a:endParaRPr lang="en-US" dirty="0"/>
          </a:p>
        </p:txBody>
      </p:sp>
      <p:pic>
        <p:nvPicPr>
          <p:cNvPr id="39" name="Picture 3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974" y="4238344"/>
            <a:ext cx="338866" cy="182880"/>
          </a:xfrm>
          <a:prstGeom prst="rect">
            <a:avLst/>
          </a:prstGeom>
        </p:spPr>
      </p:pic>
      <p:pic>
        <p:nvPicPr>
          <p:cNvPr id="40" name="Picture 39" descr="Screen Shot 2014-04-08 at 6.38.32 PM.png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87" y="4512865"/>
            <a:ext cx="1320128" cy="989134"/>
          </a:xfrm>
          <a:prstGeom prst="rect">
            <a:avLst/>
          </a:prstGeom>
        </p:spPr>
      </p:pic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399" y="4989899"/>
            <a:ext cx="294815" cy="155448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11" y="5248535"/>
            <a:ext cx="300175" cy="15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" y="230188"/>
            <a:ext cx="8612187" cy="615553"/>
          </a:xfrm>
        </p:spPr>
        <p:txBody>
          <a:bodyPr/>
          <a:lstStyle/>
          <a:p>
            <a:r>
              <a:rPr lang="en-US" dirty="0" smtClean="0"/>
              <a:t>The TILT inspired algorithm retrieves information about network dynamics and specific responses by parameterizing a dynamic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6283" y="1273175"/>
            <a:ext cx="8520900" cy="358775"/>
          </a:xfrm>
        </p:spPr>
        <p:txBody>
          <a:bodyPr/>
          <a:lstStyle/>
          <a:p>
            <a:r>
              <a:rPr lang="en-US" dirty="0" smtClean="0"/>
              <a:t>Analogy between experiments and mathematical abstraction of the data and dynamics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90C7B-063E-374A-A347-9410CBBBBB99}" type="slidenum">
              <a:rPr lang="nl-NL" smtClean="0"/>
              <a:pPr>
                <a:defRPr/>
              </a:pPr>
              <a:t>5</a:t>
            </a:fld>
            <a:r>
              <a:rPr lang="nl-NL" smtClean="0"/>
              <a:t> </a:t>
            </a:r>
            <a:endParaRPr lang="nl-NL" dirty="0"/>
          </a:p>
        </p:txBody>
      </p:sp>
      <p:grpSp>
        <p:nvGrpSpPr>
          <p:cNvPr id="32" name="Group 31"/>
          <p:cNvGrpSpPr/>
          <p:nvPr/>
        </p:nvGrpSpPr>
        <p:grpSpPr>
          <a:xfrm>
            <a:off x="125413" y="1952625"/>
            <a:ext cx="8693150" cy="1857274"/>
            <a:chOff x="125413" y="1952625"/>
            <a:chExt cx="8693150" cy="1857274"/>
          </a:xfrm>
        </p:grpSpPr>
        <p:sp>
          <p:nvSpPr>
            <p:cNvPr id="12" name="Rectangle 11"/>
            <p:cNvSpPr/>
            <p:nvPr/>
          </p:nvSpPr>
          <p:spPr>
            <a:xfrm>
              <a:off x="1528391" y="1952625"/>
              <a:ext cx="7290172" cy="18572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2" tIns="45667" rIns="91332" bIns="45667" anchor="ctr"/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</a:rPr>
                <a:t>Starting condition</a:t>
              </a:r>
              <a:br>
                <a:rPr lang="en-US" dirty="0">
                  <a:solidFill>
                    <a:srgbClr val="000000"/>
                  </a:solidFill>
                </a:rPr>
              </a:br>
              <a:r>
                <a:rPr lang="en-US" dirty="0">
                  <a:solidFill>
                    <a:srgbClr val="000000"/>
                  </a:solidFill>
                </a:rPr>
                <a:t>cell</a:t>
              </a:r>
            </a:p>
            <a:p>
              <a:pPr>
                <a:defRPr/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</a:rPr>
                <a:t>Targeted drug/</a:t>
              </a:r>
              <a:br>
                <a:rPr lang="en-US" dirty="0" smtClean="0">
                  <a:solidFill>
                    <a:srgbClr val="000000"/>
                  </a:solidFill>
                </a:rPr>
              </a:br>
              <a:r>
                <a:rPr lang="en-US" dirty="0" smtClean="0">
                  <a:solidFill>
                    <a:srgbClr val="000000"/>
                  </a:solidFill>
                </a:rPr>
                <a:t>stimulus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6" name="Picture 5" descr="Screen Shot 2014-04-08 at 6.38.32 PM.pn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0527" y="2424633"/>
              <a:ext cx="1633768" cy="122413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413" y="1952625"/>
              <a:ext cx="1402978" cy="1857274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2" tIns="45667" rIns="91332" bIns="45667" anchor="ctr"/>
            <a:lstStyle/>
            <a:p>
              <a:pPr algn="ctr">
                <a:defRPr/>
              </a:pPr>
              <a:r>
                <a:rPr lang="en-US" dirty="0" smtClean="0"/>
                <a:t>Experimental setting</a:t>
              </a:r>
              <a:endParaRPr lang="en-U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919" y="2337911"/>
              <a:ext cx="2379593" cy="1394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Isosceles Triangle 23"/>
            <p:cNvSpPr/>
            <p:nvPr/>
          </p:nvSpPr>
          <p:spPr>
            <a:xfrm rot="5400000">
              <a:off x="3040559" y="2856681"/>
              <a:ext cx="864096" cy="144016"/>
            </a:xfrm>
            <a:prstGeom prst="triangle">
              <a:avLst/>
            </a:prstGeom>
            <a:solidFill>
              <a:srgbClr val="0065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69863" indent="-169863" algn="ctr">
                <a:buClr>
                  <a:srgbClr val="0065CC"/>
                </a:buClr>
                <a:buFont typeface="Arial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5488831" y="2856681"/>
              <a:ext cx="864096" cy="144016"/>
            </a:xfrm>
            <a:prstGeom prst="triangle">
              <a:avLst/>
            </a:prstGeom>
            <a:solidFill>
              <a:srgbClr val="0065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69863" indent="-169863" algn="ctr">
                <a:buClr>
                  <a:srgbClr val="0065CC"/>
                </a:buClr>
                <a:buFont typeface="Arial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56583" y="1992585"/>
              <a:ext cx="2961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Heterogeneous pathways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36903" y="1992585"/>
              <a:ext cx="2664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Experimental observations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25413" y="3898605"/>
            <a:ext cx="8693150" cy="1857274"/>
            <a:chOff x="125413" y="3936801"/>
            <a:chExt cx="8693150" cy="1857274"/>
          </a:xfrm>
        </p:grpSpPr>
        <p:sp>
          <p:nvSpPr>
            <p:cNvPr id="8" name="Rectangle 7"/>
            <p:cNvSpPr/>
            <p:nvPr/>
          </p:nvSpPr>
          <p:spPr>
            <a:xfrm>
              <a:off x="125413" y="3936801"/>
              <a:ext cx="1402978" cy="1857274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2" tIns="45667" rIns="91332" bIns="45667" anchor="ctr"/>
            <a:lstStyle/>
            <a:p>
              <a:pPr algn="ctr">
                <a:defRPr/>
              </a:pPr>
              <a:r>
                <a:rPr lang="en-US" dirty="0" smtClean="0"/>
                <a:t>Systems abstraction</a:t>
              </a:r>
            </a:p>
            <a:p>
              <a:pPr algn="ctr">
                <a:defRPr/>
              </a:pPr>
              <a:r>
                <a:rPr lang="en-US" dirty="0" smtClean="0"/>
                <a:t>analog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28391" y="3936801"/>
              <a:ext cx="7290172" cy="18572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2" tIns="45667" rIns="91332" bIns="45667" anchor="ctr"/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</a:rPr>
                <a:t>Initial state</a:t>
              </a:r>
            </a:p>
            <a:p>
              <a:pPr>
                <a:defRPr/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</a:rPr>
                <a:t>Input 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7224" y="4389919"/>
              <a:ext cx="1500374" cy="1137646"/>
            </a:xfrm>
            <a:prstGeom prst="rect">
              <a:avLst/>
            </a:prstGeom>
          </p:spPr>
        </p:pic>
        <p:pic>
          <p:nvPicPr>
            <p:cNvPr id="16" name="Picture 15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0608" y="5008541"/>
              <a:ext cx="1443465" cy="224404"/>
            </a:xfrm>
            <a:prstGeom prst="rect">
              <a:avLst/>
            </a:prstGeom>
          </p:spPr>
        </p:pic>
        <p:pic>
          <p:nvPicPr>
            <p:cNvPr id="18" name="Picture 17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0519" y="4541512"/>
              <a:ext cx="182878" cy="182878"/>
            </a:xfrm>
            <a:prstGeom prst="rect">
              <a:avLst/>
            </a:prstGeom>
          </p:spPr>
        </p:pic>
        <p:pic>
          <p:nvPicPr>
            <p:cNvPr id="19" name="Picture 18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463" y="5036019"/>
              <a:ext cx="182878" cy="182878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3294779" y="4051365"/>
              <a:ext cx="2440568" cy="338554"/>
              <a:chOff x="2186824" y="4246319"/>
              <a:chExt cx="2440568" cy="338554"/>
            </a:xfrm>
          </p:grpSpPr>
          <p:pic>
            <p:nvPicPr>
              <p:cNvPr id="17" name="Picture 16" descr="latex-image-1.pd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50818" y="4325488"/>
                <a:ext cx="176574" cy="18288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2186824" y="4246319"/>
                <a:ext cx="24100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Dynamic transformation</a:t>
                </a:r>
                <a:endParaRPr lang="en-US" dirty="0"/>
              </a:p>
            </p:txBody>
          </p:sp>
        </p:grpSp>
        <p:sp>
          <p:nvSpPr>
            <p:cNvPr id="23" name="Isosceles Triangle 22"/>
            <p:cNvSpPr/>
            <p:nvPr/>
          </p:nvSpPr>
          <p:spPr>
            <a:xfrm rot="5400000">
              <a:off x="3040559" y="4769168"/>
              <a:ext cx="864096" cy="144016"/>
            </a:xfrm>
            <a:prstGeom prst="triangle">
              <a:avLst/>
            </a:prstGeom>
            <a:solidFill>
              <a:srgbClr val="0065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69863" indent="-169863" algn="ctr">
                <a:buClr>
                  <a:srgbClr val="0065CC"/>
                </a:buClr>
                <a:buFont typeface="Arial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5488831" y="4769168"/>
              <a:ext cx="864096" cy="144016"/>
            </a:xfrm>
            <a:prstGeom prst="triangle">
              <a:avLst/>
            </a:prstGeom>
            <a:solidFill>
              <a:srgbClr val="0065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69863" indent="-169863" algn="ctr">
                <a:buClr>
                  <a:srgbClr val="0065CC"/>
                </a:buClr>
                <a:buFont typeface="Arial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64895" y="4080817"/>
              <a:ext cx="2753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Resulting data is an “entangled” transformation of the input and initial state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5413" y="4275218"/>
            <a:ext cx="8693150" cy="2332859"/>
            <a:chOff x="125413" y="4313414"/>
            <a:chExt cx="8693150" cy="2332859"/>
          </a:xfrm>
        </p:grpSpPr>
        <p:sp>
          <p:nvSpPr>
            <p:cNvPr id="33" name="Rectangle 32"/>
            <p:cNvSpPr/>
            <p:nvPr/>
          </p:nvSpPr>
          <p:spPr>
            <a:xfrm>
              <a:off x="5776863" y="5415157"/>
              <a:ext cx="2808312" cy="69221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65CC"/>
                </a:buClr>
              </a:pPr>
              <a:r>
                <a:rPr lang="en-US" sz="1200" dirty="0" smtClean="0">
                  <a:solidFill>
                    <a:schemeClr val="tx1"/>
                  </a:solidFill>
                </a:rPr>
                <a:t>Algorithm to retrieve model      and hence “disentangle” the common and specific responses:         and        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6809238" y="5199133"/>
              <a:ext cx="0" cy="21602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1"/>
              <a:endCxn id="17" idx="2"/>
            </p:cNvCxnSpPr>
            <p:nvPr/>
          </p:nvCxnSpPr>
          <p:spPr>
            <a:xfrm rot="10800000">
              <a:off x="5647061" y="4313414"/>
              <a:ext cx="129803" cy="1447850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3" idx="1"/>
              <a:endCxn id="18" idx="2"/>
            </p:cNvCxnSpPr>
            <p:nvPr/>
          </p:nvCxnSpPr>
          <p:spPr>
            <a:xfrm rot="10800000">
              <a:off x="2771959" y="4724390"/>
              <a:ext cx="3004905" cy="1036874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33" idx="1"/>
              <a:endCxn id="19" idx="2"/>
            </p:cNvCxnSpPr>
            <p:nvPr/>
          </p:nvCxnSpPr>
          <p:spPr>
            <a:xfrm rot="10800000">
              <a:off x="2267903" y="5218898"/>
              <a:ext cx="3508961" cy="542367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25413" y="6185369"/>
              <a:ext cx="8693150" cy="4609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i="1" dirty="0" smtClean="0">
                  <a:solidFill>
                    <a:srgbClr val="FFFFFF"/>
                  </a:solidFill>
                </a:rPr>
                <a:t>“Undoing” the dynamical transformation improves splitting of common and specific responses </a:t>
              </a:r>
              <a:endParaRPr lang="en-US" i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4193" y="5473776"/>
            <a:ext cx="144016" cy="149159"/>
          </a:xfrm>
          <a:prstGeom prst="rect">
            <a:avLst/>
          </a:prstGeom>
        </p:spPr>
      </p:pic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82" y="5828107"/>
            <a:ext cx="294815" cy="155448"/>
          </a:xfrm>
          <a:prstGeom prst="rect">
            <a:avLst/>
          </a:prstGeom>
        </p:spPr>
      </p:pic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180" y="5828107"/>
            <a:ext cx="300175" cy="15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9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44463" y="230188"/>
            <a:ext cx="8612187" cy="307777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The algorithm was tested on a SKBR3 experimental dataset</a:t>
            </a:r>
            <a:endParaRPr lang="en-US" dirty="0">
              <a:latin typeface="Arial" charset="0"/>
            </a:endParaRPr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8E76AB-7551-B741-B6E7-B3181E35477D}" type="slidenum">
              <a:rPr lang="nl-NL" sz="1000">
                <a:solidFill>
                  <a:srgbClr val="000000"/>
                </a:solidFill>
              </a:rPr>
              <a:pPr eaLnBrk="1" hangingPunct="1"/>
              <a:t>6</a:t>
            </a:fld>
            <a:r>
              <a:rPr lang="nl-NL" sz="1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253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6525" y="1273175"/>
            <a:ext cx="5761038" cy="358775"/>
          </a:xfrm>
        </p:spPr>
        <p:txBody>
          <a:bodyPr/>
          <a:lstStyle/>
          <a:p>
            <a:pPr marL="0" indent="0"/>
            <a:r>
              <a:rPr lang="en-US" dirty="0" smtClean="0">
                <a:latin typeface="Arial" charset="0"/>
              </a:rPr>
              <a:t>Assessment of algorithm on SKBR3 data set</a:t>
            </a:r>
            <a:endParaRPr lang="en-US" dirty="0"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84881" y="1847329"/>
            <a:ext cx="5733799" cy="4465736"/>
            <a:chOff x="2930765" y="1488529"/>
            <a:chExt cx="6102026" cy="4752528"/>
          </a:xfrm>
        </p:grpSpPr>
        <p:pic>
          <p:nvPicPr>
            <p:cNvPr id="3" name="Picture 2" descr="Latest Iteration Model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31" t="22310" r="12610" b="6131"/>
            <a:stretch/>
          </p:blipFill>
          <p:spPr>
            <a:xfrm>
              <a:off x="2930765" y="1715690"/>
              <a:ext cx="6102026" cy="4525367"/>
            </a:xfrm>
            <a:prstGeom prst="rect">
              <a:avLst/>
            </a:prstGeom>
          </p:spPr>
        </p:pic>
        <p:sp>
          <p:nvSpPr>
            <p:cNvPr id="2" name="Oval 1"/>
            <p:cNvSpPr/>
            <p:nvPr/>
          </p:nvSpPr>
          <p:spPr>
            <a:xfrm>
              <a:off x="5706313" y="1632545"/>
              <a:ext cx="1524820" cy="3024336"/>
            </a:xfrm>
            <a:prstGeom prst="ellipse">
              <a:avLst/>
            </a:prstGeom>
            <a:noFill/>
            <a:ln w="38100" cmpd="sng">
              <a:solidFill>
                <a:srgbClr val="0065CC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69863" indent="-169863" algn="ctr">
                <a:buClr>
                  <a:srgbClr val="0065CC"/>
                </a:buClr>
                <a:buFont typeface="Arial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56983" y="1488529"/>
              <a:ext cx="129614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65CC"/>
                  </a:solidFill>
                </a:rPr>
                <a:t>Modeled </a:t>
              </a:r>
              <a:br>
                <a:rPr lang="en-US" dirty="0" smtClean="0">
                  <a:solidFill>
                    <a:srgbClr val="0065CC"/>
                  </a:solidFill>
                </a:rPr>
              </a:br>
              <a:r>
                <a:rPr lang="en-US" dirty="0" err="1" smtClean="0">
                  <a:solidFill>
                    <a:srgbClr val="0065CC"/>
                  </a:solidFill>
                </a:rPr>
                <a:t>subnetwork</a:t>
              </a:r>
              <a:endParaRPr lang="en-US" dirty="0">
                <a:solidFill>
                  <a:srgbClr val="0065CC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 bwMode="auto">
          <a:xfrm>
            <a:off x="125413" y="2352625"/>
            <a:ext cx="3203178" cy="3770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22" tIns="45662" rIns="91322" bIns="45662"/>
          <a:lstStyle/>
          <a:p>
            <a:pPr marL="169647" indent="-169647">
              <a:buClr>
                <a:srgbClr val="0065CC"/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sym typeface="Wingdings"/>
              </a:rPr>
              <a:t>3 SKBR3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cell lines: </a:t>
            </a:r>
            <a:r>
              <a:rPr lang="en-US" dirty="0" err="1">
                <a:solidFill>
                  <a:schemeClr val="tx1"/>
                </a:solidFill>
                <a:sym typeface="Wingdings"/>
              </a:rPr>
              <a:t>mCh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, E545K, H1047R </a:t>
            </a:r>
            <a:endParaRPr lang="en-US" dirty="0" smtClean="0">
              <a:solidFill>
                <a:schemeClr val="tx1"/>
              </a:solidFill>
              <a:sym typeface="Wingdings"/>
            </a:endParaRPr>
          </a:p>
          <a:p>
            <a:pPr marL="169647" indent="-169647">
              <a:buClr>
                <a:srgbClr val="0065CC"/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sym typeface="Wingdings"/>
              </a:rPr>
              <a:t>2 treatments: DMSO, </a:t>
            </a:r>
            <a:r>
              <a:rPr lang="en-US" dirty="0" err="1" smtClean="0">
                <a:solidFill>
                  <a:schemeClr val="tx1"/>
                </a:solidFill>
                <a:sym typeface="Wingdings"/>
              </a:rPr>
              <a:t>Lapatinib</a:t>
            </a:r>
            <a:endParaRPr lang="en-US" dirty="0">
              <a:solidFill>
                <a:schemeClr val="tx1"/>
              </a:solidFill>
              <a:sym typeface="Wingdings"/>
            </a:endParaRPr>
          </a:p>
          <a:p>
            <a:pPr marL="169647" indent="-169647">
              <a:buClr>
                <a:srgbClr val="0065CC"/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Hypothesis: mutants with hyper-activated PI3K are less susceptible to </a:t>
            </a:r>
            <a:r>
              <a:rPr lang="en-US" dirty="0" err="1" smtClean="0">
                <a:solidFill>
                  <a:schemeClr val="tx1"/>
                </a:solidFill>
              </a:rPr>
              <a:t>Lapatinib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 AKT less down-regulated</a:t>
            </a:r>
          </a:p>
          <a:p>
            <a:pPr marL="169647" indent="-169647">
              <a:buClr>
                <a:srgbClr val="0065CC"/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sym typeface="Wingdings"/>
              </a:rPr>
              <a:t>Model sub-network of 6 proteins: pHER2, pHER3, PI3K(p85), PDK1(pS241), AKT(pS473, pT308)</a:t>
            </a:r>
          </a:p>
          <a:p>
            <a:pPr marL="169647" indent="-169647">
              <a:buClr>
                <a:srgbClr val="0065CC"/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sym typeface="Wingdings"/>
              </a:rPr>
              <a:t>Analyze common and specific dynamics</a:t>
            </a:r>
          </a:p>
          <a:p>
            <a:pPr marL="169647" indent="-169647">
              <a:buClr>
                <a:srgbClr val="0065CC"/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sym typeface="Wingdings"/>
              </a:rPr>
              <a:t>Relate findings back to hypothesis</a:t>
            </a:r>
          </a:p>
          <a:p>
            <a:pPr marL="169647" indent="-169647">
              <a:buClr>
                <a:srgbClr val="0065CC"/>
              </a:buClr>
              <a:buFont typeface="Arial"/>
              <a:buChar char="•"/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0172" y="1952625"/>
            <a:ext cx="3208419" cy="387350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22" tIns="45662" rIns="91322" bIns="45662" anchor="ctr"/>
          <a:lstStyle/>
          <a:p>
            <a:pPr algn="ctr">
              <a:defRPr/>
            </a:pPr>
            <a:r>
              <a:rPr lang="en-US" dirty="0" smtClean="0"/>
              <a:t>Analysis approach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44463" y="230188"/>
            <a:ext cx="8612187" cy="307777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Findings support biological hypothesis about hyper-activation of PI3K</a:t>
            </a:r>
            <a:endParaRPr lang="en-US" dirty="0">
              <a:latin typeface="Arial" charset="0"/>
            </a:endParaRPr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8E76AB-7551-B741-B6E7-B3181E35477D}" type="slidenum">
              <a:rPr lang="nl-NL" sz="1000">
                <a:solidFill>
                  <a:srgbClr val="000000"/>
                </a:solidFill>
              </a:rPr>
              <a:pPr eaLnBrk="1" hangingPunct="1"/>
              <a:t>7</a:t>
            </a:fld>
            <a:r>
              <a:rPr lang="nl-NL" sz="1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253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6525" y="1273175"/>
            <a:ext cx="5761038" cy="358775"/>
          </a:xfrm>
        </p:spPr>
        <p:txBody>
          <a:bodyPr/>
          <a:lstStyle/>
          <a:p>
            <a:pPr marL="0" indent="0"/>
            <a:r>
              <a:rPr lang="en-US" dirty="0" smtClean="0">
                <a:latin typeface="Arial" charset="0"/>
              </a:rPr>
              <a:t>Assessment of algorithm on SKBR3 data set</a:t>
            </a:r>
            <a:endParaRPr lang="en-US" dirty="0"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41141" y="2355850"/>
            <a:ext cx="8677422" cy="1058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22" tIns="45662" rIns="91322" bIns="45662"/>
          <a:lstStyle/>
          <a:p>
            <a:pPr marL="169647" indent="-169647">
              <a:buClr>
                <a:srgbClr val="0065CC"/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Down</a:t>
            </a:r>
            <a:r>
              <a:rPr lang="en-US" dirty="0">
                <a:solidFill>
                  <a:schemeClr val="tx1"/>
                </a:solidFill>
              </a:rPr>
              <a:t>-regulation of AKT in wild type picked up as a specific </a:t>
            </a:r>
            <a:r>
              <a:rPr lang="en-US" dirty="0" smtClean="0">
                <a:solidFill>
                  <a:schemeClr val="tx1"/>
                </a:solidFill>
              </a:rPr>
              <a:t>response</a:t>
            </a:r>
          </a:p>
          <a:p>
            <a:pPr marL="169647" indent="-169647">
              <a:buClr>
                <a:srgbClr val="0065CC"/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Over-activation PI3K </a:t>
            </a:r>
            <a:r>
              <a:rPr lang="en-US" dirty="0">
                <a:solidFill>
                  <a:schemeClr val="tx1"/>
                </a:solidFill>
              </a:rPr>
              <a:t>picked up as a specific </a:t>
            </a:r>
            <a:r>
              <a:rPr lang="en-US" dirty="0" smtClean="0">
                <a:solidFill>
                  <a:schemeClr val="tx1"/>
                </a:solidFill>
              </a:rPr>
              <a:t>response</a:t>
            </a:r>
          </a:p>
          <a:p>
            <a:pPr marL="169647" indent="-169647">
              <a:buClr>
                <a:srgbClr val="0065CC"/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Algorithm finds a good candidate for the common responses over different experiments (notice the pattern in common responses)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 useful for network inference</a:t>
            </a:r>
            <a:endParaRPr lang="en-US" dirty="0">
              <a:solidFill>
                <a:schemeClr val="tx1"/>
              </a:solidFill>
            </a:endParaRPr>
          </a:p>
          <a:p>
            <a:pPr marL="169647" indent="-169647">
              <a:buClr>
                <a:srgbClr val="0065CC"/>
              </a:buClr>
              <a:buFont typeface="Arial"/>
              <a:buChar char="•"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169647" indent="-169647">
              <a:buClr>
                <a:srgbClr val="0065CC"/>
              </a:buClr>
              <a:buFont typeface="Arial"/>
              <a:buChar char="•"/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41141" y="1952625"/>
            <a:ext cx="8677422" cy="387350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22" tIns="45662" rIns="91322" bIns="45662" anchor="ctr"/>
          <a:lstStyle/>
          <a:p>
            <a:pPr algn="ctr">
              <a:defRPr/>
            </a:pPr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54060" y="2427857"/>
            <a:ext cx="219456" cy="216024"/>
          </a:xfrm>
          <a:prstGeom prst="ellipse">
            <a:avLst/>
          </a:prstGeom>
          <a:solidFill>
            <a:srgbClr val="0065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buClr>
                <a:srgbClr val="0065CC"/>
              </a:buClr>
            </a:pPr>
            <a:r>
              <a:rPr lang="en-US" sz="14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154060" y="2673471"/>
            <a:ext cx="219456" cy="216024"/>
          </a:xfrm>
          <a:prstGeom prst="ellipse">
            <a:avLst/>
          </a:prstGeom>
          <a:solidFill>
            <a:srgbClr val="0065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buClr>
                <a:srgbClr val="0065CC"/>
              </a:buClr>
            </a:pPr>
            <a:r>
              <a:rPr lang="en-US" sz="14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154060" y="2914579"/>
            <a:ext cx="219456" cy="216024"/>
          </a:xfrm>
          <a:prstGeom prst="ellipse">
            <a:avLst/>
          </a:prstGeom>
          <a:solidFill>
            <a:srgbClr val="0065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buClr>
                <a:srgbClr val="0065CC"/>
              </a:buClr>
            </a:pPr>
            <a:r>
              <a:rPr lang="en-US" sz="1400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443" y="6169049"/>
            <a:ext cx="5948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Ex1: </a:t>
            </a:r>
            <a:r>
              <a:rPr lang="en-US" sz="1400" dirty="0" err="1">
                <a:solidFill>
                  <a:srgbClr val="000000"/>
                </a:solidFill>
              </a:rPr>
              <a:t>m</a:t>
            </a:r>
            <a:r>
              <a:rPr lang="en-US" sz="1400" dirty="0" err="1" smtClean="0">
                <a:solidFill>
                  <a:srgbClr val="000000"/>
                </a:solidFill>
              </a:rPr>
              <a:t>Ch</a:t>
            </a:r>
            <a:r>
              <a:rPr lang="en-US" sz="1400" dirty="0" smtClean="0">
                <a:solidFill>
                  <a:srgbClr val="000000"/>
                </a:solidFill>
              </a:rPr>
              <a:t>/DMSO, Ex2: </a:t>
            </a:r>
            <a:r>
              <a:rPr lang="en-US" sz="1400" dirty="0" err="1" smtClean="0">
                <a:solidFill>
                  <a:srgbClr val="000000"/>
                </a:solidFill>
              </a:rPr>
              <a:t>mCh</a:t>
            </a:r>
            <a:r>
              <a:rPr lang="en-US" sz="1400" dirty="0" smtClean="0">
                <a:solidFill>
                  <a:srgbClr val="000000"/>
                </a:solidFill>
              </a:rPr>
              <a:t>/Lap, Ex3: E545K/DMSO, Ex4: E545K/Lap, Ex5: H1047R/DMSO, Ex6: H1047R/Lap</a:t>
            </a:r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57270" y="3412717"/>
            <a:ext cx="7448485" cy="2829798"/>
            <a:chOff x="757270" y="3483267"/>
            <a:chExt cx="7448485" cy="2829798"/>
          </a:xfrm>
        </p:grpSpPr>
        <p:grpSp>
          <p:nvGrpSpPr>
            <p:cNvPr id="3" name="Group 2"/>
            <p:cNvGrpSpPr/>
            <p:nvPr/>
          </p:nvGrpSpPr>
          <p:grpSpPr>
            <a:xfrm>
              <a:off x="757270" y="3797238"/>
              <a:ext cx="7448485" cy="2515827"/>
              <a:chOff x="3716052" y="2171550"/>
              <a:chExt cx="5235837" cy="1768475"/>
            </a:xfrm>
          </p:grpSpPr>
          <p:pic>
            <p:nvPicPr>
              <p:cNvPr id="22533" name="Picture 1" descr="Bioresult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73"/>
              <a:stretch/>
            </p:blipFill>
            <p:spPr bwMode="auto">
              <a:xfrm>
                <a:off x="3716052" y="2171550"/>
                <a:ext cx="5235837" cy="1768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Rounded Rectangle 8"/>
              <p:cNvSpPr/>
              <p:nvPr/>
            </p:nvSpPr>
            <p:spPr>
              <a:xfrm>
                <a:off x="7413402" y="2250029"/>
                <a:ext cx="288032" cy="648072"/>
              </a:xfrm>
              <a:prstGeom prst="roundRect">
                <a:avLst/>
              </a:prstGeom>
              <a:noFill/>
              <a:ln w="38100" cmpd="sng">
                <a:solidFill>
                  <a:srgbClr val="0065CC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69863" indent="-169863" algn="ctr">
                  <a:buClr>
                    <a:srgbClr val="0065CC"/>
                  </a:buClr>
                  <a:buFont typeface="Arial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221005" y="3507976"/>
                <a:ext cx="1220153" cy="244435"/>
              </a:xfrm>
              <a:prstGeom prst="roundRect">
                <a:avLst/>
              </a:prstGeom>
              <a:noFill/>
              <a:ln w="38100" cmpd="sng">
                <a:solidFill>
                  <a:srgbClr val="0065CC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69863" indent="-169863" algn="ctr">
                  <a:buClr>
                    <a:srgbClr val="0065CC"/>
                  </a:buClr>
                  <a:buFont typeface="Arial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401797" y="3483267"/>
              <a:ext cx="1422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Original data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39161" y="3483267"/>
              <a:ext cx="21776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Common response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8831" y="3483267"/>
              <a:ext cx="21776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Specific response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596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44463" y="230188"/>
            <a:ext cx="8612187" cy="307777"/>
          </a:xfrm>
        </p:spPr>
        <p:txBody>
          <a:bodyPr/>
          <a:lstStyle/>
          <a:p>
            <a:pPr marL="0" indent="0"/>
            <a:r>
              <a:rPr lang="en-US" dirty="0">
                <a:latin typeface="Arial" charset="0"/>
              </a:rPr>
              <a:t>Conclusions and Future Work</a:t>
            </a:r>
            <a:endParaRPr lang="en-US" dirty="0"/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8E76AB-7551-B741-B6E7-B3181E35477D}" type="slidenum">
              <a:rPr lang="nl-NL" sz="1000">
                <a:solidFill>
                  <a:srgbClr val="000000"/>
                </a:solidFill>
              </a:rPr>
              <a:pPr eaLnBrk="1" hangingPunct="1"/>
              <a:t>8</a:t>
            </a:fld>
            <a:r>
              <a:rPr lang="nl-NL" sz="1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253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6525" y="1273175"/>
            <a:ext cx="7008490" cy="358775"/>
          </a:xfrm>
        </p:spPr>
        <p:txBody>
          <a:bodyPr/>
          <a:lstStyle/>
          <a:p>
            <a:pPr marL="0" indent="0"/>
            <a:r>
              <a:rPr lang="en-US" dirty="0" smtClean="0">
                <a:latin typeface="Arial" charset="0"/>
              </a:rPr>
              <a:t>Conclusions and Future Work</a:t>
            </a:r>
            <a:endParaRPr lang="en-US" dirty="0"/>
          </a:p>
          <a:p>
            <a:pPr marL="0" indent="0"/>
            <a:endParaRPr lang="en-US" dirty="0"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525" y="3432745"/>
            <a:ext cx="9106271" cy="2441928"/>
            <a:chOff x="136525" y="2614950"/>
            <a:chExt cx="9106271" cy="2441928"/>
          </a:xfrm>
        </p:grpSpPr>
        <p:pic>
          <p:nvPicPr>
            <p:cNvPr id="22533" name="Picture 1" descr="Bioresult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3"/>
            <a:stretch/>
          </p:blipFill>
          <p:spPr bwMode="auto">
            <a:xfrm>
              <a:off x="141141" y="3000697"/>
              <a:ext cx="6087633" cy="2056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8877" y="3182505"/>
              <a:ext cx="2543462" cy="1692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858420" y="2614950"/>
              <a:ext cx="3384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Adjust lambda parameter, </a:t>
              </a:r>
              <a:br>
                <a:rPr lang="en-US" sz="1400" dirty="0" smtClean="0"/>
              </a:br>
              <a:r>
                <a:rPr lang="en-US" sz="1400" dirty="0" smtClean="0"/>
                <a:t>normalization…</a:t>
              </a:r>
              <a:endParaRPr lang="en-US" sz="1400" dirty="0"/>
            </a:p>
          </p:txBody>
        </p:sp>
        <p:sp>
          <p:nvSpPr>
            <p:cNvPr id="9" name="Text Placeholder 4"/>
            <p:cNvSpPr txBox="1">
              <a:spLocks/>
            </p:cNvSpPr>
            <p:nvPr/>
          </p:nvSpPr>
          <p:spPr bwMode="auto">
            <a:xfrm>
              <a:off x="136525" y="2640657"/>
              <a:ext cx="700849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39725" indent="-339725" algn="l" defTabSz="892175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="1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190500" indent="-188913" algn="l" defTabSz="892175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5CC"/>
                </a:buClr>
                <a:buSzPct val="150000"/>
                <a:buFont typeface="Arial" charset="0"/>
                <a:buChar char="▪"/>
                <a:defRPr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2pPr>
              <a:lvl3pPr marL="454025" indent="-258763" algn="l" defTabSz="892175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5CC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3pPr>
              <a:lvl4pPr marL="611188" indent="-152400" algn="l" defTabSz="892175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5CC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4pPr>
              <a:lvl5pPr marL="742950" indent="-127000" algn="l" defTabSz="892175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65CC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5pPr>
              <a:lvl6pPr marL="1201796" indent="-130009" algn="l" defTabSz="894210" rtl="0" fontAlgn="base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1658415" indent="-130009" algn="l" defTabSz="894210" rtl="0" fontAlgn="base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2115033" indent="-130009" algn="l" defTabSz="894210" rtl="0" fontAlgn="base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2571652" indent="-130009" algn="l" defTabSz="894210" rtl="0" fontAlgn="base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/>
              <a:r>
                <a:rPr lang="en-US" dirty="0" smtClean="0">
                  <a:latin typeface="Arial" charset="0"/>
                </a:rPr>
                <a:t>Developing cloud computing interface for analytics</a:t>
              </a:r>
              <a:endParaRPr lang="en-US" dirty="0" smtClean="0"/>
            </a:p>
            <a:p>
              <a:pPr marL="0" indent="0"/>
              <a:endParaRPr lang="en-US" dirty="0">
                <a:latin typeface="Arial" charset="0"/>
              </a:endParaRPr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160239" y="5881017"/>
            <a:ext cx="6120680" cy="702966"/>
          </a:xfrm>
          <a:prstGeom prst="wedgeRectCallout">
            <a:avLst>
              <a:gd name="adj1" fmla="val 54362"/>
              <a:gd name="adj2" fmla="val -50854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rgbClr val="0065CC"/>
              </a:buClr>
            </a:pPr>
            <a:r>
              <a:rPr lang="en-US" i="1" dirty="0">
                <a:latin typeface="Arial" charset="0"/>
              </a:rPr>
              <a:t>The limited number of tuning parameters make it a promising method for clinical data analysis through cloud based </a:t>
            </a:r>
            <a:r>
              <a:rPr lang="en-US" i="1" dirty="0" smtClean="0">
                <a:latin typeface="Arial" charset="0"/>
              </a:rPr>
              <a:t>services</a:t>
            </a:r>
            <a:endParaRPr lang="en-US" i="1" dirty="0" smtClean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 bwMode="auto">
          <a:xfrm>
            <a:off x="125413" y="1632545"/>
            <a:ext cx="8693150" cy="1768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marL="342900" marR="0" lvl="1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New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data analysis and dynamic modeling technique is able to disentangle </a:t>
            </a:r>
            <a:r>
              <a:rPr kumimoji="0" lang="en-US" altLang="ko-KR" sz="1600" b="0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spatio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-temporal gene expression data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from heterogeneous cancer experiments into its common and specific responses, and retrieve a dynamic model for (part of) the common signaling pathway</a:t>
            </a:r>
          </a:p>
          <a:p>
            <a:pPr marL="342900" marR="0" lvl="1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/>
              <a:t>Common </a:t>
            </a:r>
            <a:r>
              <a:rPr lang="en-US" sz="1600" dirty="0"/>
              <a:t>responses </a:t>
            </a:r>
            <a:r>
              <a:rPr lang="en-US" sz="1600" dirty="0" smtClean="0"/>
              <a:t>can serve to </a:t>
            </a:r>
            <a:r>
              <a:rPr lang="en-US" sz="1600" dirty="0"/>
              <a:t>understand </a:t>
            </a:r>
            <a:r>
              <a:rPr lang="en-US" sz="1600" dirty="0" smtClean="0"/>
              <a:t>shared </a:t>
            </a:r>
            <a:r>
              <a:rPr lang="en-US" sz="1600" dirty="0"/>
              <a:t>properties of different cancer cells and do network </a:t>
            </a:r>
            <a:r>
              <a:rPr lang="en-US" sz="1600" dirty="0" smtClean="0"/>
              <a:t>inference</a:t>
            </a:r>
          </a:p>
          <a:p>
            <a:pPr marL="342900" marR="0" lvl="1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/>
              <a:t>Specific </a:t>
            </a:r>
            <a:r>
              <a:rPr lang="en-US" sz="1600" dirty="0"/>
              <a:t>responses </a:t>
            </a:r>
            <a:r>
              <a:rPr lang="en-US" sz="1600" dirty="0" smtClean="0"/>
              <a:t>can hint </a:t>
            </a:r>
            <a:r>
              <a:rPr lang="en-US" sz="1600" dirty="0"/>
              <a:t>at what targeted treatments can be </a:t>
            </a:r>
            <a:r>
              <a:rPr lang="en-US" sz="1600" dirty="0" smtClean="0"/>
              <a:t>combined </a:t>
            </a:r>
            <a:r>
              <a:rPr lang="en-US" sz="1600" dirty="0"/>
              <a:t>to persistently knock down a whole cancer tumor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97698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1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QgRk_jA1E2SCY.8NYByI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j0a1es6e0ufW5lj_xGNB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S5OzopkzcUmQP_w5oO5jh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zKX.7npUiTsn_qmrMD3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pULzJTF324E2KBD2uocUL7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pkdejnTvsMUmYdHYuisIhY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p2aqkvf6jTUupi9_roIFgK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poOl8RQEbx0GquL6U1nIYS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p00exgCgDUEGkY0ujbTRsH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pn88acmDvSUCiyd76q.ETd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p0F5A7EDPZUaSaqNK5EKAf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tmQWcn4AkG50qFepFuyT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yYUsY6rkWaeNDZXfCYV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Gad6X2XsEi78w_NJilbR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93ubY.fzEeCzipu5Fn.F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LyqhfwiU.UX68MgtOv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mO89vGH0CJPQyRsS.Ja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d1CIG6nE22ZOrHpmLLH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2d1CIG6nE22ZOrHpmLLH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ugf95ouUSRKS9r9N7Gw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i1Ur5e3EajLr0odHK._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mXKBNIipUKASxz5ohbtn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SqAv2WqAUqTCSjYW.IyT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SqAv2WqAUqTCSjYW.IyT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1n3tJJW0qFrQoAnnYzC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G.lX4rX0e_8bDjtw9y.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mBFNxny0S_5._evbnqg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7Z9Bllf9UG0ycN80Uf9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1RsQxGSVkqqeXNh4NVSV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o7eucDWEu.u7jqECrkn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i9h4uSyq0Sd.fNwhPS33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i9h4uSyq0Sd.fNwhPS33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i9h4uSyq0Sd.fNwhPS33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i9h4uSyq0Sd.fNwhPS33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i9h4uSyq0Sd.fNwhPS33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i9h4uSyq0Sd.fNwhPS33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i9h4uSyq0Sd.fNwhPS33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DoaTT9AUWQ0AozBHLer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i9h4uSyq0Sd.fNwhPS33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i9h4uSyq0Sd.fNwhPS33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i9h4uSyq0Sd.fNwhPS33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i9h4uSyq0Sd.fNwhPS33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46o4vFCEusbbUr_m87s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i9h4uSyq0Sd.fNwhPS33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jnTZaAa70q5lIOOQaLSxg"/>
</p:tagLst>
</file>

<file path=ppt/theme/theme1.xml><?xml version="1.0" encoding="utf-8"?>
<a:theme xmlns:a="http://schemas.openxmlformats.org/drawingml/2006/main" name="1_Nationale DenkTank_2010">
  <a:themeElements>
    <a:clrScheme name="1_Nationale DenkTank_2010 4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5E7CF"/>
      </a:accent1>
      <a:accent2>
        <a:srgbClr val="D0C3D4"/>
      </a:accent2>
      <a:accent3>
        <a:srgbClr val="FFFFFF"/>
      </a:accent3>
      <a:accent4>
        <a:srgbClr val="000000"/>
      </a:accent4>
      <a:accent5>
        <a:srgbClr val="F9F1E4"/>
      </a:accent5>
      <a:accent6>
        <a:srgbClr val="BCB0C0"/>
      </a:accent6>
      <a:hlink>
        <a:srgbClr val="DD7E16"/>
      </a:hlink>
      <a:folHlink>
        <a:srgbClr val="480C54"/>
      </a:folHlink>
    </a:clrScheme>
    <a:fontScheme name="1_Nationale DenkTank_20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noFill/>
        </a:ln>
        <a:effectLst/>
      </a:spPr>
      <a:bodyPr rtlCol="0" anchor="t"/>
      <a:lstStyle>
        <a:defPPr marL="169863" indent="-169863">
          <a:buClr>
            <a:srgbClr val="0065CC"/>
          </a:buClr>
          <a:buFont typeface="Arial"/>
          <a:buChar char="•"/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Nationale DenkTank_2010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ationale DenkTank_2010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ationale DenkTank_2010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ationale DenkTank_2010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F5E7CF"/>
        </a:accent1>
        <a:accent2>
          <a:srgbClr val="D0C3D4"/>
        </a:accent2>
        <a:accent3>
          <a:srgbClr val="FFFFFF"/>
        </a:accent3>
        <a:accent4>
          <a:srgbClr val="000000"/>
        </a:accent4>
        <a:accent5>
          <a:srgbClr val="F9F1E4"/>
        </a:accent5>
        <a:accent6>
          <a:srgbClr val="BCB0C0"/>
        </a:accent6>
        <a:hlink>
          <a:srgbClr val="DD7E16"/>
        </a:hlink>
        <a:folHlink>
          <a:srgbClr val="480C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Nationale DenkTank_2010</Template>
  <TotalTime>25749</TotalTime>
  <Words>1150</Words>
  <Application>Microsoft Macintosh PowerPoint</Application>
  <PresentationFormat>Custom</PresentationFormat>
  <Paragraphs>179</Paragraphs>
  <Slides>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1_Nationale DenkTank_2010</vt:lpstr>
      <vt:lpstr>think-cell Slide</vt:lpstr>
      <vt:lpstr>Formula</vt:lpstr>
      <vt:lpstr>Abstract</vt:lpstr>
      <vt:lpstr>Robust Principal Component Analysis can split a data set of different experiments (or images here) up into its common and specific parts</vt:lpstr>
      <vt:lpstr>Key idea of applying RPCA to Heterogeneous Cancer Dynamics </vt:lpstr>
      <vt:lpstr>How to disentangle our cancer treatment responses? Use Transform Invariant Low-rank Textures (TILT)</vt:lpstr>
      <vt:lpstr>Instead of finding the inverse rotation for images, we find the inverse dynamical transformation for spatio-temporal gene expression data</vt:lpstr>
      <vt:lpstr>The TILT inspired algorithm retrieves information about network dynamics and specific responses by parameterizing a dynamic model</vt:lpstr>
      <vt:lpstr>The algorithm was tested on a SKBR3 experimental dataset</vt:lpstr>
      <vt:lpstr>Findings support biological hypothesis about hyper-activation of PI3K</vt:lpstr>
      <vt:lpstr>Conclusions and Future Work</vt:lpstr>
    </vt:vector>
  </TitlesOfParts>
  <Company>Corporate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Corporate</dc:creator>
  <cp:lastModifiedBy>Roel Dobbe</cp:lastModifiedBy>
  <cp:revision>231</cp:revision>
  <cp:lastPrinted>2008-09-19T11:06:26Z</cp:lastPrinted>
  <dcterms:created xsi:type="dcterms:W3CDTF">2010-12-02T08:28:53Z</dcterms:created>
  <dcterms:modified xsi:type="dcterms:W3CDTF">2014-05-02T19:02:40Z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Final">
    <vt:bool>true</vt:bool>
  </property>
  <property fmtid="{D5CDD505-2E9C-101B-9397-08002B2CF9AE}" pid="6" name="Title">
    <vt:lpwstr>Titel</vt:lpwstr>
  </property>
  <property fmtid="{D5CDD505-2E9C-101B-9397-08002B2CF9AE}" pid="7" name="Event">
    <vt:lpwstr/>
  </property>
  <property fmtid="{D5CDD505-2E9C-101B-9397-08002B2CF9AE}" pid="8" name="Delivery Date">
    <vt:lpwstr/>
  </property>
  <property fmtid="{D5CDD505-2E9C-101B-9397-08002B2CF9AE}" pid="9" name="DocID">
    <vt:lpwstr/>
  </property>
  <property fmtid="{D5CDD505-2E9C-101B-9397-08002B2CF9AE}" pid="10" name="DocIDinTitle">
    <vt:bool>false</vt:bool>
  </property>
  <property fmtid="{D5CDD505-2E9C-101B-9397-08002B2CF9AE}" pid="11" name="DocIDinSlide">
    <vt:bool>false</vt:bool>
  </property>
  <property fmtid="{D5CDD505-2E9C-101B-9397-08002B2CF9AE}" pid="12" name="DocIDPosition">
    <vt:i4>1</vt:i4>
  </property>
</Properties>
</file>