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3" r:id="rId2"/>
    <p:sldId id="257" r:id="rId3"/>
    <p:sldId id="259" r:id="rId4"/>
    <p:sldId id="260" r:id="rId5"/>
    <p:sldId id="261" r:id="rId6"/>
    <p:sldId id="262" r:id="rId7"/>
    <p:sldId id="263" r:id="rId8"/>
    <p:sldId id="265" r:id="rId9"/>
    <p:sldId id="266" r:id="rId10"/>
    <p:sldId id="258"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74C6"/>
    <a:srgbClr val="FD87CD"/>
    <a:srgbClr val="FFE285"/>
    <a:srgbClr val="503FF1"/>
    <a:srgbClr val="E8F3CD"/>
    <a:srgbClr val="D289E3"/>
    <a:srgbClr val="FF5050"/>
    <a:srgbClr val="37FFFF"/>
    <a:srgbClr val="32B6C4"/>
    <a:srgbClr val="F5A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5" autoAdjust="0"/>
    <p:restoredTop sz="92953" autoAdjust="0"/>
  </p:normalViewPr>
  <p:slideViewPr>
    <p:cSldViewPr snapToGrid="0">
      <p:cViewPr varScale="1">
        <p:scale>
          <a:sx n="62" d="100"/>
          <a:sy n="62" d="100"/>
        </p:scale>
        <p:origin x="68" y="196"/>
      </p:cViewPr>
      <p:guideLst/>
    </p:cSldViewPr>
  </p:slideViewPr>
  <p:notesTextViewPr>
    <p:cViewPr>
      <p:scale>
        <a:sx n="1" d="1"/>
        <a:sy n="1" d="1"/>
      </p:scale>
      <p:origin x="0" y="0"/>
    </p:cViewPr>
  </p:notesTextViewPr>
  <p:sorterViewPr>
    <p:cViewPr>
      <p:scale>
        <a:sx n="100" d="100"/>
        <a:sy n="100" d="100"/>
      </p:scale>
      <p:origin x="0" y="-135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B84CD-B0F1-4756-A907-F34095F52095}" type="datetimeFigureOut">
              <a:rPr lang="ro-RO" smtClean="0"/>
              <a:t>02.04.2020</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DCE89-8744-4E63-8DB3-DE8317AE09C1}" type="slidenum">
              <a:rPr lang="ro-RO" smtClean="0"/>
              <a:t>‹#›</a:t>
            </a:fld>
            <a:endParaRPr lang="ro-RO"/>
          </a:p>
        </p:txBody>
      </p:sp>
    </p:spTree>
    <p:extLst>
      <p:ext uri="{BB962C8B-B14F-4D97-AF65-F5344CB8AC3E}">
        <p14:creationId xmlns:p14="http://schemas.microsoft.com/office/powerpoint/2010/main" val="296555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2</a:t>
            </a:fld>
            <a:endParaRPr lang="ro-RO"/>
          </a:p>
        </p:txBody>
      </p:sp>
    </p:spTree>
    <p:extLst>
      <p:ext uri="{BB962C8B-B14F-4D97-AF65-F5344CB8AC3E}">
        <p14:creationId xmlns:p14="http://schemas.microsoft.com/office/powerpoint/2010/main" val="83491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32</a:t>
            </a:fld>
            <a:endParaRPr lang="ro-RO"/>
          </a:p>
        </p:txBody>
      </p:sp>
    </p:spTree>
    <p:extLst>
      <p:ext uri="{BB962C8B-B14F-4D97-AF65-F5344CB8AC3E}">
        <p14:creationId xmlns:p14="http://schemas.microsoft.com/office/powerpoint/2010/main" val="139759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33</a:t>
            </a:fld>
            <a:endParaRPr lang="ro-RO"/>
          </a:p>
        </p:txBody>
      </p:sp>
    </p:spTree>
    <p:extLst>
      <p:ext uri="{BB962C8B-B14F-4D97-AF65-F5344CB8AC3E}">
        <p14:creationId xmlns:p14="http://schemas.microsoft.com/office/powerpoint/2010/main" val="2920433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34</a:t>
            </a:fld>
            <a:endParaRPr lang="ro-RO"/>
          </a:p>
        </p:txBody>
      </p:sp>
    </p:spTree>
    <p:extLst>
      <p:ext uri="{BB962C8B-B14F-4D97-AF65-F5344CB8AC3E}">
        <p14:creationId xmlns:p14="http://schemas.microsoft.com/office/powerpoint/2010/main" val="2431188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35</a:t>
            </a:fld>
            <a:endParaRPr lang="ro-RO"/>
          </a:p>
        </p:txBody>
      </p:sp>
    </p:spTree>
    <p:extLst>
      <p:ext uri="{BB962C8B-B14F-4D97-AF65-F5344CB8AC3E}">
        <p14:creationId xmlns:p14="http://schemas.microsoft.com/office/powerpoint/2010/main" val="378665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36</a:t>
            </a:fld>
            <a:endParaRPr lang="ro-RO"/>
          </a:p>
        </p:txBody>
      </p:sp>
    </p:spTree>
    <p:extLst>
      <p:ext uri="{BB962C8B-B14F-4D97-AF65-F5344CB8AC3E}">
        <p14:creationId xmlns:p14="http://schemas.microsoft.com/office/powerpoint/2010/main" val="281788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37</a:t>
            </a:fld>
            <a:endParaRPr lang="ro-RO"/>
          </a:p>
        </p:txBody>
      </p:sp>
    </p:spTree>
    <p:extLst>
      <p:ext uri="{BB962C8B-B14F-4D97-AF65-F5344CB8AC3E}">
        <p14:creationId xmlns:p14="http://schemas.microsoft.com/office/powerpoint/2010/main" val="3702135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38</a:t>
            </a:fld>
            <a:endParaRPr lang="ro-RO"/>
          </a:p>
        </p:txBody>
      </p:sp>
    </p:spTree>
    <p:extLst>
      <p:ext uri="{BB962C8B-B14F-4D97-AF65-F5344CB8AC3E}">
        <p14:creationId xmlns:p14="http://schemas.microsoft.com/office/powerpoint/2010/main" val="2338203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39</a:t>
            </a:fld>
            <a:endParaRPr lang="ro-RO"/>
          </a:p>
        </p:txBody>
      </p:sp>
    </p:spTree>
    <p:extLst>
      <p:ext uri="{BB962C8B-B14F-4D97-AF65-F5344CB8AC3E}">
        <p14:creationId xmlns:p14="http://schemas.microsoft.com/office/powerpoint/2010/main" val="1798452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40</a:t>
            </a:fld>
            <a:endParaRPr lang="ro-RO"/>
          </a:p>
        </p:txBody>
      </p:sp>
    </p:spTree>
    <p:extLst>
      <p:ext uri="{BB962C8B-B14F-4D97-AF65-F5344CB8AC3E}">
        <p14:creationId xmlns:p14="http://schemas.microsoft.com/office/powerpoint/2010/main" val="300311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5</a:t>
            </a:fld>
            <a:endParaRPr lang="ro-RO"/>
          </a:p>
        </p:txBody>
      </p:sp>
    </p:spTree>
    <p:extLst>
      <p:ext uri="{BB962C8B-B14F-4D97-AF65-F5344CB8AC3E}">
        <p14:creationId xmlns:p14="http://schemas.microsoft.com/office/powerpoint/2010/main" val="74096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8</a:t>
            </a:fld>
            <a:endParaRPr lang="ro-RO"/>
          </a:p>
        </p:txBody>
      </p:sp>
    </p:spTree>
    <p:extLst>
      <p:ext uri="{BB962C8B-B14F-4D97-AF65-F5344CB8AC3E}">
        <p14:creationId xmlns:p14="http://schemas.microsoft.com/office/powerpoint/2010/main" val="214575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10</a:t>
            </a:fld>
            <a:endParaRPr lang="ro-RO"/>
          </a:p>
        </p:txBody>
      </p:sp>
    </p:spTree>
    <p:extLst>
      <p:ext uri="{BB962C8B-B14F-4D97-AF65-F5344CB8AC3E}">
        <p14:creationId xmlns:p14="http://schemas.microsoft.com/office/powerpoint/2010/main" val="402067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27</a:t>
            </a:fld>
            <a:endParaRPr lang="ro-RO"/>
          </a:p>
        </p:txBody>
      </p:sp>
    </p:spTree>
    <p:extLst>
      <p:ext uri="{BB962C8B-B14F-4D97-AF65-F5344CB8AC3E}">
        <p14:creationId xmlns:p14="http://schemas.microsoft.com/office/powerpoint/2010/main" val="185809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28</a:t>
            </a:fld>
            <a:endParaRPr lang="ro-RO"/>
          </a:p>
        </p:txBody>
      </p:sp>
    </p:spTree>
    <p:extLst>
      <p:ext uri="{BB962C8B-B14F-4D97-AF65-F5344CB8AC3E}">
        <p14:creationId xmlns:p14="http://schemas.microsoft.com/office/powerpoint/2010/main" val="195441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29</a:t>
            </a:fld>
            <a:endParaRPr lang="ro-RO"/>
          </a:p>
        </p:txBody>
      </p:sp>
    </p:spTree>
    <p:extLst>
      <p:ext uri="{BB962C8B-B14F-4D97-AF65-F5344CB8AC3E}">
        <p14:creationId xmlns:p14="http://schemas.microsoft.com/office/powerpoint/2010/main" val="1494109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30</a:t>
            </a:fld>
            <a:endParaRPr lang="ro-RO"/>
          </a:p>
        </p:txBody>
      </p:sp>
    </p:spTree>
    <p:extLst>
      <p:ext uri="{BB962C8B-B14F-4D97-AF65-F5344CB8AC3E}">
        <p14:creationId xmlns:p14="http://schemas.microsoft.com/office/powerpoint/2010/main" val="124559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511DCE89-8744-4E63-8DB3-DE8317AE09C1}" type="slidenum">
              <a:rPr lang="ro-RO" smtClean="0"/>
              <a:t>31</a:t>
            </a:fld>
            <a:endParaRPr lang="ro-RO"/>
          </a:p>
        </p:txBody>
      </p:sp>
    </p:spTree>
    <p:extLst>
      <p:ext uri="{BB962C8B-B14F-4D97-AF65-F5344CB8AC3E}">
        <p14:creationId xmlns:p14="http://schemas.microsoft.com/office/powerpoint/2010/main" val="262883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9E4613FC-4798-4C66-9B8F-BD4977E29BDA}" type="datetimeFigureOut">
              <a:rPr lang="ro-RO" smtClean="0"/>
              <a:t>02.04.2020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192842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9E4613FC-4798-4C66-9B8F-BD4977E29BDA}" type="datetimeFigureOut">
              <a:rPr lang="ro-RO" smtClean="0"/>
              <a:t>02.04.2020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343965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9E4613FC-4798-4C66-9B8F-BD4977E29BDA}" type="datetimeFigureOut">
              <a:rPr lang="ro-RO" smtClean="0"/>
              <a:t>02.04.2020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124228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9E4613FC-4798-4C66-9B8F-BD4977E29BDA}" type="datetimeFigureOut">
              <a:rPr lang="ro-RO" smtClean="0"/>
              <a:t>02.04.2020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189374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4613FC-4798-4C66-9B8F-BD4977E29BDA}" type="datetimeFigureOut">
              <a:rPr lang="ro-RO" smtClean="0"/>
              <a:t>02.04.2020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134718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9E4613FC-4798-4C66-9B8F-BD4977E29BDA}" type="datetimeFigureOut">
              <a:rPr lang="ro-RO" smtClean="0"/>
              <a:t>02.04.2020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197827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9E4613FC-4798-4C66-9B8F-BD4977E29BDA}" type="datetimeFigureOut">
              <a:rPr lang="ro-RO" smtClean="0"/>
              <a:t>02.04.2020</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153649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9E4613FC-4798-4C66-9B8F-BD4977E29BDA}" type="datetimeFigureOut">
              <a:rPr lang="ro-RO" smtClean="0"/>
              <a:t>02.04.2020</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379690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613FC-4798-4C66-9B8F-BD4977E29BDA}" type="datetimeFigureOut">
              <a:rPr lang="ro-RO" smtClean="0"/>
              <a:t>02.04.2020</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250486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4613FC-4798-4C66-9B8F-BD4977E29BDA}" type="datetimeFigureOut">
              <a:rPr lang="ro-RO" smtClean="0"/>
              <a:t>02.04.2020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19651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4613FC-4798-4C66-9B8F-BD4977E29BDA}" type="datetimeFigureOut">
              <a:rPr lang="ro-RO" smtClean="0"/>
              <a:t>02.04.2020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84855A2-2087-404A-BF9D-0FCAB4BBC210}" type="slidenum">
              <a:rPr lang="ro-RO" smtClean="0"/>
              <a:t>‹#›</a:t>
            </a:fld>
            <a:endParaRPr lang="ro-RO"/>
          </a:p>
        </p:txBody>
      </p:sp>
    </p:spTree>
    <p:extLst>
      <p:ext uri="{BB962C8B-B14F-4D97-AF65-F5344CB8AC3E}">
        <p14:creationId xmlns:p14="http://schemas.microsoft.com/office/powerpoint/2010/main" val="95936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613FC-4798-4C66-9B8F-BD4977E29BDA}" type="datetimeFigureOut">
              <a:rPr lang="ro-RO" smtClean="0"/>
              <a:t>02.04.2020</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855A2-2087-404A-BF9D-0FCAB4BBC210}" type="slidenum">
              <a:rPr lang="ro-RO" smtClean="0"/>
              <a:t>‹#›</a:t>
            </a:fld>
            <a:endParaRPr lang="ro-RO"/>
          </a:p>
        </p:txBody>
      </p:sp>
    </p:spTree>
    <p:extLst>
      <p:ext uri="{BB962C8B-B14F-4D97-AF65-F5344CB8AC3E}">
        <p14:creationId xmlns:p14="http://schemas.microsoft.com/office/powerpoint/2010/main" val="182113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574125" y="942877"/>
            <a:ext cx="9137438" cy="1569660"/>
          </a:xfrm>
          <a:prstGeom prst="rect">
            <a:avLst/>
          </a:prstGeom>
          <a:noFill/>
        </p:spPr>
        <p:txBody>
          <a:bodyPr wrap="none" rtlCol="0">
            <a:spAutoFit/>
          </a:bodyPr>
          <a:lstStyle/>
          <a:p>
            <a:r>
              <a:rPr lang="en-US" sz="4800" dirty="0" smtClean="0">
                <a:latin typeface="Bahnschrift SemiBold SemiConden" panose="020B0502040204020203" pitchFamily="34" charset="0"/>
              </a:rPr>
              <a:t>ABORDAREA </a:t>
            </a:r>
            <a:r>
              <a:rPr lang="ro-RO" sz="4800" dirty="0" smtClean="0">
                <a:latin typeface="Bahnschrift SemiBold SemiConden" panose="020B0502040204020203" pitchFamily="34" charset="0"/>
              </a:rPr>
              <a:t>ÎNLĂNȚUITĂ </a:t>
            </a:r>
          </a:p>
          <a:p>
            <a:r>
              <a:rPr lang="ro-RO" sz="4800" dirty="0" smtClean="0">
                <a:latin typeface="Bahnschrift SemiBold SemiConden" panose="020B0502040204020203" pitchFamily="34" charset="0"/>
              </a:rPr>
              <a:t>PENTRU GENERAREA DE DATE DE TEST</a:t>
            </a:r>
            <a:endParaRPr lang="ro-RO" sz="4800" dirty="0">
              <a:latin typeface="Bahnschrift SemiBold SemiConden" panose="020B0502040204020203" pitchFamily="34" charset="0"/>
            </a:endParaRPr>
          </a:p>
        </p:txBody>
      </p:sp>
      <p:sp>
        <p:nvSpPr>
          <p:cNvPr id="3" name="TextBox 2"/>
          <p:cNvSpPr txBox="1"/>
          <p:nvPr/>
        </p:nvSpPr>
        <p:spPr>
          <a:xfrm>
            <a:off x="574125" y="5557947"/>
            <a:ext cx="5700600" cy="584775"/>
          </a:xfrm>
          <a:prstGeom prst="rect">
            <a:avLst/>
          </a:prstGeom>
          <a:noFill/>
        </p:spPr>
        <p:txBody>
          <a:bodyPr wrap="none" rtlCol="0">
            <a:spAutoFit/>
          </a:bodyPr>
          <a:lstStyle/>
          <a:p>
            <a:r>
              <a:rPr lang="en-US" sz="3200" dirty="0" smtClean="0">
                <a:latin typeface="Bahnschrift SemiBold SemiConden" panose="020B0502040204020203" pitchFamily="34" charset="0"/>
              </a:rPr>
              <a:t>TESTAREA SISTEMELOR SOFTWARE</a:t>
            </a:r>
            <a:endParaRPr lang="ro-RO" sz="3200" dirty="0">
              <a:latin typeface="Bahnschrift SemiBold SemiConden" panose="020B0502040204020203" pitchFamily="34" charset="0"/>
            </a:endParaRPr>
          </a:p>
        </p:txBody>
      </p:sp>
    </p:spTree>
    <p:extLst>
      <p:ext uri="{BB962C8B-B14F-4D97-AF65-F5344CB8AC3E}">
        <p14:creationId xmlns:p14="http://schemas.microsoft.com/office/powerpoint/2010/main" val="1441789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p:nvSpPr>
        <p:spPr>
          <a:xfrm>
            <a:off x="835375" y="1776719"/>
            <a:ext cx="10729608" cy="829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38118" y="1958912"/>
            <a:ext cx="10342910" cy="2954655"/>
          </a:xfrm>
          <a:prstGeom prst="rect">
            <a:avLst/>
          </a:prstGeom>
          <a:noFill/>
        </p:spPr>
        <p:txBody>
          <a:bodyPr wrap="square" rtlCol="0">
            <a:spAutoFit/>
          </a:bodyPr>
          <a:lstStyle/>
          <a:p>
            <a:pPr algn="just"/>
            <a:r>
              <a:rPr lang="ro-RO" sz="2800" dirty="0">
                <a:solidFill>
                  <a:schemeClr val="bg1"/>
                </a:solidFill>
                <a:latin typeface="Bahnschrift SemiBold SemiConden" panose="020B0502040204020203" pitchFamily="34" charset="0"/>
              </a:rPr>
              <a:t>Metodele prezentate anterior se bazează pe graful programului, însă acesta nu oferă suficiente informații despre execuția unor noduri din program. De exemplu, există noduri care modifică valorile unor variabile utilizate în clauzele unor instrucțiuni condiționale și care determină, astfel,  schimbarea căii în parcurgerea programului, însă execuția lor este independentă de calea aleasă de generator până la întâlnirea lor.</a:t>
            </a:r>
            <a:endParaRPr lang="en-US" sz="2800" dirty="0">
              <a:solidFill>
                <a:schemeClr val="bg1"/>
              </a:solidFill>
              <a:latin typeface="Bahnschrift SemiBold SemiConden" panose="020B0502040204020203" pitchFamily="34" charset="0"/>
            </a:endParaRPr>
          </a:p>
          <a:p>
            <a:endParaRPr lang="en-US" dirty="0"/>
          </a:p>
        </p:txBody>
      </p:sp>
      <p:sp>
        <p:nvSpPr>
          <p:cNvPr id="8" name="Rectangle 7"/>
          <p:cNvSpPr/>
          <p:nvPr/>
        </p:nvSpPr>
        <p:spPr>
          <a:xfrm rot="5400000">
            <a:off x="10036680" y="3226546"/>
            <a:ext cx="2998677" cy="990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367044" y="6010901"/>
            <a:ext cx="5194571" cy="4708187"/>
          </a:xfrm>
          <a:prstGeom prst="ellipse">
            <a:avLst/>
          </a:prstGeom>
          <a:solidFill>
            <a:srgbClr val="EF9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33347" y="5279345"/>
            <a:ext cx="5194571" cy="4708187"/>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91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56" y="0"/>
            <a:ext cx="7660219" cy="6858000"/>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Rectangle 4"/>
          <p:cNvSpPr/>
          <p:nvPr/>
        </p:nvSpPr>
        <p:spPr>
          <a:xfrm>
            <a:off x="370985" y="1275408"/>
            <a:ext cx="7001921" cy="3524683"/>
          </a:xfrm>
          <a:prstGeom prst="rect">
            <a:avLst/>
          </a:prstGeom>
        </p:spPr>
        <p:txBody>
          <a:bodyPr wrap="square">
            <a:spAutoFit/>
          </a:bodyPr>
          <a:lstStyle/>
          <a:p>
            <a:pPr algn="just">
              <a:lnSpc>
                <a:spcPct val="107000"/>
              </a:lnSpc>
              <a:spcAft>
                <a:spcPts val="800"/>
              </a:spcAft>
            </a:pPr>
            <a:r>
              <a:rPr lang="en-US" sz="2800" dirty="0" err="1" smtClean="0">
                <a:solidFill>
                  <a:schemeClr val="accent4">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Abordarea</a:t>
            </a:r>
            <a:r>
              <a:rPr lang="en-US" sz="2800" dirty="0" smtClean="0">
                <a:solidFill>
                  <a:schemeClr val="accent4">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smtClean="0">
                <a:solidFill>
                  <a:schemeClr val="accent4">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înlănțuită</a:t>
            </a:r>
            <a:endParaRPr lang="en-US" sz="2800" dirty="0" smtClean="0">
              <a:solidFill>
                <a:schemeClr val="accent4">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800" dirty="0">
              <a:solidFill>
                <a:schemeClr val="accent4">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o-RO" sz="2800" dirty="0" smtClean="0">
                <a:solidFill>
                  <a:schemeClr val="accent4">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Abordarea </a:t>
            </a:r>
            <a:r>
              <a:rPr lang="ro-RO" sz="2800" dirty="0">
                <a:solidFill>
                  <a:schemeClr val="accent4">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înlănțuită analizează interdependența datelor în procesul de generare de date de test. Ideea de bază a acestei metode este identificarea unor secvențe de noduri care să fie executate înaintea execuției nodului </a:t>
            </a:r>
            <a:r>
              <a:rPr lang="ro-RO" sz="2800" dirty="0" smtClean="0">
                <a:solidFill>
                  <a:schemeClr val="accent4">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G. </a:t>
            </a:r>
            <a:endParaRPr lang="en-US" sz="2800" dirty="0">
              <a:solidFill>
                <a:schemeClr val="accent4">
                  <a:lumMod val="60000"/>
                  <a:lumOff val="40000"/>
                </a:schemeClr>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658563" y="0"/>
            <a:ext cx="4533438" cy="6858000"/>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nvGrpSpPr>
          <p:cNvPr id="25" name="Group 24"/>
          <p:cNvGrpSpPr/>
          <p:nvPr/>
        </p:nvGrpSpPr>
        <p:grpSpPr>
          <a:xfrm>
            <a:off x="8173213" y="984935"/>
            <a:ext cx="2834373" cy="5091187"/>
            <a:chOff x="8173213" y="984935"/>
            <a:chExt cx="2834373" cy="5091187"/>
          </a:xfrm>
        </p:grpSpPr>
        <p:sp>
          <p:nvSpPr>
            <p:cNvPr id="8" name="Oval 7"/>
            <p:cNvSpPr/>
            <p:nvPr/>
          </p:nvSpPr>
          <p:spPr>
            <a:xfrm>
              <a:off x="8173213" y="984935"/>
              <a:ext cx="824946" cy="815008"/>
            </a:xfrm>
            <a:prstGeom prst="ellipse">
              <a:avLst/>
            </a:prstGeom>
            <a:solidFill>
              <a:srgbClr val="CC009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p:cNvSpPr/>
            <p:nvPr/>
          </p:nvSpPr>
          <p:spPr>
            <a:xfrm>
              <a:off x="9512809" y="2426805"/>
              <a:ext cx="824946" cy="815008"/>
            </a:xfrm>
            <a:prstGeom prst="ellipse">
              <a:avLst/>
            </a:prstGeom>
            <a:solidFill>
              <a:srgbClr val="CC009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Oval 12"/>
            <p:cNvSpPr/>
            <p:nvPr/>
          </p:nvSpPr>
          <p:spPr>
            <a:xfrm>
              <a:off x="8779567" y="3790122"/>
              <a:ext cx="824946" cy="815008"/>
            </a:xfrm>
            <a:prstGeom prst="ellipse">
              <a:avLst/>
            </a:prstGeom>
            <a:solidFill>
              <a:srgbClr val="CC009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Oval 13"/>
            <p:cNvSpPr/>
            <p:nvPr/>
          </p:nvSpPr>
          <p:spPr>
            <a:xfrm>
              <a:off x="10182640" y="5261114"/>
              <a:ext cx="824946" cy="815008"/>
            </a:xfrm>
            <a:prstGeom prst="ellipse">
              <a:avLst/>
            </a:prstGeom>
            <a:solidFill>
              <a:srgbClr val="FFC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Freeform 14"/>
            <p:cNvSpPr/>
            <p:nvPr/>
          </p:nvSpPr>
          <p:spPr>
            <a:xfrm>
              <a:off x="8825948" y="1739348"/>
              <a:ext cx="723305" cy="867669"/>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Freeform 16"/>
            <p:cNvSpPr/>
            <p:nvPr/>
          </p:nvSpPr>
          <p:spPr>
            <a:xfrm>
              <a:off x="9257638" y="3110948"/>
              <a:ext cx="383319" cy="674004"/>
            </a:xfrm>
            <a:custGeom>
              <a:avLst/>
              <a:gdLst>
                <a:gd name="connsiteX0" fmla="*/ 383319 w 383319"/>
                <a:gd name="connsiteY0" fmla="*/ 0 h 674004"/>
                <a:gd name="connsiteX1" fmla="*/ 134840 w 383319"/>
                <a:gd name="connsiteY1" fmla="*/ 159026 h 674004"/>
                <a:gd name="connsiteX2" fmla="*/ 254110 w 383319"/>
                <a:gd name="connsiteY2" fmla="*/ 506895 h 674004"/>
                <a:gd name="connsiteX3" fmla="*/ 25510 w 383319"/>
                <a:gd name="connsiteY3" fmla="*/ 655982 h 674004"/>
                <a:gd name="connsiteX4" fmla="*/ 15571 w 383319"/>
                <a:gd name="connsiteY4" fmla="*/ 665922 h 67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19" h="674004">
                  <a:moveTo>
                    <a:pt x="383319" y="0"/>
                  </a:moveTo>
                  <a:cubicBezTo>
                    <a:pt x="269847" y="37272"/>
                    <a:pt x="156375" y="74544"/>
                    <a:pt x="134840" y="159026"/>
                  </a:cubicBezTo>
                  <a:cubicBezTo>
                    <a:pt x="113305" y="243509"/>
                    <a:pt x="272332" y="424069"/>
                    <a:pt x="254110" y="506895"/>
                  </a:cubicBezTo>
                  <a:cubicBezTo>
                    <a:pt x="235888" y="589721"/>
                    <a:pt x="65266" y="629478"/>
                    <a:pt x="25510" y="655982"/>
                  </a:cubicBezTo>
                  <a:cubicBezTo>
                    <a:pt x="-14246" y="682486"/>
                    <a:pt x="662" y="674204"/>
                    <a:pt x="15571" y="665922"/>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Freeform 19"/>
            <p:cNvSpPr/>
            <p:nvPr/>
          </p:nvSpPr>
          <p:spPr>
            <a:xfrm>
              <a:off x="9442174" y="4492487"/>
              <a:ext cx="829316" cy="944217"/>
            </a:xfrm>
            <a:custGeom>
              <a:avLst/>
              <a:gdLst>
                <a:gd name="connsiteX0" fmla="*/ 0 w 829316"/>
                <a:gd name="connsiteY0" fmla="*/ 0 h 944217"/>
                <a:gd name="connsiteX1" fmla="*/ 407504 w 829316"/>
                <a:gd name="connsiteY1" fmla="*/ 228600 h 944217"/>
                <a:gd name="connsiteX2" fmla="*/ 377687 w 829316"/>
                <a:gd name="connsiteY2" fmla="*/ 705678 h 944217"/>
                <a:gd name="connsiteX3" fmla="*/ 795130 w 829316"/>
                <a:gd name="connsiteY3" fmla="*/ 904461 h 944217"/>
                <a:gd name="connsiteX4" fmla="*/ 775252 w 829316"/>
                <a:gd name="connsiteY4" fmla="*/ 944217 h 94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16" h="944217">
                  <a:moveTo>
                    <a:pt x="0" y="0"/>
                  </a:moveTo>
                  <a:cubicBezTo>
                    <a:pt x="172278" y="55493"/>
                    <a:pt x="344556" y="110987"/>
                    <a:pt x="407504" y="228600"/>
                  </a:cubicBezTo>
                  <a:cubicBezTo>
                    <a:pt x="470452" y="346213"/>
                    <a:pt x="313083" y="593035"/>
                    <a:pt x="377687" y="705678"/>
                  </a:cubicBezTo>
                  <a:cubicBezTo>
                    <a:pt x="442291" y="818322"/>
                    <a:pt x="728869" y="864705"/>
                    <a:pt x="795130" y="904461"/>
                  </a:cubicBezTo>
                  <a:cubicBezTo>
                    <a:pt x="861391" y="944217"/>
                    <a:pt x="818321" y="944217"/>
                    <a:pt x="775252" y="944217"/>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sp>
        <p:nvSpPr>
          <p:cNvPr id="21" name="Rectangle 20"/>
          <p:cNvSpPr/>
          <p:nvPr/>
        </p:nvSpPr>
        <p:spPr>
          <a:xfrm>
            <a:off x="10446892" y="2578245"/>
            <a:ext cx="292068" cy="512128"/>
          </a:xfrm>
          <a:prstGeom prst="rect">
            <a:avLst/>
          </a:prstGeom>
        </p:spPr>
        <p:txBody>
          <a:bodyPr wrap="non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1</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9681944" y="3935895"/>
            <a:ext cx="349776" cy="512128"/>
          </a:xfrm>
          <a:prstGeom prst="rect">
            <a:avLst/>
          </a:prstGeom>
        </p:spPr>
        <p:txBody>
          <a:bodyPr wrap="none">
            <a:spAutoFit/>
          </a:bodyPr>
          <a:lstStyle/>
          <a:p>
            <a:pPr algn="just">
              <a:lnSpc>
                <a:spcPct val="107000"/>
              </a:lnSpc>
              <a:spcAft>
                <a:spcPts val="800"/>
              </a:spcAft>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2</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23" name="Rectangle 22"/>
          <p:cNvSpPr/>
          <p:nvPr/>
        </p:nvSpPr>
        <p:spPr>
          <a:xfrm>
            <a:off x="11112369" y="5436704"/>
            <a:ext cx="380232" cy="512128"/>
          </a:xfrm>
          <a:prstGeom prst="rect">
            <a:avLst/>
          </a:prstGeom>
        </p:spPr>
        <p:txBody>
          <a:bodyPr wrap="non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G</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24" name="Rectangle 23"/>
          <p:cNvSpPr/>
          <p:nvPr/>
        </p:nvSpPr>
        <p:spPr>
          <a:xfrm>
            <a:off x="8053328" y="351665"/>
            <a:ext cx="1064715" cy="512128"/>
          </a:xfrm>
          <a:prstGeom prst="rect">
            <a:avLst/>
          </a:prstGeom>
        </p:spPr>
        <p:txBody>
          <a:bodyPr wrap="none">
            <a:spAutoFit/>
          </a:bodyPr>
          <a:lstStyle/>
          <a:p>
            <a:pPr algn="just">
              <a:lnSpc>
                <a:spcPct val="107000"/>
              </a:lnSpc>
              <a:spcAft>
                <a:spcPts val="800"/>
              </a:spcAft>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START</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3529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 name="Rectangle 4"/>
          <p:cNvSpPr/>
          <p:nvPr/>
        </p:nvSpPr>
        <p:spPr>
          <a:xfrm>
            <a:off x="0" y="2594113"/>
            <a:ext cx="12192000" cy="4263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3"/>
          <p:cNvSpPr/>
          <p:nvPr/>
        </p:nvSpPr>
        <p:spPr>
          <a:xfrm>
            <a:off x="493643" y="2884988"/>
            <a:ext cx="11035747" cy="3780522"/>
          </a:xfrm>
          <a:prstGeom prst="rect">
            <a:avLst/>
          </a:prstGeom>
        </p:spPr>
        <p:txBody>
          <a:bodyPr wrap="squar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Inițial, metoda operează cu un set de date alese aleator. În timpul execuției programului, aceasta parcurge pe rând instrucțiunile cu scopul de a declanșa execuția nodului </a:t>
            </a:r>
            <a:r>
              <a:rPr lang="ro-RO" sz="2800" dirty="0" smtClean="0">
                <a:solidFill>
                  <a:srgbClr val="002060"/>
                </a:solidFill>
                <a:latin typeface="Bahnschrift SemiBold SemiConden" panose="020B0502040204020203" pitchFamily="34" charset="0"/>
                <a:ea typeface="Calibri" panose="020F0502020204030204" pitchFamily="34" charset="0"/>
                <a:cs typeface="Times New Roman" panose="02020603050405020304" pitchFamily="18" charset="0"/>
              </a:rPr>
              <a:t>G</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Dacă se observă că programul alege parcurgerea unei căi care nu conține nodul </a:t>
            </a:r>
            <a:r>
              <a:rPr lang="ro-RO" sz="2800" dirty="0" smtClean="0">
                <a:solidFill>
                  <a:srgbClr val="002060"/>
                </a:solidFill>
                <a:latin typeface="Bahnschrift SemiBold SemiConden" panose="020B0502040204020203" pitchFamily="34" charset="0"/>
                <a:ea typeface="Calibri" panose="020F0502020204030204" pitchFamily="34" charset="0"/>
                <a:cs typeface="Times New Roman" panose="02020603050405020304" pitchFamily="18" charset="0"/>
              </a:rPr>
              <a:t>G</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se încearcă generarea unui alt set de date de intrare care să schimbe calea urmată de program. În cazul în care nu se găsește un set de date corespunzător, abordarea înlănțuită va încerca să găsească în program nodurile care influențează execuția nodului la care s-a constatat că programul nu urmează calea dorită. </a:t>
            </a:r>
            <a:endParaRPr lang="en-US" sz="2400" dirty="0">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grpSp>
        <p:nvGrpSpPr>
          <p:cNvPr id="21" name="Group 20"/>
          <p:cNvGrpSpPr/>
          <p:nvPr/>
        </p:nvGrpSpPr>
        <p:grpSpPr>
          <a:xfrm>
            <a:off x="616225" y="889551"/>
            <a:ext cx="4631482" cy="929310"/>
            <a:chOff x="616225" y="889551"/>
            <a:chExt cx="5754758" cy="929310"/>
          </a:xfrm>
        </p:grpSpPr>
        <p:grpSp>
          <p:nvGrpSpPr>
            <p:cNvPr id="13" name="Group 12"/>
            <p:cNvGrpSpPr/>
            <p:nvPr/>
          </p:nvGrpSpPr>
          <p:grpSpPr>
            <a:xfrm>
              <a:off x="616225" y="889551"/>
              <a:ext cx="5754758" cy="929310"/>
              <a:chOff x="616225" y="889551"/>
              <a:chExt cx="5754758" cy="929310"/>
            </a:xfrm>
          </p:grpSpPr>
          <p:sp>
            <p:nvSpPr>
              <p:cNvPr id="6" name="Round Same Side Corner Rectangle 5"/>
              <p:cNvSpPr/>
              <p:nvPr/>
            </p:nvSpPr>
            <p:spPr>
              <a:xfrm>
                <a:off x="616225" y="904461"/>
                <a:ext cx="5754758" cy="914400"/>
              </a:xfrm>
              <a:prstGeom prst="round2SameRect">
                <a:avLst/>
              </a:prstGeom>
              <a:solidFill>
                <a:schemeClr val="bg2"/>
              </a:solidFill>
              <a:ln w="7620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cxnSp>
            <p:nvCxnSpPr>
              <p:cNvPr id="8" name="Straight Connector 7"/>
              <p:cNvCxnSpPr/>
              <p:nvPr/>
            </p:nvCxnSpPr>
            <p:spPr>
              <a:xfrm flipH="1">
                <a:off x="1550504" y="904461"/>
                <a:ext cx="9939" cy="904461"/>
              </a:xfrm>
              <a:prstGeom prst="line">
                <a:avLst/>
              </a:prstGeom>
              <a:ln w="762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494722" y="904460"/>
                <a:ext cx="9939" cy="904461"/>
              </a:xfrm>
              <a:prstGeom prst="line">
                <a:avLst/>
              </a:prstGeom>
              <a:ln w="762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379304" y="904460"/>
                <a:ext cx="9939" cy="904461"/>
              </a:xfrm>
              <a:prstGeom prst="line">
                <a:avLst/>
              </a:prstGeom>
              <a:ln w="762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383158" y="889551"/>
                <a:ext cx="9939" cy="904461"/>
              </a:xfrm>
              <a:prstGeom prst="line">
                <a:avLst/>
              </a:prstGeom>
              <a:ln w="762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327376" y="904459"/>
                <a:ext cx="9939" cy="904461"/>
              </a:xfrm>
              <a:prstGeom prst="line">
                <a:avLst/>
              </a:prstGeom>
              <a:ln w="76200">
                <a:solidFill>
                  <a:srgbClr val="FF9933"/>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860387" y="974876"/>
              <a:ext cx="445956" cy="769441"/>
            </a:xfrm>
            <a:prstGeom prst="rect">
              <a:avLst/>
            </a:prstGeom>
            <a:noFill/>
          </p:spPr>
          <p:txBody>
            <a:bodyPr wrap="none" rtlCol="0">
              <a:spAutoFit/>
            </a:bodyPr>
            <a:lstStyle/>
            <a:p>
              <a:r>
                <a:rPr lang="ro-RO" sz="4400" dirty="0" smtClean="0">
                  <a:solidFill>
                    <a:srgbClr val="FF9933"/>
                  </a:solidFill>
                </a:rPr>
                <a:t>?</a:t>
              </a:r>
              <a:endParaRPr lang="ro-RO" sz="4400" dirty="0">
                <a:solidFill>
                  <a:srgbClr val="FF9933"/>
                </a:solidFill>
              </a:endParaRPr>
            </a:p>
          </p:txBody>
        </p:sp>
        <p:sp>
          <p:nvSpPr>
            <p:cNvPr id="16" name="TextBox 15"/>
            <p:cNvSpPr txBox="1"/>
            <p:nvPr/>
          </p:nvSpPr>
          <p:spPr>
            <a:xfrm>
              <a:off x="1829453" y="980687"/>
              <a:ext cx="445956" cy="769441"/>
            </a:xfrm>
            <a:prstGeom prst="rect">
              <a:avLst/>
            </a:prstGeom>
            <a:noFill/>
          </p:spPr>
          <p:txBody>
            <a:bodyPr wrap="none" rtlCol="0">
              <a:spAutoFit/>
            </a:bodyPr>
            <a:lstStyle/>
            <a:p>
              <a:r>
                <a:rPr lang="ro-RO" sz="4400" dirty="0" smtClean="0">
                  <a:solidFill>
                    <a:srgbClr val="FF9933"/>
                  </a:solidFill>
                </a:rPr>
                <a:t>?</a:t>
              </a:r>
              <a:endParaRPr lang="ro-RO" sz="4400" dirty="0">
                <a:solidFill>
                  <a:srgbClr val="FF9933"/>
                </a:solidFill>
              </a:endParaRPr>
            </a:p>
          </p:txBody>
        </p:sp>
        <p:sp>
          <p:nvSpPr>
            <p:cNvPr id="17" name="TextBox 16"/>
            <p:cNvSpPr txBox="1"/>
            <p:nvPr/>
          </p:nvSpPr>
          <p:spPr>
            <a:xfrm>
              <a:off x="2719004" y="980686"/>
              <a:ext cx="445956" cy="769441"/>
            </a:xfrm>
            <a:prstGeom prst="rect">
              <a:avLst/>
            </a:prstGeom>
            <a:noFill/>
          </p:spPr>
          <p:txBody>
            <a:bodyPr wrap="none" rtlCol="0">
              <a:spAutoFit/>
            </a:bodyPr>
            <a:lstStyle/>
            <a:p>
              <a:r>
                <a:rPr lang="ro-RO" sz="4400" dirty="0" smtClean="0">
                  <a:solidFill>
                    <a:srgbClr val="FF9933"/>
                  </a:solidFill>
                </a:rPr>
                <a:t>?</a:t>
              </a:r>
              <a:endParaRPr lang="ro-RO" sz="4400" dirty="0">
                <a:solidFill>
                  <a:srgbClr val="FF9933"/>
                </a:solidFill>
              </a:endParaRPr>
            </a:p>
          </p:txBody>
        </p:sp>
        <p:sp>
          <p:nvSpPr>
            <p:cNvPr id="18" name="TextBox 17"/>
            <p:cNvSpPr txBox="1"/>
            <p:nvPr/>
          </p:nvSpPr>
          <p:spPr>
            <a:xfrm>
              <a:off x="3653283" y="980685"/>
              <a:ext cx="445956" cy="769441"/>
            </a:xfrm>
            <a:prstGeom prst="rect">
              <a:avLst/>
            </a:prstGeom>
            <a:noFill/>
          </p:spPr>
          <p:txBody>
            <a:bodyPr wrap="none" rtlCol="0">
              <a:spAutoFit/>
            </a:bodyPr>
            <a:lstStyle/>
            <a:p>
              <a:r>
                <a:rPr lang="ro-RO" sz="4400" dirty="0" smtClean="0">
                  <a:solidFill>
                    <a:srgbClr val="FF9933"/>
                  </a:solidFill>
                </a:rPr>
                <a:t>?</a:t>
              </a:r>
              <a:endParaRPr lang="ro-RO" sz="4400" dirty="0">
                <a:solidFill>
                  <a:srgbClr val="FF9933"/>
                </a:solidFill>
              </a:endParaRPr>
            </a:p>
          </p:txBody>
        </p:sp>
        <p:sp>
          <p:nvSpPr>
            <p:cNvPr id="19" name="TextBox 18"/>
            <p:cNvSpPr txBox="1"/>
            <p:nvPr/>
          </p:nvSpPr>
          <p:spPr>
            <a:xfrm>
              <a:off x="4647198" y="957060"/>
              <a:ext cx="445956" cy="769441"/>
            </a:xfrm>
            <a:prstGeom prst="rect">
              <a:avLst/>
            </a:prstGeom>
            <a:noFill/>
          </p:spPr>
          <p:txBody>
            <a:bodyPr wrap="none" rtlCol="0">
              <a:spAutoFit/>
            </a:bodyPr>
            <a:lstStyle/>
            <a:p>
              <a:r>
                <a:rPr lang="ro-RO" sz="4400" dirty="0" smtClean="0">
                  <a:solidFill>
                    <a:srgbClr val="FF9933"/>
                  </a:solidFill>
                </a:rPr>
                <a:t>?</a:t>
              </a:r>
              <a:endParaRPr lang="ro-RO" sz="4400" dirty="0">
                <a:solidFill>
                  <a:srgbClr val="FF9933"/>
                </a:solidFill>
              </a:endParaRPr>
            </a:p>
          </p:txBody>
        </p:sp>
        <p:sp>
          <p:nvSpPr>
            <p:cNvPr id="20" name="TextBox 19"/>
            <p:cNvSpPr txBox="1"/>
            <p:nvPr/>
          </p:nvSpPr>
          <p:spPr>
            <a:xfrm>
              <a:off x="5612996" y="980684"/>
              <a:ext cx="445955" cy="769441"/>
            </a:xfrm>
            <a:prstGeom prst="rect">
              <a:avLst/>
            </a:prstGeom>
            <a:noFill/>
          </p:spPr>
          <p:txBody>
            <a:bodyPr wrap="none" rtlCol="0">
              <a:spAutoFit/>
            </a:bodyPr>
            <a:lstStyle/>
            <a:p>
              <a:r>
                <a:rPr lang="ro-RO" sz="4400" dirty="0" smtClean="0">
                  <a:solidFill>
                    <a:srgbClr val="FF9933"/>
                  </a:solidFill>
                </a:rPr>
                <a:t>?</a:t>
              </a:r>
              <a:endParaRPr lang="ro-RO" sz="4400" dirty="0">
                <a:solidFill>
                  <a:srgbClr val="FF9933"/>
                </a:solidFill>
              </a:endParaRPr>
            </a:p>
          </p:txBody>
        </p:sp>
      </p:grpSp>
      <p:grpSp>
        <p:nvGrpSpPr>
          <p:cNvPr id="22" name="Group 21"/>
          <p:cNvGrpSpPr/>
          <p:nvPr/>
        </p:nvGrpSpPr>
        <p:grpSpPr>
          <a:xfrm>
            <a:off x="6927573" y="892034"/>
            <a:ext cx="4601817" cy="929310"/>
            <a:chOff x="616225" y="889551"/>
            <a:chExt cx="5754758" cy="929310"/>
          </a:xfrm>
        </p:grpSpPr>
        <p:grpSp>
          <p:nvGrpSpPr>
            <p:cNvPr id="23" name="Group 22"/>
            <p:cNvGrpSpPr/>
            <p:nvPr/>
          </p:nvGrpSpPr>
          <p:grpSpPr>
            <a:xfrm>
              <a:off x="616225" y="889551"/>
              <a:ext cx="5754758" cy="929310"/>
              <a:chOff x="616225" y="889551"/>
              <a:chExt cx="5754758" cy="929310"/>
            </a:xfrm>
          </p:grpSpPr>
          <p:sp>
            <p:nvSpPr>
              <p:cNvPr id="30" name="Round Same Side Corner Rectangle 29"/>
              <p:cNvSpPr/>
              <p:nvPr/>
            </p:nvSpPr>
            <p:spPr>
              <a:xfrm>
                <a:off x="616225" y="904461"/>
                <a:ext cx="5754758" cy="914400"/>
              </a:xfrm>
              <a:prstGeom prst="round2SameRect">
                <a:avLst/>
              </a:prstGeom>
              <a:solidFill>
                <a:schemeClr val="bg2"/>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cxnSp>
            <p:nvCxnSpPr>
              <p:cNvPr id="31" name="Straight Connector 30"/>
              <p:cNvCxnSpPr/>
              <p:nvPr/>
            </p:nvCxnSpPr>
            <p:spPr>
              <a:xfrm flipH="1">
                <a:off x="1550504" y="904461"/>
                <a:ext cx="9939" cy="904461"/>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494722" y="904460"/>
                <a:ext cx="9939" cy="904461"/>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79304" y="904460"/>
                <a:ext cx="9939" cy="904461"/>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383158" y="889551"/>
                <a:ext cx="9939" cy="904461"/>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327376" y="904459"/>
                <a:ext cx="9939" cy="904461"/>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860387" y="974876"/>
              <a:ext cx="552046" cy="769441"/>
            </a:xfrm>
            <a:prstGeom prst="rect">
              <a:avLst/>
            </a:prstGeom>
            <a:noFill/>
            <a:ln>
              <a:noFill/>
            </a:ln>
          </p:spPr>
          <p:txBody>
            <a:bodyPr wrap="none" rtlCol="0">
              <a:spAutoFit/>
            </a:bodyPr>
            <a:lstStyle/>
            <a:p>
              <a:r>
                <a:rPr lang="ro-RO" sz="4400" dirty="0" smtClean="0">
                  <a:solidFill>
                    <a:srgbClr val="00B0F0"/>
                  </a:solidFill>
                </a:rPr>
                <a:t>?</a:t>
              </a:r>
              <a:endParaRPr lang="ro-RO" sz="4400" dirty="0">
                <a:solidFill>
                  <a:srgbClr val="00B0F0"/>
                </a:solidFill>
              </a:endParaRPr>
            </a:p>
          </p:txBody>
        </p:sp>
        <p:sp>
          <p:nvSpPr>
            <p:cNvPr id="25" name="TextBox 24"/>
            <p:cNvSpPr txBox="1"/>
            <p:nvPr/>
          </p:nvSpPr>
          <p:spPr>
            <a:xfrm>
              <a:off x="1829452" y="980687"/>
              <a:ext cx="552046" cy="769441"/>
            </a:xfrm>
            <a:prstGeom prst="rect">
              <a:avLst/>
            </a:prstGeom>
            <a:noFill/>
            <a:ln>
              <a:noFill/>
            </a:ln>
          </p:spPr>
          <p:txBody>
            <a:bodyPr wrap="none" rtlCol="0">
              <a:spAutoFit/>
            </a:bodyPr>
            <a:lstStyle/>
            <a:p>
              <a:r>
                <a:rPr lang="ro-RO" sz="4400" dirty="0" smtClean="0">
                  <a:solidFill>
                    <a:srgbClr val="00B0F0"/>
                  </a:solidFill>
                </a:rPr>
                <a:t>?</a:t>
              </a:r>
              <a:endParaRPr lang="ro-RO" sz="4400" dirty="0">
                <a:solidFill>
                  <a:srgbClr val="00B0F0"/>
                </a:solidFill>
              </a:endParaRPr>
            </a:p>
          </p:txBody>
        </p:sp>
        <p:sp>
          <p:nvSpPr>
            <p:cNvPr id="26" name="TextBox 25"/>
            <p:cNvSpPr txBox="1"/>
            <p:nvPr/>
          </p:nvSpPr>
          <p:spPr>
            <a:xfrm>
              <a:off x="2719005" y="980686"/>
              <a:ext cx="552046" cy="769441"/>
            </a:xfrm>
            <a:prstGeom prst="rect">
              <a:avLst/>
            </a:prstGeom>
            <a:noFill/>
            <a:ln>
              <a:noFill/>
            </a:ln>
          </p:spPr>
          <p:txBody>
            <a:bodyPr wrap="none" rtlCol="0">
              <a:spAutoFit/>
            </a:bodyPr>
            <a:lstStyle/>
            <a:p>
              <a:r>
                <a:rPr lang="ro-RO" sz="4400" dirty="0" smtClean="0">
                  <a:solidFill>
                    <a:srgbClr val="00B0F0"/>
                  </a:solidFill>
                </a:rPr>
                <a:t>?</a:t>
              </a:r>
              <a:endParaRPr lang="ro-RO" sz="4400" dirty="0">
                <a:solidFill>
                  <a:srgbClr val="00B0F0"/>
                </a:solidFill>
              </a:endParaRPr>
            </a:p>
          </p:txBody>
        </p:sp>
        <p:sp>
          <p:nvSpPr>
            <p:cNvPr id="27" name="TextBox 26"/>
            <p:cNvSpPr txBox="1"/>
            <p:nvPr/>
          </p:nvSpPr>
          <p:spPr>
            <a:xfrm>
              <a:off x="3653283" y="980685"/>
              <a:ext cx="552046" cy="769441"/>
            </a:xfrm>
            <a:prstGeom prst="rect">
              <a:avLst/>
            </a:prstGeom>
            <a:noFill/>
            <a:ln>
              <a:noFill/>
            </a:ln>
          </p:spPr>
          <p:txBody>
            <a:bodyPr wrap="none" rtlCol="0">
              <a:spAutoFit/>
            </a:bodyPr>
            <a:lstStyle/>
            <a:p>
              <a:r>
                <a:rPr lang="ro-RO" sz="4400" dirty="0" smtClean="0">
                  <a:solidFill>
                    <a:srgbClr val="00B0F0"/>
                  </a:solidFill>
                </a:rPr>
                <a:t>?</a:t>
              </a:r>
              <a:endParaRPr lang="ro-RO" sz="4400" dirty="0">
                <a:solidFill>
                  <a:srgbClr val="00B0F0"/>
                </a:solidFill>
              </a:endParaRPr>
            </a:p>
          </p:txBody>
        </p:sp>
        <p:sp>
          <p:nvSpPr>
            <p:cNvPr id="28" name="TextBox 27"/>
            <p:cNvSpPr txBox="1"/>
            <p:nvPr/>
          </p:nvSpPr>
          <p:spPr>
            <a:xfrm>
              <a:off x="4647198" y="957060"/>
              <a:ext cx="552046" cy="769441"/>
            </a:xfrm>
            <a:prstGeom prst="rect">
              <a:avLst/>
            </a:prstGeom>
            <a:noFill/>
            <a:ln>
              <a:noFill/>
            </a:ln>
          </p:spPr>
          <p:txBody>
            <a:bodyPr wrap="none" rtlCol="0">
              <a:spAutoFit/>
            </a:bodyPr>
            <a:lstStyle/>
            <a:p>
              <a:r>
                <a:rPr lang="ro-RO" sz="4400" dirty="0" smtClean="0">
                  <a:solidFill>
                    <a:srgbClr val="00B0F0"/>
                  </a:solidFill>
                </a:rPr>
                <a:t>?</a:t>
              </a:r>
              <a:endParaRPr lang="ro-RO" sz="4400" dirty="0">
                <a:solidFill>
                  <a:srgbClr val="00B0F0"/>
                </a:solidFill>
              </a:endParaRPr>
            </a:p>
          </p:txBody>
        </p:sp>
        <p:sp>
          <p:nvSpPr>
            <p:cNvPr id="29" name="TextBox 28"/>
            <p:cNvSpPr txBox="1"/>
            <p:nvPr/>
          </p:nvSpPr>
          <p:spPr>
            <a:xfrm>
              <a:off x="5613134" y="950867"/>
              <a:ext cx="552046" cy="769441"/>
            </a:xfrm>
            <a:prstGeom prst="rect">
              <a:avLst/>
            </a:prstGeom>
            <a:noFill/>
            <a:ln>
              <a:noFill/>
            </a:ln>
          </p:spPr>
          <p:txBody>
            <a:bodyPr wrap="none" rtlCol="0">
              <a:spAutoFit/>
            </a:bodyPr>
            <a:lstStyle/>
            <a:p>
              <a:r>
                <a:rPr lang="ro-RO" sz="4400" dirty="0" smtClean="0">
                  <a:solidFill>
                    <a:srgbClr val="00B0F0"/>
                  </a:solidFill>
                </a:rPr>
                <a:t>?</a:t>
              </a:r>
              <a:endParaRPr lang="ro-RO" sz="4400" dirty="0">
                <a:solidFill>
                  <a:srgbClr val="00B0F0"/>
                </a:solidFill>
              </a:endParaRPr>
            </a:p>
          </p:txBody>
        </p:sp>
      </p:grpSp>
      <p:sp>
        <p:nvSpPr>
          <p:cNvPr id="37" name="Circular Arrow 36"/>
          <p:cNvSpPr/>
          <p:nvPr/>
        </p:nvSpPr>
        <p:spPr>
          <a:xfrm rot="20670429">
            <a:off x="5665999" y="929927"/>
            <a:ext cx="859912" cy="880701"/>
          </a:xfrm>
          <a:prstGeom prst="circularArrow">
            <a:avLst>
              <a:gd name="adj1" fmla="val 19058"/>
              <a:gd name="adj2" fmla="val 1686757"/>
              <a:gd name="adj3" fmla="val 4643321"/>
              <a:gd name="adj4" fmla="val 10143105"/>
              <a:gd name="adj5" fmla="val 1031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Tree>
    <p:extLst>
      <p:ext uri="{BB962C8B-B14F-4D97-AF65-F5344CB8AC3E}">
        <p14:creationId xmlns:p14="http://schemas.microsoft.com/office/powerpoint/2010/main" val="1184459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Rectangle 4"/>
          <p:cNvSpPr/>
          <p:nvPr/>
        </p:nvSpPr>
        <p:spPr>
          <a:xfrm>
            <a:off x="5118652" y="0"/>
            <a:ext cx="7073348" cy="6858000"/>
          </a:xfrm>
          <a:prstGeom prst="rect">
            <a:avLst/>
          </a:prstGeom>
          <a:solidFill>
            <a:srgbClr val="EE5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3"/>
          <p:cNvSpPr/>
          <p:nvPr/>
        </p:nvSpPr>
        <p:spPr>
          <a:xfrm>
            <a:off x="5565913" y="1219620"/>
            <a:ext cx="6182137" cy="4241546"/>
          </a:xfrm>
          <a:prstGeom prst="rect">
            <a:avLst/>
          </a:prstGeom>
        </p:spPr>
        <p:txBody>
          <a:bodyPr wrap="squar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Abordarea înlănțuită generează </a:t>
            </a:r>
            <a:r>
              <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a:t>
            </a:r>
            <a:r>
              <a:rPr lang="en-US" sz="2800" dirty="0" err="1">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secven</a:t>
            </a: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țe de evenimente</a:t>
            </a:r>
            <a:r>
              <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care </a:t>
            </a:r>
            <a:r>
              <a:rPr lang="en-US" sz="2800" dirty="0" err="1">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sunt</a:t>
            </a:r>
            <a:r>
              <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en-US" sz="2800" dirty="0" err="1">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folosite</a:t>
            </a:r>
            <a:r>
              <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de generator </a:t>
            </a:r>
            <a:r>
              <a:rPr lang="en-US" sz="2800" dirty="0" err="1">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pentru</a:t>
            </a:r>
            <a:r>
              <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 </a:t>
            </a:r>
            <a:r>
              <a:rPr lang="en-US" sz="2800" dirty="0" err="1">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urm</a:t>
            </a: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ări comportamentul programului în procesul de căutare </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a</a:t>
            </a: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l</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unui set de date valid. Prin eveniment, ne referim la execuția unui nod din program. Astfel, o ”secvență de evenimente” reprezintă o secvență de noduri care s-au executat la rularea programului.</a:t>
            </a:r>
            <a:endParaRPr lang="en-US" sz="2800" dirty="0">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587418" y="606287"/>
            <a:ext cx="3940502" cy="523220"/>
          </a:xfrm>
          <a:prstGeom prst="rect">
            <a:avLst/>
          </a:prstGeom>
          <a:noFill/>
        </p:spPr>
        <p:txBody>
          <a:bodyPr wrap="none" rtlCol="0">
            <a:spAutoFit/>
          </a:bodyPr>
          <a:lstStyle/>
          <a:p>
            <a:r>
              <a:rPr lang="ro-RO" sz="2800" dirty="0" smtClean="0">
                <a:solidFill>
                  <a:schemeClr val="bg1"/>
                </a:solidFill>
                <a:latin typeface="Bahnschrift SemiBold SemiConden" panose="020B0502040204020203" pitchFamily="34" charset="0"/>
              </a:rPr>
              <a:t>E = secvență de evenimente</a:t>
            </a:r>
            <a:endParaRPr lang="ro-RO" sz="2800" dirty="0">
              <a:solidFill>
                <a:schemeClr val="bg1"/>
              </a:solidFill>
              <a:latin typeface="Bahnschrift SemiBold SemiConden" panose="020B0502040204020203" pitchFamily="34" charset="0"/>
            </a:endParaRPr>
          </a:p>
        </p:txBody>
      </p:sp>
      <p:grpSp>
        <p:nvGrpSpPr>
          <p:cNvPr id="13" name="Group 12"/>
          <p:cNvGrpSpPr/>
          <p:nvPr/>
        </p:nvGrpSpPr>
        <p:grpSpPr>
          <a:xfrm rot="10599922">
            <a:off x="1441730" y="1698772"/>
            <a:ext cx="2231880" cy="3785640"/>
            <a:chOff x="8173213" y="984935"/>
            <a:chExt cx="2834373" cy="5091187"/>
          </a:xfrm>
        </p:grpSpPr>
        <p:sp>
          <p:nvSpPr>
            <p:cNvPr id="14" name="Oval 13"/>
            <p:cNvSpPr/>
            <p:nvPr/>
          </p:nvSpPr>
          <p:spPr>
            <a:xfrm>
              <a:off x="8173213" y="984935"/>
              <a:ext cx="824946" cy="815008"/>
            </a:xfrm>
            <a:prstGeom prst="ellipse">
              <a:avLst/>
            </a:prstGeom>
            <a:solidFill>
              <a:schemeClr val="bg1"/>
            </a:solidFill>
            <a:ln w="76200">
              <a:solidFill>
                <a:srgbClr val="EE5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Freeform 17"/>
            <p:cNvSpPr/>
            <p:nvPr/>
          </p:nvSpPr>
          <p:spPr>
            <a:xfrm>
              <a:off x="8968446" y="1613777"/>
              <a:ext cx="692172" cy="973902"/>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9" name="Freeform 18"/>
            <p:cNvSpPr/>
            <p:nvPr/>
          </p:nvSpPr>
          <p:spPr>
            <a:xfrm>
              <a:off x="9541134" y="3179654"/>
              <a:ext cx="45719" cy="674004"/>
            </a:xfrm>
            <a:custGeom>
              <a:avLst/>
              <a:gdLst>
                <a:gd name="connsiteX0" fmla="*/ 383319 w 383319"/>
                <a:gd name="connsiteY0" fmla="*/ 0 h 674004"/>
                <a:gd name="connsiteX1" fmla="*/ 134840 w 383319"/>
                <a:gd name="connsiteY1" fmla="*/ 159026 h 674004"/>
                <a:gd name="connsiteX2" fmla="*/ 254110 w 383319"/>
                <a:gd name="connsiteY2" fmla="*/ 506895 h 674004"/>
                <a:gd name="connsiteX3" fmla="*/ 25510 w 383319"/>
                <a:gd name="connsiteY3" fmla="*/ 655982 h 674004"/>
                <a:gd name="connsiteX4" fmla="*/ 15571 w 383319"/>
                <a:gd name="connsiteY4" fmla="*/ 665922 h 67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19" h="674004">
                  <a:moveTo>
                    <a:pt x="383319" y="0"/>
                  </a:moveTo>
                  <a:cubicBezTo>
                    <a:pt x="269847" y="37272"/>
                    <a:pt x="156375" y="74544"/>
                    <a:pt x="134840" y="159026"/>
                  </a:cubicBezTo>
                  <a:cubicBezTo>
                    <a:pt x="113305" y="243509"/>
                    <a:pt x="272332" y="424069"/>
                    <a:pt x="254110" y="506895"/>
                  </a:cubicBezTo>
                  <a:cubicBezTo>
                    <a:pt x="235888" y="589721"/>
                    <a:pt x="65266" y="629478"/>
                    <a:pt x="25510" y="655982"/>
                  </a:cubicBezTo>
                  <a:cubicBezTo>
                    <a:pt x="-14246" y="682486"/>
                    <a:pt x="662" y="674204"/>
                    <a:pt x="15571" y="665922"/>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Oval 14"/>
            <p:cNvSpPr/>
            <p:nvPr/>
          </p:nvSpPr>
          <p:spPr>
            <a:xfrm>
              <a:off x="9512809" y="2426805"/>
              <a:ext cx="824946" cy="815008"/>
            </a:xfrm>
            <a:prstGeom prst="ellipse">
              <a:avLst/>
            </a:prstGeom>
            <a:solidFill>
              <a:schemeClr val="bg1"/>
            </a:solidFill>
            <a:ln w="76200">
              <a:solidFill>
                <a:srgbClr val="EE5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Freeform 19"/>
            <p:cNvSpPr/>
            <p:nvPr/>
          </p:nvSpPr>
          <p:spPr>
            <a:xfrm>
              <a:off x="9442174" y="4492487"/>
              <a:ext cx="829316" cy="944217"/>
            </a:xfrm>
            <a:custGeom>
              <a:avLst/>
              <a:gdLst>
                <a:gd name="connsiteX0" fmla="*/ 0 w 829316"/>
                <a:gd name="connsiteY0" fmla="*/ 0 h 944217"/>
                <a:gd name="connsiteX1" fmla="*/ 407504 w 829316"/>
                <a:gd name="connsiteY1" fmla="*/ 228600 h 944217"/>
                <a:gd name="connsiteX2" fmla="*/ 377687 w 829316"/>
                <a:gd name="connsiteY2" fmla="*/ 705678 h 944217"/>
                <a:gd name="connsiteX3" fmla="*/ 795130 w 829316"/>
                <a:gd name="connsiteY3" fmla="*/ 904461 h 944217"/>
                <a:gd name="connsiteX4" fmla="*/ 775252 w 829316"/>
                <a:gd name="connsiteY4" fmla="*/ 944217 h 94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16" h="944217">
                  <a:moveTo>
                    <a:pt x="0" y="0"/>
                  </a:moveTo>
                  <a:cubicBezTo>
                    <a:pt x="172278" y="55493"/>
                    <a:pt x="344556" y="110987"/>
                    <a:pt x="407504" y="228600"/>
                  </a:cubicBezTo>
                  <a:cubicBezTo>
                    <a:pt x="470452" y="346213"/>
                    <a:pt x="313083" y="593035"/>
                    <a:pt x="377687" y="705678"/>
                  </a:cubicBezTo>
                  <a:cubicBezTo>
                    <a:pt x="442291" y="818322"/>
                    <a:pt x="728869" y="864705"/>
                    <a:pt x="795130" y="904461"/>
                  </a:cubicBezTo>
                  <a:cubicBezTo>
                    <a:pt x="861391" y="944217"/>
                    <a:pt x="818321" y="944217"/>
                    <a:pt x="775252" y="944217"/>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Oval 15"/>
            <p:cNvSpPr/>
            <p:nvPr/>
          </p:nvSpPr>
          <p:spPr>
            <a:xfrm>
              <a:off x="8779567" y="3790122"/>
              <a:ext cx="824946" cy="815008"/>
            </a:xfrm>
            <a:prstGeom prst="ellipse">
              <a:avLst/>
            </a:prstGeom>
            <a:solidFill>
              <a:schemeClr val="bg1"/>
            </a:solidFill>
            <a:ln w="76200">
              <a:solidFill>
                <a:srgbClr val="EE5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Oval 16"/>
            <p:cNvSpPr/>
            <p:nvPr/>
          </p:nvSpPr>
          <p:spPr>
            <a:xfrm>
              <a:off x="10182640" y="5261114"/>
              <a:ext cx="824946" cy="815008"/>
            </a:xfrm>
            <a:prstGeom prst="ellipse">
              <a:avLst/>
            </a:prstGeom>
            <a:solidFill>
              <a:schemeClr val="bg1"/>
            </a:solidFill>
            <a:ln w="76200">
              <a:solidFill>
                <a:srgbClr val="EE5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spTree>
    <p:extLst>
      <p:ext uri="{BB962C8B-B14F-4D97-AF65-F5344CB8AC3E}">
        <p14:creationId xmlns:p14="http://schemas.microsoft.com/office/powerpoint/2010/main" val="1106444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BFFFF"/>
        </a:solidFill>
        <a:effectLst/>
      </p:bgPr>
    </p:bg>
    <p:spTree>
      <p:nvGrpSpPr>
        <p:cNvPr id="1" name=""/>
        <p:cNvGrpSpPr/>
        <p:nvPr/>
      </p:nvGrpSpPr>
      <p:grpSpPr>
        <a:xfrm>
          <a:off x="0" y="0"/>
          <a:ext cx="0" cy="0"/>
          <a:chOff x="0" y="0"/>
          <a:chExt cx="0" cy="0"/>
        </a:xfrm>
      </p:grpSpPr>
      <p:sp>
        <p:nvSpPr>
          <p:cNvPr id="4" name="Rectangle 3"/>
          <p:cNvSpPr/>
          <p:nvPr/>
        </p:nvSpPr>
        <p:spPr>
          <a:xfrm>
            <a:off x="377689" y="1137938"/>
            <a:ext cx="6420676" cy="4401205"/>
          </a:xfrm>
          <a:prstGeom prst="rect">
            <a:avLst/>
          </a:prstGeom>
        </p:spPr>
        <p:txBody>
          <a:bodyPr wrap="square">
            <a:spAutoFit/>
          </a:bodyPr>
          <a:lstStyle/>
          <a:p>
            <a:pPr algn="just"/>
            <a:r>
              <a:rPr lang="ro-RO" sz="2800" dirty="0">
                <a:latin typeface="Bahnschrift SemiBold SemiConden" panose="020B0502040204020203" pitchFamily="34" charset="0"/>
                <a:ea typeface="Calibri" panose="020F0502020204030204" pitchFamily="34" charset="0"/>
                <a:cs typeface="Times New Roman" panose="02020603050405020304" pitchFamily="18" charset="0"/>
              </a:rPr>
              <a:t>La definirea unei ”secvențe de evenimente”, se stabilesc constrângerile care determină tranziția de la un eveniment la altul. Constrângerile sunt impuse asupra nodurilor și, prin intermediul lor, se asigură faptul că variabilele nu-și modifică valoarea până la declanșarea evenimentului următor. O ”secvență de evenimente” se numește ”</a:t>
            </a:r>
            <a:r>
              <a:rPr lang="ro-RO" sz="2800" dirty="0" smtClean="0">
                <a:latin typeface="Bahnschrift SemiBold SemiConden" panose="020B0502040204020203" pitchFamily="34" charset="0"/>
                <a:ea typeface="Calibri" panose="020F0502020204030204" pitchFamily="34" charset="0"/>
                <a:cs typeface="Times New Roman" panose="02020603050405020304" pitchFamily="18" charset="0"/>
              </a:rPr>
              <a:t>re</a:t>
            </a:r>
            <a:r>
              <a:rPr lang="en-US" sz="2800" dirty="0" smtClean="0">
                <a:latin typeface="Bahnschrift SemiBold SemiConden" panose="020B0502040204020203" pitchFamily="34" charset="0"/>
                <a:ea typeface="Calibri" panose="020F0502020204030204" pitchFamily="34" charset="0"/>
                <a:cs typeface="Times New Roman" panose="02020603050405020304" pitchFamily="18" charset="0"/>
              </a:rPr>
              <a:t>a</a:t>
            </a:r>
            <a:r>
              <a:rPr lang="ro-RO" sz="2800" dirty="0" smtClean="0">
                <a:latin typeface="Bahnschrift SemiBold SemiConden" panose="020B0502040204020203" pitchFamily="34" charset="0"/>
                <a:ea typeface="Calibri" panose="020F0502020204030204" pitchFamily="34" charset="0"/>
                <a:cs typeface="Times New Roman" panose="02020603050405020304" pitchFamily="18" charset="0"/>
              </a:rPr>
              <a:t>lizabilă</a:t>
            </a:r>
            <a:r>
              <a:rPr lang="ro-RO" sz="2800" dirty="0">
                <a:latin typeface="Bahnschrift SemiBold SemiConden" panose="020B0502040204020203" pitchFamily="34" charset="0"/>
                <a:ea typeface="Calibri" panose="020F0502020204030204" pitchFamily="34" charset="0"/>
                <a:cs typeface="Times New Roman" panose="02020603050405020304" pitchFamily="18" charset="0"/>
              </a:rPr>
              <a:t>” dacă există date de intrare pentru care programul traversează secvența.</a:t>
            </a:r>
            <a:endParaRPr lang="ro-RO" sz="2800" dirty="0">
              <a:latin typeface="Bahnschrift SemiBold SemiConden" panose="020B0502040204020203" pitchFamily="34" charset="0"/>
            </a:endParaRPr>
          </a:p>
        </p:txBody>
      </p:sp>
      <p:sp>
        <p:nvSpPr>
          <p:cNvPr id="5" name="Rectangle 4"/>
          <p:cNvSpPr/>
          <p:nvPr/>
        </p:nvSpPr>
        <p:spPr>
          <a:xfrm>
            <a:off x="7215808" y="0"/>
            <a:ext cx="4976191"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TextBox 5"/>
          <p:cNvSpPr txBox="1"/>
          <p:nvPr/>
        </p:nvSpPr>
        <p:spPr>
          <a:xfrm>
            <a:off x="7478297" y="800010"/>
            <a:ext cx="4570482" cy="523220"/>
          </a:xfrm>
          <a:prstGeom prst="rect">
            <a:avLst/>
          </a:prstGeom>
          <a:noFill/>
        </p:spPr>
        <p:txBody>
          <a:bodyPr wrap="none" rtlCol="0">
            <a:spAutoFit/>
          </a:bodyPr>
          <a:lstStyle/>
          <a:p>
            <a:r>
              <a:rPr lang="ro-RO" sz="2800" dirty="0" smtClean="0">
                <a:latin typeface="Bahnschrift SemiBold SemiConden" panose="020B0502040204020203" pitchFamily="34" charset="0"/>
              </a:rPr>
              <a:t>Eveniment = </a:t>
            </a:r>
            <a:r>
              <a:rPr lang="en-US" sz="2800" dirty="0" smtClean="0">
                <a:latin typeface="Bahnschrift SemiBold SemiConden" panose="020B0502040204020203" pitchFamily="34" charset="0"/>
              </a:rPr>
              <a:t>&lt;nod, </a:t>
            </a:r>
            <a:r>
              <a:rPr lang="en-US" sz="2800" dirty="0" err="1" smtClean="0">
                <a:latin typeface="Bahnschrift SemiBold SemiConden" panose="020B0502040204020203" pitchFamily="34" charset="0"/>
              </a:rPr>
              <a:t>constr</a:t>
            </a:r>
            <a:r>
              <a:rPr lang="ro-RO" sz="2800" dirty="0" smtClean="0">
                <a:latin typeface="Bahnschrift SemiBold SemiConden" panose="020B0502040204020203" pitchFamily="34" charset="0"/>
              </a:rPr>
              <a:t>ângeri</a:t>
            </a:r>
            <a:r>
              <a:rPr lang="en-US" sz="2800" dirty="0" smtClean="0">
                <a:latin typeface="Bahnschrift SemiBold SemiConden" panose="020B0502040204020203" pitchFamily="34" charset="0"/>
              </a:rPr>
              <a:t>&gt;</a:t>
            </a:r>
            <a:endParaRPr lang="ro-RO" sz="2800" dirty="0">
              <a:latin typeface="Bahnschrift SemiBold SemiConden" panose="020B0502040204020203" pitchFamily="34" charset="0"/>
            </a:endParaRPr>
          </a:p>
        </p:txBody>
      </p:sp>
      <p:sp>
        <p:nvSpPr>
          <p:cNvPr id="7" name="TextBox 6"/>
          <p:cNvSpPr txBox="1"/>
          <p:nvPr/>
        </p:nvSpPr>
        <p:spPr>
          <a:xfrm>
            <a:off x="7642762" y="2075529"/>
            <a:ext cx="4221027" cy="1815882"/>
          </a:xfrm>
          <a:prstGeom prst="rect">
            <a:avLst/>
          </a:prstGeom>
          <a:noFill/>
        </p:spPr>
        <p:txBody>
          <a:bodyPr wrap="none" rtlCol="0">
            <a:spAutoFit/>
          </a:bodyPr>
          <a:lstStyle/>
          <a:p>
            <a:r>
              <a:rPr lang="ro-RO" sz="2800" dirty="0" smtClean="0">
                <a:latin typeface="Bahnschrift SemiBold SemiConden" panose="020B0502040204020203" pitchFamily="34" charset="0"/>
              </a:rPr>
              <a:t>E = </a:t>
            </a:r>
            <a:r>
              <a:rPr lang="en-US" sz="2800" dirty="0" smtClean="0">
                <a:latin typeface="Bahnschrift SemiBold SemiConden" panose="020B0502040204020203" pitchFamily="34" charset="0"/>
              </a:rPr>
              <a:t>{ &lt;nod_1, </a:t>
            </a:r>
            <a:r>
              <a:rPr lang="en-US" sz="2800" dirty="0" err="1" smtClean="0">
                <a:latin typeface="Bahnschrift SemiBold SemiConden" panose="020B0502040204020203" pitchFamily="34" charset="0"/>
              </a:rPr>
              <a:t>constr</a:t>
            </a:r>
            <a:r>
              <a:rPr lang="en-US" sz="2800" dirty="0" err="1">
                <a:latin typeface="Bahnschrift SemiBold SemiConden" panose="020B0502040204020203" pitchFamily="34" charset="0"/>
              </a:rPr>
              <a:t>a</a:t>
            </a:r>
            <a:r>
              <a:rPr lang="ro-RO" sz="2800" dirty="0" smtClean="0">
                <a:latin typeface="Bahnschrift SemiBold SemiConden" panose="020B0502040204020203" pitchFamily="34" charset="0"/>
              </a:rPr>
              <a:t>ngeri</a:t>
            </a:r>
            <a:r>
              <a:rPr lang="en-US" sz="2800" dirty="0" smtClean="0">
                <a:latin typeface="Bahnschrift SemiBold SemiConden" panose="020B0502040204020203" pitchFamily="34" charset="0"/>
              </a:rPr>
              <a:t>_1 &gt;,</a:t>
            </a:r>
          </a:p>
          <a:p>
            <a:r>
              <a:rPr lang="en-US" sz="2800" dirty="0">
                <a:latin typeface="Bahnschrift SemiBold SemiConden" panose="020B0502040204020203" pitchFamily="34" charset="0"/>
              </a:rPr>
              <a:t> </a:t>
            </a:r>
            <a:r>
              <a:rPr lang="en-US" sz="2800" dirty="0" smtClean="0">
                <a:latin typeface="Bahnschrift SemiBold SemiConden" panose="020B0502040204020203" pitchFamily="34" charset="0"/>
              </a:rPr>
              <a:t>         &lt;nod_2, </a:t>
            </a:r>
            <a:r>
              <a:rPr lang="en-US" sz="2800" dirty="0" err="1" smtClean="0">
                <a:latin typeface="Bahnschrift SemiBold SemiConden" panose="020B0502040204020203" pitchFamily="34" charset="0"/>
              </a:rPr>
              <a:t>constr</a:t>
            </a:r>
            <a:r>
              <a:rPr lang="en-US" sz="2800" dirty="0" err="1">
                <a:latin typeface="Bahnschrift SemiBold SemiConden" panose="020B0502040204020203" pitchFamily="34" charset="0"/>
              </a:rPr>
              <a:t>a</a:t>
            </a:r>
            <a:r>
              <a:rPr lang="ro-RO" sz="2800" dirty="0" smtClean="0">
                <a:latin typeface="Bahnschrift SemiBold SemiConden" panose="020B0502040204020203" pitchFamily="34" charset="0"/>
              </a:rPr>
              <a:t>ngeri</a:t>
            </a:r>
            <a:r>
              <a:rPr lang="en-US" sz="2800" dirty="0" smtClean="0">
                <a:latin typeface="Bahnschrift SemiBold SemiConden" panose="020B0502040204020203" pitchFamily="34" charset="0"/>
              </a:rPr>
              <a:t>_</a:t>
            </a:r>
            <a:r>
              <a:rPr lang="ro-RO" sz="2800" dirty="0" smtClean="0">
                <a:latin typeface="Bahnschrift SemiBold SemiConden" panose="020B0502040204020203" pitchFamily="34" charset="0"/>
              </a:rPr>
              <a:t>2</a:t>
            </a:r>
            <a:r>
              <a:rPr lang="en-US" sz="2800" dirty="0" smtClean="0">
                <a:latin typeface="Bahnschrift SemiBold SemiConden" panose="020B0502040204020203" pitchFamily="34" charset="0"/>
              </a:rPr>
              <a:t>&gt;,</a:t>
            </a:r>
          </a:p>
          <a:p>
            <a:r>
              <a:rPr lang="en-US" sz="2800" dirty="0">
                <a:latin typeface="Bahnschrift SemiBold SemiConden" panose="020B0502040204020203" pitchFamily="34" charset="0"/>
              </a:rPr>
              <a:t> </a:t>
            </a:r>
            <a:r>
              <a:rPr lang="en-US" sz="2800" dirty="0" smtClean="0">
                <a:latin typeface="Bahnschrift SemiBold SemiConden" panose="020B0502040204020203" pitchFamily="34" charset="0"/>
              </a:rPr>
              <a:t>         .............................................</a:t>
            </a:r>
          </a:p>
          <a:p>
            <a:r>
              <a:rPr lang="en-US" sz="2800" dirty="0">
                <a:latin typeface="Bahnschrift SemiBold SemiConden" panose="020B0502040204020203" pitchFamily="34" charset="0"/>
              </a:rPr>
              <a:t> </a:t>
            </a:r>
            <a:r>
              <a:rPr lang="en-US" sz="2800" dirty="0" smtClean="0">
                <a:latin typeface="Bahnschrift SemiBold SemiConden" panose="020B0502040204020203" pitchFamily="34" charset="0"/>
              </a:rPr>
              <a:t>         &lt;</a:t>
            </a:r>
            <a:r>
              <a:rPr lang="en-US" sz="2800" dirty="0" err="1" smtClean="0">
                <a:latin typeface="Bahnschrift SemiBold SemiConden" panose="020B0502040204020203" pitchFamily="34" charset="0"/>
              </a:rPr>
              <a:t>nod_n</a:t>
            </a:r>
            <a:r>
              <a:rPr lang="en-US" sz="2800" dirty="0" smtClean="0">
                <a:latin typeface="Bahnschrift SemiBold SemiConden" panose="020B0502040204020203" pitchFamily="34" charset="0"/>
              </a:rPr>
              <a:t>, </a:t>
            </a:r>
            <a:r>
              <a:rPr lang="en-US" sz="2800" dirty="0" err="1" smtClean="0">
                <a:latin typeface="Bahnschrift SemiBold SemiConden" panose="020B0502040204020203" pitchFamily="34" charset="0"/>
              </a:rPr>
              <a:t>constran</a:t>
            </a:r>
            <a:r>
              <a:rPr lang="ro-RO" sz="2800" dirty="0" smtClean="0">
                <a:latin typeface="Bahnschrift SemiBold SemiConden" panose="020B0502040204020203" pitchFamily="34" charset="0"/>
              </a:rPr>
              <a:t>geri</a:t>
            </a:r>
            <a:r>
              <a:rPr lang="en-US" sz="2800" dirty="0" smtClean="0">
                <a:latin typeface="Bahnschrift SemiBold SemiConden" panose="020B0502040204020203" pitchFamily="34" charset="0"/>
              </a:rPr>
              <a:t>_</a:t>
            </a:r>
            <a:r>
              <a:rPr lang="ro-RO" sz="2800" dirty="0" smtClean="0">
                <a:latin typeface="Bahnschrift SemiBold SemiConden" panose="020B0502040204020203" pitchFamily="34" charset="0"/>
              </a:rPr>
              <a:t>n</a:t>
            </a:r>
            <a:r>
              <a:rPr lang="en-US" sz="2800" dirty="0" smtClean="0">
                <a:latin typeface="Bahnschrift SemiBold SemiConden" panose="020B0502040204020203" pitchFamily="34" charset="0"/>
              </a:rPr>
              <a:t>&gt; }</a:t>
            </a:r>
            <a:endParaRPr lang="ro-RO" sz="2800" dirty="0">
              <a:latin typeface="Bahnschrift SemiBold SemiConden" panose="020B0502040204020203" pitchFamily="34" charset="0"/>
            </a:endParaRPr>
          </a:p>
        </p:txBody>
      </p:sp>
      <p:sp>
        <p:nvSpPr>
          <p:cNvPr id="8" name="TextBox 7"/>
          <p:cNvSpPr txBox="1"/>
          <p:nvPr/>
        </p:nvSpPr>
        <p:spPr>
          <a:xfrm>
            <a:off x="8097217" y="4746227"/>
            <a:ext cx="3502882" cy="1384995"/>
          </a:xfrm>
          <a:prstGeom prst="rect">
            <a:avLst/>
          </a:prstGeom>
          <a:noFill/>
        </p:spPr>
        <p:txBody>
          <a:bodyPr wrap="none" rtlCol="0">
            <a:spAutoFit/>
          </a:bodyPr>
          <a:lstStyle/>
          <a:p>
            <a:r>
              <a:rPr lang="en-US" sz="2800" dirty="0" smtClean="0">
                <a:latin typeface="Bahnschrift SemiBold SemiConden" panose="020B0502040204020203" pitchFamily="34" charset="0"/>
              </a:rPr>
              <a:t>if (constrangeri_1) then {</a:t>
            </a:r>
          </a:p>
          <a:p>
            <a:r>
              <a:rPr lang="en-US" sz="2800" dirty="0">
                <a:latin typeface="Bahnschrift SemiBold SemiConden" panose="020B0502040204020203" pitchFamily="34" charset="0"/>
              </a:rPr>
              <a:t>	</a:t>
            </a:r>
            <a:r>
              <a:rPr lang="en-US" sz="2800" dirty="0" smtClean="0">
                <a:latin typeface="Bahnschrift SemiBold SemiConden" panose="020B0502040204020203" pitchFamily="34" charset="0"/>
              </a:rPr>
              <a:t>nod_2 </a:t>
            </a:r>
          </a:p>
          <a:p>
            <a:r>
              <a:rPr lang="en-US" sz="2800" dirty="0">
                <a:latin typeface="Bahnschrift SemiBold SemiConden" panose="020B0502040204020203" pitchFamily="34" charset="0"/>
              </a:rPr>
              <a:t>}</a:t>
            </a:r>
            <a:endParaRPr lang="en-US" sz="2800" dirty="0" smtClean="0">
              <a:latin typeface="Bahnschrift SemiBold SemiConden" panose="020B0502040204020203" pitchFamily="34" charset="0"/>
            </a:endParaRPr>
          </a:p>
        </p:txBody>
      </p:sp>
    </p:spTree>
    <p:extLst>
      <p:ext uri="{BB962C8B-B14F-4D97-AF65-F5344CB8AC3E}">
        <p14:creationId xmlns:p14="http://schemas.microsoft.com/office/powerpoint/2010/main" val="4290407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6" name="Rectangle 5"/>
          <p:cNvSpPr/>
          <p:nvPr/>
        </p:nvSpPr>
        <p:spPr>
          <a:xfrm rot="10800000" flipH="1" flipV="1">
            <a:off x="0" y="0"/>
            <a:ext cx="12192000" cy="387626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3"/>
          <p:cNvSpPr/>
          <p:nvPr/>
        </p:nvSpPr>
        <p:spPr>
          <a:xfrm>
            <a:off x="556591" y="446038"/>
            <a:ext cx="11032435" cy="3108543"/>
          </a:xfrm>
          <a:prstGeom prst="rect">
            <a:avLst/>
          </a:prstGeom>
        </p:spPr>
        <p:txBody>
          <a:bodyPr wrap="square">
            <a:spAutoFit/>
          </a:bodyPr>
          <a:lstStyle/>
          <a:p>
            <a:pPr algn="just"/>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Secvențele de evenimente se generează într-o manieră arborescentă, drept consecință a execuției unui nod problemă, adică un nod care nu conduce la execuția nodului </a:t>
            </a:r>
            <a:r>
              <a:rPr lang="en-US" sz="2800" dirty="0" smtClean="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rPr>
              <a:t>G</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Secvențele de evenimente au ca punct de start prima instrucțiune din program și se finalizează cu instrucțiunea corespunzătoare nodului țintă. Inițial, setul de secvențe de evenimente cuprinde o singură secvență, formată din evenimentele corespunzătoare nodului de start și nodului țintă. </a:t>
            </a:r>
            <a:endParaRPr lang="ro-RO" sz="2800" dirty="0">
              <a:solidFill>
                <a:schemeClr val="bg1"/>
              </a:solidFill>
              <a:latin typeface="Bahnschrift SemiBold SemiConden" panose="020B0502040204020203" pitchFamily="34" charset="0"/>
            </a:endParaRPr>
          </a:p>
        </p:txBody>
      </p:sp>
      <p:sp>
        <p:nvSpPr>
          <p:cNvPr id="7" name="TextBox 6"/>
          <p:cNvSpPr txBox="1"/>
          <p:nvPr/>
        </p:nvSpPr>
        <p:spPr>
          <a:xfrm>
            <a:off x="556591" y="4810539"/>
            <a:ext cx="4063933" cy="1077218"/>
          </a:xfrm>
          <a:prstGeom prst="rect">
            <a:avLst/>
          </a:prstGeom>
          <a:noFill/>
        </p:spPr>
        <p:txBody>
          <a:bodyPr wrap="none" rtlCol="0">
            <a:spAutoFit/>
          </a:bodyPr>
          <a:lstStyle/>
          <a:p>
            <a:r>
              <a:rPr lang="en-US" sz="3200" dirty="0" smtClean="0">
                <a:solidFill>
                  <a:schemeClr val="bg1"/>
                </a:solidFill>
                <a:latin typeface="Bahnschrift SemiBold SemiConden" panose="020B0502040204020203" pitchFamily="34" charset="0"/>
              </a:rPr>
              <a:t>S = nod de start</a:t>
            </a:r>
          </a:p>
          <a:p>
            <a:r>
              <a:rPr lang="en-US" sz="3200" dirty="0" err="1" smtClean="0">
                <a:solidFill>
                  <a:schemeClr val="bg1"/>
                </a:solidFill>
                <a:latin typeface="Bahnschrift SemiBold SemiConden" panose="020B0502040204020203" pitchFamily="34" charset="0"/>
              </a:rPr>
              <a:t>E_initial</a:t>
            </a:r>
            <a:r>
              <a:rPr lang="en-US" sz="3200" dirty="0" smtClean="0">
                <a:solidFill>
                  <a:schemeClr val="bg1"/>
                </a:solidFill>
                <a:latin typeface="Bahnschrift SemiBold SemiConden" panose="020B0502040204020203" pitchFamily="34" charset="0"/>
              </a:rPr>
              <a:t> = {&lt;S, </a:t>
            </a:r>
            <a:r>
              <a:rPr lang="en-US" sz="3200" dirty="0">
                <a:solidFill>
                  <a:schemeClr val="bg1"/>
                </a:solidFill>
                <a:latin typeface="Bahnschrift SemiBold SemiConden" panose="020B0502040204020203" pitchFamily="34" charset="0"/>
              </a:rPr>
              <a:t>∅</a:t>
            </a:r>
            <a:r>
              <a:rPr lang="en-US" sz="3200" dirty="0" smtClean="0">
                <a:solidFill>
                  <a:schemeClr val="bg1"/>
                </a:solidFill>
                <a:latin typeface="Bahnschrift SemiBold SemiConden" panose="020B0502040204020203" pitchFamily="34" charset="0"/>
                <a:cs typeface="Calibri" panose="020F0502020204030204" pitchFamily="34" charset="0"/>
              </a:rPr>
              <a:t>&gt;, &lt;G, </a:t>
            </a:r>
            <a:r>
              <a:rPr lang="en-US" sz="3200" dirty="0">
                <a:solidFill>
                  <a:schemeClr val="bg1"/>
                </a:solidFill>
                <a:latin typeface="Bahnschrift SemiBold SemiConden" panose="020B0502040204020203" pitchFamily="34" charset="0"/>
                <a:cs typeface="Calibri" panose="020F0502020204030204" pitchFamily="34" charset="0"/>
              </a:rPr>
              <a:t>∅&gt;} </a:t>
            </a:r>
            <a:r>
              <a:rPr lang="en-US" sz="3200" dirty="0" smtClean="0">
                <a:solidFill>
                  <a:schemeClr val="bg1"/>
                </a:solidFill>
                <a:latin typeface="Bahnschrift SemiBold SemiConden" panose="020B0502040204020203" pitchFamily="34" charset="0"/>
              </a:rPr>
              <a:t> </a:t>
            </a:r>
            <a:endParaRPr lang="ro-RO" sz="3200" dirty="0">
              <a:solidFill>
                <a:schemeClr val="bg1"/>
              </a:solidFill>
              <a:latin typeface="Bahnschrift SemiBold SemiConden" panose="020B0502040204020203" pitchFamily="34" charset="0"/>
            </a:endParaRPr>
          </a:p>
        </p:txBody>
      </p:sp>
      <p:sp>
        <p:nvSpPr>
          <p:cNvPr id="8" name="Oval 7"/>
          <p:cNvSpPr/>
          <p:nvPr/>
        </p:nvSpPr>
        <p:spPr>
          <a:xfrm>
            <a:off x="6867939" y="4904961"/>
            <a:ext cx="954156" cy="888374"/>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p:cNvSpPr/>
          <p:nvPr/>
        </p:nvSpPr>
        <p:spPr>
          <a:xfrm>
            <a:off x="9872870" y="4904961"/>
            <a:ext cx="954156" cy="888374"/>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cxnSp>
        <p:nvCxnSpPr>
          <p:cNvPr id="11" name="Straight Arrow Connector 10"/>
          <p:cNvCxnSpPr>
            <a:stCxn id="8" idx="6"/>
            <a:endCxn id="9" idx="2"/>
          </p:cNvCxnSpPr>
          <p:nvPr/>
        </p:nvCxnSpPr>
        <p:spPr>
          <a:xfrm>
            <a:off x="7822095" y="5349148"/>
            <a:ext cx="2050775" cy="0"/>
          </a:xfrm>
          <a:prstGeom prst="straightConnector1">
            <a:avLst/>
          </a:prstGeom>
          <a:ln w="4445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158908" y="5887757"/>
            <a:ext cx="372218" cy="512128"/>
          </a:xfrm>
          <a:prstGeom prst="rect">
            <a:avLst/>
          </a:prstGeom>
        </p:spPr>
        <p:txBody>
          <a:bodyPr wrap="none">
            <a:spAutoFit/>
          </a:bodyPr>
          <a:lstStyle/>
          <a:p>
            <a:pPr algn="just">
              <a:lnSpc>
                <a:spcPct val="107000"/>
              </a:lnSpc>
              <a:spcAft>
                <a:spcPts val="800"/>
              </a:spcAft>
            </a:pPr>
            <a:r>
              <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a:t>
            </a:r>
          </a:p>
        </p:txBody>
      </p:sp>
      <p:sp>
        <p:nvSpPr>
          <p:cNvPr id="13" name="Rectangle 12"/>
          <p:cNvSpPr/>
          <p:nvPr/>
        </p:nvSpPr>
        <p:spPr>
          <a:xfrm>
            <a:off x="10159832" y="5887757"/>
            <a:ext cx="380232" cy="512128"/>
          </a:xfrm>
          <a:prstGeom prst="rect">
            <a:avLst/>
          </a:prstGeom>
        </p:spPr>
        <p:txBody>
          <a:bodyPr wrap="none">
            <a:spAutoFit/>
          </a:bodyPr>
          <a:lstStyle/>
          <a:p>
            <a:pPr algn="just">
              <a:lnSpc>
                <a:spcPct val="107000"/>
              </a:lnSpc>
              <a:spcAft>
                <a:spcPts val="800"/>
              </a:spcAft>
            </a:pPr>
            <a:r>
              <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G</a:t>
            </a:r>
          </a:p>
        </p:txBody>
      </p:sp>
      <p:sp>
        <p:nvSpPr>
          <p:cNvPr id="14" name="Rectangle 13"/>
          <p:cNvSpPr/>
          <p:nvPr/>
        </p:nvSpPr>
        <p:spPr>
          <a:xfrm>
            <a:off x="8050629" y="4163534"/>
            <a:ext cx="1593706" cy="632096"/>
          </a:xfrm>
          <a:prstGeom prst="rect">
            <a:avLst/>
          </a:prstGeom>
        </p:spPr>
        <p:txBody>
          <a:bodyPr wrap="none">
            <a:spAutoFit/>
          </a:bodyPr>
          <a:lstStyle/>
          <a:p>
            <a:pPr algn="just">
              <a:lnSpc>
                <a:spcPct val="107000"/>
              </a:lnSpc>
              <a:spcAft>
                <a:spcPts val="800"/>
              </a:spcAft>
            </a:pPr>
            <a:r>
              <a:rPr lang="en-US" sz="3600" dirty="0" err="1"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E_initial</a:t>
            </a:r>
            <a:endParaRPr lang="en-US" sz="36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3795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rot="10800000" flipH="1" flipV="1">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4" name="Rectangle 3"/>
          <p:cNvSpPr/>
          <p:nvPr/>
        </p:nvSpPr>
        <p:spPr>
          <a:xfrm>
            <a:off x="469959" y="385519"/>
            <a:ext cx="11319013" cy="6124754"/>
          </a:xfrm>
          <a:prstGeom prst="rect">
            <a:avLst/>
          </a:prstGeom>
        </p:spPr>
        <p:txBody>
          <a:bodyPr wrap="square">
            <a:spAutoFit/>
          </a:bodyPr>
          <a:lstStyle/>
          <a:p>
            <a:pPr algn="just"/>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Dacă pe parcursul desfășurării programului se întâlnește un nod problemă, abordarea înlănțuită va căuta în codul sursă toate nodurile în care apar variabilele din nodul problemă și în care valoarea acestora se modifică. </a:t>
            </a:r>
            <a:endPar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endPar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endPar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endPar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Pentru </a:t>
            </a: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n astfel de noduri, se vor genera n secvențe de evenimente, câte una pentru fiecare nod găsit. Secvențele de evenimente vor cuprinde evenimentele inițiale, la care se adaugă, pentru fiecare în parte, evenimentul asociat nodului corespunzător, dar și evenimentul asociat nodului problemă. Între aceste două noi evenimente se definesc, bineînțeles, constrângeri de tranziție. </a:t>
            </a:r>
            <a:endParaRPr lang="ro-RO" sz="2800" dirty="0">
              <a:solidFill>
                <a:schemeClr val="bg1"/>
              </a:solidFill>
              <a:latin typeface="Bahnschrift SemiBold SemiConden" panose="020B0502040204020203" pitchFamily="34" charset="0"/>
            </a:endParaRPr>
          </a:p>
        </p:txBody>
      </p:sp>
      <p:grpSp>
        <p:nvGrpSpPr>
          <p:cNvPr id="7" name="Group 6"/>
          <p:cNvGrpSpPr/>
          <p:nvPr/>
        </p:nvGrpSpPr>
        <p:grpSpPr>
          <a:xfrm rot="17456573">
            <a:off x="6637660" y="610074"/>
            <a:ext cx="2837562" cy="4154995"/>
            <a:chOff x="8173213" y="984935"/>
            <a:chExt cx="3228561" cy="4348847"/>
          </a:xfrm>
        </p:grpSpPr>
        <p:sp>
          <p:nvSpPr>
            <p:cNvPr id="8" name="Oval 7"/>
            <p:cNvSpPr/>
            <p:nvPr/>
          </p:nvSpPr>
          <p:spPr>
            <a:xfrm>
              <a:off x="8173213" y="984935"/>
              <a:ext cx="824946" cy="815008"/>
            </a:xfrm>
            <a:prstGeom prst="ellipse">
              <a:avLst/>
            </a:prstGeom>
            <a:solidFill>
              <a:schemeClr val="bg1"/>
            </a:solidFill>
            <a:ln w="76200">
              <a:solidFill>
                <a:srgbClr val="EE5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Freeform 8"/>
            <p:cNvSpPr/>
            <p:nvPr/>
          </p:nvSpPr>
          <p:spPr>
            <a:xfrm>
              <a:off x="8968446" y="1613777"/>
              <a:ext cx="692172" cy="973902"/>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Freeform 9"/>
            <p:cNvSpPr/>
            <p:nvPr/>
          </p:nvSpPr>
          <p:spPr>
            <a:xfrm>
              <a:off x="9638773" y="3157549"/>
              <a:ext cx="385707" cy="1593372"/>
            </a:xfrm>
            <a:custGeom>
              <a:avLst/>
              <a:gdLst>
                <a:gd name="connsiteX0" fmla="*/ 383319 w 383319"/>
                <a:gd name="connsiteY0" fmla="*/ 0 h 674004"/>
                <a:gd name="connsiteX1" fmla="*/ 134840 w 383319"/>
                <a:gd name="connsiteY1" fmla="*/ 159026 h 674004"/>
                <a:gd name="connsiteX2" fmla="*/ 254110 w 383319"/>
                <a:gd name="connsiteY2" fmla="*/ 506895 h 674004"/>
                <a:gd name="connsiteX3" fmla="*/ 25510 w 383319"/>
                <a:gd name="connsiteY3" fmla="*/ 655982 h 674004"/>
                <a:gd name="connsiteX4" fmla="*/ 15571 w 383319"/>
                <a:gd name="connsiteY4" fmla="*/ 665922 h 67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19" h="674004">
                  <a:moveTo>
                    <a:pt x="383319" y="0"/>
                  </a:moveTo>
                  <a:cubicBezTo>
                    <a:pt x="269847" y="37272"/>
                    <a:pt x="156375" y="74544"/>
                    <a:pt x="134840" y="159026"/>
                  </a:cubicBezTo>
                  <a:cubicBezTo>
                    <a:pt x="113305" y="243509"/>
                    <a:pt x="272332" y="424069"/>
                    <a:pt x="254110" y="506895"/>
                  </a:cubicBezTo>
                  <a:cubicBezTo>
                    <a:pt x="235888" y="589721"/>
                    <a:pt x="65266" y="629478"/>
                    <a:pt x="25510" y="655982"/>
                  </a:cubicBezTo>
                  <a:cubicBezTo>
                    <a:pt x="-14246" y="682486"/>
                    <a:pt x="662" y="674204"/>
                    <a:pt x="15571" y="665922"/>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Freeform 11"/>
            <p:cNvSpPr/>
            <p:nvPr/>
          </p:nvSpPr>
          <p:spPr>
            <a:xfrm>
              <a:off x="10110605" y="3164756"/>
              <a:ext cx="829316" cy="1428114"/>
            </a:xfrm>
            <a:custGeom>
              <a:avLst/>
              <a:gdLst>
                <a:gd name="connsiteX0" fmla="*/ 0 w 829316"/>
                <a:gd name="connsiteY0" fmla="*/ 0 h 944217"/>
                <a:gd name="connsiteX1" fmla="*/ 407504 w 829316"/>
                <a:gd name="connsiteY1" fmla="*/ 228600 h 944217"/>
                <a:gd name="connsiteX2" fmla="*/ 377687 w 829316"/>
                <a:gd name="connsiteY2" fmla="*/ 705678 h 944217"/>
                <a:gd name="connsiteX3" fmla="*/ 795130 w 829316"/>
                <a:gd name="connsiteY3" fmla="*/ 904461 h 944217"/>
                <a:gd name="connsiteX4" fmla="*/ 775252 w 829316"/>
                <a:gd name="connsiteY4" fmla="*/ 944217 h 94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16" h="944217">
                  <a:moveTo>
                    <a:pt x="0" y="0"/>
                  </a:moveTo>
                  <a:cubicBezTo>
                    <a:pt x="172278" y="55493"/>
                    <a:pt x="344556" y="110987"/>
                    <a:pt x="407504" y="228600"/>
                  </a:cubicBezTo>
                  <a:cubicBezTo>
                    <a:pt x="470452" y="346213"/>
                    <a:pt x="313083" y="593035"/>
                    <a:pt x="377687" y="705678"/>
                  </a:cubicBezTo>
                  <a:cubicBezTo>
                    <a:pt x="442291" y="818322"/>
                    <a:pt x="728869" y="864705"/>
                    <a:pt x="795130" y="904461"/>
                  </a:cubicBezTo>
                  <a:cubicBezTo>
                    <a:pt x="861391" y="944217"/>
                    <a:pt x="818321" y="944217"/>
                    <a:pt x="775252" y="944217"/>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Oval 10"/>
            <p:cNvSpPr/>
            <p:nvPr/>
          </p:nvSpPr>
          <p:spPr>
            <a:xfrm>
              <a:off x="9619247" y="2474788"/>
              <a:ext cx="824946" cy="815008"/>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3" name="Oval 12"/>
            <p:cNvSpPr/>
            <p:nvPr/>
          </p:nvSpPr>
          <p:spPr>
            <a:xfrm>
              <a:off x="9183855" y="4518774"/>
              <a:ext cx="824946" cy="815008"/>
            </a:xfrm>
            <a:prstGeom prst="ellipse">
              <a:avLst/>
            </a:prstGeom>
            <a:solidFill>
              <a:schemeClr val="bg1"/>
            </a:solid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Oval 13"/>
            <p:cNvSpPr/>
            <p:nvPr/>
          </p:nvSpPr>
          <p:spPr>
            <a:xfrm>
              <a:off x="10576829" y="4441149"/>
              <a:ext cx="824945" cy="815006"/>
            </a:xfrm>
            <a:prstGeom prst="ellipse">
              <a:avLst/>
            </a:prstGeom>
            <a:solidFill>
              <a:schemeClr val="bg1"/>
            </a:solidFill>
            <a:ln w="76200">
              <a:solidFill>
                <a:srgbClr val="DE4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grpSp>
        <p:nvGrpSpPr>
          <p:cNvPr id="15" name="Group 14"/>
          <p:cNvGrpSpPr/>
          <p:nvPr/>
        </p:nvGrpSpPr>
        <p:grpSpPr>
          <a:xfrm rot="17456573">
            <a:off x="2637542" y="732522"/>
            <a:ext cx="2491110" cy="4864244"/>
            <a:chOff x="8173213" y="984935"/>
            <a:chExt cx="2834371" cy="5091187"/>
          </a:xfrm>
        </p:grpSpPr>
        <p:sp>
          <p:nvSpPr>
            <p:cNvPr id="16" name="Oval 15"/>
            <p:cNvSpPr/>
            <p:nvPr/>
          </p:nvSpPr>
          <p:spPr>
            <a:xfrm>
              <a:off x="8173213" y="984935"/>
              <a:ext cx="824946" cy="815008"/>
            </a:xfrm>
            <a:prstGeom prst="ellipse">
              <a:avLst/>
            </a:prstGeom>
            <a:solidFill>
              <a:schemeClr val="bg1"/>
            </a:solid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Freeform 16"/>
            <p:cNvSpPr/>
            <p:nvPr/>
          </p:nvSpPr>
          <p:spPr>
            <a:xfrm>
              <a:off x="8968446" y="1613777"/>
              <a:ext cx="692172" cy="973902"/>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Freeform 17"/>
            <p:cNvSpPr/>
            <p:nvPr/>
          </p:nvSpPr>
          <p:spPr>
            <a:xfrm>
              <a:off x="9541134" y="3179654"/>
              <a:ext cx="45719" cy="674004"/>
            </a:xfrm>
            <a:custGeom>
              <a:avLst/>
              <a:gdLst>
                <a:gd name="connsiteX0" fmla="*/ 383319 w 383319"/>
                <a:gd name="connsiteY0" fmla="*/ 0 h 674004"/>
                <a:gd name="connsiteX1" fmla="*/ 134840 w 383319"/>
                <a:gd name="connsiteY1" fmla="*/ 159026 h 674004"/>
                <a:gd name="connsiteX2" fmla="*/ 254110 w 383319"/>
                <a:gd name="connsiteY2" fmla="*/ 506895 h 674004"/>
                <a:gd name="connsiteX3" fmla="*/ 25510 w 383319"/>
                <a:gd name="connsiteY3" fmla="*/ 655982 h 674004"/>
                <a:gd name="connsiteX4" fmla="*/ 15571 w 383319"/>
                <a:gd name="connsiteY4" fmla="*/ 665922 h 67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19" h="674004">
                  <a:moveTo>
                    <a:pt x="383319" y="0"/>
                  </a:moveTo>
                  <a:cubicBezTo>
                    <a:pt x="269847" y="37272"/>
                    <a:pt x="156375" y="74544"/>
                    <a:pt x="134840" y="159026"/>
                  </a:cubicBezTo>
                  <a:cubicBezTo>
                    <a:pt x="113305" y="243509"/>
                    <a:pt x="272332" y="424069"/>
                    <a:pt x="254110" y="506895"/>
                  </a:cubicBezTo>
                  <a:cubicBezTo>
                    <a:pt x="235888" y="589721"/>
                    <a:pt x="65266" y="629478"/>
                    <a:pt x="25510" y="655982"/>
                  </a:cubicBezTo>
                  <a:cubicBezTo>
                    <a:pt x="-14246" y="682486"/>
                    <a:pt x="662" y="674204"/>
                    <a:pt x="15571" y="665922"/>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9" name="Oval 18"/>
            <p:cNvSpPr/>
            <p:nvPr/>
          </p:nvSpPr>
          <p:spPr>
            <a:xfrm>
              <a:off x="9512809" y="2426805"/>
              <a:ext cx="824946" cy="815007"/>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Freeform 19"/>
            <p:cNvSpPr/>
            <p:nvPr/>
          </p:nvSpPr>
          <p:spPr>
            <a:xfrm>
              <a:off x="9442174" y="4492487"/>
              <a:ext cx="829316" cy="944217"/>
            </a:xfrm>
            <a:custGeom>
              <a:avLst/>
              <a:gdLst>
                <a:gd name="connsiteX0" fmla="*/ 0 w 829316"/>
                <a:gd name="connsiteY0" fmla="*/ 0 h 944217"/>
                <a:gd name="connsiteX1" fmla="*/ 407504 w 829316"/>
                <a:gd name="connsiteY1" fmla="*/ 228600 h 944217"/>
                <a:gd name="connsiteX2" fmla="*/ 377687 w 829316"/>
                <a:gd name="connsiteY2" fmla="*/ 705678 h 944217"/>
                <a:gd name="connsiteX3" fmla="*/ 795130 w 829316"/>
                <a:gd name="connsiteY3" fmla="*/ 904461 h 944217"/>
                <a:gd name="connsiteX4" fmla="*/ 775252 w 829316"/>
                <a:gd name="connsiteY4" fmla="*/ 944217 h 94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16" h="944217">
                  <a:moveTo>
                    <a:pt x="0" y="0"/>
                  </a:moveTo>
                  <a:cubicBezTo>
                    <a:pt x="172278" y="55493"/>
                    <a:pt x="344556" y="110987"/>
                    <a:pt x="407504" y="228600"/>
                  </a:cubicBezTo>
                  <a:cubicBezTo>
                    <a:pt x="470452" y="346213"/>
                    <a:pt x="313083" y="593035"/>
                    <a:pt x="377687" y="705678"/>
                  </a:cubicBezTo>
                  <a:cubicBezTo>
                    <a:pt x="442291" y="818322"/>
                    <a:pt x="728869" y="864705"/>
                    <a:pt x="795130" y="904461"/>
                  </a:cubicBezTo>
                  <a:cubicBezTo>
                    <a:pt x="861391" y="944217"/>
                    <a:pt x="818321" y="944217"/>
                    <a:pt x="775252" y="944217"/>
                  </a:cubicBez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1" name="Oval 20"/>
            <p:cNvSpPr/>
            <p:nvPr/>
          </p:nvSpPr>
          <p:spPr>
            <a:xfrm>
              <a:off x="8779567" y="3790122"/>
              <a:ext cx="824946" cy="815008"/>
            </a:xfrm>
            <a:prstGeom prst="ellipse">
              <a:avLst/>
            </a:prstGeom>
            <a:solidFill>
              <a:schemeClr val="bg1"/>
            </a:solid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2" name="Oval 21"/>
            <p:cNvSpPr/>
            <p:nvPr/>
          </p:nvSpPr>
          <p:spPr>
            <a:xfrm>
              <a:off x="10182639" y="5261114"/>
              <a:ext cx="824945" cy="815008"/>
            </a:xfrm>
            <a:prstGeom prst="ellipse">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sp>
        <p:nvSpPr>
          <p:cNvPr id="23" name="Rectangle 22"/>
          <p:cNvSpPr/>
          <p:nvPr/>
        </p:nvSpPr>
        <p:spPr>
          <a:xfrm>
            <a:off x="10476914" y="2221428"/>
            <a:ext cx="380232" cy="512128"/>
          </a:xfrm>
          <a:prstGeom prst="rect">
            <a:avLst/>
          </a:prstGeom>
        </p:spPr>
        <p:txBody>
          <a:bodyPr wrap="none">
            <a:spAutoFit/>
          </a:bodyPr>
          <a:lstStyle/>
          <a:p>
            <a:pPr algn="just">
              <a:lnSpc>
                <a:spcPct val="107000"/>
              </a:lnSpc>
              <a:spcAft>
                <a:spcPts val="800"/>
              </a:spcAft>
            </a:pPr>
            <a:r>
              <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G</a:t>
            </a:r>
          </a:p>
        </p:txBody>
      </p:sp>
      <p:sp>
        <p:nvSpPr>
          <p:cNvPr id="24" name="Rounded Rectangle 23"/>
          <p:cNvSpPr/>
          <p:nvPr/>
        </p:nvSpPr>
        <p:spPr>
          <a:xfrm>
            <a:off x="7014188" y="2909255"/>
            <a:ext cx="1636379" cy="510778"/>
          </a:xfrm>
          <a:prstGeom prst="round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smtClean="0">
                <a:ln w="10160">
                  <a:noFill/>
                  <a:prstDash val="solid"/>
                </a:ln>
                <a:solidFill>
                  <a:srgbClr val="FF0000"/>
                </a:solidFill>
                <a:effectLst>
                  <a:outerShdw blurRad="38100" dist="22860" dir="5400000" algn="tl" rotWithShape="0">
                    <a:srgbClr val="000000">
                      <a:alpha val="30000"/>
                    </a:srgbClr>
                  </a:outerShdw>
                </a:effectLst>
                <a:latin typeface="Bahnschrift SemiBold SemiConden" panose="020B0502040204020203" pitchFamily="34" charset="0"/>
              </a:rPr>
              <a:t>{ x == 1?</a:t>
            </a:r>
            <a:r>
              <a:rPr lang="en-US" sz="2400" b="1" cap="none" spc="0" dirty="0" smtClean="0">
                <a:ln w="10160">
                  <a:noFill/>
                  <a:prstDash val="solid"/>
                </a:ln>
                <a:solidFill>
                  <a:srgbClr val="FF0000"/>
                </a:solidFill>
                <a:effectLst>
                  <a:outerShdw blurRad="38100" dist="22860" dir="5400000" algn="tl" rotWithShape="0">
                    <a:srgbClr val="000000">
                      <a:alpha val="30000"/>
                    </a:srgbClr>
                  </a:outerShdw>
                </a:effectLst>
                <a:latin typeface="Bahnschrift SemiBold SemiConden" panose="020B0502040204020203" pitchFamily="34" charset="0"/>
              </a:rPr>
              <a:t> }</a:t>
            </a:r>
            <a:endParaRPr lang="en-US" sz="2400" b="1" cap="none" spc="0" dirty="0">
              <a:ln w="10160">
                <a:noFill/>
                <a:prstDash val="solid"/>
              </a:ln>
              <a:solidFill>
                <a:srgbClr val="FF0000"/>
              </a:solidFill>
              <a:effectLst>
                <a:outerShdw blurRad="38100" dist="22860" dir="5400000" algn="tl" rotWithShape="0">
                  <a:srgbClr val="000000">
                    <a:alpha val="30000"/>
                  </a:srgbClr>
                </a:outerShdw>
              </a:effectLst>
              <a:latin typeface="Bahnschrift SemiBold SemiConden" panose="020B0502040204020203" pitchFamily="34" charset="0"/>
            </a:endParaRPr>
          </a:p>
        </p:txBody>
      </p:sp>
      <p:sp>
        <p:nvSpPr>
          <p:cNvPr id="25" name="Rounded Rectangle 24"/>
          <p:cNvSpPr/>
          <p:nvPr/>
        </p:nvSpPr>
        <p:spPr>
          <a:xfrm>
            <a:off x="5316365" y="3595002"/>
            <a:ext cx="1495923" cy="510778"/>
          </a:xfrm>
          <a:prstGeom prst="round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 </a:t>
            </a:r>
            <a:r>
              <a:rPr lang="ro-RO" sz="2400" b="1" dirty="0"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x = x / y</a:t>
            </a:r>
            <a:r>
              <a:rPr lang="en-US" sz="2400" b="1" dirty="0"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a:t>
            </a:r>
            <a:r>
              <a:rPr lang="en-US" sz="2400" b="1" cap="none" spc="0" dirty="0"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 }</a:t>
            </a:r>
            <a:endParaRPr lang="en-US" sz="2400" b="1" cap="none" spc="0" dirty="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endParaRPr>
          </a:p>
        </p:txBody>
      </p:sp>
      <p:sp>
        <p:nvSpPr>
          <p:cNvPr id="26" name="Rounded Rectangle 25"/>
          <p:cNvSpPr/>
          <p:nvPr/>
        </p:nvSpPr>
        <p:spPr>
          <a:xfrm>
            <a:off x="2429414" y="3094645"/>
            <a:ext cx="1795378" cy="510778"/>
          </a:xfrm>
          <a:prstGeom prst="round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 </a:t>
            </a:r>
            <a:r>
              <a:rPr lang="en-US" sz="2400" b="1" dirty="0" err="1"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v</a:t>
            </a:r>
            <a:r>
              <a:rPr lang="en-US" sz="2400" b="1" cap="none" spc="0" dirty="0" err="1"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ar</a:t>
            </a:r>
            <a:r>
              <a:rPr lang="en-US" sz="2400" b="1" cap="none" spc="0" dirty="0"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 x</a:t>
            </a:r>
            <a:r>
              <a:rPr lang="ro-RO" sz="2400" b="1" dirty="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 </a:t>
            </a:r>
            <a:r>
              <a:rPr lang="ro-RO" sz="2400" b="1" dirty="0"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 2</a:t>
            </a:r>
            <a:r>
              <a:rPr lang="en-US" sz="2400" b="1" cap="none" spc="0" dirty="0" smtClean="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rPr>
              <a:t>; }</a:t>
            </a:r>
            <a:endParaRPr lang="en-US" sz="2400" b="1" cap="none" spc="0" dirty="0">
              <a:ln w="10160">
                <a:noFill/>
                <a:prstDash val="solid"/>
              </a:ln>
              <a:solidFill>
                <a:srgbClr val="D2A000"/>
              </a:solidFill>
              <a:effectLst>
                <a:outerShdw blurRad="38100" dist="22860" dir="5400000" algn="tl" rotWithShape="0">
                  <a:srgbClr val="000000">
                    <a:alpha val="30000"/>
                  </a:srgbClr>
                </a:outerShdw>
              </a:effectLst>
              <a:latin typeface="Bahnschrift SemiBold SemiConden" panose="020B0502040204020203" pitchFamily="34" charset="0"/>
            </a:endParaRPr>
          </a:p>
        </p:txBody>
      </p:sp>
      <p:sp>
        <p:nvSpPr>
          <p:cNvPr id="27" name="Rectangle 26"/>
          <p:cNvSpPr/>
          <p:nvPr/>
        </p:nvSpPr>
        <p:spPr>
          <a:xfrm>
            <a:off x="1148039" y="2327683"/>
            <a:ext cx="1064715" cy="512128"/>
          </a:xfrm>
          <a:prstGeom prst="rect">
            <a:avLst/>
          </a:prstGeom>
        </p:spPr>
        <p:txBody>
          <a:bodyPr wrap="none">
            <a:spAutoFit/>
          </a:bodyPr>
          <a:lstStyle/>
          <a:p>
            <a:pPr algn="just">
              <a:lnSpc>
                <a:spcPct val="107000"/>
              </a:lnSpc>
              <a:spcAft>
                <a:spcPts val="800"/>
              </a:spcAft>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START</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28" name="Rectangle 27"/>
          <p:cNvSpPr/>
          <p:nvPr/>
        </p:nvSpPr>
        <p:spPr>
          <a:xfrm>
            <a:off x="3221024" y="1751764"/>
            <a:ext cx="292068" cy="512128"/>
          </a:xfrm>
          <a:prstGeom prst="rect">
            <a:avLst/>
          </a:prstGeom>
        </p:spPr>
        <p:txBody>
          <a:bodyPr wrap="non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1</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4218289" y="2706123"/>
            <a:ext cx="349776" cy="512128"/>
          </a:xfrm>
          <a:prstGeom prst="rect">
            <a:avLst/>
          </a:prstGeom>
        </p:spPr>
        <p:txBody>
          <a:bodyPr wrap="none">
            <a:spAutoFit/>
          </a:bodyPr>
          <a:lstStyle/>
          <a:p>
            <a:pPr algn="just">
              <a:lnSpc>
                <a:spcPct val="107000"/>
              </a:lnSpc>
              <a:spcAft>
                <a:spcPts val="800"/>
              </a:spcAft>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2</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5862630" y="2121131"/>
            <a:ext cx="351378" cy="512128"/>
          </a:xfrm>
          <a:prstGeom prst="rect">
            <a:avLst/>
          </a:prstGeom>
        </p:spPr>
        <p:txBody>
          <a:bodyPr wrap="non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3</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31" name="Rectangle 30"/>
          <p:cNvSpPr/>
          <p:nvPr/>
        </p:nvSpPr>
        <p:spPr>
          <a:xfrm>
            <a:off x="7085852" y="2076447"/>
            <a:ext cx="364202" cy="512128"/>
          </a:xfrm>
          <a:prstGeom prst="rect">
            <a:avLst/>
          </a:prstGeom>
        </p:spPr>
        <p:txBody>
          <a:bodyPr wrap="non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4</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32" name="Rectangle 31"/>
          <p:cNvSpPr/>
          <p:nvPr/>
        </p:nvSpPr>
        <p:spPr>
          <a:xfrm>
            <a:off x="10081570" y="3332444"/>
            <a:ext cx="356188" cy="512128"/>
          </a:xfrm>
          <a:prstGeom prst="rect">
            <a:avLst/>
          </a:prstGeom>
        </p:spPr>
        <p:txBody>
          <a:bodyPr wrap="non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5</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186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Rectangle 3"/>
          <p:cNvSpPr/>
          <p:nvPr/>
        </p:nvSpPr>
        <p:spPr>
          <a:xfrm>
            <a:off x="5885700" y="662275"/>
            <a:ext cx="6025643" cy="5624617"/>
          </a:xfrm>
          <a:prstGeom prst="rect">
            <a:avLst/>
          </a:prstGeom>
        </p:spPr>
        <p:txBody>
          <a:bodyPr wrap="squar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Abordarea înlănțuită va încerca să caute valori de intrare pentru execuția fiecărei secvențe generate. Dacă în parcurgerea unei secvențe se întâlnește un alt nod problemă, abordarea înlănțuită va căuta nodurile din program care influențează execuția acestui nod și va genera un alt set de secvențe de evenimente, care vor cuprinde, pe lângă evenimentele secvenței curente, evenimentul asociat unui nod dintre cele găsite, precum și evenimentul corespunzător nodului problemă. </a:t>
            </a:r>
            <a:endParaRPr lang="en-US" sz="2800" dirty="0">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268358" y="468882"/>
            <a:ext cx="5617342" cy="523220"/>
          </a:xfrm>
          <a:prstGeom prst="rect">
            <a:avLst/>
          </a:prstGeom>
          <a:noFill/>
        </p:spPr>
        <p:txBody>
          <a:bodyPr wrap="square" rtlCol="0">
            <a:spAutoFit/>
          </a:bodyPr>
          <a:lstStyle/>
          <a:p>
            <a:r>
              <a:rPr lang="ro-RO" sz="2800" dirty="0" smtClean="0">
                <a:solidFill>
                  <a:schemeClr val="bg1"/>
                </a:solidFill>
                <a:latin typeface="Bahnschrift SemiBold SemiConden" panose="020B0502040204020203" pitchFamily="34" charset="0"/>
              </a:rPr>
              <a:t>E</a:t>
            </a:r>
            <a:r>
              <a:rPr lang="ro-RO" sz="2000" dirty="0" smtClean="0">
                <a:solidFill>
                  <a:schemeClr val="bg1"/>
                </a:solidFill>
                <a:latin typeface="Bahnschrift SemiBold SemiConden" panose="020B0502040204020203" pitchFamily="34" charset="0"/>
              </a:rPr>
              <a:t>1</a:t>
            </a:r>
            <a:r>
              <a:rPr lang="ro-RO" sz="2800" dirty="0" smtClean="0">
                <a:solidFill>
                  <a:schemeClr val="bg1"/>
                </a:solidFill>
                <a:latin typeface="Bahnschrift SemiBold SemiConden" panose="020B0502040204020203" pitchFamily="34" charset="0"/>
              </a:rPr>
              <a:t> = </a:t>
            </a:r>
            <a:r>
              <a:rPr lang="en-US" sz="2800" dirty="0" smtClean="0">
                <a:solidFill>
                  <a:schemeClr val="bg1"/>
                </a:solidFill>
                <a:latin typeface="Bahnschrift SemiBold SemiConden" panose="020B0502040204020203" pitchFamily="34" charset="0"/>
              </a:rPr>
              <a:t>{ &lt;S, </a:t>
            </a:r>
            <a:r>
              <a:rPr lang="en-US" sz="2800" dirty="0">
                <a:solidFill>
                  <a:schemeClr val="bg1"/>
                </a:solidFill>
                <a:latin typeface="Bahnschrift SemiBold SemiConden" panose="020B0502040204020203" pitchFamily="34" charset="0"/>
              </a:rPr>
              <a:t>∅</a:t>
            </a:r>
            <a:r>
              <a:rPr lang="en-US" sz="2800" dirty="0" smtClean="0">
                <a:solidFill>
                  <a:schemeClr val="bg1"/>
                </a:solidFill>
                <a:latin typeface="Bahnschrift SemiBold SemiConden" panose="020B0502040204020203" pitchFamily="34" charset="0"/>
                <a:cs typeface="Calibri" panose="020F0502020204030204" pitchFamily="34" charset="0"/>
              </a:rPr>
              <a:t>&gt;, &lt;1, { x == 1 }</a:t>
            </a:r>
            <a:r>
              <a:rPr lang="el-GR" sz="2800" dirty="0" smtClean="0">
                <a:solidFill>
                  <a:schemeClr val="bg1"/>
                </a:solidFill>
                <a:latin typeface="Bahnschrift SemiBold SemiConden" panose="020B0502040204020203" pitchFamily="34" charset="0"/>
                <a:cs typeface="Calibri" panose="020F0502020204030204" pitchFamily="34" charset="0"/>
              </a:rPr>
              <a:t> </a:t>
            </a:r>
            <a:r>
              <a:rPr lang="en-US" sz="2800" dirty="0" smtClean="0">
                <a:solidFill>
                  <a:schemeClr val="bg1"/>
                </a:solidFill>
                <a:latin typeface="Bahnschrift SemiBold SemiConden" panose="020B0502040204020203" pitchFamily="34" charset="0"/>
                <a:cs typeface="Calibri" panose="020F0502020204030204" pitchFamily="34" charset="0"/>
              </a:rPr>
              <a:t>&gt;,</a:t>
            </a:r>
            <a:r>
              <a:rPr lang="ro-RO" sz="2800" dirty="0" smtClean="0">
                <a:solidFill>
                  <a:schemeClr val="bg1"/>
                </a:solidFill>
                <a:latin typeface="Bahnschrift SemiBold SemiConden" panose="020B0502040204020203" pitchFamily="34" charset="0"/>
                <a:cs typeface="Calibri" panose="020F0502020204030204" pitchFamily="34" charset="0"/>
              </a:rPr>
              <a:t> </a:t>
            </a:r>
            <a:r>
              <a:rPr lang="en-US" sz="2800" dirty="0" smtClean="0">
                <a:solidFill>
                  <a:schemeClr val="bg1"/>
                </a:solidFill>
                <a:latin typeface="Bahnschrift SemiBold SemiConden" panose="020B0502040204020203" pitchFamily="34" charset="0"/>
                <a:cs typeface="Calibri" panose="020F0502020204030204" pitchFamily="34" charset="0"/>
              </a:rPr>
              <a:t>&lt;4, ∅&gt;, &lt;G, </a:t>
            </a:r>
            <a:r>
              <a:rPr lang="en-US" sz="2800" dirty="0">
                <a:solidFill>
                  <a:schemeClr val="bg1"/>
                </a:solidFill>
                <a:latin typeface="Bahnschrift SemiBold SemiConden" panose="020B0502040204020203" pitchFamily="34" charset="0"/>
                <a:cs typeface="Calibri" panose="020F0502020204030204" pitchFamily="34" charset="0"/>
              </a:rPr>
              <a:t>∅&gt;</a:t>
            </a:r>
            <a:r>
              <a:rPr lang="en-US" sz="2800" dirty="0" smtClean="0">
                <a:solidFill>
                  <a:schemeClr val="bg1"/>
                </a:solidFill>
                <a:latin typeface="Bahnschrift SemiBold SemiConden" panose="020B0502040204020203" pitchFamily="34" charset="0"/>
              </a:rPr>
              <a:t> }</a:t>
            </a:r>
            <a:endParaRPr lang="en-US" sz="2800" dirty="0">
              <a:solidFill>
                <a:schemeClr val="bg1"/>
              </a:solidFill>
              <a:latin typeface="Bahnschrift SemiBold SemiConden" panose="020B0502040204020203" pitchFamily="34" charset="0"/>
            </a:endParaRPr>
          </a:p>
        </p:txBody>
      </p:sp>
      <p:sp>
        <p:nvSpPr>
          <p:cNvPr id="6" name="Oval 5"/>
          <p:cNvSpPr/>
          <p:nvPr/>
        </p:nvSpPr>
        <p:spPr>
          <a:xfrm>
            <a:off x="507683" y="3006185"/>
            <a:ext cx="824948" cy="746243"/>
          </a:xfrm>
          <a:prstGeom prst="ellipse">
            <a:avLst/>
          </a:prstGeom>
          <a:solidFill>
            <a:srgbClr val="FFE28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p:cNvSpPr/>
          <p:nvPr/>
        </p:nvSpPr>
        <p:spPr>
          <a:xfrm>
            <a:off x="3010346" y="2401130"/>
            <a:ext cx="824948" cy="746243"/>
          </a:xfrm>
          <a:prstGeom prst="ellipse">
            <a:avLst/>
          </a:prstGeom>
          <a:solidFill>
            <a:srgbClr val="FFE28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Oval 9"/>
          <p:cNvSpPr/>
          <p:nvPr/>
        </p:nvSpPr>
        <p:spPr>
          <a:xfrm>
            <a:off x="4560457" y="3379306"/>
            <a:ext cx="824948" cy="746243"/>
          </a:xfrm>
          <a:prstGeom prst="ellipse">
            <a:avLst/>
          </a:prstGeom>
          <a:solidFill>
            <a:srgbClr val="FFE28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268357" y="1107961"/>
            <a:ext cx="5484173" cy="523220"/>
          </a:xfrm>
          <a:prstGeom prst="rect">
            <a:avLst/>
          </a:prstGeom>
        </p:spPr>
        <p:txBody>
          <a:bodyPr wrap="square">
            <a:spAutoFit/>
          </a:bodyPr>
          <a:lstStyle/>
          <a:p>
            <a:r>
              <a:rPr lang="ro-RO" sz="2800" dirty="0">
                <a:solidFill>
                  <a:schemeClr val="bg1"/>
                </a:solidFill>
                <a:latin typeface="Bahnschrift SemiBold SemiConden" panose="020B0502040204020203" pitchFamily="34" charset="0"/>
              </a:rPr>
              <a:t>E</a:t>
            </a:r>
            <a:r>
              <a:rPr lang="en-US" sz="2000" dirty="0">
                <a:solidFill>
                  <a:schemeClr val="bg1"/>
                </a:solidFill>
                <a:latin typeface="Bahnschrift SemiBold SemiConden" panose="020B0502040204020203" pitchFamily="34" charset="0"/>
              </a:rPr>
              <a:t>2</a:t>
            </a:r>
            <a:r>
              <a:rPr lang="ro-RO" sz="2800" dirty="0">
                <a:solidFill>
                  <a:schemeClr val="bg1"/>
                </a:solidFill>
                <a:latin typeface="Bahnschrift SemiBold SemiConden" panose="020B0502040204020203" pitchFamily="34" charset="0"/>
              </a:rPr>
              <a:t> = </a:t>
            </a:r>
            <a:r>
              <a:rPr lang="en-US" sz="2800" dirty="0">
                <a:solidFill>
                  <a:schemeClr val="bg1"/>
                </a:solidFill>
                <a:latin typeface="Bahnschrift SemiBold SemiConden" panose="020B0502040204020203" pitchFamily="34" charset="0"/>
              </a:rPr>
              <a:t>{ &lt;S, ∅</a:t>
            </a:r>
            <a:r>
              <a:rPr lang="en-US" sz="2800" dirty="0" smtClean="0">
                <a:solidFill>
                  <a:schemeClr val="bg1"/>
                </a:solidFill>
                <a:latin typeface="Bahnschrift SemiBold SemiConden" panose="020B0502040204020203" pitchFamily="34" charset="0"/>
                <a:cs typeface="Calibri" panose="020F0502020204030204" pitchFamily="34" charset="0"/>
              </a:rPr>
              <a:t>&gt;, &lt;</a:t>
            </a:r>
            <a:r>
              <a:rPr lang="ro-RO" sz="2800" dirty="0" smtClean="0">
                <a:solidFill>
                  <a:schemeClr val="bg1"/>
                </a:solidFill>
                <a:latin typeface="Bahnschrift SemiBold SemiConden" panose="020B0502040204020203" pitchFamily="34" charset="0"/>
                <a:cs typeface="Calibri" panose="020F0502020204030204" pitchFamily="34" charset="0"/>
              </a:rPr>
              <a:t>3</a:t>
            </a:r>
            <a:r>
              <a:rPr lang="en-US" sz="2800" dirty="0" smtClean="0">
                <a:solidFill>
                  <a:schemeClr val="bg1"/>
                </a:solidFill>
                <a:latin typeface="Bahnschrift SemiBold SemiConden" panose="020B0502040204020203" pitchFamily="34" charset="0"/>
                <a:cs typeface="Calibri" panose="020F0502020204030204" pitchFamily="34" charset="0"/>
              </a:rPr>
              <a:t>, </a:t>
            </a:r>
            <a:r>
              <a:rPr lang="en-US" sz="2800" dirty="0">
                <a:solidFill>
                  <a:schemeClr val="bg1"/>
                </a:solidFill>
                <a:latin typeface="Bahnschrift SemiBold SemiConden" panose="020B0502040204020203" pitchFamily="34" charset="0"/>
                <a:cs typeface="Calibri" panose="020F0502020204030204" pitchFamily="34" charset="0"/>
              </a:rPr>
              <a:t>{ x == 1 }</a:t>
            </a:r>
            <a:r>
              <a:rPr lang="el-GR" sz="2800" dirty="0">
                <a:solidFill>
                  <a:schemeClr val="bg1"/>
                </a:solidFill>
                <a:latin typeface="Bahnschrift SemiBold SemiConden" panose="020B0502040204020203" pitchFamily="34" charset="0"/>
                <a:cs typeface="Calibri" panose="020F0502020204030204" pitchFamily="34" charset="0"/>
              </a:rPr>
              <a:t> </a:t>
            </a:r>
            <a:r>
              <a:rPr lang="en-US" sz="2800" dirty="0">
                <a:solidFill>
                  <a:schemeClr val="bg1"/>
                </a:solidFill>
                <a:latin typeface="Bahnschrift SemiBold SemiConden" panose="020B0502040204020203" pitchFamily="34" charset="0"/>
                <a:cs typeface="Calibri" panose="020F0502020204030204" pitchFamily="34" charset="0"/>
              </a:rPr>
              <a:t>&gt;, </a:t>
            </a:r>
            <a:r>
              <a:rPr lang="en-US" sz="2800" dirty="0" smtClean="0">
                <a:solidFill>
                  <a:schemeClr val="bg1"/>
                </a:solidFill>
                <a:latin typeface="Bahnschrift SemiBold SemiConden" panose="020B0502040204020203" pitchFamily="34" charset="0"/>
                <a:cs typeface="Calibri" panose="020F0502020204030204" pitchFamily="34" charset="0"/>
              </a:rPr>
              <a:t>&lt;</a:t>
            </a:r>
            <a:r>
              <a:rPr lang="en-US" sz="2800" dirty="0">
                <a:solidFill>
                  <a:schemeClr val="bg1"/>
                </a:solidFill>
                <a:latin typeface="Bahnschrift SemiBold SemiConden" panose="020B0502040204020203" pitchFamily="34" charset="0"/>
                <a:cs typeface="Calibri" panose="020F0502020204030204" pitchFamily="34" charset="0"/>
              </a:rPr>
              <a:t>4, </a:t>
            </a:r>
            <a:r>
              <a:rPr lang="en-US" sz="2800" dirty="0" smtClean="0">
                <a:solidFill>
                  <a:schemeClr val="bg1"/>
                </a:solidFill>
                <a:latin typeface="Bahnschrift SemiBold SemiConden" panose="020B0502040204020203" pitchFamily="34" charset="0"/>
                <a:cs typeface="Calibri" panose="020F0502020204030204" pitchFamily="34" charset="0"/>
              </a:rPr>
              <a:t>∅&gt;,</a:t>
            </a:r>
            <a:r>
              <a:rPr lang="ro-RO" sz="2800" dirty="0" smtClean="0">
                <a:solidFill>
                  <a:schemeClr val="bg1"/>
                </a:solidFill>
                <a:latin typeface="Bahnschrift SemiBold SemiConden" panose="020B0502040204020203" pitchFamily="34" charset="0"/>
                <a:cs typeface="Calibri" panose="020F0502020204030204" pitchFamily="34" charset="0"/>
              </a:rPr>
              <a:t> </a:t>
            </a:r>
            <a:r>
              <a:rPr lang="en-US" sz="2800" dirty="0" smtClean="0">
                <a:solidFill>
                  <a:schemeClr val="bg1"/>
                </a:solidFill>
                <a:latin typeface="Bahnschrift SemiBold SemiConden" panose="020B0502040204020203" pitchFamily="34" charset="0"/>
                <a:cs typeface="Calibri" panose="020F0502020204030204" pitchFamily="34" charset="0"/>
              </a:rPr>
              <a:t>&lt;</a:t>
            </a:r>
            <a:r>
              <a:rPr lang="en-US" sz="2800" dirty="0">
                <a:solidFill>
                  <a:schemeClr val="bg1"/>
                </a:solidFill>
                <a:latin typeface="Bahnschrift SemiBold SemiConden" panose="020B0502040204020203" pitchFamily="34" charset="0"/>
                <a:cs typeface="Calibri" panose="020F0502020204030204" pitchFamily="34" charset="0"/>
              </a:rPr>
              <a:t>G, ∅&gt;</a:t>
            </a:r>
            <a:r>
              <a:rPr lang="en-US" sz="2800" dirty="0" smtClean="0">
                <a:solidFill>
                  <a:schemeClr val="bg1"/>
                </a:solidFill>
                <a:latin typeface="Bahnschrift SemiBold SemiConden" panose="020B0502040204020203" pitchFamily="34" charset="0"/>
              </a:rPr>
              <a:t> </a:t>
            </a:r>
            <a:r>
              <a:rPr lang="en-US" sz="2800" dirty="0">
                <a:solidFill>
                  <a:schemeClr val="bg1"/>
                </a:solidFill>
                <a:latin typeface="Bahnschrift SemiBold SemiConden" panose="020B0502040204020203" pitchFamily="34" charset="0"/>
              </a:rPr>
              <a:t>}</a:t>
            </a:r>
          </a:p>
        </p:txBody>
      </p:sp>
      <p:cxnSp>
        <p:nvCxnSpPr>
          <p:cNvPr id="14" name="Curved Connector 13"/>
          <p:cNvCxnSpPr>
            <a:stCxn id="6" idx="6"/>
            <a:endCxn id="8" idx="1"/>
          </p:cNvCxnSpPr>
          <p:nvPr/>
        </p:nvCxnSpPr>
        <p:spPr>
          <a:xfrm>
            <a:off x="1332631" y="3379307"/>
            <a:ext cx="819379" cy="725512"/>
          </a:xfrm>
          <a:prstGeom prst="curvedConnector2">
            <a:avLst/>
          </a:prstGeom>
          <a:ln w="349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8" idx="7"/>
            <a:endCxn id="9" idx="3"/>
          </p:cNvCxnSpPr>
          <p:nvPr/>
        </p:nvCxnSpPr>
        <p:spPr>
          <a:xfrm rot="5400000" flipH="1" flipV="1">
            <a:off x="2399881" y="3373544"/>
            <a:ext cx="1066731" cy="395821"/>
          </a:xfrm>
          <a:prstGeom prst="curvedConnector3">
            <a:avLst>
              <a:gd name="adj1" fmla="val 42546"/>
            </a:avLst>
          </a:prstGeom>
          <a:ln w="349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9" idx="6"/>
            <a:endCxn id="10" idx="1"/>
          </p:cNvCxnSpPr>
          <p:nvPr/>
        </p:nvCxnSpPr>
        <p:spPr>
          <a:xfrm>
            <a:off x="3835294" y="2774252"/>
            <a:ext cx="845974" cy="714339"/>
          </a:xfrm>
          <a:prstGeom prst="curvedConnector2">
            <a:avLst/>
          </a:prstGeom>
          <a:ln w="349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66737" y="2401130"/>
            <a:ext cx="1064715" cy="512128"/>
          </a:xfrm>
          <a:prstGeom prst="rect">
            <a:avLst/>
          </a:prstGeom>
        </p:spPr>
        <p:txBody>
          <a:bodyPr wrap="none">
            <a:spAutoFit/>
          </a:bodyPr>
          <a:lstStyle/>
          <a:p>
            <a:pPr algn="just">
              <a:lnSpc>
                <a:spcPct val="107000"/>
              </a:lnSpc>
              <a:spcAft>
                <a:spcPts val="800"/>
              </a:spcAft>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START</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2213043" y="3438290"/>
            <a:ext cx="351378" cy="512128"/>
          </a:xfrm>
          <a:prstGeom prst="rect">
            <a:avLst/>
          </a:prstGeom>
        </p:spPr>
        <p:txBody>
          <a:bodyPr wrap="non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3</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8" name="Oval 7"/>
          <p:cNvSpPr/>
          <p:nvPr/>
        </p:nvSpPr>
        <p:spPr>
          <a:xfrm>
            <a:off x="2031199" y="3995534"/>
            <a:ext cx="824948" cy="746243"/>
          </a:xfrm>
          <a:prstGeom prst="ellipse">
            <a:avLst/>
          </a:prstGeom>
          <a:solidFill>
            <a:srgbClr val="FD87CD"/>
          </a:solidFill>
          <a:ln w="76200">
            <a:solidFill>
              <a:srgbClr val="DE4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0" name="Rectangle 29"/>
          <p:cNvSpPr/>
          <p:nvPr/>
        </p:nvSpPr>
        <p:spPr>
          <a:xfrm>
            <a:off x="3240719" y="1853840"/>
            <a:ext cx="364202" cy="512128"/>
          </a:xfrm>
          <a:prstGeom prst="rect">
            <a:avLst/>
          </a:prstGeom>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4</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31" name="Rectangle 30"/>
          <p:cNvSpPr/>
          <p:nvPr/>
        </p:nvSpPr>
        <p:spPr>
          <a:xfrm>
            <a:off x="4762666" y="2750121"/>
            <a:ext cx="380232" cy="512128"/>
          </a:xfrm>
          <a:prstGeom prst="rect">
            <a:avLst/>
          </a:prstGeom>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G</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33" name="Rounded Rectangle 32"/>
          <p:cNvSpPr/>
          <p:nvPr/>
        </p:nvSpPr>
        <p:spPr>
          <a:xfrm>
            <a:off x="1640771" y="4566261"/>
            <a:ext cx="1495923" cy="510778"/>
          </a:xfrm>
          <a:prstGeom prst="round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smtClean="0">
                <a:ln w="10160">
                  <a:noFill/>
                  <a:prstDash val="solid"/>
                </a:ln>
                <a:solidFill>
                  <a:srgbClr val="DE42B1"/>
                </a:solidFill>
                <a:effectLst>
                  <a:outerShdw blurRad="38100" dist="22860" dir="5400000" algn="tl" rotWithShape="0">
                    <a:srgbClr val="000000">
                      <a:alpha val="30000"/>
                    </a:srgbClr>
                  </a:outerShdw>
                </a:effectLst>
                <a:latin typeface="Bahnschrift SemiBold SemiConden" panose="020B0502040204020203" pitchFamily="34" charset="0"/>
              </a:rPr>
              <a:t>{ </a:t>
            </a:r>
            <a:r>
              <a:rPr lang="ro-RO" sz="2400" b="1" dirty="0" smtClean="0">
                <a:ln w="10160">
                  <a:noFill/>
                  <a:prstDash val="solid"/>
                </a:ln>
                <a:solidFill>
                  <a:srgbClr val="DE42B1"/>
                </a:solidFill>
                <a:effectLst>
                  <a:outerShdw blurRad="38100" dist="22860" dir="5400000" algn="tl" rotWithShape="0">
                    <a:srgbClr val="000000">
                      <a:alpha val="30000"/>
                    </a:srgbClr>
                  </a:outerShdw>
                </a:effectLst>
                <a:latin typeface="Bahnschrift SemiBold SemiConden" panose="020B0502040204020203" pitchFamily="34" charset="0"/>
              </a:rPr>
              <a:t>x = x / y</a:t>
            </a:r>
            <a:r>
              <a:rPr lang="en-US" sz="2400" b="1" dirty="0" smtClean="0">
                <a:ln w="10160">
                  <a:noFill/>
                  <a:prstDash val="solid"/>
                </a:ln>
                <a:solidFill>
                  <a:srgbClr val="DE42B1"/>
                </a:solidFill>
                <a:effectLst>
                  <a:outerShdw blurRad="38100" dist="22860" dir="5400000" algn="tl" rotWithShape="0">
                    <a:srgbClr val="000000">
                      <a:alpha val="30000"/>
                    </a:srgbClr>
                  </a:outerShdw>
                </a:effectLst>
                <a:latin typeface="Bahnschrift SemiBold SemiConden" panose="020B0502040204020203" pitchFamily="34" charset="0"/>
              </a:rPr>
              <a:t>;</a:t>
            </a:r>
            <a:r>
              <a:rPr lang="en-US" sz="2400" b="1" cap="none" spc="0" dirty="0" smtClean="0">
                <a:ln w="10160">
                  <a:noFill/>
                  <a:prstDash val="solid"/>
                </a:ln>
                <a:solidFill>
                  <a:srgbClr val="DE42B1"/>
                </a:solidFill>
                <a:effectLst>
                  <a:outerShdw blurRad="38100" dist="22860" dir="5400000" algn="tl" rotWithShape="0">
                    <a:srgbClr val="000000">
                      <a:alpha val="30000"/>
                    </a:srgbClr>
                  </a:outerShdw>
                </a:effectLst>
                <a:latin typeface="Bahnschrift SemiBold SemiConden" panose="020B0502040204020203" pitchFamily="34" charset="0"/>
              </a:rPr>
              <a:t> }</a:t>
            </a:r>
            <a:endParaRPr lang="en-US" sz="2400" b="1" cap="none" spc="0" dirty="0">
              <a:ln w="10160">
                <a:noFill/>
                <a:prstDash val="solid"/>
              </a:ln>
              <a:solidFill>
                <a:srgbClr val="DE42B1"/>
              </a:solidFill>
              <a:effectLst>
                <a:outerShdw blurRad="38100" dist="22860" dir="5400000" algn="tl" rotWithShape="0">
                  <a:srgbClr val="000000">
                    <a:alpha val="30000"/>
                  </a:srgbClr>
                </a:outerShdw>
              </a:effectLst>
              <a:latin typeface="Bahnschrift SemiBold SemiConden" panose="020B0502040204020203" pitchFamily="34" charset="0"/>
            </a:endParaRPr>
          </a:p>
        </p:txBody>
      </p:sp>
      <p:sp>
        <p:nvSpPr>
          <p:cNvPr id="34" name="Rectangle 33"/>
          <p:cNvSpPr/>
          <p:nvPr/>
        </p:nvSpPr>
        <p:spPr>
          <a:xfrm>
            <a:off x="334942" y="5593561"/>
            <a:ext cx="5484173" cy="954107"/>
          </a:xfrm>
          <a:prstGeom prst="rect">
            <a:avLst/>
          </a:prstGeom>
        </p:spPr>
        <p:txBody>
          <a:bodyPr wrap="square">
            <a:spAutoFit/>
          </a:bodyPr>
          <a:lstStyle/>
          <a:p>
            <a:r>
              <a:rPr lang="ro-RO" sz="2800" dirty="0">
                <a:solidFill>
                  <a:schemeClr val="bg1"/>
                </a:solidFill>
                <a:latin typeface="Bahnschrift SemiBold SemiConden" panose="020B0502040204020203" pitchFamily="34" charset="0"/>
              </a:rPr>
              <a:t>E</a:t>
            </a:r>
            <a:r>
              <a:rPr lang="en-US" sz="2000" dirty="0" smtClean="0">
                <a:solidFill>
                  <a:schemeClr val="bg1"/>
                </a:solidFill>
                <a:latin typeface="Bahnschrift SemiBold SemiConden" panose="020B0502040204020203" pitchFamily="34" charset="0"/>
              </a:rPr>
              <a:t>2</a:t>
            </a:r>
            <a:r>
              <a:rPr lang="ro-RO" sz="2000" dirty="0" smtClean="0">
                <a:solidFill>
                  <a:schemeClr val="bg1"/>
                </a:solidFill>
                <a:latin typeface="Bahnschrift SemiBold SemiConden" panose="020B0502040204020203" pitchFamily="34" charset="0"/>
              </a:rPr>
              <a:t>1</a:t>
            </a:r>
            <a:r>
              <a:rPr lang="ro-RO" sz="2800" dirty="0" smtClean="0">
                <a:solidFill>
                  <a:schemeClr val="bg1"/>
                </a:solidFill>
                <a:latin typeface="Bahnschrift SemiBold SemiConden" panose="020B0502040204020203" pitchFamily="34" charset="0"/>
              </a:rPr>
              <a:t> </a:t>
            </a:r>
            <a:r>
              <a:rPr lang="ro-RO" sz="2800" dirty="0">
                <a:solidFill>
                  <a:schemeClr val="bg1"/>
                </a:solidFill>
                <a:latin typeface="Bahnschrift SemiBold SemiConden" panose="020B0502040204020203" pitchFamily="34" charset="0"/>
              </a:rPr>
              <a:t>= </a:t>
            </a:r>
            <a:r>
              <a:rPr lang="en-US" sz="2800" dirty="0">
                <a:solidFill>
                  <a:schemeClr val="bg1"/>
                </a:solidFill>
                <a:latin typeface="Bahnschrift SemiBold SemiConden" panose="020B0502040204020203" pitchFamily="34" charset="0"/>
              </a:rPr>
              <a:t>{ &lt;S, ∅</a:t>
            </a:r>
            <a:r>
              <a:rPr lang="en-US" sz="2800" dirty="0" smtClean="0">
                <a:solidFill>
                  <a:schemeClr val="bg1"/>
                </a:solidFill>
                <a:latin typeface="Bahnschrift SemiBold SemiConden" panose="020B0502040204020203" pitchFamily="34" charset="0"/>
                <a:cs typeface="Calibri" panose="020F0502020204030204" pitchFamily="34" charset="0"/>
              </a:rPr>
              <a:t>&gt;,</a:t>
            </a:r>
            <a:r>
              <a:rPr lang="ro-RO" sz="2800" dirty="0" smtClean="0">
                <a:solidFill>
                  <a:schemeClr val="bg1"/>
                </a:solidFill>
                <a:latin typeface="Bahnschrift SemiBold SemiConden" panose="020B0502040204020203" pitchFamily="34" charset="0"/>
                <a:cs typeface="Calibri" panose="020F0502020204030204" pitchFamily="34" charset="0"/>
              </a:rPr>
              <a:t> </a:t>
            </a:r>
            <a:r>
              <a:rPr lang="en-US" sz="2800" dirty="0" smtClean="0">
                <a:solidFill>
                  <a:schemeClr val="bg1"/>
                </a:solidFill>
                <a:latin typeface="Bahnschrift SemiBold SemiConden" panose="020B0502040204020203" pitchFamily="34" charset="0"/>
                <a:cs typeface="Calibri" panose="020F0502020204030204" pitchFamily="34" charset="0"/>
              </a:rPr>
              <a:t>&lt;2, { x == y }&gt;, &lt;</a:t>
            </a:r>
            <a:r>
              <a:rPr lang="ro-RO" sz="2800" dirty="0" smtClean="0">
                <a:solidFill>
                  <a:schemeClr val="bg1"/>
                </a:solidFill>
                <a:latin typeface="Bahnschrift SemiBold SemiConden" panose="020B0502040204020203" pitchFamily="34" charset="0"/>
                <a:cs typeface="Calibri" panose="020F0502020204030204" pitchFamily="34" charset="0"/>
              </a:rPr>
              <a:t>3</a:t>
            </a:r>
            <a:r>
              <a:rPr lang="en-US" sz="2800" dirty="0" smtClean="0">
                <a:solidFill>
                  <a:schemeClr val="bg1"/>
                </a:solidFill>
                <a:latin typeface="Bahnschrift SemiBold SemiConden" panose="020B0502040204020203" pitchFamily="34" charset="0"/>
                <a:cs typeface="Calibri" panose="020F0502020204030204" pitchFamily="34" charset="0"/>
              </a:rPr>
              <a:t>, </a:t>
            </a:r>
            <a:r>
              <a:rPr lang="en-US" sz="2800" dirty="0">
                <a:solidFill>
                  <a:schemeClr val="bg1"/>
                </a:solidFill>
                <a:latin typeface="Bahnschrift SemiBold SemiConden" panose="020B0502040204020203" pitchFamily="34" charset="0"/>
                <a:cs typeface="Calibri" panose="020F0502020204030204" pitchFamily="34" charset="0"/>
              </a:rPr>
              <a:t>{ x == 1 }</a:t>
            </a:r>
            <a:r>
              <a:rPr lang="el-GR" sz="2800" dirty="0">
                <a:solidFill>
                  <a:schemeClr val="bg1"/>
                </a:solidFill>
                <a:latin typeface="Bahnschrift SemiBold SemiConden" panose="020B0502040204020203" pitchFamily="34" charset="0"/>
                <a:cs typeface="Calibri" panose="020F0502020204030204" pitchFamily="34" charset="0"/>
              </a:rPr>
              <a:t> </a:t>
            </a:r>
            <a:r>
              <a:rPr lang="en-US" sz="2800" dirty="0">
                <a:solidFill>
                  <a:schemeClr val="bg1"/>
                </a:solidFill>
                <a:latin typeface="Bahnschrift SemiBold SemiConden" panose="020B0502040204020203" pitchFamily="34" charset="0"/>
                <a:cs typeface="Calibri" panose="020F0502020204030204" pitchFamily="34" charset="0"/>
              </a:rPr>
              <a:t>&gt;,  </a:t>
            </a:r>
            <a:r>
              <a:rPr lang="en-US" sz="2800" dirty="0" smtClean="0">
                <a:solidFill>
                  <a:schemeClr val="bg1"/>
                </a:solidFill>
                <a:latin typeface="Bahnschrift SemiBold SemiConden" panose="020B0502040204020203" pitchFamily="34" charset="0"/>
                <a:cs typeface="Calibri" panose="020F0502020204030204" pitchFamily="34" charset="0"/>
              </a:rPr>
              <a:t> </a:t>
            </a:r>
            <a:br>
              <a:rPr lang="en-US" sz="2800" dirty="0" smtClean="0">
                <a:solidFill>
                  <a:schemeClr val="bg1"/>
                </a:solidFill>
                <a:latin typeface="Bahnschrift SemiBold SemiConden" panose="020B0502040204020203" pitchFamily="34" charset="0"/>
                <a:cs typeface="Calibri" panose="020F0502020204030204" pitchFamily="34" charset="0"/>
              </a:rPr>
            </a:br>
            <a:r>
              <a:rPr lang="en-US" sz="2800" dirty="0" smtClean="0">
                <a:solidFill>
                  <a:schemeClr val="bg1"/>
                </a:solidFill>
                <a:latin typeface="Bahnschrift SemiBold SemiConden" panose="020B0502040204020203" pitchFamily="34" charset="0"/>
                <a:cs typeface="Calibri" panose="020F0502020204030204" pitchFamily="34" charset="0"/>
              </a:rPr>
              <a:t>              &lt;</a:t>
            </a:r>
            <a:r>
              <a:rPr lang="en-US" sz="2800" dirty="0">
                <a:solidFill>
                  <a:schemeClr val="bg1"/>
                </a:solidFill>
                <a:latin typeface="Bahnschrift SemiBold SemiConden" panose="020B0502040204020203" pitchFamily="34" charset="0"/>
                <a:cs typeface="Calibri" panose="020F0502020204030204" pitchFamily="34" charset="0"/>
              </a:rPr>
              <a:t>4, ∅</a:t>
            </a:r>
            <a:r>
              <a:rPr lang="el-GR" sz="2800" dirty="0" smtClean="0">
                <a:solidFill>
                  <a:schemeClr val="bg1"/>
                </a:solidFill>
                <a:latin typeface="Bahnschrift SemiBold SemiConden" panose="020B0502040204020203" pitchFamily="34" charset="0"/>
                <a:cs typeface="Calibri" panose="020F0502020204030204" pitchFamily="34" charset="0"/>
              </a:rPr>
              <a:t> </a:t>
            </a:r>
            <a:r>
              <a:rPr lang="en-US" sz="2800" dirty="0" smtClean="0">
                <a:solidFill>
                  <a:schemeClr val="bg1"/>
                </a:solidFill>
                <a:latin typeface="Bahnschrift SemiBold SemiConden" panose="020B0502040204020203" pitchFamily="34" charset="0"/>
                <a:cs typeface="Calibri" panose="020F0502020204030204" pitchFamily="34" charset="0"/>
              </a:rPr>
              <a:t>&gt;,</a:t>
            </a:r>
            <a:r>
              <a:rPr lang="ro-RO" sz="2800" dirty="0" smtClean="0">
                <a:solidFill>
                  <a:schemeClr val="bg1"/>
                </a:solidFill>
                <a:latin typeface="Bahnschrift SemiBold SemiConden" panose="020B0502040204020203" pitchFamily="34" charset="0"/>
                <a:cs typeface="Calibri" panose="020F0502020204030204" pitchFamily="34" charset="0"/>
              </a:rPr>
              <a:t> </a:t>
            </a:r>
            <a:r>
              <a:rPr lang="en-US" sz="2800" dirty="0" smtClean="0">
                <a:solidFill>
                  <a:schemeClr val="bg1"/>
                </a:solidFill>
                <a:latin typeface="Bahnschrift SemiBold SemiConden" panose="020B0502040204020203" pitchFamily="34" charset="0"/>
                <a:cs typeface="Calibri" panose="020F0502020204030204" pitchFamily="34" charset="0"/>
              </a:rPr>
              <a:t>&lt;</a:t>
            </a:r>
            <a:r>
              <a:rPr lang="en-US" sz="2800" dirty="0">
                <a:solidFill>
                  <a:schemeClr val="bg1"/>
                </a:solidFill>
                <a:latin typeface="Bahnschrift SemiBold SemiConden" panose="020B0502040204020203" pitchFamily="34" charset="0"/>
                <a:cs typeface="Calibri" panose="020F0502020204030204" pitchFamily="34" charset="0"/>
              </a:rPr>
              <a:t>G, ∅&gt;</a:t>
            </a:r>
            <a:r>
              <a:rPr lang="en-US" sz="2800" dirty="0" smtClean="0">
                <a:solidFill>
                  <a:schemeClr val="bg1"/>
                </a:solidFill>
                <a:latin typeface="Bahnschrift SemiBold SemiConden" panose="020B0502040204020203" pitchFamily="34" charset="0"/>
              </a:rPr>
              <a:t> </a:t>
            </a:r>
            <a:r>
              <a:rPr lang="en-US" sz="2800" dirty="0">
                <a:solidFill>
                  <a:schemeClr val="bg1"/>
                </a:solidFill>
                <a:latin typeface="Bahnschrift SemiBold SemiConden" panose="020B0502040204020203" pitchFamily="34" charset="0"/>
              </a:rPr>
              <a:t>}</a:t>
            </a:r>
          </a:p>
        </p:txBody>
      </p:sp>
    </p:spTree>
    <p:extLst>
      <p:ext uri="{BB962C8B-B14F-4D97-AF65-F5344CB8AC3E}">
        <p14:creationId xmlns:p14="http://schemas.microsoft.com/office/powerpoint/2010/main" val="2511888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alpha val="92000"/>
          </a:schemeClr>
        </a:solidFill>
        <a:effectLst/>
      </p:bgPr>
    </p:bg>
    <p:spTree>
      <p:nvGrpSpPr>
        <p:cNvPr id="1" name=""/>
        <p:cNvGrpSpPr/>
        <p:nvPr/>
      </p:nvGrpSpPr>
      <p:grpSpPr>
        <a:xfrm>
          <a:off x="0" y="0"/>
          <a:ext cx="0" cy="0"/>
          <a:chOff x="0" y="0"/>
          <a:chExt cx="0" cy="0"/>
        </a:xfrm>
      </p:grpSpPr>
      <p:sp>
        <p:nvSpPr>
          <p:cNvPr id="5" name="Rectangle 4"/>
          <p:cNvSpPr/>
          <p:nvPr/>
        </p:nvSpPr>
        <p:spPr>
          <a:xfrm>
            <a:off x="0" y="2797275"/>
            <a:ext cx="12192000" cy="40476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3"/>
          <p:cNvSpPr/>
          <p:nvPr/>
        </p:nvSpPr>
        <p:spPr>
          <a:xfrm>
            <a:off x="568503" y="3027057"/>
            <a:ext cx="11054994" cy="3278270"/>
          </a:xfrm>
          <a:prstGeom prst="rect">
            <a:avLst/>
          </a:prstGeom>
        </p:spPr>
        <p:txBody>
          <a:bodyPr wrap="square">
            <a:spAutoFit/>
          </a:bodyPr>
          <a:lstStyle/>
          <a:p>
            <a:pPr algn="just">
              <a:lnSpc>
                <a:spcPct val="107000"/>
              </a:lnSpc>
              <a:spcAft>
                <a:spcPts val="800"/>
              </a:spcAft>
            </a:pPr>
            <a:r>
              <a:rPr lang="ro-RO" sz="2800" dirty="0">
                <a:solidFill>
                  <a:schemeClr val="bg2"/>
                </a:solidFill>
                <a:latin typeface="Bahnschrift SemiBold SemiConden" panose="020B0502040204020203" pitchFamily="34" charset="0"/>
                <a:ea typeface="Calibri" panose="020F0502020204030204" pitchFamily="34" charset="0"/>
                <a:cs typeface="Times New Roman" panose="02020603050405020304" pitchFamily="18" charset="0"/>
              </a:rPr>
              <a:t>Abordarea înlănțuită continuă să valideze secvențe generate până când găsește un set de date de intrare care să traverseze una dintre secvențe. Dacă nu este găsit un set de date valid pentru una dintre secvențele generate, metoda poate identifica noi noduri problemă care să determine crearea de noi secvențe. Astfel, se poate observa organizarea arborescentă a secvențelor, toate derivând din secvența inițială, alcătuită doar din evenimentul de start și evenimentul țintă. </a:t>
            </a:r>
            <a:endParaRPr lang="en-US" sz="2800" dirty="0">
              <a:solidFill>
                <a:schemeClr val="bg2"/>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grpSp>
        <p:nvGrpSpPr>
          <p:cNvPr id="53" name="Group 52"/>
          <p:cNvGrpSpPr/>
          <p:nvPr/>
        </p:nvGrpSpPr>
        <p:grpSpPr>
          <a:xfrm>
            <a:off x="1166191" y="319144"/>
            <a:ext cx="9250015" cy="2063329"/>
            <a:chOff x="1046923" y="226678"/>
            <a:chExt cx="9250015" cy="2063329"/>
          </a:xfrm>
          <a:solidFill>
            <a:schemeClr val="accent6">
              <a:lumMod val="75000"/>
            </a:schemeClr>
          </a:solidFill>
        </p:grpSpPr>
        <p:sp>
          <p:nvSpPr>
            <p:cNvPr id="12" name="Rounded Rectangle 11"/>
            <p:cNvSpPr/>
            <p:nvPr/>
          </p:nvSpPr>
          <p:spPr>
            <a:xfrm>
              <a:off x="3192119" y="1470990"/>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ounded Rectangle 12"/>
            <p:cNvSpPr/>
            <p:nvPr/>
          </p:nvSpPr>
          <p:spPr>
            <a:xfrm>
              <a:off x="3192119" y="546169"/>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Rounded Rectangle 13"/>
            <p:cNvSpPr/>
            <p:nvPr/>
          </p:nvSpPr>
          <p:spPr>
            <a:xfrm>
              <a:off x="1046923" y="974754"/>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Rounded Rectangle 14"/>
            <p:cNvSpPr/>
            <p:nvPr/>
          </p:nvSpPr>
          <p:spPr>
            <a:xfrm>
              <a:off x="5337315" y="226678"/>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Rounded Rectangle 15"/>
            <p:cNvSpPr/>
            <p:nvPr/>
          </p:nvSpPr>
          <p:spPr>
            <a:xfrm>
              <a:off x="5337315" y="978065"/>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Rounded Rectangle 16"/>
            <p:cNvSpPr/>
            <p:nvPr/>
          </p:nvSpPr>
          <p:spPr>
            <a:xfrm>
              <a:off x="5337315" y="1786401"/>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Rounded Rectangle 17"/>
            <p:cNvSpPr/>
            <p:nvPr/>
          </p:nvSpPr>
          <p:spPr>
            <a:xfrm>
              <a:off x="8928648" y="241308"/>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9" name="Rounded Rectangle 18"/>
            <p:cNvSpPr/>
            <p:nvPr/>
          </p:nvSpPr>
          <p:spPr>
            <a:xfrm>
              <a:off x="8935278" y="974753"/>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Rounded Rectangle 19"/>
            <p:cNvSpPr/>
            <p:nvPr/>
          </p:nvSpPr>
          <p:spPr>
            <a:xfrm>
              <a:off x="8935278" y="1801068"/>
              <a:ext cx="1361660" cy="488939"/>
            </a:xfrm>
            <a:prstGeom prst="roundRect">
              <a:avLst/>
            </a:pr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cxnSp>
          <p:nvCxnSpPr>
            <p:cNvPr id="22" name="Straight Connector 21"/>
            <p:cNvCxnSpPr>
              <a:stCxn id="14" idx="3"/>
              <a:endCxn id="13" idx="1"/>
            </p:cNvCxnSpPr>
            <p:nvPr/>
          </p:nvCxnSpPr>
          <p:spPr>
            <a:xfrm flipV="1">
              <a:off x="2408583" y="790639"/>
              <a:ext cx="783536" cy="428585"/>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3"/>
              <a:endCxn id="12" idx="1"/>
            </p:cNvCxnSpPr>
            <p:nvPr/>
          </p:nvCxnSpPr>
          <p:spPr>
            <a:xfrm>
              <a:off x="2408583" y="1219224"/>
              <a:ext cx="783536" cy="496236"/>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3"/>
              <a:endCxn id="15" idx="1"/>
            </p:cNvCxnSpPr>
            <p:nvPr/>
          </p:nvCxnSpPr>
          <p:spPr>
            <a:xfrm flipV="1">
              <a:off x="4553779" y="471148"/>
              <a:ext cx="783536" cy="319491"/>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3" idx="3"/>
              <a:endCxn id="16" idx="1"/>
            </p:cNvCxnSpPr>
            <p:nvPr/>
          </p:nvCxnSpPr>
          <p:spPr>
            <a:xfrm>
              <a:off x="4553779" y="790639"/>
              <a:ext cx="783536" cy="431896"/>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17" idx="1"/>
            </p:cNvCxnSpPr>
            <p:nvPr/>
          </p:nvCxnSpPr>
          <p:spPr>
            <a:xfrm>
              <a:off x="4553779" y="1715460"/>
              <a:ext cx="783536" cy="315411"/>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7" idx="3"/>
            </p:cNvCxnSpPr>
            <p:nvPr/>
          </p:nvCxnSpPr>
          <p:spPr>
            <a:xfrm flipV="1">
              <a:off x="6698975" y="2030870"/>
              <a:ext cx="874643" cy="1"/>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715542" y="1226520"/>
              <a:ext cx="874643" cy="1"/>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05602" y="465862"/>
              <a:ext cx="874643" cy="1"/>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782339" y="386350"/>
              <a:ext cx="19878" cy="1767706"/>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060635" y="2030869"/>
              <a:ext cx="874643" cy="1"/>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8034127" y="1226520"/>
              <a:ext cx="874643" cy="1"/>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8024188" y="475801"/>
              <a:ext cx="874643" cy="1"/>
            </a:xfrm>
            <a:prstGeom prst="line">
              <a:avLst/>
            </a:prstGeom>
            <a:grpFill/>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617631" y="1044030"/>
            <a:ext cx="458780"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0</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55" name="Rectangle 54"/>
          <p:cNvSpPr/>
          <p:nvPr/>
        </p:nvSpPr>
        <p:spPr>
          <a:xfrm>
            <a:off x="3778312" y="625720"/>
            <a:ext cx="421910"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1</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56" name="Rectangle 55"/>
          <p:cNvSpPr/>
          <p:nvPr/>
        </p:nvSpPr>
        <p:spPr>
          <a:xfrm>
            <a:off x="3780717" y="1571477"/>
            <a:ext cx="453970"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2</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57" name="Rectangle 56"/>
          <p:cNvSpPr/>
          <p:nvPr/>
        </p:nvSpPr>
        <p:spPr>
          <a:xfrm>
            <a:off x="5870425" y="312203"/>
            <a:ext cx="484428"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11</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58" name="Rectangle 57"/>
          <p:cNvSpPr/>
          <p:nvPr/>
        </p:nvSpPr>
        <p:spPr>
          <a:xfrm>
            <a:off x="5856800" y="1074522"/>
            <a:ext cx="516488"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12</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59" name="Rectangle 58"/>
          <p:cNvSpPr/>
          <p:nvPr/>
        </p:nvSpPr>
        <p:spPr>
          <a:xfrm>
            <a:off x="5873350" y="1893539"/>
            <a:ext cx="516488"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21</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60" name="Rectangle 59"/>
          <p:cNvSpPr/>
          <p:nvPr/>
        </p:nvSpPr>
        <p:spPr>
          <a:xfrm>
            <a:off x="9474728" y="333360"/>
            <a:ext cx="521297"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1n</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61" name="Rectangle 60"/>
          <p:cNvSpPr/>
          <p:nvPr/>
        </p:nvSpPr>
        <p:spPr>
          <a:xfrm>
            <a:off x="9430647" y="1074522"/>
            <a:ext cx="671979"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1n+1</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62" name="Rectangle 61"/>
          <p:cNvSpPr/>
          <p:nvPr/>
        </p:nvSpPr>
        <p:spPr>
          <a:xfrm>
            <a:off x="9514122" y="1884198"/>
            <a:ext cx="553357" cy="512128"/>
          </a:xfrm>
          <a:prstGeom prst="rect">
            <a:avLst/>
          </a:prstGeom>
          <a:noFill/>
        </p:spPr>
        <p:txBody>
          <a:bodyPr wrap="none">
            <a:spAutoFit/>
          </a:bodyPr>
          <a:lstStyle/>
          <a:p>
            <a:pPr algn="just">
              <a:lnSpc>
                <a:spcPct val="107000"/>
              </a:lnSpc>
              <a:spcAft>
                <a:spcPts val="800"/>
              </a:spcAft>
            </a:pP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2n</a:t>
            </a:r>
            <a:endParaRPr lang="en-US"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cxnSp>
        <p:nvCxnSpPr>
          <p:cNvPr id="63" name="Straight Connector 62"/>
          <p:cNvCxnSpPr/>
          <p:nvPr/>
        </p:nvCxnSpPr>
        <p:spPr>
          <a:xfrm>
            <a:off x="9126464" y="1723425"/>
            <a:ext cx="1311963" cy="3665"/>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451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AF8F"/>
        </a:solidFill>
        <a:effectLst/>
      </p:bgPr>
    </p:bg>
    <p:spTree>
      <p:nvGrpSpPr>
        <p:cNvPr id="1" name=""/>
        <p:cNvGrpSpPr/>
        <p:nvPr/>
      </p:nvGrpSpPr>
      <p:grpSpPr>
        <a:xfrm>
          <a:off x="0" y="0"/>
          <a:ext cx="0" cy="0"/>
          <a:chOff x="0" y="0"/>
          <a:chExt cx="0" cy="0"/>
        </a:xfrm>
      </p:grpSpPr>
      <p:sp>
        <p:nvSpPr>
          <p:cNvPr id="5" name="Rectangle 4"/>
          <p:cNvSpPr/>
          <p:nvPr/>
        </p:nvSpPr>
        <p:spPr>
          <a:xfrm>
            <a:off x="0" y="-9939"/>
            <a:ext cx="12192000" cy="3339548"/>
          </a:xfrm>
          <a:prstGeom prst="rect">
            <a:avLst/>
          </a:prstGeom>
          <a:solidFill>
            <a:srgbClr val="6EC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3"/>
          <p:cNvSpPr/>
          <p:nvPr/>
        </p:nvSpPr>
        <p:spPr>
          <a:xfrm>
            <a:off x="491159" y="913434"/>
            <a:ext cx="11244470" cy="4832349"/>
          </a:xfrm>
          <a:prstGeom prst="rect">
            <a:avLst/>
          </a:prstGeom>
        </p:spPr>
        <p:txBody>
          <a:bodyPr wrap="square">
            <a:spAutoFit/>
          </a:bodyPr>
          <a:lstStyle/>
          <a:p>
            <a:pPr algn="just">
              <a:lnSpc>
                <a:spcPct val="107000"/>
              </a:lnSpc>
              <a:spcAft>
                <a:spcPts val="800"/>
              </a:spcAft>
            </a:pPr>
            <a:r>
              <a:rPr lang="ro-RO" sz="2700" dirty="0">
                <a:latin typeface="Bahnschrift SemiBold SemiConden" panose="020B0502040204020203" pitchFamily="34" charset="0"/>
                <a:ea typeface="Calibri" panose="020F0502020204030204" pitchFamily="34" charset="0"/>
                <a:cs typeface="Times New Roman" panose="02020603050405020304" pitchFamily="18" charset="0"/>
              </a:rPr>
              <a:t>Metoda eșuează dacă nu se găsesc date de intrare pentru niciuna dintre secvențele care se pot genera pe baza codului sursă sau când resursele alocate procesului se </a:t>
            </a:r>
            <a:r>
              <a:rPr lang="ro-RO" sz="2800" dirty="0">
                <a:latin typeface="Bahnschrift SemiBold SemiConden" panose="020B0502040204020203" pitchFamily="34" charset="0"/>
                <a:ea typeface="Calibri" panose="020F0502020204030204" pitchFamily="34" charset="0"/>
                <a:cs typeface="Times New Roman" panose="02020603050405020304" pitchFamily="18" charset="0"/>
              </a:rPr>
              <a:t>epuizează</a:t>
            </a:r>
            <a:r>
              <a:rPr lang="ro-RO" sz="2700" dirty="0">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2700" dirty="0" smtClean="0">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700" dirty="0">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700" dirty="0" smtClean="0">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700" dirty="0">
              <a:latin typeface="Bahnschrift SemiBold SemiConden" panose="020B0502040204020203" pitchFamily="34" charset="0"/>
              <a:ea typeface="Calibri" panose="020F0502020204030204" pitchFamily="34" charset="0"/>
              <a:cs typeface="Times New Roman" panose="02020603050405020304" pitchFamily="18" charset="0"/>
            </a:endParaRPr>
          </a:p>
          <a:p>
            <a:pPr algn="just"/>
            <a:r>
              <a:rPr lang="ro-RO" sz="2700" dirty="0">
                <a:latin typeface="Bahnschrift SemiBold SemiConden" panose="020B0502040204020203" pitchFamily="34" charset="0"/>
                <a:ea typeface="Calibri" panose="020F0502020204030204" pitchFamily="34" charset="0"/>
                <a:cs typeface="Times New Roman" panose="02020603050405020304" pitchFamily="18" charset="0"/>
              </a:rPr>
              <a:t>În </a:t>
            </a:r>
            <a:r>
              <a:rPr lang="ro-RO" sz="2800" dirty="0">
                <a:latin typeface="Bahnschrift SemiBold SemiConden" panose="020B0502040204020203" pitchFamily="34" charset="0"/>
                <a:ea typeface="Calibri" panose="020F0502020204030204" pitchFamily="34" charset="0"/>
                <a:cs typeface="Times New Roman" panose="02020603050405020304" pitchFamily="18" charset="0"/>
              </a:rPr>
              <a:t>cazul</a:t>
            </a:r>
            <a:r>
              <a:rPr lang="ro-RO" sz="2700" dirty="0">
                <a:latin typeface="Bahnschrift SemiBold SemiConden" panose="020B0502040204020203" pitchFamily="34" charset="0"/>
                <a:ea typeface="Calibri" panose="020F0502020204030204" pitchFamily="34" charset="0"/>
                <a:cs typeface="Times New Roman" panose="02020603050405020304" pitchFamily="18" charset="0"/>
              </a:rPr>
              <a:t> programelor foarte lungi, abordarea înlănțuită poate genera un arbore de secvențe foarte ”stufos”, iar resursele mașinii pe care rulează pot fi limitate. În aceste situații, se poate impune o limită asupra numărului de niveluri care se pot genera pentru arborele secvențelor. </a:t>
            </a:r>
            <a:endParaRPr lang="ro-RO" sz="2700" dirty="0">
              <a:latin typeface="Bahnschrift SemiBold SemiConden" panose="020B0502040204020203" pitchFamily="34" charset="0"/>
            </a:endParaRPr>
          </a:p>
        </p:txBody>
      </p:sp>
      <p:pic>
        <p:nvPicPr>
          <p:cNvPr id="2052" name="Picture 4" descr="Low Speed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1685" y="1894666"/>
            <a:ext cx="2128630" cy="212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52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23000">
              <a:schemeClr val="tx1">
                <a:lumMod val="85000"/>
                <a:lumOff val="15000"/>
              </a:schemeClr>
            </a:gs>
            <a:gs pos="69000">
              <a:schemeClr val="tx1">
                <a:lumMod val="85000"/>
                <a:lumOff val="15000"/>
              </a:schemeClr>
            </a:gs>
            <a:gs pos="97000">
              <a:schemeClr val="tx1">
                <a:lumMod val="85000"/>
                <a:lumOff val="1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580101" y="799166"/>
            <a:ext cx="5959847" cy="4832092"/>
          </a:xfrm>
          <a:prstGeom prst="rect">
            <a:avLst/>
          </a:prstGeom>
          <a:noFill/>
        </p:spPr>
        <p:txBody>
          <a:bodyPr wrap="square" rtlCol="0">
            <a:spAutoFit/>
          </a:bodyPr>
          <a:lstStyle/>
          <a:p>
            <a:pPr algn="just"/>
            <a:r>
              <a:rPr lang="en-US" sz="2800" dirty="0" err="1" smtClean="0">
                <a:solidFill>
                  <a:srgbClr val="FF3399"/>
                </a:solidFill>
                <a:latin typeface="Bahnschrift SemiBold SemiConden" panose="020B0502040204020203" pitchFamily="34" charset="0"/>
              </a:rPr>
              <a:t>Generarea</a:t>
            </a:r>
            <a:r>
              <a:rPr lang="en-US" sz="2800" dirty="0" smtClean="0">
                <a:solidFill>
                  <a:srgbClr val="FF3399"/>
                </a:solidFill>
                <a:latin typeface="Bahnschrift SemiBold SemiConden" panose="020B0502040204020203" pitchFamily="34" charset="0"/>
              </a:rPr>
              <a:t> de date de test</a:t>
            </a:r>
            <a:r>
              <a:rPr lang="ro-RO" sz="2800" dirty="0" smtClean="0">
                <a:solidFill>
                  <a:srgbClr val="FF3399"/>
                </a:solidFill>
                <a:latin typeface="Bahnschrift SemiBold SemiConden" panose="020B0502040204020203" pitchFamily="34" charset="0"/>
              </a:rPr>
              <a:t> pentru un program software</a:t>
            </a:r>
            <a:r>
              <a:rPr lang="en-US" sz="2800" dirty="0" smtClean="0">
                <a:solidFill>
                  <a:srgbClr val="FF3399"/>
                </a:solidFill>
                <a:latin typeface="Bahnschrift SemiBold SemiConden" panose="020B0502040204020203" pitchFamily="34" charset="0"/>
              </a:rPr>
              <a:t> </a:t>
            </a:r>
            <a:r>
              <a:rPr lang="en-US" sz="2800" dirty="0" err="1" smtClean="0">
                <a:solidFill>
                  <a:srgbClr val="FF3399"/>
                </a:solidFill>
                <a:latin typeface="Bahnschrift SemiBold SemiConden" panose="020B0502040204020203" pitchFamily="34" charset="0"/>
              </a:rPr>
              <a:t>este</a:t>
            </a:r>
            <a:r>
              <a:rPr lang="en-US" sz="2800" dirty="0" smtClean="0">
                <a:solidFill>
                  <a:srgbClr val="FF3399"/>
                </a:solidFill>
                <a:latin typeface="Bahnschrift SemiBold SemiConden" panose="020B0502040204020203" pitchFamily="34" charset="0"/>
              </a:rPr>
              <a:t> un </a:t>
            </a:r>
            <a:r>
              <a:rPr lang="ro-RO" sz="2800" dirty="0" smtClean="0">
                <a:solidFill>
                  <a:srgbClr val="FF3399"/>
                </a:solidFill>
                <a:latin typeface="Bahnschrift SemiBold SemiConden" panose="020B0502040204020203" pitchFamily="34" charset="0"/>
              </a:rPr>
              <a:t>proces prin care se urmărește găsirea unor valori de intrare care satisfac anumite criterii de testare. Există situații în care, prin aplicarea directă a metodelor structurale sau funcționale, să nu reușim să acoperim toate elementele</a:t>
            </a:r>
            <a:r>
              <a:rPr lang="en-US" sz="2800" dirty="0" smtClean="0">
                <a:solidFill>
                  <a:srgbClr val="FF3399"/>
                </a:solidFill>
                <a:latin typeface="Bahnschrift SemiBold SemiConden" panose="020B0502040204020203" pitchFamily="34" charset="0"/>
              </a:rPr>
              <a:t> din program</a:t>
            </a:r>
            <a:r>
              <a:rPr lang="ro-RO" sz="2800" dirty="0" smtClean="0">
                <a:solidFill>
                  <a:srgbClr val="FF3399"/>
                </a:solidFill>
                <a:latin typeface="Bahnschrift SemiBold SemiConden" panose="020B0502040204020203" pitchFamily="34" charset="0"/>
              </a:rPr>
              <a:t> pe care ne propunem să le testăm, mai ales în situațiile în care codul sursă este foarte lung sau este scris de alte persoane.</a:t>
            </a:r>
          </a:p>
        </p:txBody>
      </p:sp>
      <p:sp>
        <p:nvSpPr>
          <p:cNvPr id="2" name="Rectangle 1"/>
          <p:cNvSpPr/>
          <p:nvPr/>
        </p:nvSpPr>
        <p:spPr>
          <a:xfrm>
            <a:off x="7098890" y="0"/>
            <a:ext cx="5093110" cy="6858000"/>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026" name="Picture 2" descr="SOFTWARE TESTING COMPANY IN CHENNAI-Ecphasis infotech"/>
          <p:cNvPicPr>
            <a:picLocks noChangeAspect="1" noChangeArrowheads="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33000" contrast="69000"/>
                    </a14:imgEffect>
                  </a14:imgLayer>
                </a14:imgProps>
              </a:ext>
              <a:ext uri="{28A0092B-C50C-407E-A947-70E740481C1C}">
                <a14:useLocalDpi xmlns:a14="http://schemas.microsoft.com/office/drawing/2010/main" val="0"/>
              </a:ext>
            </a:extLst>
          </a:blip>
          <a:srcRect/>
          <a:stretch>
            <a:fillRect/>
          </a:stretch>
        </p:blipFill>
        <p:spPr bwMode="auto">
          <a:xfrm>
            <a:off x="7048500" y="2099619"/>
            <a:ext cx="514350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360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278295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3"/>
          <p:cNvSpPr/>
          <p:nvPr/>
        </p:nvSpPr>
        <p:spPr>
          <a:xfrm>
            <a:off x="410817" y="268093"/>
            <a:ext cx="11370365" cy="2246769"/>
          </a:xfrm>
          <a:prstGeom prst="rect">
            <a:avLst/>
          </a:prstGeom>
        </p:spPr>
        <p:txBody>
          <a:bodyPr wrap="square">
            <a:spAutoFit/>
          </a:bodyPr>
          <a:lstStyle/>
          <a:p>
            <a:pPr algn="just"/>
            <a:r>
              <a:rPr lang="ro-RO" sz="2800" dirty="0">
                <a:solidFill>
                  <a:schemeClr val="accent4">
                    <a:lumMod val="20000"/>
                    <a:lumOff val="80000"/>
                  </a:schemeClr>
                </a:solidFill>
                <a:latin typeface="Bahnschrift SemiBold SemiConden" panose="020B0502040204020203" pitchFamily="34" charset="0"/>
                <a:ea typeface="Calibri" panose="020F0502020204030204" pitchFamily="34" charset="0"/>
                <a:cs typeface="Times New Roman" panose="02020603050405020304" pitchFamily="18" charset="0"/>
              </a:rPr>
              <a:t>De </a:t>
            </a:r>
            <a:r>
              <a:rPr lang="ro-RO" sz="2800" dirty="0" smtClean="0">
                <a:solidFill>
                  <a:schemeClr val="accent4">
                    <a:lumMod val="20000"/>
                    <a:lumOff val="80000"/>
                  </a:schemeClr>
                </a:solidFill>
                <a:latin typeface="Bahnschrift SemiBold SemiConden" panose="020B0502040204020203" pitchFamily="34" charset="0"/>
                <a:ea typeface="Calibri" panose="020F0502020204030204" pitchFamily="34" charset="0"/>
                <a:cs typeface="Times New Roman" panose="02020603050405020304" pitchFamily="18" charset="0"/>
              </a:rPr>
              <a:t>exemplu, </a:t>
            </a:r>
            <a:r>
              <a:rPr lang="ro-RO" sz="2800" dirty="0">
                <a:solidFill>
                  <a:schemeClr val="accent4">
                    <a:lumMod val="20000"/>
                    <a:lumOff val="80000"/>
                  </a:schemeClr>
                </a:solidFill>
                <a:latin typeface="Bahnschrift SemiBold SemiConden" panose="020B0502040204020203" pitchFamily="34" charset="0"/>
                <a:ea typeface="Calibri" panose="020F0502020204030204" pitchFamily="34" charset="0"/>
                <a:cs typeface="Times New Roman" panose="02020603050405020304" pitchFamily="18" charset="0"/>
              </a:rPr>
              <a:t>pentru un singur nod problemă, se generează un set de secvențe de evenimente. Arborele secvențelor are, în acest caz, doar un nivel. Dacă execuția unui nod dintr-o secvență din noul set depinde de alte noduri, se generează un alt set de secvențe, derivat dintr-o secvență a setului curent. Nivelul maxim al arborelui devine 2. </a:t>
            </a:r>
            <a:endParaRPr lang="ro-RO" sz="2800" dirty="0">
              <a:solidFill>
                <a:schemeClr val="accent4">
                  <a:lumMod val="20000"/>
                  <a:lumOff val="80000"/>
                </a:schemeClr>
              </a:solidFill>
              <a:latin typeface="Bahnschrift SemiBold SemiConden" panose="020B0502040204020203" pitchFamily="34" charset="0"/>
            </a:endParaRPr>
          </a:p>
        </p:txBody>
      </p:sp>
      <p:grpSp>
        <p:nvGrpSpPr>
          <p:cNvPr id="8" name="Group 7"/>
          <p:cNvGrpSpPr/>
          <p:nvPr/>
        </p:nvGrpSpPr>
        <p:grpSpPr>
          <a:xfrm rot="5400000">
            <a:off x="2849858" y="1762720"/>
            <a:ext cx="2609478" cy="6011619"/>
            <a:chOff x="1671694" y="-1989857"/>
            <a:chExt cx="2609478" cy="6011619"/>
          </a:xfrm>
          <a:solidFill>
            <a:schemeClr val="accent6">
              <a:lumMod val="75000"/>
            </a:schemeClr>
          </a:solidFill>
        </p:grpSpPr>
        <p:sp>
          <p:nvSpPr>
            <p:cNvPr id="9" name="Rounded Rectangle 8"/>
            <p:cNvSpPr/>
            <p:nvPr/>
          </p:nvSpPr>
          <p:spPr>
            <a:xfrm rot="16200000">
              <a:off x="2295232" y="2230361"/>
              <a:ext cx="1361660" cy="488939"/>
            </a:xfrm>
            <a:prstGeom prst="roundRect">
              <a:avLst/>
            </a:prstGeom>
            <a:grp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Rounded Rectangle 9"/>
            <p:cNvSpPr/>
            <p:nvPr/>
          </p:nvSpPr>
          <p:spPr>
            <a:xfrm rot="16200000">
              <a:off x="2287064" y="-737804"/>
              <a:ext cx="1361660" cy="505274"/>
            </a:xfrm>
            <a:prstGeom prst="roundRect">
              <a:avLst/>
            </a:prstGeom>
            <a:grp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ounded Rectangle 10"/>
            <p:cNvSpPr/>
            <p:nvPr/>
          </p:nvSpPr>
          <p:spPr>
            <a:xfrm rot="16200000">
              <a:off x="1235334" y="764716"/>
              <a:ext cx="1361660" cy="488939"/>
            </a:xfrm>
            <a:prstGeom prst="roundRect">
              <a:avLst/>
            </a:prstGeom>
            <a:grp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Rounded Rectangle 11"/>
            <p:cNvSpPr/>
            <p:nvPr/>
          </p:nvSpPr>
          <p:spPr>
            <a:xfrm rot="16200000">
              <a:off x="3349539" y="-3163"/>
              <a:ext cx="1361660" cy="488939"/>
            </a:xfrm>
            <a:prstGeom prst="roundRect">
              <a:avLst/>
            </a:prstGeom>
            <a:grp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ounded Rectangle 12"/>
            <p:cNvSpPr/>
            <p:nvPr/>
          </p:nvSpPr>
          <p:spPr>
            <a:xfrm rot="5400000">
              <a:off x="3355873" y="1556598"/>
              <a:ext cx="1361660" cy="488939"/>
            </a:xfrm>
            <a:prstGeom prst="roundRect">
              <a:avLst/>
            </a:prstGeom>
            <a:grp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Rounded Rectangle 13"/>
            <p:cNvSpPr/>
            <p:nvPr/>
          </p:nvSpPr>
          <p:spPr>
            <a:xfrm rot="16200000">
              <a:off x="3349540" y="3096462"/>
              <a:ext cx="1361660" cy="488939"/>
            </a:xfrm>
            <a:prstGeom prst="roundRect">
              <a:avLst/>
            </a:prstGeom>
            <a:grp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Rounded Rectangle 15"/>
            <p:cNvSpPr/>
            <p:nvPr/>
          </p:nvSpPr>
          <p:spPr>
            <a:xfrm rot="5400000">
              <a:off x="3349538" y="-1553497"/>
              <a:ext cx="1361660" cy="488939"/>
            </a:xfrm>
            <a:prstGeom prst="roundRect">
              <a:avLst/>
            </a:prstGeom>
            <a:grp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cxnSp>
          <p:nvCxnSpPr>
            <p:cNvPr id="18" name="Straight Connector 17"/>
            <p:cNvCxnSpPr>
              <a:stCxn id="11" idx="2"/>
              <a:endCxn id="10" idx="0"/>
            </p:cNvCxnSpPr>
            <p:nvPr/>
          </p:nvCxnSpPr>
          <p:spPr>
            <a:xfrm rot="16200000">
              <a:off x="1690769" y="-15303"/>
              <a:ext cx="1494353" cy="554624"/>
            </a:xfrm>
            <a:prstGeom prst="line">
              <a:avLst/>
            </a:prstGeom>
            <a:grp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9" idx="0"/>
            </p:cNvCxnSpPr>
            <p:nvPr/>
          </p:nvCxnSpPr>
          <p:spPr>
            <a:xfrm rot="16200000" flipH="1">
              <a:off x="1713291" y="1456529"/>
              <a:ext cx="1465645" cy="570959"/>
            </a:xfrm>
            <a:prstGeom prst="line">
              <a:avLst/>
            </a:prstGeom>
            <a:grp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14" idx="0"/>
            </p:cNvCxnSpPr>
            <p:nvPr/>
          </p:nvCxnSpPr>
          <p:spPr>
            <a:xfrm rot="16200000" flipH="1">
              <a:off x="3070165" y="2625197"/>
              <a:ext cx="866101" cy="565369"/>
            </a:xfrm>
            <a:prstGeom prst="line">
              <a:avLst/>
            </a:prstGeom>
            <a:grp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3" idx="2"/>
            </p:cNvCxnSpPr>
            <p:nvPr/>
          </p:nvCxnSpPr>
          <p:spPr>
            <a:xfrm rot="16200000">
              <a:off x="3169501" y="1852098"/>
              <a:ext cx="673763" cy="571702"/>
            </a:xfrm>
            <a:prstGeom prst="line">
              <a:avLst/>
            </a:prstGeom>
            <a:grp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2" idx="0"/>
            </p:cNvCxnSpPr>
            <p:nvPr/>
          </p:nvCxnSpPr>
          <p:spPr>
            <a:xfrm rot="16200000" flipH="1">
              <a:off x="3139978" y="-404615"/>
              <a:ext cx="726474" cy="565368"/>
            </a:xfrm>
            <a:prstGeom prst="line">
              <a:avLst/>
            </a:prstGeom>
            <a:grp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16" idx="2"/>
            </p:cNvCxnSpPr>
            <p:nvPr/>
          </p:nvCxnSpPr>
          <p:spPr>
            <a:xfrm rot="16200000">
              <a:off x="3091285" y="-1179781"/>
              <a:ext cx="823860" cy="565367"/>
            </a:xfrm>
            <a:prstGeom prst="line">
              <a:avLst/>
            </a:prstGeom>
            <a:grp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9805248" y="3259302"/>
            <a:ext cx="1119217" cy="512128"/>
          </a:xfrm>
          <a:prstGeom prst="rect">
            <a:avLst/>
          </a:prstGeom>
          <a:noFill/>
        </p:spPr>
        <p:txBody>
          <a:bodyPr wrap="none">
            <a:spAutoFit/>
          </a:bodyPr>
          <a:lstStyle/>
          <a:p>
            <a:pPr algn="just">
              <a:lnSpc>
                <a:spcPct val="107000"/>
              </a:lnSpc>
              <a:spcAft>
                <a:spcPts val="800"/>
              </a:spcAft>
            </a:pPr>
            <a:r>
              <a:rPr lang="en-US" sz="2800" dirty="0" err="1"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Nivel</a:t>
            </a:r>
            <a:r>
              <a:rPr lang="en-US" sz="28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 0</a:t>
            </a:r>
            <a:endParaRPr lang="en-US" sz="28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cxnSp>
        <p:nvCxnSpPr>
          <p:cNvPr id="114" name="Straight Connector 113"/>
          <p:cNvCxnSpPr/>
          <p:nvPr/>
        </p:nvCxnSpPr>
        <p:spPr>
          <a:xfrm flipV="1">
            <a:off x="6807567" y="3705548"/>
            <a:ext cx="4026085" cy="87"/>
          </a:xfrm>
          <a:prstGeom prst="line">
            <a:avLst/>
          </a:prstGeom>
          <a:solidFill>
            <a:schemeClr val="accent6">
              <a:lumMod val="75000"/>
            </a:schemeClr>
          </a:solid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6807566" y="4759904"/>
            <a:ext cx="4026085" cy="87"/>
          </a:xfrm>
          <a:prstGeom prst="line">
            <a:avLst/>
          </a:prstGeom>
          <a:solidFill>
            <a:schemeClr val="accent6">
              <a:lumMod val="75000"/>
            </a:schemeClr>
          </a:solid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7576628" y="5822465"/>
            <a:ext cx="3257023" cy="810"/>
          </a:xfrm>
          <a:prstGeom prst="line">
            <a:avLst/>
          </a:prstGeom>
          <a:solidFill>
            <a:schemeClr val="accent6">
              <a:lumMod val="75000"/>
            </a:schemeClr>
          </a:solidFill>
          <a:ln w="381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9838109" y="4267625"/>
            <a:ext cx="1053494" cy="512128"/>
          </a:xfrm>
          <a:prstGeom prst="rect">
            <a:avLst/>
          </a:prstGeom>
          <a:noFill/>
        </p:spPr>
        <p:txBody>
          <a:bodyPr wrap="none">
            <a:spAutoFit/>
          </a:bodyPr>
          <a:lstStyle/>
          <a:p>
            <a:pPr algn="just">
              <a:lnSpc>
                <a:spcPct val="107000"/>
              </a:lnSpc>
              <a:spcAft>
                <a:spcPts val="800"/>
              </a:spcAft>
            </a:pPr>
            <a:r>
              <a:rPr lang="en-US" sz="2800" dirty="0" err="1"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Nivel</a:t>
            </a:r>
            <a:r>
              <a:rPr lang="en-US" sz="28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 1</a:t>
            </a:r>
            <a:endParaRPr lang="en-US" sz="28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124" name="Rectangle 123"/>
          <p:cNvSpPr/>
          <p:nvPr/>
        </p:nvSpPr>
        <p:spPr>
          <a:xfrm>
            <a:off x="9809256" y="5342405"/>
            <a:ext cx="1111202" cy="512128"/>
          </a:xfrm>
          <a:prstGeom prst="rect">
            <a:avLst/>
          </a:prstGeom>
          <a:noFill/>
        </p:spPr>
        <p:txBody>
          <a:bodyPr wrap="none">
            <a:spAutoFit/>
          </a:bodyPr>
          <a:lstStyle/>
          <a:p>
            <a:pPr algn="just">
              <a:lnSpc>
                <a:spcPct val="107000"/>
              </a:lnSpc>
              <a:spcAft>
                <a:spcPts val="800"/>
              </a:spcAft>
            </a:pPr>
            <a:r>
              <a:rPr lang="en-US" sz="2800" dirty="0" err="1"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Nivel</a:t>
            </a:r>
            <a:r>
              <a:rPr lang="en-US" sz="28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 2</a:t>
            </a:r>
            <a:endParaRPr lang="en-US" sz="28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125" name="Rectangle 124"/>
          <p:cNvSpPr/>
          <p:nvPr/>
        </p:nvSpPr>
        <p:spPr>
          <a:xfrm>
            <a:off x="3956821" y="3515699"/>
            <a:ext cx="409086" cy="392159"/>
          </a:xfrm>
          <a:prstGeom prst="rect">
            <a:avLst/>
          </a:prstGeom>
        </p:spPr>
        <p:txBody>
          <a:bodyPr wrap="none">
            <a:spAutoFit/>
          </a:bodyPr>
          <a:lstStyle/>
          <a:p>
            <a:pPr algn="just">
              <a:lnSpc>
                <a:spcPct val="107000"/>
              </a:lnSpc>
              <a:spcAft>
                <a:spcPts val="800"/>
              </a:spcAft>
            </a:pPr>
            <a:r>
              <a:rPr lang="en-US" sz="20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0</a:t>
            </a:r>
          </a:p>
        </p:txBody>
      </p:sp>
      <p:sp>
        <p:nvSpPr>
          <p:cNvPr id="126" name="Rectangle 125"/>
          <p:cNvSpPr/>
          <p:nvPr/>
        </p:nvSpPr>
        <p:spPr>
          <a:xfrm>
            <a:off x="2502543" y="4563824"/>
            <a:ext cx="372218" cy="392159"/>
          </a:xfrm>
          <a:prstGeom prst="rect">
            <a:avLst/>
          </a:prstGeom>
        </p:spPr>
        <p:txBody>
          <a:bodyPr wrap="none">
            <a:spAutoFit/>
          </a:bodyPr>
          <a:lstStyle/>
          <a:p>
            <a:pPr algn="just">
              <a:lnSpc>
                <a:spcPct val="107000"/>
              </a:lnSpc>
              <a:spcAft>
                <a:spcPts val="800"/>
              </a:spcAft>
            </a:pPr>
            <a:r>
              <a:rPr lang="en-US" sz="20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1</a:t>
            </a:r>
            <a:endParaRPr lang="en-US" sz="16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127" name="Rectangle 126"/>
          <p:cNvSpPr/>
          <p:nvPr/>
        </p:nvSpPr>
        <p:spPr>
          <a:xfrm>
            <a:off x="5492466" y="4568695"/>
            <a:ext cx="404278" cy="392159"/>
          </a:xfrm>
          <a:prstGeom prst="rect">
            <a:avLst/>
          </a:prstGeom>
        </p:spPr>
        <p:txBody>
          <a:bodyPr wrap="none">
            <a:spAutoFit/>
          </a:bodyPr>
          <a:lstStyle/>
          <a:p>
            <a:pPr algn="just">
              <a:lnSpc>
                <a:spcPct val="107000"/>
              </a:lnSpc>
              <a:spcAft>
                <a:spcPts val="800"/>
              </a:spcAft>
            </a:pPr>
            <a:r>
              <a:rPr lang="en-US" sz="20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2</a:t>
            </a:r>
          </a:p>
        </p:txBody>
      </p:sp>
      <p:sp>
        <p:nvSpPr>
          <p:cNvPr id="128" name="Rectangle 127"/>
          <p:cNvSpPr/>
          <p:nvPr/>
        </p:nvSpPr>
        <p:spPr>
          <a:xfrm>
            <a:off x="1584336" y="5623762"/>
            <a:ext cx="434734" cy="392159"/>
          </a:xfrm>
          <a:prstGeom prst="rect">
            <a:avLst/>
          </a:prstGeom>
        </p:spPr>
        <p:txBody>
          <a:bodyPr wrap="none">
            <a:spAutoFit/>
          </a:bodyPr>
          <a:lstStyle/>
          <a:p>
            <a:pPr algn="just">
              <a:lnSpc>
                <a:spcPct val="107000"/>
              </a:lnSpc>
              <a:spcAft>
                <a:spcPts val="800"/>
              </a:spcAft>
            </a:pPr>
            <a:r>
              <a:rPr lang="en-US" sz="20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11</a:t>
            </a:r>
            <a:endParaRPr lang="en-US" sz="16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129" name="Rectangle 128"/>
          <p:cNvSpPr/>
          <p:nvPr/>
        </p:nvSpPr>
        <p:spPr>
          <a:xfrm>
            <a:off x="3180814" y="5637252"/>
            <a:ext cx="466794" cy="392159"/>
          </a:xfrm>
          <a:prstGeom prst="rect">
            <a:avLst/>
          </a:prstGeom>
        </p:spPr>
        <p:txBody>
          <a:bodyPr wrap="none">
            <a:spAutoFit/>
          </a:bodyPr>
          <a:lstStyle/>
          <a:p>
            <a:pPr algn="just">
              <a:lnSpc>
                <a:spcPct val="107000"/>
              </a:lnSpc>
              <a:spcAft>
                <a:spcPts val="800"/>
              </a:spcAft>
            </a:pPr>
            <a:r>
              <a:rPr lang="en-US" sz="20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12</a:t>
            </a:r>
            <a:endParaRPr lang="en-US" sz="16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130" name="Rectangle 129"/>
          <p:cNvSpPr/>
          <p:nvPr/>
        </p:nvSpPr>
        <p:spPr>
          <a:xfrm>
            <a:off x="4675143" y="5617374"/>
            <a:ext cx="466794" cy="392159"/>
          </a:xfrm>
          <a:prstGeom prst="rect">
            <a:avLst/>
          </a:prstGeom>
        </p:spPr>
        <p:txBody>
          <a:bodyPr wrap="none">
            <a:spAutoFit/>
          </a:bodyPr>
          <a:lstStyle/>
          <a:p>
            <a:pPr algn="just">
              <a:lnSpc>
                <a:spcPct val="107000"/>
              </a:lnSpc>
              <a:spcAft>
                <a:spcPts val="800"/>
              </a:spcAft>
            </a:pPr>
            <a:r>
              <a:rPr lang="en-US" sz="20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21</a:t>
            </a:r>
            <a:endParaRPr lang="en-US" sz="16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131" name="Rectangle 130"/>
          <p:cNvSpPr/>
          <p:nvPr/>
        </p:nvSpPr>
        <p:spPr>
          <a:xfrm>
            <a:off x="6235964" y="5627311"/>
            <a:ext cx="498855" cy="392159"/>
          </a:xfrm>
          <a:prstGeom prst="rect">
            <a:avLst/>
          </a:prstGeom>
        </p:spPr>
        <p:txBody>
          <a:bodyPr wrap="none">
            <a:spAutoFit/>
          </a:bodyPr>
          <a:lstStyle/>
          <a:p>
            <a:pPr algn="just">
              <a:lnSpc>
                <a:spcPct val="107000"/>
              </a:lnSpc>
              <a:spcAft>
                <a:spcPts val="800"/>
              </a:spcAft>
            </a:pPr>
            <a:r>
              <a:rPr lang="en-US" sz="20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E</a:t>
            </a:r>
            <a:r>
              <a:rPr lang="en-US" sz="1600" dirty="0" smtClean="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rPr>
              <a:t>22</a:t>
            </a:r>
            <a:endParaRPr lang="en-US" sz="1600" dirty="0">
              <a:solidFill>
                <a:schemeClr val="accent6">
                  <a:lumMod val="60000"/>
                  <a:lumOff val="40000"/>
                </a:schemeClr>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3123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21" name="Group 20"/>
          <p:cNvGrpSpPr/>
          <p:nvPr/>
        </p:nvGrpSpPr>
        <p:grpSpPr>
          <a:xfrm rot="17456573">
            <a:off x="6741347" y="-49823"/>
            <a:ext cx="2837562" cy="4154995"/>
            <a:chOff x="8173213" y="984935"/>
            <a:chExt cx="3228561" cy="4348847"/>
          </a:xfrm>
        </p:grpSpPr>
        <p:sp>
          <p:nvSpPr>
            <p:cNvPr id="22" name="Oval 21"/>
            <p:cNvSpPr/>
            <p:nvPr/>
          </p:nvSpPr>
          <p:spPr>
            <a:xfrm>
              <a:off x="8173213" y="984935"/>
              <a:ext cx="824946" cy="815008"/>
            </a:xfrm>
            <a:prstGeom prst="ellipse">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3" name="Freeform 22"/>
            <p:cNvSpPr/>
            <p:nvPr/>
          </p:nvSpPr>
          <p:spPr>
            <a:xfrm>
              <a:off x="8968446" y="1613777"/>
              <a:ext cx="692172" cy="973902"/>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4" name="Freeform 23"/>
            <p:cNvSpPr/>
            <p:nvPr/>
          </p:nvSpPr>
          <p:spPr>
            <a:xfrm>
              <a:off x="9638773" y="3157549"/>
              <a:ext cx="385707" cy="1593372"/>
            </a:xfrm>
            <a:custGeom>
              <a:avLst/>
              <a:gdLst>
                <a:gd name="connsiteX0" fmla="*/ 383319 w 383319"/>
                <a:gd name="connsiteY0" fmla="*/ 0 h 674004"/>
                <a:gd name="connsiteX1" fmla="*/ 134840 w 383319"/>
                <a:gd name="connsiteY1" fmla="*/ 159026 h 674004"/>
                <a:gd name="connsiteX2" fmla="*/ 254110 w 383319"/>
                <a:gd name="connsiteY2" fmla="*/ 506895 h 674004"/>
                <a:gd name="connsiteX3" fmla="*/ 25510 w 383319"/>
                <a:gd name="connsiteY3" fmla="*/ 655982 h 674004"/>
                <a:gd name="connsiteX4" fmla="*/ 15571 w 383319"/>
                <a:gd name="connsiteY4" fmla="*/ 665922 h 67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19" h="674004">
                  <a:moveTo>
                    <a:pt x="383319" y="0"/>
                  </a:moveTo>
                  <a:cubicBezTo>
                    <a:pt x="269847" y="37272"/>
                    <a:pt x="156375" y="74544"/>
                    <a:pt x="134840" y="159026"/>
                  </a:cubicBezTo>
                  <a:cubicBezTo>
                    <a:pt x="113305" y="243509"/>
                    <a:pt x="272332" y="424069"/>
                    <a:pt x="254110" y="506895"/>
                  </a:cubicBezTo>
                  <a:cubicBezTo>
                    <a:pt x="235888" y="589721"/>
                    <a:pt x="65266" y="629478"/>
                    <a:pt x="25510" y="655982"/>
                  </a:cubicBezTo>
                  <a:cubicBezTo>
                    <a:pt x="-14246" y="682486"/>
                    <a:pt x="662" y="674204"/>
                    <a:pt x="15571" y="665922"/>
                  </a:cubicBezTo>
                </a:path>
              </a:pathLst>
            </a:custGeom>
            <a:noFill/>
            <a:ln w="762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5" name="Freeform 24"/>
            <p:cNvSpPr/>
            <p:nvPr/>
          </p:nvSpPr>
          <p:spPr>
            <a:xfrm>
              <a:off x="10110605" y="3164756"/>
              <a:ext cx="829316" cy="1428114"/>
            </a:xfrm>
            <a:custGeom>
              <a:avLst/>
              <a:gdLst>
                <a:gd name="connsiteX0" fmla="*/ 0 w 829316"/>
                <a:gd name="connsiteY0" fmla="*/ 0 h 944217"/>
                <a:gd name="connsiteX1" fmla="*/ 407504 w 829316"/>
                <a:gd name="connsiteY1" fmla="*/ 228600 h 944217"/>
                <a:gd name="connsiteX2" fmla="*/ 377687 w 829316"/>
                <a:gd name="connsiteY2" fmla="*/ 705678 h 944217"/>
                <a:gd name="connsiteX3" fmla="*/ 795130 w 829316"/>
                <a:gd name="connsiteY3" fmla="*/ 904461 h 944217"/>
                <a:gd name="connsiteX4" fmla="*/ 775252 w 829316"/>
                <a:gd name="connsiteY4" fmla="*/ 944217 h 94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16" h="944217">
                  <a:moveTo>
                    <a:pt x="0" y="0"/>
                  </a:moveTo>
                  <a:cubicBezTo>
                    <a:pt x="172278" y="55493"/>
                    <a:pt x="344556" y="110987"/>
                    <a:pt x="407504" y="228600"/>
                  </a:cubicBezTo>
                  <a:cubicBezTo>
                    <a:pt x="470452" y="346213"/>
                    <a:pt x="313083" y="593035"/>
                    <a:pt x="377687" y="705678"/>
                  </a:cubicBezTo>
                  <a:cubicBezTo>
                    <a:pt x="442291" y="818322"/>
                    <a:pt x="728869" y="864705"/>
                    <a:pt x="795130" y="904461"/>
                  </a:cubicBezTo>
                  <a:cubicBezTo>
                    <a:pt x="861391" y="944217"/>
                    <a:pt x="818321" y="944217"/>
                    <a:pt x="775252" y="944217"/>
                  </a:cubicBezTo>
                </a:path>
              </a:pathLst>
            </a:custGeom>
            <a:noFill/>
            <a:ln w="762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6" name="Oval 25"/>
            <p:cNvSpPr/>
            <p:nvPr/>
          </p:nvSpPr>
          <p:spPr>
            <a:xfrm>
              <a:off x="9619247" y="2474788"/>
              <a:ext cx="824946" cy="815008"/>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27" name="Oval 26"/>
            <p:cNvSpPr/>
            <p:nvPr/>
          </p:nvSpPr>
          <p:spPr>
            <a:xfrm>
              <a:off x="9183855" y="4518774"/>
              <a:ext cx="824946" cy="815008"/>
            </a:xfrm>
            <a:prstGeom prst="ellipse">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8" name="Oval 27"/>
            <p:cNvSpPr/>
            <p:nvPr/>
          </p:nvSpPr>
          <p:spPr>
            <a:xfrm>
              <a:off x="10576829" y="4441149"/>
              <a:ext cx="824945" cy="815006"/>
            </a:xfrm>
            <a:prstGeom prst="ellipse">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sp>
        <p:nvSpPr>
          <p:cNvPr id="4" name="Rectangle 3"/>
          <p:cNvSpPr/>
          <p:nvPr/>
        </p:nvSpPr>
        <p:spPr>
          <a:xfrm>
            <a:off x="324679" y="3894269"/>
            <a:ext cx="11532704" cy="2246769"/>
          </a:xfrm>
          <a:prstGeom prst="rect">
            <a:avLst/>
          </a:prstGeom>
        </p:spPr>
        <p:txBody>
          <a:bodyPr wrap="square">
            <a:spAutoFit/>
          </a:bodyPr>
          <a:lstStyle/>
          <a:p>
            <a:pPr algn="just"/>
            <a:r>
              <a:rPr lang="ro-RO" sz="2800" dirty="0">
                <a:latin typeface="Bahnschrift SemiBold SemiConden" panose="020B0502040204020203" pitchFamily="34" charset="0"/>
                <a:ea typeface="Calibri" panose="020F0502020204030204" pitchFamily="34" charset="0"/>
                <a:cs typeface="Times New Roman" panose="02020603050405020304" pitchFamily="18" charset="0"/>
              </a:rPr>
              <a:t>Se poate observa că algoritmul utilizat de generatorii de date de test pentru execuția unei anumite instrucțiuni este echivalent cu abordarea înlănțuită cu un arbore de nivel maxim 0, deoarece algoritmul respectiv returnează un mesaj de eroare dacă întâlnește un nod problemă și nu poate găsi un set de date astfel încât programul să ajungă la nodul </a:t>
            </a:r>
            <a:r>
              <a:rPr lang="en-US" sz="2800" dirty="0" smtClean="0">
                <a:solidFill>
                  <a:srgbClr val="0070C0"/>
                </a:solidFill>
                <a:latin typeface="Bahnschrift SemiBold SemiConden" panose="020B0502040204020203" pitchFamily="34" charset="0"/>
                <a:ea typeface="Calibri" panose="020F0502020204030204" pitchFamily="34" charset="0"/>
                <a:cs typeface="Times New Roman" panose="02020603050405020304" pitchFamily="18" charset="0"/>
              </a:rPr>
              <a:t>G</a:t>
            </a:r>
            <a:r>
              <a:rPr lang="ro-RO" sz="2800" dirty="0" smtClean="0">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latin typeface="Bahnschrift SemiBold SemiConden" panose="020B0502040204020203" pitchFamily="34" charset="0"/>
                <a:ea typeface="Calibri" panose="020F0502020204030204" pitchFamily="34" charset="0"/>
                <a:cs typeface="Times New Roman" panose="02020603050405020304" pitchFamily="18" charset="0"/>
              </a:rPr>
              <a:t>prin traversarea acelui nod problemă.</a:t>
            </a:r>
            <a:endParaRPr lang="ro-RO" sz="2800" dirty="0">
              <a:latin typeface="Bahnschrift SemiBold SemiConden" panose="020B0502040204020203" pitchFamily="34" charset="0"/>
            </a:endParaRPr>
          </a:p>
        </p:txBody>
      </p:sp>
      <p:grpSp>
        <p:nvGrpSpPr>
          <p:cNvPr id="5" name="Group 4"/>
          <p:cNvGrpSpPr/>
          <p:nvPr/>
        </p:nvGrpSpPr>
        <p:grpSpPr>
          <a:xfrm rot="17456573">
            <a:off x="2736932" y="76542"/>
            <a:ext cx="2491110" cy="4864244"/>
            <a:chOff x="8173213" y="984935"/>
            <a:chExt cx="2834371" cy="5091187"/>
          </a:xfrm>
        </p:grpSpPr>
        <p:sp>
          <p:nvSpPr>
            <p:cNvPr id="6" name="Oval 5"/>
            <p:cNvSpPr/>
            <p:nvPr/>
          </p:nvSpPr>
          <p:spPr>
            <a:xfrm>
              <a:off x="8173213" y="984935"/>
              <a:ext cx="824946" cy="815008"/>
            </a:xfrm>
            <a:prstGeom prst="ellipse">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Freeform 6"/>
            <p:cNvSpPr/>
            <p:nvPr/>
          </p:nvSpPr>
          <p:spPr>
            <a:xfrm>
              <a:off x="8968446" y="1613777"/>
              <a:ext cx="692172" cy="973902"/>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Freeform 7"/>
            <p:cNvSpPr/>
            <p:nvPr/>
          </p:nvSpPr>
          <p:spPr>
            <a:xfrm>
              <a:off x="9541134" y="3179654"/>
              <a:ext cx="45719" cy="674004"/>
            </a:xfrm>
            <a:custGeom>
              <a:avLst/>
              <a:gdLst>
                <a:gd name="connsiteX0" fmla="*/ 383319 w 383319"/>
                <a:gd name="connsiteY0" fmla="*/ 0 h 674004"/>
                <a:gd name="connsiteX1" fmla="*/ 134840 w 383319"/>
                <a:gd name="connsiteY1" fmla="*/ 159026 h 674004"/>
                <a:gd name="connsiteX2" fmla="*/ 254110 w 383319"/>
                <a:gd name="connsiteY2" fmla="*/ 506895 h 674004"/>
                <a:gd name="connsiteX3" fmla="*/ 25510 w 383319"/>
                <a:gd name="connsiteY3" fmla="*/ 655982 h 674004"/>
                <a:gd name="connsiteX4" fmla="*/ 15571 w 383319"/>
                <a:gd name="connsiteY4" fmla="*/ 665922 h 67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19" h="674004">
                  <a:moveTo>
                    <a:pt x="383319" y="0"/>
                  </a:moveTo>
                  <a:cubicBezTo>
                    <a:pt x="269847" y="37272"/>
                    <a:pt x="156375" y="74544"/>
                    <a:pt x="134840" y="159026"/>
                  </a:cubicBezTo>
                  <a:cubicBezTo>
                    <a:pt x="113305" y="243509"/>
                    <a:pt x="272332" y="424069"/>
                    <a:pt x="254110" y="506895"/>
                  </a:cubicBezTo>
                  <a:cubicBezTo>
                    <a:pt x="235888" y="589721"/>
                    <a:pt x="65266" y="629478"/>
                    <a:pt x="25510" y="655982"/>
                  </a:cubicBezTo>
                  <a:cubicBezTo>
                    <a:pt x="-14246" y="682486"/>
                    <a:pt x="662" y="674204"/>
                    <a:pt x="15571" y="665922"/>
                  </a:cubicBezTo>
                </a:path>
              </a:pathLst>
            </a:custGeom>
            <a:noFill/>
            <a:ln w="762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Oval 8"/>
            <p:cNvSpPr/>
            <p:nvPr/>
          </p:nvSpPr>
          <p:spPr>
            <a:xfrm>
              <a:off x="9512809" y="2426805"/>
              <a:ext cx="824946" cy="815007"/>
            </a:xfrm>
            <a:prstGeom prst="ellipse">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Freeform 9"/>
            <p:cNvSpPr/>
            <p:nvPr/>
          </p:nvSpPr>
          <p:spPr>
            <a:xfrm>
              <a:off x="9442174" y="4492487"/>
              <a:ext cx="829316" cy="944217"/>
            </a:xfrm>
            <a:custGeom>
              <a:avLst/>
              <a:gdLst>
                <a:gd name="connsiteX0" fmla="*/ 0 w 829316"/>
                <a:gd name="connsiteY0" fmla="*/ 0 h 944217"/>
                <a:gd name="connsiteX1" fmla="*/ 407504 w 829316"/>
                <a:gd name="connsiteY1" fmla="*/ 228600 h 944217"/>
                <a:gd name="connsiteX2" fmla="*/ 377687 w 829316"/>
                <a:gd name="connsiteY2" fmla="*/ 705678 h 944217"/>
                <a:gd name="connsiteX3" fmla="*/ 795130 w 829316"/>
                <a:gd name="connsiteY3" fmla="*/ 904461 h 944217"/>
                <a:gd name="connsiteX4" fmla="*/ 775252 w 829316"/>
                <a:gd name="connsiteY4" fmla="*/ 944217 h 94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16" h="944217">
                  <a:moveTo>
                    <a:pt x="0" y="0"/>
                  </a:moveTo>
                  <a:cubicBezTo>
                    <a:pt x="172278" y="55493"/>
                    <a:pt x="344556" y="110987"/>
                    <a:pt x="407504" y="228600"/>
                  </a:cubicBezTo>
                  <a:cubicBezTo>
                    <a:pt x="470452" y="346213"/>
                    <a:pt x="313083" y="593035"/>
                    <a:pt x="377687" y="705678"/>
                  </a:cubicBezTo>
                  <a:cubicBezTo>
                    <a:pt x="442291" y="818322"/>
                    <a:pt x="728869" y="864705"/>
                    <a:pt x="795130" y="904461"/>
                  </a:cubicBezTo>
                  <a:cubicBezTo>
                    <a:pt x="861391" y="944217"/>
                    <a:pt x="818321" y="944217"/>
                    <a:pt x="775252" y="944217"/>
                  </a:cubicBezTo>
                </a:path>
              </a:pathLst>
            </a:custGeom>
            <a:noFill/>
            <a:ln w="762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Oval 10"/>
            <p:cNvSpPr/>
            <p:nvPr/>
          </p:nvSpPr>
          <p:spPr>
            <a:xfrm>
              <a:off x="8779567" y="3790122"/>
              <a:ext cx="824946" cy="815008"/>
            </a:xfrm>
            <a:prstGeom prst="ellipse">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p:cNvSpPr/>
            <p:nvPr/>
          </p:nvSpPr>
          <p:spPr>
            <a:xfrm>
              <a:off x="10182639" y="5261114"/>
              <a:ext cx="824945" cy="815008"/>
            </a:xfrm>
            <a:prstGeom prst="ellipse">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grpSp>
        <p:nvGrpSpPr>
          <p:cNvPr id="29" name="Group 28"/>
          <p:cNvGrpSpPr/>
          <p:nvPr/>
        </p:nvGrpSpPr>
        <p:grpSpPr>
          <a:xfrm>
            <a:off x="2165123" y="432727"/>
            <a:ext cx="3469954" cy="646145"/>
            <a:chOff x="616225" y="889551"/>
            <a:chExt cx="5754758" cy="959539"/>
          </a:xfrm>
        </p:grpSpPr>
        <p:grpSp>
          <p:nvGrpSpPr>
            <p:cNvPr id="30" name="Group 29"/>
            <p:cNvGrpSpPr/>
            <p:nvPr/>
          </p:nvGrpSpPr>
          <p:grpSpPr>
            <a:xfrm>
              <a:off x="616225" y="889551"/>
              <a:ext cx="5754758" cy="929310"/>
              <a:chOff x="616225" y="889551"/>
              <a:chExt cx="5754758" cy="929310"/>
            </a:xfrm>
          </p:grpSpPr>
          <p:sp>
            <p:nvSpPr>
              <p:cNvPr id="37" name="Round Same Side Corner Rectangle 36"/>
              <p:cNvSpPr/>
              <p:nvPr/>
            </p:nvSpPr>
            <p:spPr>
              <a:xfrm>
                <a:off x="616225" y="904461"/>
                <a:ext cx="5754758" cy="914400"/>
              </a:xfrm>
              <a:prstGeom prst="round2SameRect">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cxnSp>
            <p:nvCxnSpPr>
              <p:cNvPr id="38" name="Straight Connector 37"/>
              <p:cNvCxnSpPr/>
              <p:nvPr/>
            </p:nvCxnSpPr>
            <p:spPr>
              <a:xfrm flipH="1">
                <a:off x="1550504" y="904461"/>
                <a:ext cx="9939" cy="90446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494722" y="904460"/>
                <a:ext cx="9939" cy="90446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379304" y="904460"/>
                <a:ext cx="9939" cy="90446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4383158" y="889551"/>
                <a:ext cx="9939" cy="90446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327376" y="904459"/>
                <a:ext cx="9939" cy="90446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860388" y="974876"/>
              <a:ext cx="622623" cy="868403"/>
            </a:xfrm>
            <a:prstGeom prst="rect">
              <a:avLst/>
            </a:prstGeom>
            <a:noFill/>
            <a:ln>
              <a:noFill/>
            </a:ln>
          </p:spPr>
          <p:txBody>
            <a:bodyPr wrap="none" rtlCol="0">
              <a:spAutoFit/>
            </a:bodyPr>
            <a:lstStyle/>
            <a:p>
              <a:r>
                <a:rPr lang="ro-RO" sz="3200" dirty="0" smtClean="0">
                  <a:solidFill>
                    <a:srgbClr val="0070C0"/>
                  </a:solidFill>
                </a:rPr>
                <a:t>?</a:t>
              </a:r>
              <a:endParaRPr lang="ro-RO" sz="3200" dirty="0">
                <a:solidFill>
                  <a:srgbClr val="0070C0"/>
                </a:solidFill>
              </a:endParaRPr>
            </a:p>
          </p:txBody>
        </p:sp>
        <p:sp>
          <p:nvSpPr>
            <p:cNvPr id="32" name="TextBox 31"/>
            <p:cNvSpPr txBox="1"/>
            <p:nvPr/>
          </p:nvSpPr>
          <p:spPr>
            <a:xfrm>
              <a:off x="1829450" y="980687"/>
              <a:ext cx="622623" cy="868403"/>
            </a:xfrm>
            <a:prstGeom prst="rect">
              <a:avLst/>
            </a:prstGeom>
            <a:noFill/>
            <a:ln>
              <a:noFill/>
            </a:ln>
          </p:spPr>
          <p:txBody>
            <a:bodyPr wrap="none" rtlCol="0">
              <a:spAutoFit/>
            </a:bodyPr>
            <a:lstStyle/>
            <a:p>
              <a:r>
                <a:rPr lang="ro-RO" sz="3200" dirty="0" smtClean="0">
                  <a:solidFill>
                    <a:srgbClr val="0070C0"/>
                  </a:solidFill>
                </a:rPr>
                <a:t>?</a:t>
              </a:r>
              <a:endParaRPr lang="ro-RO" sz="3200" dirty="0">
                <a:solidFill>
                  <a:srgbClr val="0070C0"/>
                </a:solidFill>
              </a:endParaRPr>
            </a:p>
          </p:txBody>
        </p:sp>
        <p:sp>
          <p:nvSpPr>
            <p:cNvPr id="33" name="TextBox 32"/>
            <p:cNvSpPr txBox="1"/>
            <p:nvPr/>
          </p:nvSpPr>
          <p:spPr>
            <a:xfrm>
              <a:off x="2719005" y="980685"/>
              <a:ext cx="622623" cy="868403"/>
            </a:xfrm>
            <a:prstGeom prst="rect">
              <a:avLst/>
            </a:prstGeom>
            <a:noFill/>
            <a:ln>
              <a:noFill/>
            </a:ln>
          </p:spPr>
          <p:txBody>
            <a:bodyPr wrap="none" rtlCol="0">
              <a:spAutoFit/>
            </a:bodyPr>
            <a:lstStyle/>
            <a:p>
              <a:r>
                <a:rPr lang="ro-RO" sz="3200" dirty="0" smtClean="0">
                  <a:solidFill>
                    <a:srgbClr val="0070C0"/>
                  </a:solidFill>
                </a:rPr>
                <a:t>?</a:t>
              </a:r>
              <a:endParaRPr lang="ro-RO" sz="3200" dirty="0">
                <a:solidFill>
                  <a:srgbClr val="0070C0"/>
                </a:solidFill>
              </a:endParaRPr>
            </a:p>
          </p:txBody>
        </p:sp>
        <p:sp>
          <p:nvSpPr>
            <p:cNvPr id="34" name="TextBox 33"/>
            <p:cNvSpPr txBox="1"/>
            <p:nvPr/>
          </p:nvSpPr>
          <p:spPr>
            <a:xfrm>
              <a:off x="3653283" y="980685"/>
              <a:ext cx="622623" cy="868403"/>
            </a:xfrm>
            <a:prstGeom prst="rect">
              <a:avLst/>
            </a:prstGeom>
            <a:noFill/>
            <a:ln>
              <a:noFill/>
            </a:ln>
          </p:spPr>
          <p:txBody>
            <a:bodyPr wrap="none" rtlCol="0">
              <a:spAutoFit/>
            </a:bodyPr>
            <a:lstStyle/>
            <a:p>
              <a:r>
                <a:rPr lang="ro-RO" sz="3200" dirty="0" smtClean="0">
                  <a:solidFill>
                    <a:srgbClr val="0070C0"/>
                  </a:solidFill>
                </a:rPr>
                <a:t>?</a:t>
              </a:r>
              <a:endParaRPr lang="ro-RO" sz="3200" dirty="0">
                <a:solidFill>
                  <a:srgbClr val="0070C0"/>
                </a:solidFill>
              </a:endParaRPr>
            </a:p>
          </p:txBody>
        </p:sp>
        <p:sp>
          <p:nvSpPr>
            <p:cNvPr id="35" name="TextBox 34"/>
            <p:cNvSpPr txBox="1"/>
            <p:nvPr/>
          </p:nvSpPr>
          <p:spPr>
            <a:xfrm>
              <a:off x="4647198" y="957060"/>
              <a:ext cx="622623" cy="868403"/>
            </a:xfrm>
            <a:prstGeom prst="rect">
              <a:avLst/>
            </a:prstGeom>
            <a:noFill/>
            <a:ln>
              <a:noFill/>
            </a:ln>
          </p:spPr>
          <p:txBody>
            <a:bodyPr wrap="none" rtlCol="0">
              <a:spAutoFit/>
            </a:bodyPr>
            <a:lstStyle/>
            <a:p>
              <a:r>
                <a:rPr lang="ro-RO" sz="3200" dirty="0" smtClean="0">
                  <a:solidFill>
                    <a:srgbClr val="0070C0"/>
                  </a:solidFill>
                </a:rPr>
                <a:t>?</a:t>
              </a:r>
              <a:endParaRPr lang="ro-RO" sz="3200" dirty="0">
                <a:solidFill>
                  <a:srgbClr val="0070C0"/>
                </a:solidFill>
              </a:endParaRPr>
            </a:p>
          </p:txBody>
        </p:sp>
        <p:sp>
          <p:nvSpPr>
            <p:cNvPr id="36" name="TextBox 35"/>
            <p:cNvSpPr txBox="1"/>
            <p:nvPr/>
          </p:nvSpPr>
          <p:spPr>
            <a:xfrm>
              <a:off x="5613134" y="950868"/>
              <a:ext cx="622623" cy="868403"/>
            </a:xfrm>
            <a:prstGeom prst="rect">
              <a:avLst/>
            </a:prstGeom>
            <a:noFill/>
            <a:ln>
              <a:noFill/>
            </a:ln>
          </p:spPr>
          <p:txBody>
            <a:bodyPr wrap="none" rtlCol="0">
              <a:spAutoFit/>
            </a:bodyPr>
            <a:lstStyle/>
            <a:p>
              <a:r>
                <a:rPr lang="ro-RO" sz="3200" dirty="0" smtClean="0">
                  <a:solidFill>
                    <a:srgbClr val="0070C0"/>
                  </a:solidFill>
                </a:rPr>
                <a:t>?</a:t>
              </a:r>
              <a:endParaRPr lang="ro-RO" sz="3200" dirty="0">
                <a:solidFill>
                  <a:srgbClr val="0070C0"/>
                </a:solidFill>
              </a:endParaRPr>
            </a:p>
          </p:txBody>
        </p:sp>
      </p:grpSp>
      <p:cxnSp>
        <p:nvCxnSpPr>
          <p:cNvPr id="45" name="Curved Connector 44"/>
          <p:cNvCxnSpPr/>
          <p:nvPr/>
        </p:nvCxnSpPr>
        <p:spPr>
          <a:xfrm rot="10800000">
            <a:off x="6020088" y="762307"/>
            <a:ext cx="1223453" cy="743087"/>
          </a:xfrm>
          <a:prstGeom prst="curvedConnector3">
            <a:avLst>
              <a:gd name="adj1" fmla="val 7762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725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2B6C4"/>
        </a:solidFill>
        <a:effectLst/>
      </p:bgPr>
    </p:bg>
    <p:spTree>
      <p:nvGrpSpPr>
        <p:cNvPr id="1" name=""/>
        <p:cNvGrpSpPr/>
        <p:nvPr/>
      </p:nvGrpSpPr>
      <p:grpSpPr>
        <a:xfrm>
          <a:off x="0" y="0"/>
          <a:ext cx="0" cy="0"/>
          <a:chOff x="0" y="0"/>
          <a:chExt cx="0" cy="0"/>
        </a:xfrm>
      </p:grpSpPr>
      <p:sp>
        <p:nvSpPr>
          <p:cNvPr id="5" name="Rectangle 4"/>
          <p:cNvSpPr/>
          <p:nvPr/>
        </p:nvSpPr>
        <p:spPr>
          <a:xfrm>
            <a:off x="0" y="0"/>
            <a:ext cx="7494104" cy="6858000"/>
          </a:xfrm>
          <a:prstGeom prst="rect">
            <a:avLst/>
          </a:prstGeom>
          <a:solidFill>
            <a:schemeClr val="tx1">
              <a:lumMod val="85000"/>
              <a:lumOff val="1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3"/>
          <p:cNvSpPr/>
          <p:nvPr/>
        </p:nvSpPr>
        <p:spPr>
          <a:xfrm>
            <a:off x="324678" y="623797"/>
            <a:ext cx="6682409" cy="5368777"/>
          </a:xfrm>
          <a:prstGeom prst="rect">
            <a:avLst/>
          </a:prstGeom>
        </p:spPr>
        <p:txBody>
          <a:bodyPr wrap="square">
            <a:spAutoFit/>
          </a:bodyPr>
          <a:lstStyle/>
          <a:p>
            <a:pPr algn="just">
              <a:lnSpc>
                <a:spcPct val="107000"/>
              </a:lnSpc>
              <a:spcAft>
                <a:spcPts val="800"/>
              </a:spcAft>
            </a:pPr>
            <a:r>
              <a:rPr lang="ro-RO" sz="2800" dirty="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rPr>
              <a:t>Procesul de căutare folosit în abordarea înlănțuită</a:t>
            </a:r>
            <a:endParaRPr lang="en-US" sz="2800" dirty="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o-RO" sz="2800" dirty="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2800" dirty="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o-RO" sz="2800" dirty="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rPr>
              <a:t>Pe parcursul analizei programului, metoda identifică nodurile care pot influența execuția nodului </a:t>
            </a:r>
            <a:r>
              <a:rPr lang="en-US" sz="2800" dirty="0" smtClean="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rPr>
              <a:t>G</a:t>
            </a:r>
            <a:r>
              <a:rPr lang="ro-RO" sz="2800" dirty="0" smtClean="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solidFill>
                  <a:srgbClr val="37FFFF"/>
                </a:solidFill>
                <a:latin typeface="Bahnschrift SemiBold SemiConden" panose="020B0502040204020203" pitchFamily="34" charset="0"/>
                <a:ea typeface="Calibri" panose="020F0502020204030204" pitchFamily="34" charset="0"/>
                <a:cs typeface="Times New Roman" panose="02020603050405020304" pitchFamily="18" charset="0"/>
              </a:rPr>
              <a:t>Pentru a descrie comportamentul programului pentru un set inițial de date de test, abordarea înlănțuită realizează o clasificare a ramurilor pe baza impactului asupra nodului țintă. Termenul ramură face referire la o muchie din graful asociat programului.</a:t>
            </a:r>
            <a:endParaRPr lang="en-US" sz="2800" dirty="0">
              <a:solidFill>
                <a:srgbClr val="37FFFF"/>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pic>
        <p:nvPicPr>
          <p:cNvPr id="6" name="Picture 2" descr="Path Testing: The Coverage » Stories from a Software Teste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harpenSoften amount="8000"/>
                    </a14:imgEffect>
                  </a14:imgLayer>
                </a14:imgProps>
              </a:ext>
              <a:ext uri="{28A0092B-C50C-407E-A947-70E740481C1C}">
                <a14:useLocalDpi xmlns:a14="http://schemas.microsoft.com/office/drawing/2010/main" val="0"/>
              </a:ext>
            </a:extLst>
          </a:blip>
          <a:srcRect/>
          <a:stretch>
            <a:fillRect/>
          </a:stretch>
        </p:blipFill>
        <p:spPr bwMode="auto">
          <a:xfrm>
            <a:off x="7818782" y="538959"/>
            <a:ext cx="3896787" cy="5538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ath Testing: The Coverage » Stories from a Software Tester"/>
          <p:cNvPicPr>
            <a:picLocks noChangeAspect="1" noChangeArrowheads="1"/>
          </p:cNvPicPr>
          <p:nvPr/>
        </p:nvPicPr>
        <p:blipFill rotWithShape="1">
          <a:blip r:embed="rId4">
            <a:grayscl/>
            <a:extLst>
              <a:ext uri="{28A0092B-C50C-407E-A947-70E740481C1C}">
                <a14:useLocalDpi xmlns:a14="http://schemas.microsoft.com/office/drawing/2010/main" val="0"/>
              </a:ext>
            </a:extLst>
          </a:blip>
          <a:srcRect l="42850" t="50290" r="29603" b="14536"/>
          <a:stretch/>
        </p:blipFill>
        <p:spPr bwMode="auto">
          <a:xfrm>
            <a:off x="9462052" y="3308184"/>
            <a:ext cx="1073427" cy="1948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701611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5050"/>
        </a:solidFill>
        <a:effectLst/>
      </p:bgPr>
    </p:bg>
    <p:spTree>
      <p:nvGrpSpPr>
        <p:cNvPr id="1" name=""/>
        <p:cNvGrpSpPr/>
        <p:nvPr/>
      </p:nvGrpSpPr>
      <p:grpSpPr>
        <a:xfrm>
          <a:off x="0" y="0"/>
          <a:ext cx="0" cy="0"/>
          <a:chOff x="0" y="0"/>
          <a:chExt cx="0" cy="0"/>
        </a:xfrm>
      </p:grpSpPr>
      <p:sp>
        <p:nvSpPr>
          <p:cNvPr id="4" name="Rectangle 3"/>
          <p:cNvSpPr/>
          <p:nvPr/>
        </p:nvSpPr>
        <p:spPr>
          <a:xfrm>
            <a:off x="394252" y="524102"/>
            <a:ext cx="7714274" cy="5841984"/>
          </a:xfrm>
          <a:prstGeom prst="rect">
            <a:avLst/>
          </a:prstGeom>
        </p:spPr>
        <p:txBody>
          <a:bodyPr wrap="square">
            <a:spAutoFit/>
          </a:bodyPr>
          <a:lstStyle/>
          <a:p>
            <a:pPr algn="just">
              <a:lnSpc>
                <a:spcPct val="107000"/>
              </a:lnSpc>
              <a:spcAft>
                <a:spcPts val="800"/>
              </a:spcAft>
            </a:pPr>
            <a:r>
              <a:rPr lang="ro-RO" sz="2800" dirty="0" smtClean="0">
                <a:solidFill>
                  <a:schemeClr val="accent4">
                    <a:lumMod val="40000"/>
                    <a:lumOff val="60000"/>
                  </a:schemeClr>
                </a:solidFill>
                <a:latin typeface="Bahnschrift SemiBold SemiConden" panose="020B0502040204020203" pitchFamily="34" charset="0"/>
                <a:ea typeface="Calibri" panose="020F0502020204030204" pitchFamily="34" charset="0"/>
                <a:cs typeface="Times New Roman" panose="02020603050405020304" pitchFamily="18" charset="0"/>
              </a:rPr>
              <a:t>Ramură critică</a:t>
            </a: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este o ramură care influențează valorile variabilelor dintr-un nod problemă. Dacă această ramură nu se execută, programul traversează nodul problemă pentru a declanșa un nou eveniment.</a:t>
            </a:r>
            <a:endPar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o-RO" sz="2800" dirty="0" smtClean="0">
                <a:solidFill>
                  <a:schemeClr val="accent4">
                    <a:lumMod val="40000"/>
                    <a:lumOff val="60000"/>
                  </a:schemeClr>
                </a:solidFill>
                <a:latin typeface="Bahnschrift SemiBold SemiConden" panose="020B0502040204020203" pitchFamily="34" charset="0"/>
                <a:ea typeface="Calibri" panose="020F0502020204030204" pitchFamily="34" charset="0"/>
                <a:cs typeface="Times New Roman" panose="02020603050405020304" pitchFamily="18" charset="0"/>
              </a:rPr>
              <a:t>Remură semicritică</a:t>
            </a:r>
            <a:r>
              <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este o ramură care poate conduce la traversarea unei ramuri critice.</a:t>
            </a:r>
            <a:endPar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Restul ramurilor sunt considerate </a:t>
            </a:r>
            <a:r>
              <a:rPr lang="ro-RO" sz="2800" dirty="0" smtClean="0">
                <a:solidFill>
                  <a:schemeClr val="accent4">
                    <a:lumMod val="40000"/>
                    <a:lumOff val="60000"/>
                  </a:schemeClr>
                </a:solidFill>
                <a:latin typeface="Bahnschrift SemiBold SemiConden" panose="020B0502040204020203" pitchFamily="34" charset="0"/>
                <a:ea typeface="Calibri" panose="020F0502020204030204" pitchFamily="34" charset="0"/>
                <a:cs typeface="Times New Roman" panose="02020603050405020304" pitchFamily="18" charset="0"/>
              </a:rPr>
              <a:t>ramuri obișnuite</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care nu influențează traseul programului între două evenimente țintă.</a:t>
            </a:r>
            <a:endParaRPr lang="en-US"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Clasificarea ramurilor este referitoare la 2 evenimente succesive, adică este relativă la fiecare nod problemă în parte.</a:t>
            </a:r>
            <a:endParaRPr lang="ro-RO" sz="2800" dirty="0">
              <a:solidFill>
                <a:schemeClr val="bg1"/>
              </a:solidFill>
              <a:latin typeface="Bahnschrift SemiBold SemiConden" panose="020B0502040204020203" pitchFamily="34" charset="0"/>
            </a:endParaRPr>
          </a:p>
        </p:txBody>
      </p:sp>
      <p:grpSp>
        <p:nvGrpSpPr>
          <p:cNvPr id="21" name="Group 20"/>
          <p:cNvGrpSpPr/>
          <p:nvPr/>
        </p:nvGrpSpPr>
        <p:grpSpPr>
          <a:xfrm rot="185368">
            <a:off x="9750672" y="826603"/>
            <a:ext cx="1549031" cy="1360465"/>
            <a:chOff x="7184594" y="1249521"/>
            <a:chExt cx="1762479" cy="1423939"/>
          </a:xfrm>
        </p:grpSpPr>
        <p:sp>
          <p:nvSpPr>
            <p:cNvPr id="22" name="Oval 21"/>
            <p:cNvSpPr/>
            <p:nvPr/>
          </p:nvSpPr>
          <p:spPr>
            <a:xfrm>
              <a:off x="8122127" y="1249521"/>
              <a:ext cx="824946" cy="815008"/>
            </a:xfrm>
            <a:prstGeom prst="ellipse">
              <a:avLst/>
            </a:prstGeom>
            <a:solidFill>
              <a:schemeClr val="bg1"/>
            </a:solid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3" name="Freeform 22"/>
            <p:cNvSpPr/>
            <p:nvPr/>
          </p:nvSpPr>
          <p:spPr>
            <a:xfrm flipH="1">
              <a:off x="7184594" y="2091731"/>
              <a:ext cx="1214612" cy="581729"/>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grpSp>
        <p:nvGrpSpPr>
          <p:cNvPr id="13" name="Group 12"/>
          <p:cNvGrpSpPr/>
          <p:nvPr/>
        </p:nvGrpSpPr>
        <p:grpSpPr>
          <a:xfrm rot="185368">
            <a:off x="8879118" y="1804742"/>
            <a:ext cx="2837562" cy="4080828"/>
            <a:chOff x="8173213" y="984935"/>
            <a:chExt cx="3228561" cy="4271220"/>
          </a:xfrm>
        </p:grpSpPr>
        <p:sp>
          <p:nvSpPr>
            <p:cNvPr id="14" name="Oval 13"/>
            <p:cNvSpPr/>
            <p:nvPr/>
          </p:nvSpPr>
          <p:spPr>
            <a:xfrm>
              <a:off x="8173213" y="984935"/>
              <a:ext cx="824946" cy="815008"/>
            </a:xfrm>
            <a:prstGeom prst="ellipse">
              <a:avLst/>
            </a:prstGeom>
            <a:solidFill>
              <a:schemeClr val="bg1"/>
            </a:solid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Freeform 14"/>
            <p:cNvSpPr/>
            <p:nvPr/>
          </p:nvSpPr>
          <p:spPr>
            <a:xfrm>
              <a:off x="8968446" y="1613777"/>
              <a:ext cx="692172" cy="973902"/>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Freeform 15"/>
            <p:cNvSpPr/>
            <p:nvPr/>
          </p:nvSpPr>
          <p:spPr>
            <a:xfrm>
              <a:off x="9055601" y="3157549"/>
              <a:ext cx="968878" cy="915556"/>
            </a:xfrm>
            <a:custGeom>
              <a:avLst/>
              <a:gdLst>
                <a:gd name="connsiteX0" fmla="*/ 383319 w 383319"/>
                <a:gd name="connsiteY0" fmla="*/ 0 h 674004"/>
                <a:gd name="connsiteX1" fmla="*/ 134840 w 383319"/>
                <a:gd name="connsiteY1" fmla="*/ 159026 h 674004"/>
                <a:gd name="connsiteX2" fmla="*/ 254110 w 383319"/>
                <a:gd name="connsiteY2" fmla="*/ 506895 h 674004"/>
                <a:gd name="connsiteX3" fmla="*/ 25510 w 383319"/>
                <a:gd name="connsiteY3" fmla="*/ 655982 h 674004"/>
                <a:gd name="connsiteX4" fmla="*/ 15571 w 383319"/>
                <a:gd name="connsiteY4" fmla="*/ 665922 h 674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19" h="674004">
                  <a:moveTo>
                    <a:pt x="383319" y="0"/>
                  </a:moveTo>
                  <a:cubicBezTo>
                    <a:pt x="269847" y="37272"/>
                    <a:pt x="156375" y="74544"/>
                    <a:pt x="134840" y="159026"/>
                  </a:cubicBezTo>
                  <a:cubicBezTo>
                    <a:pt x="113305" y="243509"/>
                    <a:pt x="272332" y="424069"/>
                    <a:pt x="254110" y="506895"/>
                  </a:cubicBezTo>
                  <a:cubicBezTo>
                    <a:pt x="235888" y="589721"/>
                    <a:pt x="65266" y="629478"/>
                    <a:pt x="25510" y="655982"/>
                  </a:cubicBezTo>
                  <a:cubicBezTo>
                    <a:pt x="-14246" y="682486"/>
                    <a:pt x="662" y="674204"/>
                    <a:pt x="15571" y="665922"/>
                  </a:cubicBezTo>
                </a:path>
              </a:pathLst>
            </a:custGeom>
            <a:noFill/>
            <a:ln w="76200">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Freeform 16"/>
            <p:cNvSpPr/>
            <p:nvPr/>
          </p:nvSpPr>
          <p:spPr>
            <a:xfrm>
              <a:off x="10110605" y="3164756"/>
              <a:ext cx="829316" cy="1428114"/>
            </a:xfrm>
            <a:custGeom>
              <a:avLst/>
              <a:gdLst>
                <a:gd name="connsiteX0" fmla="*/ 0 w 829316"/>
                <a:gd name="connsiteY0" fmla="*/ 0 h 944217"/>
                <a:gd name="connsiteX1" fmla="*/ 407504 w 829316"/>
                <a:gd name="connsiteY1" fmla="*/ 228600 h 944217"/>
                <a:gd name="connsiteX2" fmla="*/ 377687 w 829316"/>
                <a:gd name="connsiteY2" fmla="*/ 705678 h 944217"/>
                <a:gd name="connsiteX3" fmla="*/ 795130 w 829316"/>
                <a:gd name="connsiteY3" fmla="*/ 904461 h 944217"/>
                <a:gd name="connsiteX4" fmla="*/ 775252 w 829316"/>
                <a:gd name="connsiteY4" fmla="*/ 944217 h 944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16" h="944217">
                  <a:moveTo>
                    <a:pt x="0" y="0"/>
                  </a:moveTo>
                  <a:cubicBezTo>
                    <a:pt x="172278" y="55493"/>
                    <a:pt x="344556" y="110987"/>
                    <a:pt x="407504" y="228600"/>
                  </a:cubicBezTo>
                  <a:cubicBezTo>
                    <a:pt x="470452" y="346213"/>
                    <a:pt x="313083" y="593035"/>
                    <a:pt x="377687" y="705678"/>
                  </a:cubicBezTo>
                  <a:cubicBezTo>
                    <a:pt x="442291" y="818322"/>
                    <a:pt x="728869" y="864705"/>
                    <a:pt x="795130" y="904461"/>
                  </a:cubicBezTo>
                  <a:cubicBezTo>
                    <a:pt x="861391" y="944217"/>
                    <a:pt x="818321" y="944217"/>
                    <a:pt x="775252" y="944217"/>
                  </a:cubicBezTo>
                </a:path>
              </a:pathLst>
            </a:custGeom>
            <a:noFill/>
            <a:ln w="76200">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Oval 17"/>
            <p:cNvSpPr/>
            <p:nvPr/>
          </p:nvSpPr>
          <p:spPr>
            <a:xfrm>
              <a:off x="9619247" y="2474788"/>
              <a:ext cx="824946" cy="815008"/>
            </a:xfrm>
            <a:prstGeom prst="ellipse">
              <a:avLst/>
            </a:prstGeom>
            <a:solidFill>
              <a:schemeClr val="accent4">
                <a:lumMod val="60000"/>
                <a:lumOff val="40000"/>
              </a:schemeClr>
            </a:solid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9" name="Oval 18"/>
            <p:cNvSpPr/>
            <p:nvPr/>
          </p:nvSpPr>
          <p:spPr>
            <a:xfrm>
              <a:off x="8318565" y="3949090"/>
              <a:ext cx="824946" cy="815008"/>
            </a:xfrm>
            <a:prstGeom prst="ellipse">
              <a:avLst/>
            </a:prstGeom>
            <a:solidFill>
              <a:schemeClr val="bg1"/>
            </a:solid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Oval 19"/>
            <p:cNvSpPr/>
            <p:nvPr/>
          </p:nvSpPr>
          <p:spPr>
            <a:xfrm>
              <a:off x="10576829" y="4441149"/>
              <a:ext cx="824945" cy="815006"/>
            </a:xfrm>
            <a:prstGeom prst="ellipse">
              <a:avLst/>
            </a:prstGeom>
            <a:solidFill>
              <a:schemeClr val="accent6">
                <a:lumMod val="60000"/>
                <a:lumOff val="40000"/>
              </a:schemeClr>
            </a:solid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sp>
        <p:nvSpPr>
          <p:cNvPr id="38" name="Freeform 37"/>
          <p:cNvSpPr/>
          <p:nvPr/>
        </p:nvSpPr>
        <p:spPr>
          <a:xfrm rot="185368" flipH="1">
            <a:off x="8713391" y="2519005"/>
            <a:ext cx="346217" cy="540665"/>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9" name="Freeform 38"/>
          <p:cNvSpPr/>
          <p:nvPr/>
        </p:nvSpPr>
        <p:spPr>
          <a:xfrm rot="5164085" flipH="1">
            <a:off x="11291583" y="1460143"/>
            <a:ext cx="422937" cy="540665"/>
          </a:xfrm>
          <a:custGeom>
            <a:avLst/>
            <a:gdLst>
              <a:gd name="connsiteX0" fmla="*/ 0 w 723305"/>
              <a:gd name="connsiteY0" fmla="*/ 0 h 867669"/>
              <a:gd name="connsiteX1" fmla="*/ 258417 w 723305"/>
              <a:gd name="connsiteY1" fmla="*/ 288235 h 867669"/>
              <a:gd name="connsiteX2" fmla="*/ 69574 w 723305"/>
              <a:gd name="connsiteY2" fmla="*/ 695739 h 867669"/>
              <a:gd name="connsiteX3" fmla="*/ 665922 w 723305"/>
              <a:gd name="connsiteY3" fmla="*/ 844826 h 867669"/>
              <a:gd name="connsiteX4" fmla="*/ 665922 w 723305"/>
              <a:gd name="connsiteY4" fmla="*/ 864704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05" h="867669">
                <a:moveTo>
                  <a:pt x="0" y="0"/>
                </a:moveTo>
                <a:cubicBezTo>
                  <a:pt x="123410" y="86139"/>
                  <a:pt x="246821" y="172279"/>
                  <a:pt x="258417" y="288235"/>
                </a:cubicBezTo>
                <a:cubicBezTo>
                  <a:pt x="270013" y="404191"/>
                  <a:pt x="1657" y="602974"/>
                  <a:pt x="69574" y="695739"/>
                </a:cubicBezTo>
                <a:cubicBezTo>
                  <a:pt x="137491" y="788504"/>
                  <a:pt x="566531" y="816665"/>
                  <a:pt x="665922" y="844826"/>
                </a:cubicBezTo>
                <a:cubicBezTo>
                  <a:pt x="765313" y="872987"/>
                  <a:pt x="715617" y="868845"/>
                  <a:pt x="665922" y="864704"/>
                </a:cubicBezTo>
              </a:path>
            </a:pathLst>
          </a:custGeom>
          <a:noFill/>
          <a:ln w="76200">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1" name="TextBox 40"/>
          <p:cNvSpPr txBox="1"/>
          <p:nvPr/>
        </p:nvSpPr>
        <p:spPr>
          <a:xfrm>
            <a:off x="10180034" y="2539438"/>
            <a:ext cx="1482906" cy="369332"/>
          </a:xfrm>
          <a:prstGeom prst="rect">
            <a:avLst/>
          </a:prstGeom>
          <a:noFill/>
        </p:spPr>
        <p:txBody>
          <a:bodyPr wrap="none" rtlCol="0">
            <a:spAutoFit/>
          </a:bodyPr>
          <a:lstStyle/>
          <a:p>
            <a:r>
              <a:rPr lang="ro-RO" dirty="0" err="1">
                <a:solidFill>
                  <a:schemeClr val="accent4">
                    <a:lumMod val="40000"/>
                    <a:lumOff val="60000"/>
                  </a:schemeClr>
                </a:solidFill>
                <a:latin typeface="Bahnschrift SemiBold SemiConden" panose="020B0502040204020203" pitchFamily="34" charset="0"/>
              </a:rPr>
              <a:t>r</a:t>
            </a:r>
            <a:r>
              <a:rPr lang="en-US" dirty="0" err="1" smtClean="0">
                <a:solidFill>
                  <a:schemeClr val="accent4">
                    <a:lumMod val="40000"/>
                    <a:lumOff val="60000"/>
                  </a:schemeClr>
                </a:solidFill>
                <a:latin typeface="Bahnschrift SemiBold SemiConden" panose="020B0502040204020203" pitchFamily="34" charset="0"/>
              </a:rPr>
              <a:t>amur</a:t>
            </a:r>
            <a:r>
              <a:rPr lang="ro-RO" dirty="0" smtClean="0">
                <a:solidFill>
                  <a:schemeClr val="accent4">
                    <a:lumMod val="40000"/>
                    <a:lumOff val="60000"/>
                  </a:schemeClr>
                </a:solidFill>
                <a:latin typeface="Bahnschrift SemiBold SemiConden" panose="020B0502040204020203" pitchFamily="34" charset="0"/>
              </a:rPr>
              <a:t>ă critică</a:t>
            </a:r>
            <a:endParaRPr lang="ro-RO" dirty="0">
              <a:solidFill>
                <a:schemeClr val="accent4">
                  <a:lumMod val="40000"/>
                  <a:lumOff val="60000"/>
                </a:schemeClr>
              </a:solidFill>
              <a:latin typeface="Bahnschrift SemiBold SemiConden" panose="020B0502040204020203" pitchFamily="34" charset="0"/>
            </a:endParaRPr>
          </a:p>
        </p:txBody>
      </p:sp>
      <p:cxnSp>
        <p:nvCxnSpPr>
          <p:cNvPr id="43" name="Straight Arrow Connector 42"/>
          <p:cNvCxnSpPr>
            <a:stCxn id="41" idx="1"/>
          </p:cNvCxnSpPr>
          <p:nvPr/>
        </p:nvCxnSpPr>
        <p:spPr>
          <a:xfrm flipH="1">
            <a:off x="9914582" y="2724104"/>
            <a:ext cx="265452" cy="373965"/>
          </a:xfrm>
          <a:prstGeom prst="straightConnector1">
            <a:avLst/>
          </a:prstGeom>
          <a:ln w="28575">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9935334" y="1418756"/>
            <a:ext cx="242826" cy="577924"/>
          </a:xfrm>
          <a:prstGeom prst="straightConnector1">
            <a:avLst/>
          </a:prstGeom>
          <a:ln w="28575">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15318" y="1021073"/>
            <a:ext cx="1888659" cy="369332"/>
          </a:xfrm>
          <a:prstGeom prst="rect">
            <a:avLst/>
          </a:prstGeom>
          <a:noFill/>
        </p:spPr>
        <p:txBody>
          <a:bodyPr wrap="none" rtlCol="0">
            <a:spAutoFit/>
          </a:bodyPr>
          <a:lstStyle/>
          <a:p>
            <a:r>
              <a:rPr lang="ro-RO" dirty="0" err="1">
                <a:solidFill>
                  <a:schemeClr val="accent4">
                    <a:lumMod val="40000"/>
                    <a:lumOff val="60000"/>
                  </a:schemeClr>
                </a:solidFill>
                <a:latin typeface="Bahnschrift SemiBold SemiConden" panose="020B0502040204020203" pitchFamily="34" charset="0"/>
              </a:rPr>
              <a:t>r</a:t>
            </a:r>
            <a:r>
              <a:rPr lang="en-US" dirty="0" err="1" smtClean="0">
                <a:solidFill>
                  <a:schemeClr val="accent4">
                    <a:lumMod val="40000"/>
                    <a:lumOff val="60000"/>
                  </a:schemeClr>
                </a:solidFill>
                <a:latin typeface="Bahnschrift SemiBold SemiConden" panose="020B0502040204020203" pitchFamily="34" charset="0"/>
              </a:rPr>
              <a:t>amur</a:t>
            </a:r>
            <a:r>
              <a:rPr lang="ro-RO" dirty="0" smtClean="0">
                <a:solidFill>
                  <a:schemeClr val="accent4">
                    <a:lumMod val="40000"/>
                    <a:lumOff val="60000"/>
                  </a:schemeClr>
                </a:solidFill>
                <a:latin typeface="Bahnschrift SemiBold SemiConden" panose="020B0502040204020203" pitchFamily="34" charset="0"/>
              </a:rPr>
              <a:t>ă semicritică</a:t>
            </a:r>
            <a:endParaRPr lang="ro-RO" dirty="0">
              <a:solidFill>
                <a:schemeClr val="accent4">
                  <a:lumMod val="40000"/>
                  <a:lumOff val="60000"/>
                </a:schemeClr>
              </a:solidFill>
              <a:latin typeface="Bahnschrift SemiBold SemiConden" panose="020B0502040204020203" pitchFamily="34" charset="0"/>
            </a:endParaRPr>
          </a:p>
        </p:txBody>
      </p:sp>
      <p:sp>
        <p:nvSpPr>
          <p:cNvPr id="48" name="TextBox 47"/>
          <p:cNvSpPr txBox="1"/>
          <p:nvPr/>
        </p:nvSpPr>
        <p:spPr>
          <a:xfrm>
            <a:off x="10952262" y="3377585"/>
            <a:ext cx="1042273" cy="646331"/>
          </a:xfrm>
          <a:prstGeom prst="rect">
            <a:avLst/>
          </a:prstGeom>
          <a:noFill/>
        </p:spPr>
        <p:txBody>
          <a:bodyPr wrap="none" rtlCol="0">
            <a:spAutoFit/>
          </a:bodyPr>
          <a:lstStyle/>
          <a:p>
            <a:r>
              <a:rPr lang="ro-RO" dirty="0">
                <a:solidFill>
                  <a:schemeClr val="accent4">
                    <a:lumMod val="40000"/>
                    <a:lumOff val="60000"/>
                  </a:schemeClr>
                </a:solidFill>
                <a:latin typeface="Bahnschrift SemiBold SemiConden" panose="020B0502040204020203" pitchFamily="34" charset="0"/>
              </a:rPr>
              <a:t>n</a:t>
            </a:r>
            <a:r>
              <a:rPr lang="ro-RO" dirty="0" smtClean="0">
                <a:solidFill>
                  <a:schemeClr val="accent4">
                    <a:lumMod val="40000"/>
                    <a:lumOff val="60000"/>
                  </a:schemeClr>
                </a:solidFill>
                <a:latin typeface="Bahnschrift SemiBold SemiConden" panose="020B0502040204020203" pitchFamily="34" charset="0"/>
              </a:rPr>
              <a:t>od</a:t>
            </a:r>
          </a:p>
          <a:p>
            <a:r>
              <a:rPr lang="ro-RO" dirty="0" smtClean="0">
                <a:solidFill>
                  <a:schemeClr val="accent4">
                    <a:lumMod val="40000"/>
                    <a:lumOff val="60000"/>
                  </a:schemeClr>
                </a:solidFill>
                <a:latin typeface="Bahnschrift SemiBold SemiConden" panose="020B0502040204020203" pitchFamily="34" charset="0"/>
              </a:rPr>
              <a:t>problemă</a:t>
            </a:r>
            <a:endParaRPr lang="ro-RO" dirty="0">
              <a:solidFill>
                <a:schemeClr val="accent4">
                  <a:lumMod val="40000"/>
                  <a:lumOff val="60000"/>
                </a:schemeClr>
              </a:solidFill>
              <a:latin typeface="Bahnschrift SemiBold SemiConden" panose="020B0502040204020203" pitchFamily="34" charset="0"/>
            </a:endParaRPr>
          </a:p>
        </p:txBody>
      </p:sp>
      <p:sp>
        <p:nvSpPr>
          <p:cNvPr id="49" name="TextBox 48"/>
          <p:cNvSpPr txBox="1"/>
          <p:nvPr/>
        </p:nvSpPr>
        <p:spPr>
          <a:xfrm>
            <a:off x="11108790" y="6045907"/>
            <a:ext cx="309700" cy="369332"/>
          </a:xfrm>
          <a:prstGeom prst="rect">
            <a:avLst/>
          </a:prstGeom>
          <a:noFill/>
        </p:spPr>
        <p:txBody>
          <a:bodyPr wrap="none" rtlCol="0">
            <a:spAutoFit/>
          </a:bodyPr>
          <a:lstStyle/>
          <a:p>
            <a:r>
              <a:rPr lang="ro-RO" dirty="0">
                <a:solidFill>
                  <a:schemeClr val="accent4">
                    <a:lumMod val="40000"/>
                    <a:lumOff val="60000"/>
                  </a:schemeClr>
                </a:solidFill>
                <a:latin typeface="Bahnschrift SemiBold SemiConden" panose="020B0502040204020203" pitchFamily="34" charset="0"/>
              </a:rPr>
              <a:t>G</a:t>
            </a:r>
            <a:endParaRPr lang="ro-RO" dirty="0" smtClean="0">
              <a:solidFill>
                <a:schemeClr val="accent4">
                  <a:lumMod val="40000"/>
                  <a:lumOff val="6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1265075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73384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75000"/>
                  </a:schemeClr>
                </a:solidFill>
                <a:latin typeface="Consolas" panose="020B0609020204030204" pitchFamily="49" charset="0"/>
              </a:rPr>
              <a:t>1</a:t>
            </a:r>
          </a:p>
          <a:p>
            <a:pPr algn="ctr"/>
            <a:r>
              <a:rPr lang="en-US" sz="1400" dirty="0" smtClean="0">
                <a:solidFill>
                  <a:schemeClr val="bg1">
                    <a:lumMod val="75000"/>
                  </a:schemeClr>
                </a:solidFill>
                <a:latin typeface="Consolas" panose="020B0609020204030204" pitchFamily="49" charset="0"/>
              </a:rPr>
              <a:t>2</a:t>
            </a:r>
          </a:p>
          <a:p>
            <a:pPr algn="ctr"/>
            <a:r>
              <a:rPr lang="en-US" sz="1400" dirty="0" smtClean="0">
                <a:solidFill>
                  <a:schemeClr val="bg1">
                    <a:lumMod val="75000"/>
                  </a:schemeClr>
                </a:solidFill>
                <a:latin typeface="Consolas" panose="020B0609020204030204" pitchFamily="49" charset="0"/>
              </a:rPr>
              <a:t>3</a:t>
            </a:r>
          </a:p>
          <a:p>
            <a:pPr algn="ctr"/>
            <a:r>
              <a:rPr lang="en-US" sz="1400" dirty="0" smtClean="0">
                <a:solidFill>
                  <a:schemeClr val="bg1">
                    <a:lumMod val="75000"/>
                  </a:schemeClr>
                </a:solidFill>
                <a:latin typeface="Consolas" panose="020B0609020204030204" pitchFamily="49" charset="0"/>
              </a:rPr>
              <a:t>4</a:t>
            </a:r>
          </a:p>
          <a:p>
            <a:pPr algn="ctr"/>
            <a:r>
              <a:rPr lang="en-US" sz="1400" dirty="0" smtClean="0">
                <a:solidFill>
                  <a:schemeClr val="bg1">
                    <a:lumMod val="75000"/>
                  </a:schemeClr>
                </a:solidFill>
                <a:latin typeface="Consolas" panose="020B0609020204030204" pitchFamily="49" charset="0"/>
              </a:rPr>
              <a:t>5</a:t>
            </a:r>
          </a:p>
          <a:p>
            <a:pPr algn="ctr"/>
            <a:r>
              <a:rPr lang="en-US" sz="1400" dirty="0" smtClean="0">
                <a:solidFill>
                  <a:schemeClr val="bg1">
                    <a:lumMod val="75000"/>
                  </a:schemeClr>
                </a:solidFill>
                <a:latin typeface="Consolas" panose="020B0609020204030204" pitchFamily="49" charset="0"/>
              </a:rPr>
              <a:t>6</a:t>
            </a:r>
          </a:p>
          <a:p>
            <a:pPr algn="ctr"/>
            <a:r>
              <a:rPr lang="en-US" sz="1400" dirty="0" smtClean="0">
                <a:solidFill>
                  <a:schemeClr val="bg1">
                    <a:lumMod val="75000"/>
                  </a:schemeClr>
                </a:solidFill>
                <a:latin typeface="Consolas" panose="020B0609020204030204" pitchFamily="49" charset="0"/>
              </a:rPr>
              <a:t>7</a:t>
            </a:r>
          </a:p>
          <a:p>
            <a:pPr algn="ctr"/>
            <a:r>
              <a:rPr lang="en-US" sz="1400" dirty="0" smtClean="0">
                <a:solidFill>
                  <a:schemeClr val="bg1">
                    <a:lumMod val="75000"/>
                  </a:schemeClr>
                </a:solidFill>
                <a:latin typeface="Consolas" panose="020B0609020204030204" pitchFamily="49" charset="0"/>
              </a:rPr>
              <a:t>8</a:t>
            </a:r>
          </a:p>
          <a:p>
            <a:pPr algn="ctr"/>
            <a:r>
              <a:rPr lang="en-US" sz="1400" dirty="0" smtClean="0">
                <a:solidFill>
                  <a:schemeClr val="bg1">
                    <a:lumMod val="75000"/>
                  </a:schemeClr>
                </a:solidFill>
                <a:latin typeface="Consolas" panose="020B0609020204030204" pitchFamily="49" charset="0"/>
              </a:rPr>
              <a:t>9</a:t>
            </a:r>
          </a:p>
          <a:p>
            <a:pPr algn="ctr"/>
            <a:r>
              <a:rPr lang="en-US" sz="1400" dirty="0" smtClean="0">
                <a:solidFill>
                  <a:schemeClr val="bg1">
                    <a:lumMod val="75000"/>
                  </a:schemeClr>
                </a:solidFill>
                <a:latin typeface="Consolas" panose="020B0609020204030204" pitchFamily="49" charset="0"/>
              </a:rPr>
              <a:t>10</a:t>
            </a:r>
          </a:p>
          <a:p>
            <a:pPr algn="ctr"/>
            <a:r>
              <a:rPr lang="en-US" sz="1400" dirty="0" smtClean="0">
                <a:solidFill>
                  <a:schemeClr val="bg1">
                    <a:lumMod val="75000"/>
                  </a:schemeClr>
                </a:solidFill>
                <a:latin typeface="Consolas" panose="020B0609020204030204" pitchFamily="49" charset="0"/>
              </a:rPr>
              <a:t>11</a:t>
            </a:r>
          </a:p>
          <a:p>
            <a:pPr algn="ctr"/>
            <a:r>
              <a:rPr lang="en-US" sz="1400" dirty="0" smtClean="0">
                <a:solidFill>
                  <a:schemeClr val="bg1">
                    <a:lumMod val="75000"/>
                  </a:schemeClr>
                </a:solidFill>
                <a:latin typeface="Consolas" panose="020B0609020204030204" pitchFamily="49" charset="0"/>
              </a:rPr>
              <a:t>12</a:t>
            </a:r>
          </a:p>
          <a:p>
            <a:pPr algn="ctr"/>
            <a:r>
              <a:rPr lang="en-US" sz="1400" dirty="0" smtClean="0">
                <a:solidFill>
                  <a:schemeClr val="bg1">
                    <a:lumMod val="75000"/>
                  </a:schemeClr>
                </a:solidFill>
                <a:latin typeface="Consolas" panose="020B0609020204030204" pitchFamily="49" charset="0"/>
              </a:rPr>
              <a:t>13</a:t>
            </a:r>
          </a:p>
          <a:p>
            <a:pPr algn="ctr"/>
            <a:r>
              <a:rPr lang="en-US" sz="1400" dirty="0" smtClean="0">
                <a:solidFill>
                  <a:schemeClr val="bg1">
                    <a:lumMod val="75000"/>
                  </a:schemeClr>
                </a:solidFill>
                <a:latin typeface="Consolas" panose="020B0609020204030204" pitchFamily="49" charset="0"/>
              </a:rPr>
              <a:t>14</a:t>
            </a:r>
          </a:p>
          <a:p>
            <a:pPr algn="ctr"/>
            <a:r>
              <a:rPr lang="en-US" sz="1400" dirty="0" smtClean="0">
                <a:solidFill>
                  <a:schemeClr val="bg1">
                    <a:lumMod val="75000"/>
                  </a:schemeClr>
                </a:solidFill>
                <a:latin typeface="Consolas" panose="020B0609020204030204" pitchFamily="49" charset="0"/>
              </a:rPr>
              <a:t>15</a:t>
            </a:r>
          </a:p>
          <a:p>
            <a:pPr algn="ctr"/>
            <a:r>
              <a:rPr lang="en-US" sz="1400" dirty="0" smtClean="0">
                <a:solidFill>
                  <a:schemeClr val="bg1">
                    <a:lumMod val="75000"/>
                  </a:schemeClr>
                </a:solidFill>
                <a:latin typeface="Consolas" panose="020B0609020204030204" pitchFamily="49" charset="0"/>
              </a:rPr>
              <a:t>16</a:t>
            </a:r>
          </a:p>
          <a:p>
            <a:pPr algn="ctr"/>
            <a:r>
              <a:rPr lang="en-US" sz="1400" dirty="0" smtClean="0">
                <a:solidFill>
                  <a:schemeClr val="bg1">
                    <a:lumMod val="75000"/>
                  </a:schemeClr>
                </a:solidFill>
                <a:latin typeface="Consolas" panose="020B0609020204030204" pitchFamily="49" charset="0"/>
              </a:rPr>
              <a:t>17</a:t>
            </a:r>
          </a:p>
          <a:p>
            <a:pPr algn="ctr"/>
            <a:r>
              <a:rPr lang="en-US" sz="1400" dirty="0" smtClean="0">
                <a:solidFill>
                  <a:schemeClr val="bg1">
                    <a:lumMod val="75000"/>
                  </a:schemeClr>
                </a:solidFill>
                <a:latin typeface="Consolas" panose="020B0609020204030204" pitchFamily="49" charset="0"/>
              </a:rPr>
              <a:t>18</a:t>
            </a:r>
          </a:p>
          <a:p>
            <a:pPr algn="ctr"/>
            <a:r>
              <a:rPr lang="en-US" sz="1400" dirty="0" smtClean="0">
                <a:solidFill>
                  <a:schemeClr val="bg1">
                    <a:lumMod val="75000"/>
                  </a:schemeClr>
                </a:solidFill>
                <a:latin typeface="Consolas" panose="020B0609020204030204" pitchFamily="49" charset="0"/>
              </a:rPr>
              <a:t>19</a:t>
            </a:r>
          </a:p>
          <a:p>
            <a:pPr algn="ctr"/>
            <a:r>
              <a:rPr lang="en-US" sz="1400" dirty="0" smtClean="0">
                <a:solidFill>
                  <a:schemeClr val="bg1">
                    <a:lumMod val="75000"/>
                  </a:schemeClr>
                </a:solidFill>
                <a:latin typeface="Consolas" panose="020B0609020204030204" pitchFamily="49" charset="0"/>
              </a:rPr>
              <a:t>20</a:t>
            </a:r>
          </a:p>
          <a:p>
            <a:pPr algn="ctr"/>
            <a:r>
              <a:rPr lang="en-US" sz="1400" dirty="0" smtClean="0">
                <a:solidFill>
                  <a:schemeClr val="bg1">
                    <a:lumMod val="75000"/>
                  </a:schemeClr>
                </a:solidFill>
                <a:latin typeface="Consolas" panose="020B0609020204030204" pitchFamily="49" charset="0"/>
              </a:rPr>
              <a:t>21</a:t>
            </a:r>
            <a:endParaRPr lang="en-US" sz="1400" dirty="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22</a:t>
            </a:r>
          </a:p>
          <a:p>
            <a:pPr algn="ctr"/>
            <a:r>
              <a:rPr lang="en-US" sz="1400" dirty="0" smtClean="0">
                <a:solidFill>
                  <a:schemeClr val="bg1">
                    <a:lumMod val="75000"/>
                  </a:schemeClr>
                </a:solidFill>
                <a:latin typeface="Consolas" panose="020B0609020204030204" pitchFamily="49" charset="0"/>
              </a:rPr>
              <a:t>23</a:t>
            </a:r>
          </a:p>
          <a:p>
            <a:pPr algn="ctr"/>
            <a:r>
              <a:rPr lang="en-US" sz="1400" dirty="0" smtClean="0">
                <a:solidFill>
                  <a:schemeClr val="bg1">
                    <a:lumMod val="75000"/>
                  </a:schemeClr>
                </a:solidFill>
                <a:latin typeface="Consolas" panose="020B0609020204030204" pitchFamily="49" charset="0"/>
              </a:rPr>
              <a:t>24</a:t>
            </a:r>
          </a:p>
          <a:p>
            <a:pPr algn="ctr"/>
            <a:r>
              <a:rPr lang="en-US" sz="1400" dirty="0" smtClean="0">
                <a:solidFill>
                  <a:schemeClr val="bg1">
                    <a:lumMod val="75000"/>
                  </a:schemeClr>
                </a:solidFill>
                <a:latin typeface="Consolas" panose="020B0609020204030204" pitchFamily="49" charset="0"/>
              </a:rPr>
              <a:t>25</a:t>
            </a:r>
          </a:p>
          <a:p>
            <a:pPr algn="ctr"/>
            <a:r>
              <a:rPr lang="en-US" sz="1400" dirty="0" smtClean="0">
                <a:solidFill>
                  <a:schemeClr val="bg1">
                    <a:lumMod val="75000"/>
                  </a:schemeClr>
                </a:solidFill>
                <a:latin typeface="Consolas" panose="020B0609020204030204" pitchFamily="49" charset="0"/>
              </a:rPr>
              <a:t>26</a:t>
            </a:r>
          </a:p>
          <a:p>
            <a:pPr algn="ctr"/>
            <a:r>
              <a:rPr lang="en-US" sz="1400" dirty="0" smtClean="0">
                <a:solidFill>
                  <a:schemeClr val="bg1">
                    <a:lumMod val="75000"/>
                  </a:schemeClr>
                </a:solidFill>
                <a:latin typeface="Consolas" panose="020B0609020204030204" pitchFamily="49" charset="0"/>
              </a:rPr>
              <a:t>27</a:t>
            </a:r>
          </a:p>
        </p:txBody>
      </p:sp>
      <p:sp>
        <p:nvSpPr>
          <p:cNvPr id="4" name="Rectangle 1"/>
          <p:cNvSpPr>
            <a:spLocks noChangeArrowheads="1"/>
          </p:cNvSpPr>
          <p:nvPr/>
        </p:nvSpPr>
        <p:spPr bwMode="auto">
          <a:xfrm>
            <a:off x="514350" y="882431"/>
            <a:ext cx="5949064"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Exemplu</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a,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b,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fa,</a:t>
            </a:r>
            <a:r>
              <a:rPr kumimoji="0" lang="en-US" altLang="en-US" sz="1400" b="0" i="0" u="none" strike="noStrike" cap="none" normalizeH="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fb;</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dirty="0" smtClean="0">
                <a:ln>
                  <a:noFill/>
                </a:ln>
                <a:solidFill>
                  <a:srgbClr val="000000"/>
                </a:solidFill>
                <a:effectLst/>
                <a:latin typeface="Consolas" panose="020B0609020204030204" pitchFamily="49" charset="0"/>
              </a:rPr>
              <a:t>    </a:t>
            </a:r>
            <a:r>
              <a:rPr lang="en-US" altLang="en-US" sz="1400" dirty="0" smtClean="0">
                <a:solidFill>
                  <a:srgbClr val="000000"/>
                </a:solidFill>
                <a:latin typeface="Consolas" panose="020B0609020204030204" pitchFamily="49" charset="0"/>
              </a:rPr>
              <a:t>fa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fb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a:solidFill>
                  <a:srgbClr val="000000"/>
                </a:solidFill>
                <a:latin typeface="Consolas" panose="020B0609020204030204" pitchFamily="49" charset="0"/>
              </a:rPr>
              <a:t>;</a:t>
            </a:r>
            <a:r>
              <a:rPr kumimoji="0" lang="en-US" altLang="en-US" sz="1400" b="0" i="0" u="none" strike="noStrike" cap="none" normalizeH="0" dirty="0" smtClean="0">
                <a:ln>
                  <a:noFill/>
                </a:ln>
                <a:solidFill>
                  <a:srgbClr val="000000"/>
                </a:solidFill>
                <a:effectLst/>
                <a:latin typeface="Consolas" panose="020B0609020204030204" pitchFamily="49" charset="0"/>
              </a:rPr>
              <a:t> </a:t>
            </a: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(a[</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b.</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(b[</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else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0" y="0"/>
            <a:ext cx="7077075" cy="733841"/>
          </a:xfrm>
          <a:prstGeom prst="rect">
            <a:avLst/>
          </a:prstGeom>
          <a:solidFill>
            <a:srgbClr val="D2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6939281" y="0"/>
            <a:ext cx="525272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TextBox 6"/>
          <p:cNvSpPr txBox="1"/>
          <p:nvPr/>
        </p:nvSpPr>
        <p:spPr>
          <a:xfrm>
            <a:off x="419100" y="105310"/>
            <a:ext cx="1494320" cy="523220"/>
          </a:xfrm>
          <a:prstGeom prst="rect">
            <a:avLst/>
          </a:prstGeom>
          <a:noFill/>
        </p:spPr>
        <p:txBody>
          <a:bodyPr wrap="none" rtlCol="0">
            <a:spAutoFit/>
          </a:bodyPr>
          <a:lstStyle/>
          <a:p>
            <a:r>
              <a:rPr lang="en-US" sz="2800" dirty="0" smtClean="0">
                <a:solidFill>
                  <a:schemeClr val="bg1"/>
                </a:solidFill>
                <a:latin typeface="Bahnschrift SemiBold SemiConden" panose="020B0502040204020203" pitchFamily="34" charset="0"/>
              </a:rPr>
              <a:t>EXEMPLU</a:t>
            </a:r>
            <a:endParaRPr lang="ro-RO" sz="2800" dirty="0">
              <a:solidFill>
                <a:schemeClr val="bg1"/>
              </a:solidFill>
              <a:latin typeface="Bahnschrift SemiBold SemiConden" panose="020B0502040204020203" pitchFamily="34" charset="0"/>
            </a:endParaRPr>
          </a:p>
        </p:txBody>
      </p:sp>
      <p:sp>
        <p:nvSpPr>
          <p:cNvPr id="10" name="TextBox 9"/>
          <p:cNvSpPr txBox="1"/>
          <p:nvPr/>
        </p:nvSpPr>
        <p:spPr>
          <a:xfrm>
            <a:off x="7144365" y="2253237"/>
            <a:ext cx="4822232" cy="3108543"/>
          </a:xfrm>
          <a:prstGeom prst="rect">
            <a:avLst/>
          </a:prstGeom>
          <a:noFill/>
        </p:spPr>
        <p:txBody>
          <a:bodyPr wrap="square" rtlCol="0">
            <a:spAutoFit/>
          </a:bodyPr>
          <a:lstStyle/>
          <a:p>
            <a:pPr algn="just"/>
            <a:r>
              <a:rPr lang="en-US" sz="2800" dirty="0" err="1" smtClean="0">
                <a:solidFill>
                  <a:schemeClr val="bg1"/>
                </a:solidFill>
                <a:latin typeface="Bahnschrift SemiBold SemiConden" panose="020B0502040204020203" pitchFamily="34" charset="0"/>
              </a:rPr>
              <a:t>Pentru</a:t>
            </a:r>
            <a:r>
              <a:rPr lang="en-US" sz="2800" dirty="0" smtClean="0">
                <a:solidFill>
                  <a:schemeClr val="bg1"/>
                </a:solidFill>
                <a:latin typeface="Bahnschrift SemiBold SemiConden" panose="020B0502040204020203" pitchFamily="34" charset="0"/>
              </a:rPr>
              <a:t> </a:t>
            </a:r>
            <a:r>
              <a:rPr lang="en-US" sz="2800" dirty="0" err="1" smtClean="0">
                <a:solidFill>
                  <a:schemeClr val="bg1"/>
                </a:solidFill>
                <a:latin typeface="Bahnschrift SemiBold SemiConden" panose="020B0502040204020203" pitchFamily="34" charset="0"/>
              </a:rPr>
              <a:t>programul</a:t>
            </a:r>
            <a:r>
              <a:rPr lang="en-US" sz="2800" dirty="0" smtClean="0">
                <a:solidFill>
                  <a:schemeClr val="bg1"/>
                </a:solidFill>
                <a:latin typeface="Bahnschrift SemiBold SemiConden" panose="020B0502040204020203" pitchFamily="34" charset="0"/>
              </a:rPr>
              <a:t> al</a:t>
            </a:r>
            <a:r>
              <a:rPr lang="ro-RO" sz="2800" dirty="0" smtClean="0">
                <a:solidFill>
                  <a:schemeClr val="bg1"/>
                </a:solidFill>
                <a:latin typeface="Bahnschrift SemiBold SemiConden" panose="020B0502040204020203" pitchFamily="34" charset="0"/>
              </a:rPr>
              <a:t>ăturat, vrem să folosim abordarea înlănțuită cu un arbore de secvențe de evenimente cu nivel maxim </a:t>
            </a:r>
            <a:r>
              <a:rPr lang="en-US" sz="2800" dirty="0">
                <a:solidFill>
                  <a:schemeClr val="bg1"/>
                </a:solidFill>
                <a:latin typeface="Bahnschrift SemiBold SemiConden" panose="020B0502040204020203" pitchFamily="34" charset="0"/>
              </a:rPr>
              <a:t>2</a:t>
            </a:r>
            <a:r>
              <a:rPr lang="ro-RO" sz="2800" dirty="0" smtClean="0">
                <a:solidFill>
                  <a:schemeClr val="bg1"/>
                </a:solidFill>
                <a:latin typeface="Bahnschrift SemiBold SemiConden" panose="020B0502040204020203" pitchFamily="34" charset="0"/>
              </a:rPr>
              <a:t> pentru generarea unui set de date de intrare, astfel încât nodul 22 să se execute.</a:t>
            </a:r>
            <a:endParaRPr lang="ro-RO" sz="2800"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3261378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5452533"/>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0" y="1176867"/>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1"/>
          <p:cNvSpPr>
            <a:spLocks noChangeArrowheads="1"/>
          </p:cNvSpPr>
          <p:nvPr/>
        </p:nvSpPr>
        <p:spPr bwMode="auto">
          <a:xfrm>
            <a:off x="514350" y="882431"/>
            <a:ext cx="5949064"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Exemplu</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a,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b,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fa,</a:t>
            </a:r>
            <a:r>
              <a:rPr kumimoji="0" lang="en-US" altLang="en-US" sz="1400" b="0" i="0" u="none" strike="noStrike" cap="none" normalizeH="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fb;</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dirty="0" smtClean="0">
                <a:ln>
                  <a:noFill/>
                </a:ln>
                <a:solidFill>
                  <a:srgbClr val="000000"/>
                </a:solidFill>
                <a:effectLst/>
                <a:latin typeface="Consolas" panose="020B0609020204030204" pitchFamily="49" charset="0"/>
              </a:rPr>
              <a:t>    </a:t>
            </a:r>
            <a:r>
              <a:rPr lang="en-US" altLang="en-US" sz="1400" dirty="0" smtClean="0">
                <a:solidFill>
                  <a:srgbClr val="000000"/>
                </a:solidFill>
                <a:latin typeface="Consolas" panose="020B0609020204030204" pitchFamily="49" charset="0"/>
              </a:rPr>
              <a:t>fa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fb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a:solidFill>
                  <a:srgbClr val="000000"/>
                </a:solidFill>
                <a:latin typeface="Consolas" panose="020B0609020204030204" pitchFamily="49" charset="0"/>
              </a:rPr>
              <a:t>;</a:t>
            </a:r>
            <a:r>
              <a:rPr kumimoji="0" lang="en-US" altLang="en-US" sz="1400" b="0" i="0" u="none" strike="noStrike" cap="none" normalizeH="0" dirty="0" smtClean="0">
                <a:ln>
                  <a:noFill/>
                </a:ln>
                <a:solidFill>
                  <a:srgbClr val="000000"/>
                </a:solidFill>
                <a:effectLst/>
                <a:latin typeface="Consolas" panose="020B0609020204030204" pitchFamily="49" charset="0"/>
              </a:rPr>
              <a:t> </a:t>
            </a: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(a[</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b.</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(b[</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else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0" y="73384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75000"/>
                  </a:schemeClr>
                </a:solidFill>
                <a:latin typeface="Consolas" panose="020B0609020204030204" pitchFamily="49" charset="0"/>
              </a:rPr>
              <a:t>1</a:t>
            </a:r>
          </a:p>
          <a:p>
            <a:pPr algn="ctr"/>
            <a:r>
              <a:rPr lang="en-US" sz="1400" dirty="0" smtClean="0">
                <a:solidFill>
                  <a:schemeClr val="bg1">
                    <a:lumMod val="75000"/>
                  </a:schemeClr>
                </a:solidFill>
                <a:latin typeface="Consolas" panose="020B0609020204030204" pitchFamily="49" charset="0"/>
              </a:rPr>
              <a:t>2</a:t>
            </a:r>
          </a:p>
          <a:p>
            <a:pPr algn="ctr"/>
            <a:r>
              <a:rPr lang="en-US" sz="1400" dirty="0" smtClean="0">
                <a:solidFill>
                  <a:schemeClr val="bg1">
                    <a:lumMod val="75000"/>
                  </a:schemeClr>
                </a:solidFill>
                <a:latin typeface="Consolas" panose="020B0609020204030204" pitchFamily="49" charset="0"/>
              </a:rPr>
              <a:t>3</a:t>
            </a:r>
          </a:p>
          <a:p>
            <a:pPr algn="ctr"/>
            <a:r>
              <a:rPr lang="en-US" sz="1400" dirty="0" smtClean="0">
                <a:solidFill>
                  <a:schemeClr val="bg1">
                    <a:lumMod val="75000"/>
                  </a:schemeClr>
                </a:solidFill>
                <a:latin typeface="Consolas" panose="020B0609020204030204" pitchFamily="49" charset="0"/>
              </a:rPr>
              <a:t>4</a:t>
            </a:r>
          </a:p>
          <a:p>
            <a:pPr algn="ctr"/>
            <a:r>
              <a:rPr lang="en-US" sz="1400" dirty="0" smtClean="0">
                <a:solidFill>
                  <a:schemeClr val="bg1">
                    <a:lumMod val="75000"/>
                  </a:schemeClr>
                </a:solidFill>
                <a:latin typeface="Consolas" panose="020B0609020204030204" pitchFamily="49" charset="0"/>
              </a:rPr>
              <a:t>5</a:t>
            </a:r>
          </a:p>
          <a:p>
            <a:pPr algn="ctr"/>
            <a:r>
              <a:rPr lang="en-US" sz="1400" dirty="0" smtClean="0">
                <a:solidFill>
                  <a:schemeClr val="bg1">
                    <a:lumMod val="75000"/>
                  </a:schemeClr>
                </a:solidFill>
                <a:latin typeface="Consolas" panose="020B0609020204030204" pitchFamily="49" charset="0"/>
              </a:rPr>
              <a:t>6</a:t>
            </a:r>
          </a:p>
          <a:p>
            <a:pPr algn="ctr"/>
            <a:r>
              <a:rPr lang="en-US" sz="1400" dirty="0" smtClean="0">
                <a:solidFill>
                  <a:schemeClr val="bg1">
                    <a:lumMod val="75000"/>
                  </a:schemeClr>
                </a:solidFill>
                <a:latin typeface="Consolas" panose="020B0609020204030204" pitchFamily="49" charset="0"/>
              </a:rPr>
              <a:t>7</a:t>
            </a:r>
          </a:p>
          <a:p>
            <a:pPr algn="ctr"/>
            <a:r>
              <a:rPr lang="en-US" sz="1400" dirty="0" smtClean="0">
                <a:solidFill>
                  <a:schemeClr val="bg1">
                    <a:lumMod val="75000"/>
                  </a:schemeClr>
                </a:solidFill>
                <a:latin typeface="Consolas" panose="020B0609020204030204" pitchFamily="49" charset="0"/>
              </a:rPr>
              <a:t>8</a:t>
            </a:r>
          </a:p>
          <a:p>
            <a:pPr algn="ctr"/>
            <a:r>
              <a:rPr lang="en-US" sz="1400" dirty="0" smtClean="0">
                <a:solidFill>
                  <a:schemeClr val="bg1">
                    <a:lumMod val="75000"/>
                  </a:schemeClr>
                </a:solidFill>
                <a:latin typeface="Consolas" panose="020B0609020204030204" pitchFamily="49" charset="0"/>
              </a:rPr>
              <a:t>9</a:t>
            </a:r>
          </a:p>
          <a:p>
            <a:pPr algn="ctr"/>
            <a:r>
              <a:rPr lang="en-US" sz="1400" dirty="0" smtClean="0">
                <a:solidFill>
                  <a:schemeClr val="bg1">
                    <a:lumMod val="75000"/>
                  </a:schemeClr>
                </a:solidFill>
                <a:latin typeface="Consolas" panose="020B0609020204030204" pitchFamily="49" charset="0"/>
              </a:rPr>
              <a:t>10</a:t>
            </a:r>
          </a:p>
          <a:p>
            <a:pPr algn="ctr"/>
            <a:r>
              <a:rPr lang="en-US" sz="1400" dirty="0" smtClean="0">
                <a:solidFill>
                  <a:schemeClr val="bg1">
                    <a:lumMod val="75000"/>
                  </a:schemeClr>
                </a:solidFill>
                <a:latin typeface="Consolas" panose="020B0609020204030204" pitchFamily="49" charset="0"/>
              </a:rPr>
              <a:t>11</a:t>
            </a:r>
          </a:p>
          <a:p>
            <a:pPr algn="ctr"/>
            <a:r>
              <a:rPr lang="en-US" sz="1400" dirty="0" smtClean="0">
                <a:solidFill>
                  <a:schemeClr val="bg1">
                    <a:lumMod val="75000"/>
                  </a:schemeClr>
                </a:solidFill>
                <a:latin typeface="Consolas" panose="020B0609020204030204" pitchFamily="49" charset="0"/>
              </a:rPr>
              <a:t>12</a:t>
            </a:r>
          </a:p>
          <a:p>
            <a:pPr algn="ctr"/>
            <a:r>
              <a:rPr lang="en-US" sz="1400" dirty="0" smtClean="0">
                <a:solidFill>
                  <a:schemeClr val="bg1">
                    <a:lumMod val="75000"/>
                  </a:schemeClr>
                </a:solidFill>
                <a:latin typeface="Consolas" panose="020B0609020204030204" pitchFamily="49" charset="0"/>
              </a:rPr>
              <a:t>13</a:t>
            </a:r>
          </a:p>
          <a:p>
            <a:pPr algn="ctr"/>
            <a:r>
              <a:rPr lang="en-US" sz="1400" dirty="0" smtClean="0">
                <a:solidFill>
                  <a:schemeClr val="bg1">
                    <a:lumMod val="75000"/>
                  </a:schemeClr>
                </a:solidFill>
                <a:latin typeface="Consolas" panose="020B0609020204030204" pitchFamily="49" charset="0"/>
              </a:rPr>
              <a:t>14</a:t>
            </a:r>
          </a:p>
          <a:p>
            <a:pPr algn="ctr"/>
            <a:r>
              <a:rPr lang="en-US" sz="1400" dirty="0" smtClean="0">
                <a:solidFill>
                  <a:schemeClr val="bg1">
                    <a:lumMod val="75000"/>
                  </a:schemeClr>
                </a:solidFill>
                <a:latin typeface="Consolas" panose="020B0609020204030204" pitchFamily="49" charset="0"/>
              </a:rPr>
              <a:t>15</a:t>
            </a:r>
          </a:p>
          <a:p>
            <a:pPr algn="ctr"/>
            <a:r>
              <a:rPr lang="en-US" sz="1400" dirty="0" smtClean="0">
                <a:solidFill>
                  <a:schemeClr val="bg1">
                    <a:lumMod val="75000"/>
                  </a:schemeClr>
                </a:solidFill>
                <a:latin typeface="Consolas" panose="020B0609020204030204" pitchFamily="49" charset="0"/>
              </a:rPr>
              <a:t>16</a:t>
            </a:r>
          </a:p>
          <a:p>
            <a:pPr algn="ctr"/>
            <a:r>
              <a:rPr lang="en-US" sz="1400" dirty="0" smtClean="0">
                <a:solidFill>
                  <a:schemeClr val="bg1">
                    <a:lumMod val="75000"/>
                  </a:schemeClr>
                </a:solidFill>
                <a:latin typeface="Consolas" panose="020B0609020204030204" pitchFamily="49" charset="0"/>
              </a:rPr>
              <a:t>17</a:t>
            </a:r>
          </a:p>
          <a:p>
            <a:pPr algn="ctr"/>
            <a:r>
              <a:rPr lang="en-US" sz="1400" dirty="0" smtClean="0">
                <a:solidFill>
                  <a:schemeClr val="bg1">
                    <a:lumMod val="75000"/>
                  </a:schemeClr>
                </a:solidFill>
                <a:latin typeface="Consolas" panose="020B0609020204030204" pitchFamily="49" charset="0"/>
              </a:rPr>
              <a:t>18</a:t>
            </a:r>
          </a:p>
          <a:p>
            <a:pPr algn="ctr"/>
            <a:r>
              <a:rPr lang="en-US" sz="1400" dirty="0" smtClean="0">
                <a:solidFill>
                  <a:schemeClr val="bg1">
                    <a:lumMod val="75000"/>
                  </a:schemeClr>
                </a:solidFill>
                <a:latin typeface="Consolas" panose="020B0609020204030204" pitchFamily="49" charset="0"/>
              </a:rPr>
              <a:t>19</a:t>
            </a:r>
          </a:p>
          <a:p>
            <a:pPr algn="ctr"/>
            <a:r>
              <a:rPr lang="en-US" sz="1400" dirty="0" smtClean="0">
                <a:solidFill>
                  <a:schemeClr val="bg1">
                    <a:lumMod val="75000"/>
                  </a:schemeClr>
                </a:solidFill>
                <a:latin typeface="Consolas" panose="020B0609020204030204" pitchFamily="49" charset="0"/>
              </a:rPr>
              <a:t>20</a:t>
            </a:r>
          </a:p>
          <a:p>
            <a:pPr algn="ctr"/>
            <a:r>
              <a:rPr lang="en-US" sz="1400" dirty="0" smtClean="0">
                <a:solidFill>
                  <a:schemeClr val="bg1">
                    <a:lumMod val="75000"/>
                  </a:schemeClr>
                </a:solidFill>
                <a:latin typeface="Consolas" panose="020B0609020204030204" pitchFamily="49" charset="0"/>
              </a:rPr>
              <a:t>21</a:t>
            </a:r>
            <a:endParaRPr lang="en-US" sz="1400" dirty="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22</a:t>
            </a:r>
          </a:p>
          <a:p>
            <a:pPr algn="ctr"/>
            <a:r>
              <a:rPr lang="en-US" sz="1400" dirty="0" smtClean="0">
                <a:solidFill>
                  <a:schemeClr val="bg1">
                    <a:lumMod val="75000"/>
                  </a:schemeClr>
                </a:solidFill>
                <a:latin typeface="Consolas" panose="020B0609020204030204" pitchFamily="49" charset="0"/>
              </a:rPr>
              <a:t>23</a:t>
            </a:r>
          </a:p>
          <a:p>
            <a:pPr algn="ctr"/>
            <a:r>
              <a:rPr lang="en-US" sz="1400" dirty="0" smtClean="0">
                <a:solidFill>
                  <a:schemeClr val="bg1">
                    <a:lumMod val="75000"/>
                  </a:schemeClr>
                </a:solidFill>
                <a:latin typeface="Consolas" panose="020B0609020204030204" pitchFamily="49" charset="0"/>
              </a:rPr>
              <a:t>24</a:t>
            </a:r>
          </a:p>
          <a:p>
            <a:pPr algn="ctr"/>
            <a:r>
              <a:rPr lang="en-US" sz="1400" dirty="0" smtClean="0">
                <a:solidFill>
                  <a:schemeClr val="bg1">
                    <a:lumMod val="75000"/>
                  </a:schemeClr>
                </a:solidFill>
                <a:latin typeface="Consolas" panose="020B0609020204030204" pitchFamily="49" charset="0"/>
              </a:rPr>
              <a:t>25</a:t>
            </a:r>
          </a:p>
          <a:p>
            <a:pPr algn="ctr"/>
            <a:r>
              <a:rPr lang="en-US" sz="1400" dirty="0" smtClean="0">
                <a:solidFill>
                  <a:schemeClr val="bg1">
                    <a:lumMod val="75000"/>
                  </a:schemeClr>
                </a:solidFill>
                <a:latin typeface="Consolas" panose="020B0609020204030204" pitchFamily="49" charset="0"/>
              </a:rPr>
              <a:t>26</a:t>
            </a:r>
          </a:p>
          <a:p>
            <a:pPr algn="ctr"/>
            <a:r>
              <a:rPr lang="en-US" sz="1400" dirty="0" smtClean="0">
                <a:solidFill>
                  <a:schemeClr val="bg1">
                    <a:lumMod val="75000"/>
                  </a:schemeClr>
                </a:solidFill>
                <a:latin typeface="Consolas" panose="020B0609020204030204" pitchFamily="49" charset="0"/>
              </a:rPr>
              <a:t>27</a:t>
            </a:r>
          </a:p>
        </p:txBody>
      </p:sp>
      <p:sp>
        <p:nvSpPr>
          <p:cNvPr id="5" name="Rectangle 4"/>
          <p:cNvSpPr/>
          <p:nvPr/>
        </p:nvSpPr>
        <p:spPr>
          <a:xfrm>
            <a:off x="0" y="0"/>
            <a:ext cx="7077075" cy="733841"/>
          </a:xfrm>
          <a:prstGeom prst="rect">
            <a:avLst/>
          </a:prstGeom>
          <a:solidFill>
            <a:srgbClr val="D2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p:cNvSpPr txBox="1"/>
          <p:nvPr/>
        </p:nvSpPr>
        <p:spPr>
          <a:xfrm>
            <a:off x="419100" y="105310"/>
            <a:ext cx="1494320" cy="523220"/>
          </a:xfrm>
          <a:prstGeom prst="rect">
            <a:avLst/>
          </a:prstGeom>
          <a:noFill/>
        </p:spPr>
        <p:txBody>
          <a:bodyPr wrap="none" rtlCol="0">
            <a:spAutoFit/>
          </a:bodyPr>
          <a:lstStyle/>
          <a:p>
            <a:r>
              <a:rPr lang="en-US" sz="2800" dirty="0" smtClean="0">
                <a:solidFill>
                  <a:schemeClr val="bg1"/>
                </a:solidFill>
                <a:latin typeface="Bahnschrift SemiBold SemiConden" panose="020B0502040204020203" pitchFamily="34" charset="0"/>
              </a:rPr>
              <a:t>EXEMPLU</a:t>
            </a:r>
            <a:endParaRPr lang="ro-RO" sz="2800" dirty="0">
              <a:solidFill>
                <a:schemeClr val="bg1"/>
              </a:solidFill>
              <a:latin typeface="Bahnschrift SemiBold SemiConden" panose="020B0502040204020203" pitchFamily="34" charset="0"/>
            </a:endParaRPr>
          </a:p>
        </p:txBody>
      </p:sp>
      <p:sp>
        <p:nvSpPr>
          <p:cNvPr id="12" name="Rectangle 11"/>
          <p:cNvSpPr/>
          <p:nvPr/>
        </p:nvSpPr>
        <p:spPr>
          <a:xfrm>
            <a:off x="6939281" y="0"/>
            <a:ext cx="525272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0" name="TextBox 9"/>
          <p:cNvSpPr txBox="1"/>
          <p:nvPr/>
        </p:nvSpPr>
        <p:spPr>
          <a:xfrm>
            <a:off x="7188201" y="1177481"/>
            <a:ext cx="4754880" cy="4401205"/>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Considerăm secvența inițială:</a:t>
            </a:r>
          </a:p>
          <a:p>
            <a:pPr algn="just"/>
            <a:r>
              <a:rPr lang="ro-RO" sz="2800" dirty="0" smtClean="0">
                <a:solidFill>
                  <a:schemeClr val="bg1"/>
                </a:solidFill>
                <a:latin typeface="Bahnschrift SemiBold SemiConden" panose="020B0502040204020203" pitchFamily="34" charset="0"/>
              </a:rPr>
              <a:t>E = </a:t>
            </a:r>
            <a:r>
              <a:rPr lang="en-US" sz="2800" dirty="0" smtClean="0">
                <a:solidFill>
                  <a:schemeClr val="bg1"/>
                </a:solidFill>
                <a:latin typeface="Bahnschrift SemiBold SemiConden" panose="020B0502040204020203" pitchFamily="34" charset="0"/>
              </a:rPr>
              <a:t>{ &lt;2</a:t>
            </a:r>
            <a:r>
              <a:rPr lang="en-US" sz="2800" dirty="0">
                <a:solidFill>
                  <a:schemeClr val="bg1"/>
                </a:solidFill>
                <a:latin typeface="Bahnschrift SemiBold SemiConden" panose="020B0502040204020203" pitchFamily="34" charset="0"/>
              </a:rPr>
              <a:t>, ∅&gt;, </a:t>
            </a:r>
            <a:r>
              <a:rPr lang="en-US" sz="2800" dirty="0" smtClean="0">
                <a:solidFill>
                  <a:schemeClr val="bg1"/>
                </a:solidFill>
                <a:latin typeface="Bahnschrift SemiBold SemiConden" panose="020B0502040204020203" pitchFamily="34" charset="0"/>
              </a:rPr>
              <a:t>&lt;22</a:t>
            </a:r>
            <a:r>
              <a:rPr lang="en-US" sz="2800" dirty="0">
                <a:solidFill>
                  <a:schemeClr val="bg1"/>
                </a:solidFill>
                <a:latin typeface="Bahnschrift SemiBold SemiConden" panose="020B0502040204020203" pitchFamily="34" charset="0"/>
              </a:rPr>
              <a:t>, ∅&gt; </a:t>
            </a:r>
            <a:r>
              <a:rPr lang="en-US" sz="2800" dirty="0" smtClean="0">
                <a:solidFill>
                  <a:schemeClr val="bg1"/>
                </a:solidFill>
                <a:latin typeface="Bahnschrift SemiBold SemiConden" panose="020B0502040204020203" pitchFamily="34" charset="0"/>
              </a:rPr>
              <a:t>}</a:t>
            </a:r>
          </a:p>
          <a:p>
            <a:pPr algn="just"/>
            <a:endParaRPr lang="en-US" sz="2800" dirty="0">
              <a:solidFill>
                <a:schemeClr val="bg1"/>
              </a:solidFill>
              <a:latin typeface="Bahnschrift SemiBold SemiConden" panose="020B0502040204020203" pitchFamily="34" charset="0"/>
            </a:endParaRPr>
          </a:p>
          <a:p>
            <a:pPr algn="just"/>
            <a:r>
              <a:rPr lang="en-US" sz="2800" dirty="0" err="1" smtClean="0">
                <a:solidFill>
                  <a:schemeClr val="bg1"/>
                </a:solidFill>
                <a:latin typeface="Bahnschrift SemiBold SemiConden" panose="020B0502040204020203" pitchFamily="34" charset="0"/>
              </a:rPr>
              <a:t>Abordarea</a:t>
            </a:r>
            <a:r>
              <a:rPr lang="ro-RO" sz="2800" dirty="0" smtClean="0">
                <a:solidFill>
                  <a:schemeClr val="bg1"/>
                </a:solidFill>
                <a:latin typeface="Bahnschrift SemiBold SemiConden" panose="020B0502040204020203" pitchFamily="34" charset="0"/>
              </a:rPr>
              <a:t> înlănțuită generează  în primă fază un set de date de test alese în mod aleator.  </a:t>
            </a:r>
          </a:p>
          <a:p>
            <a:pPr algn="just"/>
            <a:r>
              <a:rPr lang="ro-RO" sz="2800" dirty="0" smtClean="0">
                <a:solidFill>
                  <a:schemeClr val="bg1"/>
                </a:solidFill>
                <a:latin typeface="Bahnschrift SemiBold SemiConden" panose="020B0502040204020203" pitchFamily="34" charset="0"/>
              </a:rPr>
              <a:t>Considerăm:</a:t>
            </a:r>
          </a:p>
          <a:p>
            <a:pPr algn="just"/>
            <a:r>
              <a:rPr lang="ro-RO" sz="2800" dirty="0" smtClean="0">
                <a:solidFill>
                  <a:schemeClr val="bg1"/>
                </a:solidFill>
                <a:latin typeface="Bahnschrift SemiBold SemiConden" panose="020B0502040204020203" pitchFamily="34" charset="0"/>
              </a:rPr>
              <a:t>a = </a:t>
            </a:r>
            <a:r>
              <a:rPr lang="en-US" sz="2800" dirty="0" smtClean="0">
                <a:solidFill>
                  <a:schemeClr val="bg1"/>
                </a:solidFill>
                <a:latin typeface="Bahnschrift SemiBold SemiConden" panose="020B0502040204020203" pitchFamily="34" charset="0"/>
              </a:rPr>
              <a:t>[ 23, 45, 32, 12, 2 ]</a:t>
            </a:r>
            <a:endParaRPr lang="en-US" sz="2800" dirty="0">
              <a:solidFill>
                <a:schemeClr val="bg1"/>
              </a:solidFill>
              <a:latin typeface="Bahnschrift SemiBold SemiConden" panose="020B0502040204020203" pitchFamily="34" charset="0"/>
            </a:endParaRPr>
          </a:p>
          <a:p>
            <a:pPr algn="just"/>
            <a:r>
              <a:rPr lang="en-US" sz="2800" dirty="0" smtClean="0">
                <a:solidFill>
                  <a:schemeClr val="bg1"/>
                </a:solidFill>
                <a:latin typeface="Bahnschrift SemiBold SemiConden" panose="020B0502040204020203" pitchFamily="34" charset="0"/>
              </a:rPr>
              <a:t>b = [ 13, 56, 43, 8, 65]</a:t>
            </a:r>
          </a:p>
          <a:p>
            <a:pPr algn="just"/>
            <a:r>
              <a:rPr lang="en-US" sz="2800" dirty="0">
                <a:solidFill>
                  <a:schemeClr val="bg1"/>
                </a:solidFill>
                <a:latin typeface="Bahnschrift SemiBold SemiConden" panose="020B0502040204020203" pitchFamily="34" charset="0"/>
              </a:rPr>
              <a:t>t</a:t>
            </a:r>
            <a:r>
              <a:rPr lang="en-US" sz="2800" dirty="0" smtClean="0">
                <a:solidFill>
                  <a:schemeClr val="bg1"/>
                </a:solidFill>
                <a:latin typeface="Bahnschrift SemiBold SemiConden" panose="020B0502040204020203" pitchFamily="34" charset="0"/>
              </a:rPr>
              <a:t>arget = 10</a:t>
            </a:r>
          </a:p>
        </p:txBody>
      </p:sp>
    </p:spTree>
    <p:extLst>
      <p:ext uri="{BB962C8B-B14F-4D97-AF65-F5344CB8AC3E}">
        <p14:creationId xmlns:p14="http://schemas.microsoft.com/office/powerpoint/2010/main" val="2503051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5452533"/>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0" y="1176867"/>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1"/>
          <p:cNvSpPr>
            <a:spLocks noChangeArrowheads="1"/>
          </p:cNvSpPr>
          <p:nvPr/>
        </p:nvSpPr>
        <p:spPr bwMode="auto">
          <a:xfrm>
            <a:off x="514350" y="882431"/>
            <a:ext cx="5949064"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Exemplu</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a,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b,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fa,</a:t>
            </a:r>
            <a:r>
              <a:rPr kumimoji="0" lang="en-US" altLang="en-US" sz="1400" b="0" i="0" u="none" strike="noStrike" cap="none" normalizeH="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fb;</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dirty="0" smtClean="0">
                <a:ln>
                  <a:noFill/>
                </a:ln>
                <a:solidFill>
                  <a:srgbClr val="000000"/>
                </a:solidFill>
                <a:effectLst/>
                <a:latin typeface="Consolas" panose="020B0609020204030204" pitchFamily="49" charset="0"/>
              </a:rPr>
              <a:t>    </a:t>
            </a:r>
            <a:r>
              <a:rPr lang="en-US" altLang="en-US" sz="1400" dirty="0" smtClean="0">
                <a:solidFill>
                  <a:srgbClr val="000000"/>
                </a:solidFill>
                <a:latin typeface="Consolas" panose="020B0609020204030204" pitchFamily="49" charset="0"/>
              </a:rPr>
              <a:t>fa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fb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a:solidFill>
                  <a:srgbClr val="000000"/>
                </a:solidFill>
                <a:latin typeface="Consolas" panose="020B0609020204030204" pitchFamily="49" charset="0"/>
              </a:rPr>
              <a:t>;</a:t>
            </a:r>
            <a:r>
              <a:rPr kumimoji="0" lang="en-US" altLang="en-US" sz="1400" b="0" i="0" u="none" strike="noStrike" cap="none" normalizeH="0" dirty="0" smtClean="0">
                <a:ln>
                  <a:noFill/>
                </a:ln>
                <a:solidFill>
                  <a:srgbClr val="000000"/>
                </a:solidFill>
                <a:effectLst/>
                <a:latin typeface="Consolas" panose="020B0609020204030204" pitchFamily="49" charset="0"/>
              </a:rPr>
              <a:t> </a:t>
            </a: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(a[</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b.</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(b[</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else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0" y="73384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75000"/>
                  </a:schemeClr>
                </a:solidFill>
                <a:latin typeface="Consolas" panose="020B0609020204030204" pitchFamily="49" charset="0"/>
              </a:rPr>
              <a:t>1</a:t>
            </a:r>
          </a:p>
          <a:p>
            <a:pPr algn="ctr"/>
            <a:r>
              <a:rPr lang="en-US" sz="1400" dirty="0" smtClean="0">
                <a:solidFill>
                  <a:schemeClr val="bg1">
                    <a:lumMod val="75000"/>
                  </a:schemeClr>
                </a:solidFill>
                <a:latin typeface="Consolas" panose="020B0609020204030204" pitchFamily="49" charset="0"/>
              </a:rPr>
              <a:t>2</a:t>
            </a:r>
          </a:p>
          <a:p>
            <a:pPr algn="ctr"/>
            <a:r>
              <a:rPr lang="en-US" sz="1400" dirty="0" smtClean="0">
                <a:solidFill>
                  <a:schemeClr val="bg1">
                    <a:lumMod val="75000"/>
                  </a:schemeClr>
                </a:solidFill>
                <a:latin typeface="Consolas" panose="020B0609020204030204" pitchFamily="49" charset="0"/>
              </a:rPr>
              <a:t>3</a:t>
            </a:r>
          </a:p>
          <a:p>
            <a:pPr algn="ctr"/>
            <a:r>
              <a:rPr lang="en-US" sz="1400" dirty="0" smtClean="0">
                <a:solidFill>
                  <a:schemeClr val="bg1">
                    <a:lumMod val="75000"/>
                  </a:schemeClr>
                </a:solidFill>
                <a:latin typeface="Consolas" panose="020B0609020204030204" pitchFamily="49" charset="0"/>
              </a:rPr>
              <a:t>4</a:t>
            </a:r>
          </a:p>
          <a:p>
            <a:pPr algn="ctr"/>
            <a:r>
              <a:rPr lang="en-US" sz="1400" dirty="0" smtClean="0">
                <a:solidFill>
                  <a:schemeClr val="bg1">
                    <a:lumMod val="75000"/>
                  </a:schemeClr>
                </a:solidFill>
                <a:latin typeface="Consolas" panose="020B0609020204030204" pitchFamily="49" charset="0"/>
              </a:rPr>
              <a:t>5</a:t>
            </a:r>
          </a:p>
          <a:p>
            <a:pPr algn="ctr"/>
            <a:r>
              <a:rPr lang="en-US" sz="1400" dirty="0" smtClean="0">
                <a:solidFill>
                  <a:schemeClr val="bg1">
                    <a:lumMod val="75000"/>
                  </a:schemeClr>
                </a:solidFill>
                <a:latin typeface="Consolas" panose="020B0609020204030204" pitchFamily="49" charset="0"/>
              </a:rPr>
              <a:t>6</a:t>
            </a:r>
          </a:p>
          <a:p>
            <a:pPr algn="ctr"/>
            <a:r>
              <a:rPr lang="en-US" sz="1400" dirty="0" smtClean="0">
                <a:solidFill>
                  <a:schemeClr val="bg1">
                    <a:lumMod val="75000"/>
                  </a:schemeClr>
                </a:solidFill>
                <a:latin typeface="Consolas" panose="020B0609020204030204" pitchFamily="49" charset="0"/>
              </a:rPr>
              <a:t>7</a:t>
            </a:r>
          </a:p>
          <a:p>
            <a:pPr algn="ctr"/>
            <a:r>
              <a:rPr lang="en-US" sz="1400" dirty="0" smtClean="0">
                <a:solidFill>
                  <a:schemeClr val="bg1">
                    <a:lumMod val="75000"/>
                  </a:schemeClr>
                </a:solidFill>
                <a:latin typeface="Consolas" panose="020B0609020204030204" pitchFamily="49" charset="0"/>
              </a:rPr>
              <a:t>8</a:t>
            </a:r>
          </a:p>
          <a:p>
            <a:pPr algn="ctr"/>
            <a:r>
              <a:rPr lang="en-US" sz="1400" dirty="0" smtClean="0">
                <a:solidFill>
                  <a:schemeClr val="bg1">
                    <a:lumMod val="75000"/>
                  </a:schemeClr>
                </a:solidFill>
                <a:latin typeface="Consolas" panose="020B0609020204030204" pitchFamily="49" charset="0"/>
              </a:rPr>
              <a:t>9</a:t>
            </a:r>
          </a:p>
          <a:p>
            <a:pPr algn="ctr"/>
            <a:r>
              <a:rPr lang="en-US" sz="1400" dirty="0" smtClean="0">
                <a:solidFill>
                  <a:schemeClr val="bg1">
                    <a:lumMod val="75000"/>
                  </a:schemeClr>
                </a:solidFill>
                <a:latin typeface="Consolas" panose="020B0609020204030204" pitchFamily="49" charset="0"/>
              </a:rPr>
              <a:t>10</a:t>
            </a:r>
          </a:p>
          <a:p>
            <a:pPr algn="ctr"/>
            <a:r>
              <a:rPr lang="en-US" sz="1400" dirty="0" smtClean="0">
                <a:solidFill>
                  <a:schemeClr val="bg1">
                    <a:lumMod val="75000"/>
                  </a:schemeClr>
                </a:solidFill>
                <a:latin typeface="Consolas" panose="020B0609020204030204" pitchFamily="49" charset="0"/>
              </a:rPr>
              <a:t>11</a:t>
            </a:r>
          </a:p>
          <a:p>
            <a:pPr algn="ctr"/>
            <a:r>
              <a:rPr lang="en-US" sz="1400" dirty="0" smtClean="0">
                <a:solidFill>
                  <a:schemeClr val="bg1">
                    <a:lumMod val="75000"/>
                  </a:schemeClr>
                </a:solidFill>
                <a:latin typeface="Consolas" panose="020B0609020204030204" pitchFamily="49" charset="0"/>
              </a:rPr>
              <a:t>12</a:t>
            </a:r>
          </a:p>
          <a:p>
            <a:pPr algn="ctr"/>
            <a:r>
              <a:rPr lang="en-US" sz="1400" dirty="0" smtClean="0">
                <a:solidFill>
                  <a:schemeClr val="bg1">
                    <a:lumMod val="75000"/>
                  </a:schemeClr>
                </a:solidFill>
                <a:latin typeface="Consolas" panose="020B0609020204030204" pitchFamily="49" charset="0"/>
              </a:rPr>
              <a:t>13</a:t>
            </a:r>
          </a:p>
          <a:p>
            <a:pPr algn="ctr"/>
            <a:r>
              <a:rPr lang="en-US" sz="1400" dirty="0" smtClean="0">
                <a:solidFill>
                  <a:schemeClr val="bg1">
                    <a:lumMod val="75000"/>
                  </a:schemeClr>
                </a:solidFill>
                <a:latin typeface="Consolas" panose="020B0609020204030204" pitchFamily="49" charset="0"/>
              </a:rPr>
              <a:t>14</a:t>
            </a:r>
          </a:p>
          <a:p>
            <a:pPr algn="ctr"/>
            <a:r>
              <a:rPr lang="en-US" sz="1400" dirty="0" smtClean="0">
                <a:solidFill>
                  <a:schemeClr val="bg1">
                    <a:lumMod val="75000"/>
                  </a:schemeClr>
                </a:solidFill>
                <a:latin typeface="Consolas" panose="020B0609020204030204" pitchFamily="49" charset="0"/>
              </a:rPr>
              <a:t>15</a:t>
            </a:r>
          </a:p>
          <a:p>
            <a:pPr algn="ctr"/>
            <a:r>
              <a:rPr lang="en-US" sz="1400" dirty="0" smtClean="0">
                <a:solidFill>
                  <a:schemeClr val="bg1">
                    <a:lumMod val="75000"/>
                  </a:schemeClr>
                </a:solidFill>
                <a:latin typeface="Consolas" panose="020B0609020204030204" pitchFamily="49" charset="0"/>
              </a:rPr>
              <a:t>16</a:t>
            </a:r>
          </a:p>
          <a:p>
            <a:pPr algn="ctr"/>
            <a:r>
              <a:rPr lang="en-US" sz="1400" dirty="0" smtClean="0">
                <a:solidFill>
                  <a:schemeClr val="bg1">
                    <a:lumMod val="75000"/>
                  </a:schemeClr>
                </a:solidFill>
                <a:latin typeface="Consolas" panose="020B0609020204030204" pitchFamily="49" charset="0"/>
              </a:rPr>
              <a:t>17</a:t>
            </a:r>
          </a:p>
          <a:p>
            <a:pPr algn="ctr"/>
            <a:r>
              <a:rPr lang="en-US" sz="1400" dirty="0" smtClean="0">
                <a:solidFill>
                  <a:schemeClr val="bg1">
                    <a:lumMod val="75000"/>
                  </a:schemeClr>
                </a:solidFill>
                <a:latin typeface="Consolas" panose="020B0609020204030204" pitchFamily="49" charset="0"/>
              </a:rPr>
              <a:t>18</a:t>
            </a:r>
          </a:p>
          <a:p>
            <a:pPr algn="ctr"/>
            <a:r>
              <a:rPr lang="en-US" sz="1400" dirty="0" smtClean="0">
                <a:solidFill>
                  <a:schemeClr val="bg1">
                    <a:lumMod val="75000"/>
                  </a:schemeClr>
                </a:solidFill>
                <a:latin typeface="Consolas" panose="020B0609020204030204" pitchFamily="49" charset="0"/>
              </a:rPr>
              <a:t>19</a:t>
            </a:r>
          </a:p>
          <a:p>
            <a:pPr algn="ctr"/>
            <a:r>
              <a:rPr lang="en-US" sz="1400" dirty="0" smtClean="0">
                <a:solidFill>
                  <a:schemeClr val="bg1">
                    <a:lumMod val="75000"/>
                  </a:schemeClr>
                </a:solidFill>
                <a:latin typeface="Consolas" panose="020B0609020204030204" pitchFamily="49" charset="0"/>
              </a:rPr>
              <a:t>20</a:t>
            </a:r>
          </a:p>
          <a:p>
            <a:pPr algn="ctr"/>
            <a:r>
              <a:rPr lang="en-US" sz="1400" dirty="0" smtClean="0">
                <a:solidFill>
                  <a:schemeClr val="bg1">
                    <a:lumMod val="75000"/>
                  </a:schemeClr>
                </a:solidFill>
                <a:latin typeface="Consolas" panose="020B0609020204030204" pitchFamily="49" charset="0"/>
              </a:rPr>
              <a:t>21</a:t>
            </a:r>
            <a:endParaRPr lang="en-US" sz="1400" dirty="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22</a:t>
            </a:r>
          </a:p>
          <a:p>
            <a:pPr algn="ctr"/>
            <a:r>
              <a:rPr lang="en-US" sz="1400" dirty="0" smtClean="0">
                <a:solidFill>
                  <a:schemeClr val="bg1">
                    <a:lumMod val="75000"/>
                  </a:schemeClr>
                </a:solidFill>
                <a:latin typeface="Consolas" panose="020B0609020204030204" pitchFamily="49" charset="0"/>
              </a:rPr>
              <a:t>23</a:t>
            </a:r>
          </a:p>
          <a:p>
            <a:pPr algn="ctr"/>
            <a:r>
              <a:rPr lang="en-US" sz="1400" dirty="0" smtClean="0">
                <a:solidFill>
                  <a:schemeClr val="bg1">
                    <a:lumMod val="75000"/>
                  </a:schemeClr>
                </a:solidFill>
                <a:latin typeface="Consolas" panose="020B0609020204030204" pitchFamily="49" charset="0"/>
              </a:rPr>
              <a:t>24</a:t>
            </a:r>
          </a:p>
          <a:p>
            <a:pPr algn="ctr"/>
            <a:r>
              <a:rPr lang="en-US" sz="1400" dirty="0" smtClean="0">
                <a:solidFill>
                  <a:schemeClr val="bg1">
                    <a:lumMod val="75000"/>
                  </a:schemeClr>
                </a:solidFill>
                <a:latin typeface="Consolas" panose="020B0609020204030204" pitchFamily="49" charset="0"/>
              </a:rPr>
              <a:t>25</a:t>
            </a:r>
          </a:p>
          <a:p>
            <a:pPr algn="ctr"/>
            <a:r>
              <a:rPr lang="en-US" sz="1400" dirty="0" smtClean="0">
                <a:solidFill>
                  <a:schemeClr val="bg1">
                    <a:lumMod val="75000"/>
                  </a:schemeClr>
                </a:solidFill>
                <a:latin typeface="Consolas" panose="020B0609020204030204" pitchFamily="49" charset="0"/>
              </a:rPr>
              <a:t>26</a:t>
            </a:r>
          </a:p>
          <a:p>
            <a:pPr algn="ctr"/>
            <a:r>
              <a:rPr lang="en-US" sz="1400" dirty="0" smtClean="0">
                <a:solidFill>
                  <a:schemeClr val="bg1">
                    <a:lumMod val="75000"/>
                  </a:schemeClr>
                </a:solidFill>
                <a:latin typeface="Consolas" panose="020B0609020204030204" pitchFamily="49" charset="0"/>
              </a:rPr>
              <a:t>27</a:t>
            </a:r>
          </a:p>
        </p:txBody>
      </p:sp>
      <p:sp>
        <p:nvSpPr>
          <p:cNvPr id="5" name="Rectangle 4"/>
          <p:cNvSpPr/>
          <p:nvPr/>
        </p:nvSpPr>
        <p:spPr>
          <a:xfrm>
            <a:off x="0" y="0"/>
            <a:ext cx="7077075" cy="733841"/>
          </a:xfrm>
          <a:prstGeom prst="rect">
            <a:avLst/>
          </a:prstGeom>
          <a:solidFill>
            <a:srgbClr val="D2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p:cNvSpPr txBox="1"/>
          <p:nvPr/>
        </p:nvSpPr>
        <p:spPr>
          <a:xfrm>
            <a:off x="419100" y="105310"/>
            <a:ext cx="1494320" cy="523220"/>
          </a:xfrm>
          <a:prstGeom prst="rect">
            <a:avLst/>
          </a:prstGeom>
          <a:noFill/>
        </p:spPr>
        <p:txBody>
          <a:bodyPr wrap="none" rtlCol="0">
            <a:spAutoFit/>
          </a:bodyPr>
          <a:lstStyle/>
          <a:p>
            <a:r>
              <a:rPr lang="en-US" sz="2800" dirty="0" smtClean="0">
                <a:solidFill>
                  <a:schemeClr val="bg1"/>
                </a:solidFill>
                <a:latin typeface="Bahnschrift SemiBold SemiConden" panose="020B0502040204020203" pitchFamily="34" charset="0"/>
              </a:rPr>
              <a:t>EXEMPLU</a:t>
            </a:r>
            <a:endParaRPr lang="ro-RO" sz="2800" dirty="0">
              <a:solidFill>
                <a:schemeClr val="bg1"/>
              </a:solidFill>
              <a:latin typeface="Bahnschrift SemiBold SemiConden" panose="020B0502040204020203" pitchFamily="34" charset="0"/>
            </a:endParaRPr>
          </a:p>
        </p:txBody>
      </p:sp>
      <p:sp>
        <p:nvSpPr>
          <p:cNvPr id="6" name="Rectangle 5"/>
          <p:cNvSpPr/>
          <p:nvPr/>
        </p:nvSpPr>
        <p:spPr>
          <a:xfrm>
            <a:off x="6939281" y="0"/>
            <a:ext cx="525272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0" name="TextBox 9"/>
          <p:cNvSpPr txBox="1"/>
          <p:nvPr/>
        </p:nvSpPr>
        <p:spPr>
          <a:xfrm>
            <a:off x="7173755" y="450620"/>
            <a:ext cx="4783772" cy="6124754"/>
          </a:xfrm>
          <a:prstGeom prst="rect">
            <a:avLst/>
          </a:prstGeom>
          <a:noFill/>
        </p:spPr>
        <p:txBody>
          <a:bodyPr wrap="square" rtlCol="0">
            <a:spAutoFit/>
          </a:bodyPr>
          <a:lstStyle/>
          <a:p>
            <a:pPr algn="just"/>
            <a:r>
              <a:rPr lang="en-US" sz="2800" dirty="0" err="1" smtClean="0">
                <a:solidFill>
                  <a:schemeClr val="bg1"/>
                </a:solidFill>
                <a:latin typeface="Bahnschrift SemiBold SemiConden" panose="020B0502040204020203" pitchFamily="34" charset="0"/>
              </a:rPr>
              <a:t>Constat</a:t>
            </a:r>
            <a:r>
              <a:rPr lang="ro-RO" sz="2800" dirty="0" smtClean="0">
                <a:solidFill>
                  <a:schemeClr val="bg1"/>
                </a:solidFill>
                <a:latin typeface="Bahnschrift SemiBold SemiConden" panose="020B0502040204020203" pitchFamily="34" charset="0"/>
              </a:rPr>
              <a:t>ăm că, pentru datele anterioare,  nodul 22 nu se execută deoarece condiția din instrucțiunea de pe linia 21 nu este îndeplinită. </a:t>
            </a:r>
          </a:p>
          <a:p>
            <a:pPr algn="just"/>
            <a:endParaRPr lang="ro-RO" sz="2800" dirty="0">
              <a:solidFill>
                <a:schemeClr val="bg1"/>
              </a:solidFill>
              <a:latin typeface="Bahnschrift SemiBold SemiConden" panose="020B0502040204020203" pitchFamily="34" charset="0"/>
            </a:endParaRPr>
          </a:p>
          <a:p>
            <a:pPr algn="just"/>
            <a:r>
              <a:rPr lang="ro-RO" sz="2800" dirty="0" smtClean="0">
                <a:solidFill>
                  <a:schemeClr val="bg1"/>
                </a:solidFill>
                <a:latin typeface="Bahnschrift SemiBold SemiConden" panose="020B0502040204020203" pitchFamily="34" charset="0"/>
              </a:rPr>
              <a:t>În acest caz, abordarea înlănțuită încearcă să genereze alt set date pentru a încerca să ajungă la nodul 22. Dacă nu reușește să găsească un astfel de set, metoda caută în codul sursă nodurile în care se modifică valoarea variabilei din condiție (fb).</a:t>
            </a:r>
            <a:endParaRPr lang="en-US" sz="2800" dirty="0" smtClean="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3005385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26" y="4152899"/>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5452533"/>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Rectangle 15"/>
          <p:cNvSpPr/>
          <p:nvPr/>
        </p:nvSpPr>
        <p:spPr>
          <a:xfrm>
            <a:off x="205422" y="1606334"/>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Rectangle 14"/>
          <p:cNvSpPr/>
          <p:nvPr/>
        </p:nvSpPr>
        <p:spPr>
          <a:xfrm>
            <a:off x="136525" y="3525709"/>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0" y="1176867"/>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1"/>
          <p:cNvSpPr>
            <a:spLocks noChangeArrowheads="1"/>
          </p:cNvSpPr>
          <p:nvPr/>
        </p:nvSpPr>
        <p:spPr bwMode="auto">
          <a:xfrm>
            <a:off x="514350" y="882431"/>
            <a:ext cx="5949064"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Exemplu</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a,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b,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fa,</a:t>
            </a:r>
            <a:r>
              <a:rPr kumimoji="0" lang="en-US" altLang="en-US" sz="1400" b="0" i="0" u="none" strike="noStrike" cap="none" normalizeH="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fb;</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dirty="0" smtClean="0">
                <a:ln>
                  <a:noFill/>
                </a:ln>
                <a:solidFill>
                  <a:srgbClr val="000000"/>
                </a:solidFill>
                <a:effectLst/>
                <a:latin typeface="Consolas" panose="020B0609020204030204" pitchFamily="49" charset="0"/>
              </a:rPr>
              <a:t>    </a:t>
            </a:r>
            <a:r>
              <a:rPr lang="en-US" altLang="en-US" sz="1400" dirty="0" smtClean="0">
                <a:solidFill>
                  <a:srgbClr val="000000"/>
                </a:solidFill>
                <a:latin typeface="Consolas" panose="020B0609020204030204" pitchFamily="49" charset="0"/>
              </a:rPr>
              <a:t>fa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fb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a:solidFill>
                  <a:srgbClr val="000000"/>
                </a:solidFill>
                <a:latin typeface="Consolas" panose="020B0609020204030204" pitchFamily="49" charset="0"/>
              </a:rPr>
              <a:t>;</a:t>
            </a:r>
            <a:r>
              <a:rPr kumimoji="0" lang="en-US" altLang="en-US" sz="1400" b="0" i="0" u="none" strike="noStrike" cap="none" normalizeH="0" dirty="0" smtClean="0">
                <a:ln>
                  <a:noFill/>
                </a:ln>
                <a:solidFill>
                  <a:srgbClr val="000000"/>
                </a:solidFill>
                <a:effectLst/>
                <a:latin typeface="Consolas" panose="020B0609020204030204" pitchFamily="49" charset="0"/>
              </a:rPr>
              <a:t> </a:t>
            </a: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(a[</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b.</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(b[</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else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0" y="73384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75000"/>
                  </a:schemeClr>
                </a:solidFill>
                <a:latin typeface="Consolas" panose="020B0609020204030204" pitchFamily="49" charset="0"/>
              </a:rPr>
              <a:t>1</a:t>
            </a:r>
          </a:p>
          <a:p>
            <a:pPr algn="ctr"/>
            <a:r>
              <a:rPr lang="en-US" sz="1400" dirty="0" smtClean="0">
                <a:solidFill>
                  <a:schemeClr val="bg1">
                    <a:lumMod val="75000"/>
                  </a:schemeClr>
                </a:solidFill>
                <a:latin typeface="Consolas" panose="020B0609020204030204" pitchFamily="49" charset="0"/>
              </a:rPr>
              <a:t>2</a:t>
            </a:r>
          </a:p>
          <a:p>
            <a:pPr algn="ctr"/>
            <a:r>
              <a:rPr lang="en-US" sz="1400" dirty="0" smtClean="0">
                <a:solidFill>
                  <a:schemeClr val="bg1">
                    <a:lumMod val="75000"/>
                  </a:schemeClr>
                </a:solidFill>
                <a:latin typeface="Consolas" panose="020B0609020204030204" pitchFamily="49" charset="0"/>
              </a:rPr>
              <a:t>3</a:t>
            </a:r>
          </a:p>
          <a:p>
            <a:pPr algn="ctr"/>
            <a:r>
              <a:rPr lang="en-US" sz="1400" dirty="0" smtClean="0">
                <a:solidFill>
                  <a:schemeClr val="bg1">
                    <a:lumMod val="75000"/>
                  </a:schemeClr>
                </a:solidFill>
                <a:latin typeface="Consolas" panose="020B0609020204030204" pitchFamily="49" charset="0"/>
              </a:rPr>
              <a:t>4</a:t>
            </a:r>
          </a:p>
          <a:p>
            <a:pPr algn="ctr"/>
            <a:r>
              <a:rPr lang="en-US" sz="1400" dirty="0" smtClean="0">
                <a:solidFill>
                  <a:schemeClr val="bg1">
                    <a:lumMod val="75000"/>
                  </a:schemeClr>
                </a:solidFill>
                <a:latin typeface="Consolas" panose="020B0609020204030204" pitchFamily="49" charset="0"/>
              </a:rPr>
              <a:t>5</a:t>
            </a:r>
          </a:p>
          <a:p>
            <a:pPr algn="ctr"/>
            <a:r>
              <a:rPr lang="en-US" sz="1400" dirty="0" smtClean="0">
                <a:solidFill>
                  <a:schemeClr val="bg1">
                    <a:lumMod val="75000"/>
                  </a:schemeClr>
                </a:solidFill>
                <a:latin typeface="Consolas" panose="020B0609020204030204" pitchFamily="49" charset="0"/>
              </a:rPr>
              <a:t>6</a:t>
            </a:r>
          </a:p>
          <a:p>
            <a:pPr algn="ctr"/>
            <a:r>
              <a:rPr lang="en-US" sz="1400" dirty="0" smtClean="0">
                <a:solidFill>
                  <a:schemeClr val="bg1">
                    <a:lumMod val="75000"/>
                  </a:schemeClr>
                </a:solidFill>
                <a:latin typeface="Consolas" panose="020B0609020204030204" pitchFamily="49" charset="0"/>
              </a:rPr>
              <a:t>7</a:t>
            </a:r>
          </a:p>
          <a:p>
            <a:pPr algn="ctr"/>
            <a:r>
              <a:rPr lang="en-US" sz="1400" dirty="0" smtClean="0">
                <a:solidFill>
                  <a:schemeClr val="bg1">
                    <a:lumMod val="75000"/>
                  </a:schemeClr>
                </a:solidFill>
                <a:latin typeface="Consolas" panose="020B0609020204030204" pitchFamily="49" charset="0"/>
              </a:rPr>
              <a:t>8</a:t>
            </a:r>
          </a:p>
          <a:p>
            <a:pPr algn="ctr"/>
            <a:r>
              <a:rPr lang="en-US" sz="1400" dirty="0" smtClean="0">
                <a:solidFill>
                  <a:schemeClr val="bg1">
                    <a:lumMod val="75000"/>
                  </a:schemeClr>
                </a:solidFill>
                <a:latin typeface="Consolas" panose="020B0609020204030204" pitchFamily="49" charset="0"/>
              </a:rPr>
              <a:t>9</a:t>
            </a:r>
          </a:p>
          <a:p>
            <a:pPr algn="ctr"/>
            <a:r>
              <a:rPr lang="en-US" sz="1400" dirty="0" smtClean="0">
                <a:solidFill>
                  <a:schemeClr val="bg1">
                    <a:lumMod val="75000"/>
                  </a:schemeClr>
                </a:solidFill>
                <a:latin typeface="Consolas" panose="020B0609020204030204" pitchFamily="49" charset="0"/>
              </a:rPr>
              <a:t>10</a:t>
            </a:r>
          </a:p>
          <a:p>
            <a:pPr algn="ctr"/>
            <a:r>
              <a:rPr lang="en-US" sz="1400" dirty="0" smtClean="0">
                <a:solidFill>
                  <a:schemeClr val="bg1">
                    <a:lumMod val="75000"/>
                  </a:schemeClr>
                </a:solidFill>
                <a:latin typeface="Consolas" panose="020B0609020204030204" pitchFamily="49" charset="0"/>
              </a:rPr>
              <a:t>11</a:t>
            </a:r>
          </a:p>
          <a:p>
            <a:pPr algn="ctr"/>
            <a:r>
              <a:rPr lang="en-US" sz="1400" dirty="0" smtClean="0">
                <a:solidFill>
                  <a:schemeClr val="bg1">
                    <a:lumMod val="75000"/>
                  </a:schemeClr>
                </a:solidFill>
                <a:latin typeface="Consolas" panose="020B0609020204030204" pitchFamily="49" charset="0"/>
              </a:rPr>
              <a:t>12</a:t>
            </a:r>
          </a:p>
          <a:p>
            <a:pPr algn="ctr"/>
            <a:r>
              <a:rPr lang="en-US" sz="1400" dirty="0" smtClean="0">
                <a:solidFill>
                  <a:schemeClr val="bg1">
                    <a:lumMod val="75000"/>
                  </a:schemeClr>
                </a:solidFill>
                <a:latin typeface="Consolas" panose="020B0609020204030204" pitchFamily="49" charset="0"/>
              </a:rPr>
              <a:t>13</a:t>
            </a:r>
          </a:p>
          <a:p>
            <a:pPr algn="ctr"/>
            <a:r>
              <a:rPr lang="en-US" sz="1400" dirty="0" smtClean="0">
                <a:solidFill>
                  <a:schemeClr val="bg1">
                    <a:lumMod val="75000"/>
                  </a:schemeClr>
                </a:solidFill>
                <a:latin typeface="Consolas" panose="020B0609020204030204" pitchFamily="49" charset="0"/>
              </a:rPr>
              <a:t>14</a:t>
            </a:r>
          </a:p>
          <a:p>
            <a:pPr algn="ctr"/>
            <a:r>
              <a:rPr lang="en-US" sz="1400" dirty="0" smtClean="0">
                <a:solidFill>
                  <a:schemeClr val="bg1">
                    <a:lumMod val="75000"/>
                  </a:schemeClr>
                </a:solidFill>
                <a:latin typeface="Consolas" panose="020B0609020204030204" pitchFamily="49" charset="0"/>
              </a:rPr>
              <a:t>15</a:t>
            </a:r>
          </a:p>
          <a:p>
            <a:pPr algn="ctr"/>
            <a:r>
              <a:rPr lang="en-US" sz="1400" dirty="0" smtClean="0">
                <a:solidFill>
                  <a:schemeClr val="bg1">
                    <a:lumMod val="75000"/>
                  </a:schemeClr>
                </a:solidFill>
                <a:latin typeface="Consolas" panose="020B0609020204030204" pitchFamily="49" charset="0"/>
              </a:rPr>
              <a:t>16</a:t>
            </a:r>
          </a:p>
          <a:p>
            <a:pPr algn="ctr"/>
            <a:r>
              <a:rPr lang="en-US" sz="1400" dirty="0" smtClean="0">
                <a:solidFill>
                  <a:schemeClr val="bg1">
                    <a:lumMod val="75000"/>
                  </a:schemeClr>
                </a:solidFill>
                <a:latin typeface="Consolas" panose="020B0609020204030204" pitchFamily="49" charset="0"/>
              </a:rPr>
              <a:t>17</a:t>
            </a:r>
          </a:p>
          <a:p>
            <a:pPr algn="ctr"/>
            <a:r>
              <a:rPr lang="en-US" sz="1400" dirty="0" smtClean="0">
                <a:solidFill>
                  <a:schemeClr val="bg1">
                    <a:lumMod val="75000"/>
                  </a:schemeClr>
                </a:solidFill>
                <a:latin typeface="Consolas" panose="020B0609020204030204" pitchFamily="49" charset="0"/>
              </a:rPr>
              <a:t>18</a:t>
            </a:r>
          </a:p>
          <a:p>
            <a:pPr algn="ctr"/>
            <a:r>
              <a:rPr lang="en-US" sz="1400" dirty="0" smtClean="0">
                <a:solidFill>
                  <a:schemeClr val="bg1">
                    <a:lumMod val="75000"/>
                  </a:schemeClr>
                </a:solidFill>
                <a:latin typeface="Consolas" panose="020B0609020204030204" pitchFamily="49" charset="0"/>
              </a:rPr>
              <a:t>19</a:t>
            </a:r>
          </a:p>
          <a:p>
            <a:pPr algn="ctr"/>
            <a:r>
              <a:rPr lang="en-US" sz="1400" dirty="0" smtClean="0">
                <a:solidFill>
                  <a:schemeClr val="bg1">
                    <a:lumMod val="75000"/>
                  </a:schemeClr>
                </a:solidFill>
                <a:latin typeface="Consolas" panose="020B0609020204030204" pitchFamily="49" charset="0"/>
              </a:rPr>
              <a:t>20</a:t>
            </a:r>
          </a:p>
          <a:p>
            <a:pPr algn="ctr"/>
            <a:r>
              <a:rPr lang="en-US" sz="1400" dirty="0" smtClean="0">
                <a:solidFill>
                  <a:schemeClr val="bg1">
                    <a:lumMod val="75000"/>
                  </a:schemeClr>
                </a:solidFill>
                <a:latin typeface="Consolas" panose="020B0609020204030204" pitchFamily="49" charset="0"/>
              </a:rPr>
              <a:t>21</a:t>
            </a:r>
            <a:endParaRPr lang="en-US" sz="1400" dirty="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22</a:t>
            </a:r>
          </a:p>
          <a:p>
            <a:pPr algn="ctr"/>
            <a:r>
              <a:rPr lang="en-US" sz="1400" dirty="0" smtClean="0">
                <a:solidFill>
                  <a:schemeClr val="bg1">
                    <a:lumMod val="75000"/>
                  </a:schemeClr>
                </a:solidFill>
                <a:latin typeface="Consolas" panose="020B0609020204030204" pitchFamily="49" charset="0"/>
              </a:rPr>
              <a:t>23</a:t>
            </a:r>
          </a:p>
          <a:p>
            <a:pPr algn="ctr"/>
            <a:r>
              <a:rPr lang="en-US" sz="1400" dirty="0" smtClean="0">
                <a:solidFill>
                  <a:schemeClr val="bg1">
                    <a:lumMod val="75000"/>
                  </a:schemeClr>
                </a:solidFill>
                <a:latin typeface="Consolas" panose="020B0609020204030204" pitchFamily="49" charset="0"/>
              </a:rPr>
              <a:t>24</a:t>
            </a:r>
          </a:p>
          <a:p>
            <a:pPr algn="ctr"/>
            <a:r>
              <a:rPr lang="en-US" sz="1400" dirty="0" smtClean="0">
                <a:solidFill>
                  <a:schemeClr val="bg1">
                    <a:lumMod val="75000"/>
                  </a:schemeClr>
                </a:solidFill>
                <a:latin typeface="Consolas" panose="020B0609020204030204" pitchFamily="49" charset="0"/>
              </a:rPr>
              <a:t>25</a:t>
            </a:r>
          </a:p>
          <a:p>
            <a:pPr algn="ctr"/>
            <a:r>
              <a:rPr lang="en-US" sz="1400" dirty="0" smtClean="0">
                <a:solidFill>
                  <a:schemeClr val="bg1">
                    <a:lumMod val="75000"/>
                  </a:schemeClr>
                </a:solidFill>
                <a:latin typeface="Consolas" panose="020B0609020204030204" pitchFamily="49" charset="0"/>
              </a:rPr>
              <a:t>26</a:t>
            </a:r>
          </a:p>
          <a:p>
            <a:pPr algn="ctr"/>
            <a:r>
              <a:rPr lang="en-US" sz="1400" dirty="0" smtClean="0">
                <a:solidFill>
                  <a:schemeClr val="bg1">
                    <a:lumMod val="75000"/>
                  </a:schemeClr>
                </a:solidFill>
                <a:latin typeface="Consolas" panose="020B0609020204030204" pitchFamily="49" charset="0"/>
              </a:rPr>
              <a:t>27</a:t>
            </a:r>
          </a:p>
        </p:txBody>
      </p:sp>
      <p:sp>
        <p:nvSpPr>
          <p:cNvPr id="5" name="Rectangle 4"/>
          <p:cNvSpPr/>
          <p:nvPr/>
        </p:nvSpPr>
        <p:spPr>
          <a:xfrm>
            <a:off x="0" y="0"/>
            <a:ext cx="7077075" cy="733841"/>
          </a:xfrm>
          <a:prstGeom prst="rect">
            <a:avLst/>
          </a:prstGeom>
          <a:solidFill>
            <a:srgbClr val="D2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ectangle 12"/>
          <p:cNvSpPr/>
          <p:nvPr/>
        </p:nvSpPr>
        <p:spPr>
          <a:xfrm>
            <a:off x="6939281" y="0"/>
            <a:ext cx="525272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TextBox 6"/>
          <p:cNvSpPr txBox="1"/>
          <p:nvPr/>
        </p:nvSpPr>
        <p:spPr>
          <a:xfrm>
            <a:off x="419100" y="105310"/>
            <a:ext cx="1494320" cy="523220"/>
          </a:xfrm>
          <a:prstGeom prst="rect">
            <a:avLst/>
          </a:prstGeom>
          <a:noFill/>
        </p:spPr>
        <p:txBody>
          <a:bodyPr wrap="none" rtlCol="0">
            <a:spAutoFit/>
          </a:bodyPr>
          <a:lstStyle/>
          <a:p>
            <a:r>
              <a:rPr lang="en-US" sz="2800" dirty="0" smtClean="0">
                <a:solidFill>
                  <a:schemeClr val="bg1"/>
                </a:solidFill>
                <a:latin typeface="Bahnschrift SemiBold SemiConden" panose="020B0502040204020203" pitchFamily="34" charset="0"/>
              </a:rPr>
              <a:t>EXEMPLU</a:t>
            </a:r>
            <a:endParaRPr lang="ro-RO" sz="2800" dirty="0">
              <a:solidFill>
                <a:schemeClr val="bg1"/>
              </a:solidFill>
              <a:latin typeface="Bahnschrift SemiBold SemiConden" panose="020B0502040204020203" pitchFamily="34" charset="0"/>
            </a:endParaRPr>
          </a:p>
        </p:txBody>
      </p:sp>
      <p:sp>
        <p:nvSpPr>
          <p:cNvPr id="10" name="TextBox 9"/>
          <p:cNvSpPr txBox="1"/>
          <p:nvPr/>
        </p:nvSpPr>
        <p:spPr>
          <a:xfrm>
            <a:off x="7259321" y="468520"/>
            <a:ext cx="4729479" cy="5693866"/>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Astfel, se generează secvențele de evenimente:</a:t>
            </a:r>
          </a:p>
          <a:p>
            <a:pPr algn="just"/>
            <a:endParaRPr lang="ro-RO" sz="2800" dirty="0">
              <a:solidFill>
                <a:schemeClr val="bg1"/>
              </a:solidFill>
              <a:latin typeface="Bahnschrift SemiBold SemiConden" panose="020B0502040204020203" pitchFamily="34" charset="0"/>
            </a:endParaRPr>
          </a:p>
          <a:p>
            <a:pPr algn="just"/>
            <a:r>
              <a:rPr lang="ro-RO" sz="2800" dirty="0" smtClean="0">
                <a:solidFill>
                  <a:schemeClr val="bg1"/>
                </a:solidFill>
                <a:latin typeface="Bahnschrift SemiBold SemiConden" panose="020B0502040204020203" pitchFamily="34" charset="0"/>
              </a:rPr>
              <a:t>E</a:t>
            </a:r>
            <a:r>
              <a:rPr lang="ro-RO" sz="2000" dirty="0" smtClean="0">
                <a:solidFill>
                  <a:schemeClr val="bg1"/>
                </a:solidFill>
                <a:latin typeface="Bahnschrift SemiBold SemiConden" panose="020B0502040204020203" pitchFamily="34" charset="0"/>
              </a:rPr>
              <a:t>1</a:t>
            </a:r>
            <a:r>
              <a:rPr lang="ro-RO" sz="2800" dirty="0" smtClean="0">
                <a:solidFill>
                  <a:schemeClr val="bg1"/>
                </a:solidFill>
                <a:latin typeface="Bahnschrift SemiBold SemiConden" panose="020B0502040204020203" pitchFamily="34" charset="0"/>
              </a:rPr>
              <a:t> = </a:t>
            </a:r>
            <a:r>
              <a:rPr lang="en-US" sz="2800" dirty="0" smtClean="0">
                <a:solidFill>
                  <a:schemeClr val="bg1"/>
                </a:solidFill>
                <a:latin typeface="Bahnschrift SemiBold SemiConden" panose="020B0502040204020203" pitchFamily="34" charset="0"/>
              </a:rPr>
              <a:t>{ </a:t>
            </a:r>
            <a:r>
              <a:rPr lang="en-US" sz="2800" dirty="0">
                <a:solidFill>
                  <a:schemeClr val="bg1"/>
                </a:solidFill>
                <a:latin typeface="Bahnschrift SemiBold SemiConden" panose="020B0502040204020203" pitchFamily="34" charset="0"/>
              </a:rPr>
              <a:t>&lt;2, ∅&gt;, </a:t>
            </a:r>
            <a:r>
              <a:rPr lang="en-US" sz="2800" dirty="0" smtClean="0">
                <a:solidFill>
                  <a:schemeClr val="bg1"/>
                </a:solidFill>
                <a:latin typeface="Bahnschrift SemiBold SemiConden" panose="020B0502040204020203" pitchFamily="34" charset="0"/>
              </a:rPr>
              <a:t>&lt;13, { fb == true }&gt;, </a:t>
            </a:r>
          </a:p>
          <a:p>
            <a:pPr algn="just"/>
            <a:r>
              <a:rPr lang="en-US" sz="2800" dirty="0">
                <a:solidFill>
                  <a:schemeClr val="bg1"/>
                </a:solidFill>
                <a:latin typeface="Bahnschrift SemiBold SemiConden" panose="020B0502040204020203" pitchFamily="34" charset="0"/>
              </a:rPr>
              <a:t> </a:t>
            </a:r>
            <a:r>
              <a:rPr lang="en-US" sz="2800" dirty="0" smtClean="0">
                <a:solidFill>
                  <a:schemeClr val="bg1"/>
                </a:solidFill>
                <a:latin typeface="Bahnschrift SemiBold SemiConden" panose="020B0502040204020203" pitchFamily="34" charset="0"/>
              </a:rPr>
              <a:t>           &lt;21, ∅&gt;, &lt;22</a:t>
            </a:r>
            <a:r>
              <a:rPr lang="en-US" sz="2800" dirty="0">
                <a:solidFill>
                  <a:schemeClr val="bg1"/>
                </a:solidFill>
                <a:latin typeface="Bahnschrift SemiBold SemiConden" panose="020B0502040204020203" pitchFamily="34" charset="0"/>
              </a:rPr>
              <a:t>, ∅&gt; </a:t>
            </a:r>
            <a:r>
              <a:rPr lang="en-US" sz="2800" dirty="0" smtClean="0">
                <a:solidFill>
                  <a:schemeClr val="bg1"/>
                </a:solidFill>
                <a:latin typeface="Bahnschrift SemiBold SemiConden" panose="020B0502040204020203" pitchFamily="34" charset="0"/>
              </a:rPr>
              <a:t>}</a:t>
            </a:r>
          </a:p>
          <a:p>
            <a:pPr algn="just"/>
            <a:endParaRPr lang="en-US" sz="2800" dirty="0">
              <a:solidFill>
                <a:schemeClr val="bg1"/>
              </a:solidFill>
              <a:latin typeface="Bahnschrift SemiBold SemiConden" panose="020B0502040204020203" pitchFamily="34" charset="0"/>
            </a:endParaRPr>
          </a:p>
          <a:p>
            <a:pPr algn="just"/>
            <a:r>
              <a:rPr lang="ro-RO" sz="2800" dirty="0" smtClean="0">
                <a:solidFill>
                  <a:schemeClr val="bg1"/>
                </a:solidFill>
                <a:latin typeface="Bahnschrift SemiBold SemiConden" panose="020B0502040204020203" pitchFamily="34" charset="0"/>
              </a:rPr>
              <a:t>E</a:t>
            </a:r>
            <a:r>
              <a:rPr lang="en-US" sz="2000" dirty="0" smtClean="0">
                <a:solidFill>
                  <a:schemeClr val="bg1"/>
                </a:solidFill>
                <a:latin typeface="Bahnschrift SemiBold SemiConden" panose="020B0502040204020203" pitchFamily="34" charset="0"/>
              </a:rPr>
              <a:t>2</a:t>
            </a:r>
            <a:r>
              <a:rPr lang="ro-RO" sz="2800" dirty="0" smtClean="0">
                <a:solidFill>
                  <a:schemeClr val="bg1"/>
                </a:solidFill>
                <a:latin typeface="Bahnschrift SemiBold SemiConden" panose="020B0502040204020203" pitchFamily="34" charset="0"/>
              </a:rPr>
              <a:t> </a:t>
            </a:r>
            <a:r>
              <a:rPr lang="ro-RO" sz="2800" dirty="0">
                <a:solidFill>
                  <a:schemeClr val="bg1"/>
                </a:solidFill>
                <a:latin typeface="Bahnschrift SemiBold SemiConden" panose="020B0502040204020203" pitchFamily="34" charset="0"/>
              </a:rPr>
              <a:t>= </a:t>
            </a:r>
            <a:r>
              <a:rPr lang="en-US" sz="2800" dirty="0">
                <a:solidFill>
                  <a:schemeClr val="bg1"/>
                </a:solidFill>
                <a:latin typeface="Bahnschrift SemiBold SemiConden" panose="020B0502040204020203" pitchFamily="34" charset="0"/>
              </a:rPr>
              <a:t>{ &lt;2, ∅&gt;, &lt;</a:t>
            </a:r>
            <a:r>
              <a:rPr lang="en-US" sz="2800" dirty="0" smtClean="0">
                <a:solidFill>
                  <a:schemeClr val="bg1"/>
                </a:solidFill>
                <a:latin typeface="Bahnschrift SemiBold SemiConden" panose="020B0502040204020203" pitchFamily="34" charset="0"/>
              </a:rPr>
              <a:t>1</a:t>
            </a:r>
            <a:r>
              <a:rPr lang="ro-RO" sz="2800" dirty="0" smtClean="0">
                <a:solidFill>
                  <a:schemeClr val="bg1"/>
                </a:solidFill>
                <a:latin typeface="Bahnschrift SemiBold SemiConden" panose="020B0502040204020203" pitchFamily="34" charset="0"/>
              </a:rPr>
              <a:t>6</a:t>
            </a:r>
            <a:r>
              <a:rPr lang="en-US" sz="2800" dirty="0" smtClean="0">
                <a:solidFill>
                  <a:schemeClr val="bg1"/>
                </a:solidFill>
                <a:latin typeface="Bahnschrift SemiBold SemiConden" panose="020B0502040204020203" pitchFamily="34" charset="0"/>
              </a:rPr>
              <a:t>, </a:t>
            </a:r>
            <a:r>
              <a:rPr lang="en-US" sz="2800" dirty="0">
                <a:solidFill>
                  <a:schemeClr val="bg1"/>
                </a:solidFill>
                <a:latin typeface="Bahnschrift SemiBold SemiConden" panose="020B0502040204020203" pitchFamily="34" charset="0"/>
              </a:rPr>
              <a:t>{ fb == true }&gt;, </a:t>
            </a:r>
          </a:p>
          <a:p>
            <a:pPr algn="just"/>
            <a:r>
              <a:rPr lang="en-US" sz="2800" dirty="0">
                <a:solidFill>
                  <a:schemeClr val="bg1"/>
                </a:solidFill>
                <a:latin typeface="Bahnschrift SemiBold SemiConden" panose="020B0502040204020203" pitchFamily="34" charset="0"/>
              </a:rPr>
              <a:t>            &lt;21, ∅&gt;, &lt;22, ∅&gt; </a:t>
            </a:r>
            <a:r>
              <a:rPr lang="en-US" sz="2800" dirty="0" smtClean="0">
                <a:solidFill>
                  <a:schemeClr val="bg1"/>
                </a:solidFill>
                <a:latin typeface="Bahnschrift SemiBold SemiConden" panose="020B0502040204020203" pitchFamily="34" charset="0"/>
              </a:rPr>
              <a:t>}</a:t>
            </a:r>
          </a:p>
          <a:p>
            <a:pPr algn="just"/>
            <a:endParaRPr lang="en-US" sz="2800" dirty="0">
              <a:solidFill>
                <a:schemeClr val="bg1"/>
              </a:solidFill>
              <a:latin typeface="Bahnschrift SemiBold SemiConden" panose="020B0502040204020203" pitchFamily="34" charset="0"/>
            </a:endParaRPr>
          </a:p>
          <a:p>
            <a:pPr algn="just"/>
            <a:r>
              <a:rPr lang="en-US" sz="2800" dirty="0" err="1" smtClean="0">
                <a:solidFill>
                  <a:schemeClr val="bg1"/>
                </a:solidFill>
                <a:latin typeface="Bahnschrift SemiBold SemiConden" panose="020B0502040204020203" pitchFamily="34" charset="0"/>
              </a:rPr>
              <a:t>Pentru</a:t>
            </a:r>
            <a:r>
              <a:rPr lang="en-US" sz="2800" dirty="0" smtClean="0">
                <a:solidFill>
                  <a:schemeClr val="bg1"/>
                </a:solidFill>
                <a:latin typeface="Bahnschrift SemiBold SemiConden" panose="020B0502040204020203" pitchFamily="34" charset="0"/>
              </a:rPr>
              <a:t> </a:t>
            </a:r>
            <a:r>
              <a:rPr lang="en-US" sz="2800" dirty="0" err="1" smtClean="0">
                <a:solidFill>
                  <a:schemeClr val="bg1"/>
                </a:solidFill>
                <a:latin typeface="Bahnschrift SemiBold SemiConden" panose="020B0502040204020203" pitchFamily="34" charset="0"/>
              </a:rPr>
              <a:t>nodul</a:t>
            </a:r>
            <a:r>
              <a:rPr lang="en-US" sz="2800" dirty="0" smtClean="0">
                <a:solidFill>
                  <a:schemeClr val="bg1"/>
                </a:solidFill>
                <a:latin typeface="Bahnschrift SemiBold SemiConden" panose="020B0502040204020203" pitchFamily="34" charset="0"/>
              </a:rPr>
              <a:t> 4, nu se </a:t>
            </a:r>
            <a:r>
              <a:rPr lang="en-US" sz="2800" dirty="0" err="1" smtClean="0">
                <a:solidFill>
                  <a:schemeClr val="bg1"/>
                </a:solidFill>
                <a:latin typeface="Bahnschrift SemiBold SemiConden" panose="020B0502040204020203" pitchFamily="34" charset="0"/>
              </a:rPr>
              <a:t>mai</a:t>
            </a:r>
            <a:r>
              <a:rPr lang="en-US" sz="2800" dirty="0" smtClean="0">
                <a:solidFill>
                  <a:schemeClr val="bg1"/>
                </a:solidFill>
                <a:latin typeface="Bahnschrift SemiBold SemiConden" panose="020B0502040204020203" pitchFamily="34" charset="0"/>
              </a:rPr>
              <a:t> </a:t>
            </a:r>
            <a:r>
              <a:rPr lang="en-US" sz="2800" dirty="0" err="1" smtClean="0">
                <a:solidFill>
                  <a:schemeClr val="bg1"/>
                </a:solidFill>
                <a:latin typeface="Bahnschrift SemiBold SemiConden" panose="020B0502040204020203" pitchFamily="34" charset="0"/>
              </a:rPr>
              <a:t>genereaz</a:t>
            </a:r>
            <a:r>
              <a:rPr lang="ro-RO" sz="2800" dirty="0" smtClean="0">
                <a:solidFill>
                  <a:schemeClr val="bg1"/>
                </a:solidFill>
                <a:latin typeface="Bahnschrift SemiBold SemiConden" panose="020B0502040204020203" pitchFamily="34" charset="0"/>
              </a:rPr>
              <a:t>ă nicio secvență, deoarece aceasta ar coincide cu secvența inițială.</a:t>
            </a:r>
            <a:endParaRPr lang="ro-RO" sz="2800"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278602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26" y="4152899"/>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5452533"/>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Rectangle 16"/>
          <p:cNvSpPr/>
          <p:nvPr/>
        </p:nvSpPr>
        <p:spPr>
          <a:xfrm>
            <a:off x="182246" y="3312537"/>
            <a:ext cx="7077075" cy="2116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Rectangle 15"/>
          <p:cNvSpPr/>
          <p:nvPr/>
        </p:nvSpPr>
        <p:spPr>
          <a:xfrm>
            <a:off x="205422" y="1606334"/>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Rectangle 14"/>
          <p:cNvSpPr/>
          <p:nvPr/>
        </p:nvSpPr>
        <p:spPr>
          <a:xfrm>
            <a:off x="136525" y="3525709"/>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0" y="1176867"/>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1"/>
          <p:cNvSpPr>
            <a:spLocks noChangeArrowheads="1"/>
          </p:cNvSpPr>
          <p:nvPr/>
        </p:nvSpPr>
        <p:spPr bwMode="auto">
          <a:xfrm>
            <a:off x="514350" y="882431"/>
            <a:ext cx="5949064"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Exemplu</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a,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b,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fa,</a:t>
            </a:r>
            <a:r>
              <a:rPr kumimoji="0" lang="en-US" altLang="en-US" sz="1400" b="0" i="0" u="none" strike="noStrike" cap="none" normalizeH="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fb;</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dirty="0" smtClean="0">
                <a:ln>
                  <a:noFill/>
                </a:ln>
                <a:solidFill>
                  <a:srgbClr val="000000"/>
                </a:solidFill>
                <a:effectLst/>
                <a:latin typeface="Consolas" panose="020B0609020204030204" pitchFamily="49" charset="0"/>
              </a:rPr>
              <a:t>    </a:t>
            </a:r>
            <a:r>
              <a:rPr lang="en-US" altLang="en-US" sz="1400" dirty="0" smtClean="0">
                <a:solidFill>
                  <a:srgbClr val="000000"/>
                </a:solidFill>
                <a:latin typeface="Consolas" panose="020B0609020204030204" pitchFamily="49" charset="0"/>
              </a:rPr>
              <a:t>fa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fb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a:solidFill>
                  <a:srgbClr val="000000"/>
                </a:solidFill>
                <a:latin typeface="Consolas" panose="020B0609020204030204" pitchFamily="49" charset="0"/>
              </a:rPr>
              <a:t>;</a:t>
            </a:r>
            <a:r>
              <a:rPr kumimoji="0" lang="en-US" altLang="en-US" sz="1400" b="0" i="0" u="none" strike="noStrike" cap="none" normalizeH="0" dirty="0" smtClean="0">
                <a:ln>
                  <a:noFill/>
                </a:ln>
                <a:solidFill>
                  <a:srgbClr val="000000"/>
                </a:solidFill>
                <a:effectLst/>
                <a:latin typeface="Consolas" panose="020B0609020204030204" pitchFamily="49" charset="0"/>
              </a:rPr>
              <a:t> </a:t>
            </a: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(a[</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b.</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(b[</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else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0" y="73384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75000"/>
                  </a:schemeClr>
                </a:solidFill>
                <a:latin typeface="Consolas" panose="020B0609020204030204" pitchFamily="49" charset="0"/>
              </a:rPr>
              <a:t>1</a:t>
            </a:r>
          </a:p>
          <a:p>
            <a:pPr algn="ctr"/>
            <a:r>
              <a:rPr lang="en-US" sz="1400" dirty="0" smtClean="0">
                <a:solidFill>
                  <a:schemeClr val="bg1">
                    <a:lumMod val="75000"/>
                  </a:schemeClr>
                </a:solidFill>
                <a:latin typeface="Consolas" panose="020B0609020204030204" pitchFamily="49" charset="0"/>
              </a:rPr>
              <a:t>2</a:t>
            </a:r>
          </a:p>
          <a:p>
            <a:pPr algn="ctr"/>
            <a:r>
              <a:rPr lang="en-US" sz="1400" dirty="0" smtClean="0">
                <a:solidFill>
                  <a:schemeClr val="bg1">
                    <a:lumMod val="75000"/>
                  </a:schemeClr>
                </a:solidFill>
                <a:latin typeface="Consolas" panose="020B0609020204030204" pitchFamily="49" charset="0"/>
              </a:rPr>
              <a:t>3</a:t>
            </a:r>
          </a:p>
          <a:p>
            <a:pPr algn="ctr"/>
            <a:r>
              <a:rPr lang="en-US" sz="1400" dirty="0" smtClean="0">
                <a:solidFill>
                  <a:schemeClr val="bg1">
                    <a:lumMod val="75000"/>
                  </a:schemeClr>
                </a:solidFill>
                <a:latin typeface="Consolas" panose="020B0609020204030204" pitchFamily="49" charset="0"/>
              </a:rPr>
              <a:t>4</a:t>
            </a:r>
          </a:p>
          <a:p>
            <a:pPr algn="ctr"/>
            <a:r>
              <a:rPr lang="en-US" sz="1400" dirty="0" smtClean="0">
                <a:solidFill>
                  <a:schemeClr val="bg1">
                    <a:lumMod val="75000"/>
                  </a:schemeClr>
                </a:solidFill>
                <a:latin typeface="Consolas" panose="020B0609020204030204" pitchFamily="49" charset="0"/>
              </a:rPr>
              <a:t>5</a:t>
            </a:r>
          </a:p>
          <a:p>
            <a:pPr algn="ctr"/>
            <a:r>
              <a:rPr lang="en-US" sz="1400" dirty="0" smtClean="0">
                <a:solidFill>
                  <a:schemeClr val="bg1">
                    <a:lumMod val="75000"/>
                  </a:schemeClr>
                </a:solidFill>
                <a:latin typeface="Consolas" panose="020B0609020204030204" pitchFamily="49" charset="0"/>
              </a:rPr>
              <a:t>6</a:t>
            </a:r>
          </a:p>
          <a:p>
            <a:pPr algn="ctr"/>
            <a:r>
              <a:rPr lang="en-US" sz="1400" dirty="0" smtClean="0">
                <a:solidFill>
                  <a:schemeClr val="bg1">
                    <a:lumMod val="75000"/>
                  </a:schemeClr>
                </a:solidFill>
                <a:latin typeface="Consolas" panose="020B0609020204030204" pitchFamily="49" charset="0"/>
              </a:rPr>
              <a:t>7</a:t>
            </a:r>
          </a:p>
          <a:p>
            <a:pPr algn="ctr"/>
            <a:r>
              <a:rPr lang="en-US" sz="1400" dirty="0" smtClean="0">
                <a:solidFill>
                  <a:schemeClr val="bg1">
                    <a:lumMod val="75000"/>
                  </a:schemeClr>
                </a:solidFill>
                <a:latin typeface="Consolas" panose="020B0609020204030204" pitchFamily="49" charset="0"/>
              </a:rPr>
              <a:t>8</a:t>
            </a:r>
          </a:p>
          <a:p>
            <a:pPr algn="ctr"/>
            <a:r>
              <a:rPr lang="en-US" sz="1400" dirty="0" smtClean="0">
                <a:solidFill>
                  <a:schemeClr val="bg1">
                    <a:lumMod val="75000"/>
                  </a:schemeClr>
                </a:solidFill>
                <a:latin typeface="Consolas" panose="020B0609020204030204" pitchFamily="49" charset="0"/>
              </a:rPr>
              <a:t>9</a:t>
            </a:r>
          </a:p>
          <a:p>
            <a:pPr algn="ctr"/>
            <a:r>
              <a:rPr lang="en-US" sz="1400" dirty="0" smtClean="0">
                <a:solidFill>
                  <a:schemeClr val="bg1">
                    <a:lumMod val="75000"/>
                  </a:schemeClr>
                </a:solidFill>
                <a:latin typeface="Consolas" panose="020B0609020204030204" pitchFamily="49" charset="0"/>
              </a:rPr>
              <a:t>10</a:t>
            </a:r>
          </a:p>
          <a:p>
            <a:pPr algn="ctr"/>
            <a:r>
              <a:rPr lang="en-US" sz="1400" dirty="0" smtClean="0">
                <a:solidFill>
                  <a:schemeClr val="bg1">
                    <a:lumMod val="75000"/>
                  </a:schemeClr>
                </a:solidFill>
                <a:latin typeface="Consolas" panose="020B0609020204030204" pitchFamily="49" charset="0"/>
              </a:rPr>
              <a:t>11</a:t>
            </a:r>
          </a:p>
          <a:p>
            <a:pPr algn="ctr"/>
            <a:r>
              <a:rPr lang="en-US" sz="1400" dirty="0" smtClean="0">
                <a:solidFill>
                  <a:schemeClr val="bg1">
                    <a:lumMod val="75000"/>
                  </a:schemeClr>
                </a:solidFill>
                <a:latin typeface="Consolas" panose="020B0609020204030204" pitchFamily="49" charset="0"/>
              </a:rPr>
              <a:t>12</a:t>
            </a:r>
          </a:p>
          <a:p>
            <a:pPr algn="ctr"/>
            <a:r>
              <a:rPr lang="en-US" sz="1400" dirty="0" smtClean="0">
                <a:solidFill>
                  <a:schemeClr val="bg1">
                    <a:lumMod val="75000"/>
                  </a:schemeClr>
                </a:solidFill>
                <a:latin typeface="Consolas" panose="020B0609020204030204" pitchFamily="49" charset="0"/>
              </a:rPr>
              <a:t>13</a:t>
            </a:r>
          </a:p>
          <a:p>
            <a:pPr algn="ctr"/>
            <a:r>
              <a:rPr lang="en-US" sz="1400" dirty="0" smtClean="0">
                <a:solidFill>
                  <a:schemeClr val="bg1">
                    <a:lumMod val="75000"/>
                  </a:schemeClr>
                </a:solidFill>
                <a:latin typeface="Consolas" panose="020B0609020204030204" pitchFamily="49" charset="0"/>
              </a:rPr>
              <a:t>14</a:t>
            </a:r>
          </a:p>
          <a:p>
            <a:pPr algn="ctr"/>
            <a:r>
              <a:rPr lang="en-US" sz="1400" dirty="0" smtClean="0">
                <a:solidFill>
                  <a:schemeClr val="bg1">
                    <a:lumMod val="75000"/>
                  </a:schemeClr>
                </a:solidFill>
                <a:latin typeface="Consolas" panose="020B0609020204030204" pitchFamily="49" charset="0"/>
              </a:rPr>
              <a:t>15</a:t>
            </a:r>
          </a:p>
          <a:p>
            <a:pPr algn="ctr"/>
            <a:r>
              <a:rPr lang="en-US" sz="1400" dirty="0" smtClean="0">
                <a:solidFill>
                  <a:schemeClr val="bg1">
                    <a:lumMod val="75000"/>
                  </a:schemeClr>
                </a:solidFill>
                <a:latin typeface="Consolas" panose="020B0609020204030204" pitchFamily="49" charset="0"/>
              </a:rPr>
              <a:t>16</a:t>
            </a:r>
          </a:p>
          <a:p>
            <a:pPr algn="ctr"/>
            <a:r>
              <a:rPr lang="en-US" sz="1400" dirty="0" smtClean="0">
                <a:solidFill>
                  <a:schemeClr val="bg1">
                    <a:lumMod val="75000"/>
                  </a:schemeClr>
                </a:solidFill>
                <a:latin typeface="Consolas" panose="020B0609020204030204" pitchFamily="49" charset="0"/>
              </a:rPr>
              <a:t>17</a:t>
            </a:r>
          </a:p>
          <a:p>
            <a:pPr algn="ctr"/>
            <a:r>
              <a:rPr lang="en-US" sz="1400" dirty="0" smtClean="0">
                <a:solidFill>
                  <a:schemeClr val="bg1">
                    <a:lumMod val="75000"/>
                  </a:schemeClr>
                </a:solidFill>
                <a:latin typeface="Consolas" panose="020B0609020204030204" pitchFamily="49" charset="0"/>
              </a:rPr>
              <a:t>18</a:t>
            </a:r>
          </a:p>
          <a:p>
            <a:pPr algn="ctr"/>
            <a:r>
              <a:rPr lang="en-US" sz="1400" dirty="0" smtClean="0">
                <a:solidFill>
                  <a:schemeClr val="bg1">
                    <a:lumMod val="75000"/>
                  </a:schemeClr>
                </a:solidFill>
                <a:latin typeface="Consolas" panose="020B0609020204030204" pitchFamily="49" charset="0"/>
              </a:rPr>
              <a:t>19</a:t>
            </a:r>
          </a:p>
          <a:p>
            <a:pPr algn="ctr"/>
            <a:r>
              <a:rPr lang="en-US" sz="1400" dirty="0" smtClean="0">
                <a:solidFill>
                  <a:schemeClr val="bg1">
                    <a:lumMod val="75000"/>
                  </a:schemeClr>
                </a:solidFill>
                <a:latin typeface="Consolas" panose="020B0609020204030204" pitchFamily="49" charset="0"/>
              </a:rPr>
              <a:t>20</a:t>
            </a:r>
          </a:p>
          <a:p>
            <a:pPr algn="ctr"/>
            <a:r>
              <a:rPr lang="en-US" sz="1400" dirty="0" smtClean="0">
                <a:solidFill>
                  <a:schemeClr val="bg1">
                    <a:lumMod val="75000"/>
                  </a:schemeClr>
                </a:solidFill>
                <a:latin typeface="Consolas" panose="020B0609020204030204" pitchFamily="49" charset="0"/>
              </a:rPr>
              <a:t>21</a:t>
            </a:r>
            <a:endParaRPr lang="en-US" sz="1400" dirty="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22</a:t>
            </a:r>
          </a:p>
          <a:p>
            <a:pPr algn="ctr"/>
            <a:r>
              <a:rPr lang="en-US" sz="1400" dirty="0" smtClean="0">
                <a:solidFill>
                  <a:schemeClr val="bg1">
                    <a:lumMod val="75000"/>
                  </a:schemeClr>
                </a:solidFill>
                <a:latin typeface="Consolas" panose="020B0609020204030204" pitchFamily="49" charset="0"/>
              </a:rPr>
              <a:t>23</a:t>
            </a:r>
          </a:p>
          <a:p>
            <a:pPr algn="ctr"/>
            <a:r>
              <a:rPr lang="en-US" sz="1400" dirty="0" smtClean="0">
                <a:solidFill>
                  <a:schemeClr val="bg1">
                    <a:lumMod val="75000"/>
                  </a:schemeClr>
                </a:solidFill>
                <a:latin typeface="Consolas" panose="020B0609020204030204" pitchFamily="49" charset="0"/>
              </a:rPr>
              <a:t>24</a:t>
            </a:r>
          </a:p>
          <a:p>
            <a:pPr algn="ctr"/>
            <a:r>
              <a:rPr lang="en-US" sz="1400" dirty="0" smtClean="0">
                <a:solidFill>
                  <a:schemeClr val="bg1">
                    <a:lumMod val="75000"/>
                  </a:schemeClr>
                </a:solidFill>
                <a:latin typeface="Consolas" panose="020B0609020204030204" pitchFamily="49" charset="0"/>
              </a:rPr>
              <a:t>25</a:t>
            </a:r>
          </a:p>
          <a:p>
            <a:pPr algn="ctr"/>
            <a:r>
              <a:rPr lang="en-US" sz="1400" dirty="0" smtClean="0">
                <a:solidFill>
                  <a:schemeClr val="bg1">
                    <a:lumMod val="75000"/>
                  </a:schemeClr>
                </a:solidFill>
                <a:latin typeface="Consolas" panose="020B0609020204030204" pitchFamily="49" charset="0"/>
              </a:rPr>
              <a:t>26</a:t>
            </a:r>
          </a:p>
          <a:p>
            <a:pPr algn="ctr"/>
            <a:r>
              <a:rPr lang="en-US" sz="1400" dirty="0" smtClean="0">
                <a:solidFill>
                  <a:schemeClr val="bg1">
                    <a:lumMod val="75000"/>
                  </a:schemeClr>
                </a:solidFill>
                <a:latin typeface="Consolas" panose="020B0609020204030204" pitchFamily="49" charset="0"/>
              </a:rPr>
              <a:t>27</a:t>
            </a:r>
          </a:p>
        </p:txBody>
      </p:sp>
      <p:sp>
        <p:nvSpPr>
          <p:cNvPr id="5" name="Rectangle 4"/>
          <p:cNvSpPr/>
          <p:nvPr/>
        </p:nvSpPr>
        <p:spPr>
          <a:xfrm>
            <a:off x="0" y="0"/>
            <a:ext cx="7077075" cy="733841"/>
          </a:xfrm>
          <a:prstGeom prst="rect">
            <a:avLst/>
          </a:prstGeom>
          <a:solidFill>
            <a:srgbClr val="D2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ectangle 12"/>
          <p:cNvSpPr/>
          <p:nvPr/>
        </p:nvSpPr>
        <p:spPr>
          <a:xfrm>
            <a:off x="6939281" y="0"/>
            <a:ext cx="525272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TextBox 6"/>
          <p:cNvSpPr txBox="1"/>
          <p:nvPr/>
        </p:nvSpPr>
        <p:spPr>
          <a:xfrm>
            <a:off x="419100" y="105310"/>
            <a:ext cx="1494320" cy="523220"/>
          </a:xfrm>
          <a:prstGeom prst="rect">
            <a:avLst/>
          </a:prstGeom>
          <a:noFill/>
        </p:spPr>
        <p:txBody>
          <a:bodyPr wrap="none" rtlCol="0">
            <a:spAutoFit/>
          </a:bodyPr>
          <a:lstStyle/>
          <a:p>
            <a:r>
              <a:rPr lang="en-US" sz="2800" dirty="0" smtClean="0">
                <a:solidFill>
                  <a:schemeClr val="bg1"/>
                </a:solidFill>
                <a:latin typeface="Bahnschrift SemiBold SemiConden" panose="020B0502040204020203" pitchFamily="34" charset="0"/>
              </a:rPr>
              <a:t>EXEMPLU</a:t>
            </a:r>
            <a:endParaRPr lang="ro-RO" sz="2800" dirty="0">
              <a:solidFill>
                <a:schemeClr val="bg1"/>
              </a:solidFill>
              <a:latin typeface="Bahnschrift SemiBold SemiConden" panose="020B0502040204020203" pitchFamily="34" charset="0"/>
            </a:endParaRPr>
          </a:p>
        </p:txBody>
      </p:sp>
      <p:sp>
        <p:nvSpPr>
          <p:cNvPr id="10" name="TextBox 9"/>
          <p:cNvSpPr txBox="1"/>
          <p:nvPr/>
        </p:nvSpPr>
        <p:spPr>
          <a:xfrm>
            <a:off x="7259321" y="468520"/>
            <a:ext cx="4648199" cy="6555641"/>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Metoda încearcă mai departe să găsească un set de date pentru a traversa secvența E</a:t>
            </a:r>
            <a:r>
              <a:rPr lang="ro-RO" sz="2000" dirty="0" smtClean="0">
                <a:solidFill>
                  <a:schemeClr val="bg1"/>
                </a:solidFill>
                <a:latin typeface="Bahnschrift SemiBold SemiConden" panose="020B0502040204020203" pitchFamily="34" charset="0"/>
              </a:rPr>
              <a:t>1 </a:t>
            </a:r>
            <a:r>
              <a:rPr lang="ro-RO" sz="2800" dirty="0" smtClean="0">
                <a:solidFill>
                  <a:schemeClr val="bg1"/>
                </a:solidFill>
                <a:latin typeface="Bahnschrift SemiBold SemiConden" panose="020B0502040204020203" pitchFamily="34" charset="0"/>
              </a:rPr>
              <a:t>. În cazul în care nu se găsește un astfel de set, se identifică nodurile problemă pentru această secvență .</a:t>
            </a:r>
          </a:p>
          <a:p>
            <a:pPr algn="just"/>
            <a:endParaRPr lang="ro-RO" sz="2800" dirty="0">
              <a:solidFill>
                <a:schemeClr val="bg1"/>
              </a:solidFill>
              <a:latin typeface="Bahnschrift SemiBold SemiConden" panose="020B0502040204020203" pitchFamily="34" charset="0"/>
            </a:endParaRPr>
          </a:p>
          <a:p>
            <a:pPr algn="just"/>
            <a:r>
              <a:rPr lang="ro-RO" sz="2800" dirty="0" smtClean="0">
                <a:solidFill>
                  <a:schemeClr val="bg1"/>
                </a:solidFill>
                <a:latin typeface="Bahnschrift SemiBold SemiConden" panose="020B0502040204020203" pitchFamily="34" charset="0"/>
              </a:rPr>
              <a:t>Observăm că nodul 1</a:t>
            </a:r>
            <a:r>
              <a:rPr lang="en-US" sz="2800" dirty="0" smtClean="0">
                <a:solidFill>
                  <a:schemeClr val="bg1"/>
                </a:solidFill>
                <a:latin typeface="Bahnschrift SemiBold SemiConden" panose="020B0502040204020203" pitchFamily="34" charset="0"/>
              </a:rPr>
              <a:t>2</a:t>
            </a:r>
            <a:r>
              <a:rPr lang="ro-RO" sz="2800" dirty="0" smtClean="0">
                <a:solidFill>
                  <a:schemeClr val="bg1"/>
                </a:solidFill>
                <a:latin typeface="Bahnschrift SemiBold SemiConden" panose="020B0502040204020203" pitchFamily="34" charset="0"/>
              </a:rPr>
              <a:t> este nod problemă pentru secvența E</a:t>
            </a:r>
            <a:r>
              <a:rPr lang="ro-RO" sz="2400" dirty="0" smtClean="0">
                <a:solidFill>
                  <a:schemeClr val="bg1"/>
                </a:solidFill>
                <a:latin typeface="Bahnschrift SemiBold SemiConden" panose="020B0502040204020203" pitchFamily="34" charset="0"/>
              </a:rPr>
              <a:t>1. </a:t>
            </a:r>
            <a:r>
              <a:rPr lang="ro-RO" sz="2800" dirty="0" smtClean="0">
                <a:solidFill>
                  <a:schemeClr val="bg1"/>
                </a:solidFill>
                <a:latin typeface="Bahnschrift SemiBold SemiConden" panose="020B0502040204020203" pitchFamily="34" charset="0"/>
              </a:rPr>
              <a:t>Se caută nodurile precedente în program care modifică valoarea lui fa, variabila din nodul 1</a:t>
            </a:r>
            <a:r>
              <a:rPr lang="en-US" sz="2800" dirty="0" smtClean="0">
                <a:solidFill>
                  <a:schemeClr val="bg1"/>
                </a:solidFill>
                <a:latin typeface="Bahnschrift SemiBold SemiConden" panose="020B0502040204020203" pitchFamily="34" charset="0"/>
              </a:rPr>
              <a:t>2</a:t>
            </a:r>
            <a:r>
              <a:rPr lang="ro-RO" sz="2800" dirty="0" smtClean="0">
                <a:solidFill>
                  <a:schemeClr val="bg1"/>
                </a:solidFill>
                <a:latin typeface="Bahnschrift SemiBold SemiConden" panose="020B0502040204020203" pitchFamily="34" charset="0"/>
              </a:rPr>
              <a:t>. </a:t>
            </a:r>
          </a:p>
          <a:p>
            <a:pPr algn="just"/>
            <a:endParaRPr lang="ro-RO" sz="2800" dirty="0">
              <a:solidFill>
                <a:schemeClr val="bg1"/>
              </a:solidFill>
              <a:latin typeface="Bahnschrift SemiBold SemiConden" panose="020B0502040204020203" pitchFamily="34" charset="0"/>
            </a:endParaRPr>
          </a:p>
          <a:p>
            <a:pPr algn="just"/>
            <a:endParaRPr lang="ro-RO" sz="2800" dirty="0" smtClean="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1843276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926" y="4152899"/>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5452533"/>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7" name="Rectangle 16"/>
          <p:cNvSpPr/>
          <p:nvPr/>
        </p:nvSpPr>
        <p:spPr>
          <a:xfrm>
            <a:off x="182246" y="3312537"/>
            <a:ext cx="7077075" cy="2116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Rectangle 17"/>
          <p:cNvSpPr/>
          <p:nvPr/>
        </p:nvSpPr>
        <p:spPr>
          <a:xfrm>
            <a:off x="238125" y="2459435"/>
            <a:ext cx="7077075" cy="21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Rectangle 15"/>
          <p:cNvSpPr/>
          <p:nvPr/>
        </p:nvSpPr>
        <p:spPr>
          <a:xfrm>
            <a:off x="91123" y="2246263"/>
            <a:ext cx="7077075" cy="211666"/>
          </a:xfrm>
          <a:prstGeom prst="rect">
            <a:avLst/>
          </a:prstGeom>
          <a:solidFill>
            <a:srgbClr val="E8F3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Rectangle 14"/>
          <p:cNvSpPr/>
          <p:nvPr/>
        </p:nvSpPr>
        <p:spPr>
          <a:xfrm>
            <a:off x="136525" y="3525709"/>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0" y="1176867"/>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1"/>
          <p:cNvSpPr>
            <a:spLocks noChangeArrowheads="1"/>
          </p:cNvSpPr>
          <p:nvPr/>
        </p:nvSpPr>
        <p:spPr bwMode="auto">
          <a:xfrm>
            <a:off x="514350" y="882431"/>
            <a:ext cx="5949064"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Exemplu</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a,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b,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fa,</a:t>
            </a:r>
            <a:r>
              <a:rPr kumimoji="0" lang="en-US" altLang="en-US" sz="1400" b="0" i="0" u="none" strike="noStrike" cap="none" normalizeH="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fb;</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dirty="0" smtClean="0">
                <a:ln>
                  <a:noFill/>
                </a:ln>
                <a:solidFill>
                  <a:srgbClr val="000000"/>
                </a:solidFill>
                <a:effectLst/>
                <a:latin typeface="Consolas" panose="020B0609020204030204" pitchFamily="49" charset="0"/>
              </a:rPr>
              <a:t>    </a:t>
            </a:r>
            <a:r>
              <a:rPr lang="en-US" altLang="en-US" sz="1400" dirty="0" smtClean="0">
                <a:solidFill>
                  <a:srgbClr val="000000"/>
                </a:solidFill>
                <a:latin typeface="Consolas" panose="020B0609020204030204" pitchFamily="49" charset="0"/>
              </a:rPr>
              <a:t>fa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fb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a:solidFill>
                  <a:srgbClr val="000000"/>
                </a:solidFill>
                <a:latin typeface="Consolas" panose="020B0609020204030204" pitchFamily="49" charset="0"/>
              </a:rPr>
              <a:t>;</a:t>
            </a:r>
            <a:r>
              <a:rPr kumimoji="0" lang="en-US" altLang="en-US" sz="1400" b="0" i="0" u="none" strike="noStrike" cap="none" normalizeH="0" dirty="0" smtClean="0">
                <a:ln>
                  <a:noFill/>
                </a:ln>
                <a:solidFill>
                  <a:srgbClr val="000000"/>
                </a:solidFill>
                <a:effectLst/>
                <a:latin typeface="Consolas" panose="020B0609020204030204" pitchFamily="49" charset="0"/>
              </a:rPr>
              <a:t> </a:t>
            </a: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(a[</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b.</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(b[</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else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0" y="73384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75000"/>
                  </a:schemeClr>
                </a:solidFill>
                <a:latin typeface="Consolas" panose="020B0609020204030204" pitchFamily="49" charset="0"/>
              </a:rPr>
              <a:t>1</a:t>
            </a:r>
          </a:p>
          <a:p>
            <a:pPr algn="ctr"/>
            <a:r>
              <a:rPr lang="en-US" sz="1400" dirty="0" smtClean="0">
                <a:solidFill>
                  <a:schemeClr val="bg1">
                    <a:lumMod val="75000"/>
                  </a:schemeClr>
                </a:solidFill>
                <a:latin typeface="Consolas" panose="020B0609020204030204" pitchFamily="49" charset="0"/>
              </a:rPr>
              <a:t>2</a:t>
            </a:r>
          </a:p>
          <a:p>
            <a:pPr algn="ctr"/>
            <a:r>
              <a:rPr lang="en-US" sz="1400" dirty="0" smtClean="0">
                <a:solidFill>
                  <a:schemeClr val="bg1">
                    <a:lumMod val="75000"/>
                  </a:schemeClr>
                </a:solidFill>
                <a:latin typeface="Consolas" panose="020B0609020204030204" pitchFamily="49" charset="0"/>
              </a:rPr>
              <a:t>3</a:t>
            </a:r>
          </a:p>
          <a:p>
            <a:pPr algn="ctr"/>
            <a:r>
              <a:rPr lang="en-US" sz="1400" dirty="0" smtClean="0">
                <a:solidFill>
                  <a:schemeClr val="bg1">
                    <a:lumMod val="75000"/>
                  </a:schemeClr>
                </a:solidFill>
                <a:latin typeface="Consolas" panose="020B0609020204030204" pitchFamily="49" charset="0"/>
              </a:rPr>
              <a:t>4</a:t>
            </a:r>
          </a:p>
          <a:p>
            <a:pPr algn="ctr"/>
            <a:r>
              <a:rPr lang="en-US" sz="1400" dirty="0" smtClean="0">
                <a:solidFill>
                  <a:schemeClr val="bg1">
                    <a:lumMod val="75000"/>
                  </a:schemeClr>
                </a:solidFill>
                <a:latin typeface="Consolas" panose="020B0609020204030204" pitchFamily="49" charset="0"/>
              </a:rPr>
              <a:t>5</a:t>
            </a:r>
          </a:p>
          <a:p>
            <a:pPr algn="ctr"/>
            <a:r>
              <a:rPr lang="en-US" sz="1400" dirty="0" smtClean="0">
                <a:solidFill>
                  <a:schemeClr val="bg1">
                    <a:lumMod val="75000"/>
                  </a:schemeClr>
                </a:solidFill>
                <a:latin typeface="Consolas" panose="020B0609020204030204" pitchFamily="49" charset="0"/>
              </a:rPr>
              <a:t>6</a:t>
            </a:r>
          </a:p>
          <a:p>
            <a:pPr algn="ctr"/>
            <a:r>
              <a:rPr lang="en-US" sz="1400" dirty="0" smtClean="0">
                <a:solidFill>
                  <a:schemeClr val="bg1">
                    <a:lumMod val="75000"/>
                  </a:schemeClr>
                </a:solidFill>
                <a:latin typeface="Consolas" panose="020B0609020204030204" pitchFamily="49" charset="0"/>
              </a:rPr>
              <a:t>7</a:t>
            </a:r>
          </a:p>
          <a:p>
            <a:pPr algn="ctr"/>
            <a:r>
              <a:rPr lang="en-US" sz="1400" dirty="0" smtClean="0">
                <a:solidFill>
                  <a:schemeClr val="bg1">
                    <a:lumMod val="75000"/>
                  </a:schemeClr>
                </a:solidFill>
                <a:latin typeface="Consolas" panose="020B0609020204030204" pitchFamily="49" charset="0"/>
              </a:rPr>
              <a:t>8</a:t>
            </a:r>
          </a:p>
          <a:p>
            <a:pPr algn="ctr"/>
            <a:r>
              <a:rPr lang="en-US" sz="1400" dirty="0" smtClean="0">
                <a:solidFill>
                  <a:schemeClr val="bg1">
                    <a:lumMod val="75000"/>
                  </a:schemeClr>
                </a:solidFill>
                <a:latin typeface="Consolas" panose="020B0609020204030204" pitchFamily="49" charset="0"/>
              </a:rPr>
              <a:t>9</a:t>
            </a:r>
          </a:p>
          <a:p>
            <a:pPr algn="ctr"/>
            <a:r>
              <a:rPr lang="en-US" sz="1400" dirty="0" smtClean="0">
                <a:solidFill>
                  <a:schemeClr val="bg1">
                    <a:lumMod val="75000"/>
                  </a:schemeClr>
                </a:solidFill>
                <a:latin typeface="Consolas" panose="020B0609020204030204" pitchFamily="49" charset="0"/>
              </a:rPr>
              <a:t>10</a:t>
            </a:r>
          </a:p>
          <a:p>
            <a:pPr algn="ctr"/>
            <a:r>
              <a:rPr lang="en-US" sz="1400" dirty="0" smtClean="0">
                <a:solidFill>
                  <a:schemeClr val="bg1">
                    <a:lumMod val="75000"/>
                  </a:schemeClr>
                </a:solidFill>
                <a:latin typeface="Consolas" panose="020B0609020204030204" pitchFamily="49" charset="0"/>
              </a:rPr>
              <a:t>11</a:t>
            </a:r>
          </a:p>
          <a:p>
            <a:pPr algn="ctr"/>
            <a:r>
              <a:rPr lang="en-US" sz="1400" dirty="0" smtClean="0">
                <a:solidFill>
                  <a:schemeClr val="bg1">
                    <a:lumMod val="75000"/>
                  </a:schemeClr>
                </a:solidFill>
                <a:latin typeface="Consolas" panose="020B0609020204030204" pitchFamily="49" charset="0"/>
              </a:rPr>
              <a:t>12</a:t>
            </a:r>
          </a:p>
          <a:p>
            <a:pPr algn="ctr"/>
            <a:r>
              <a:rPr lang="en-US" sz="1400" dirty="0" smtClean="0">
                <a:solidFill>
                  <a:schemeClr val="bg1">
                    <a:lumMod val="75000"/>
                  </a:schemeClr>
                </a:solidFill>
                <a:latin typeface="Consolas" panose="020B0609020204030204" pitchFamily="49" charset="0"/>
              </a:rPr>
              <a:t>13</a:t>
            </a:r>
          </a:p>
          <a:p>
            <a:pPr algn="ctr"/>
            <a:r>
              <a:rPr lang="en-US" sz="1400" dirty="0" smtClean="0">
                <a:solidFill>
                  <a:schemeClr val="bg1">
                    <a:lumMod val="75000"/>
                  </a:schemeClr>
                </a:solidFill>
                <a:latin typeface="Consolas" panose="020B0609020204030204" pitchFamily="49" charset="0"/>
              </a:rPr>
              <a:t>14</a:t>
            </a:r>
          </a:p>
          <a:p>
            <a:pPr algn="ctr"/>
            <a:r>
              <a:rPr lang="en-US" sz="1400" dirty="0" smtClean="0">
                <a:solidFill>
                  <a:schemeClr val="bg1">
                    <a:lumMod val="75000"/>
                  </a:schemeClr>
                </a:solidFill>
                <a:latin typeface="Consolas" panose="020B0609020204030204" pitchFamily="49" charset="0"/>
              </a:rPr>
              <a:t>15</a:t>
            </a:r>
          </a:p>
          <a:p>
            <a:pPr algn="ctr"/>
            <a:r>
              <a:rPr lang="en-US" sz="1400" dirty="0" smtClean="0">
                <a:solidFill>
                  <a:schemeClr val="bg1">
                    <a:lumMod val="75000"/>
                  </a:schemeClr>
                </a:solidFill>
                <a:latin typeface="Consolas" panose="020B0609020204030204" pitchFamily="49" charset="0"/>
              </a:rPr>
              <a:t>16</a:t>
            </a:r>
          </a:p>
          <a:p>
            <a:pPr algn="ctr"/>
            <a:r>
              <a:rPr lang="en-US" sz="1400" dirty="0" smtClean="0">
                <a:solidFill>
                  <a:schemeClr val="bg1">
                    <a:lumMod val="75000"/>
                  </a:schemeClr>
                </a:solidFill>
                <a:latin typeface="Consolas" panose="020B0609020204030204" pitchFamily="49" charset="0"/>
              </a:rPr>
              <a:t>17</a:t>
            </a:r>
          </a:p>
          <a:p>
            <a:pPr algn="ctr"/>
            <a:r>
              <a:rPr lang="en-US" sz="1400" dirty="0" smtClean="0">
                <a:solidFill>
                  <a:schemeClr val="bg1">
                    <a:lumMod val="75000"/>
                  </a:schemeClr>
                </a:solidFill>
                <a:latin typeface="Consolas" panose="020B0609020204030204" pitchFamily="49" charset="0"/>
              </a:rPr>
              <a:t>18</a:t>
            </a:r>
          </a:p>
          <a:p>
            <a:pPr algn="ctr"/>
            <a:r>
              <a:rPr lang="en-US" sz="1400" dirty="0" smtClean="0">
                <a:solidFill>
                  <a:schemeClr val="bg1">
                    <a:lumMod val="75000"/>
                  </a:schemeClr>
                </a:solidFill>
                <a:latin typeface="Consolas" panose="020B0609020204030204" pitchFamily="49" charset="0"/>
              </a:rPr>
              <a:t>19</a:t>
            </a:r>
          </a:p>
          <a:p>
            <a:pPr algn="ctr"/>
            <a:r>
              <a:rPr lang="en-US" sz="1400" dirty="0" smtClean="0">
                <a:solidFill>
                  <a:schemeClr val="bg1">
                    <a:lumMod val="75000"/>
                  </a:schemeClr>
                </a:solidFill>
                <a:latin typeface="Consolas" panose="020B0609020204030204" pitchFamily="49" charset="0"/>
              </a:rPr>
              <a:t>20</a:t>
            </a:r>
          </a:p>
          <a:p>
            <a:pPr algn="ctr"/>
            <a:r>
              <a:rPr lang="en-US" sz="1400" dirty="0" smtClean="0">
                <a:solidFill>
                  <a:schemeClr val="bg1">
                    <a:lumMod val="75000"/>
                  </a:schemeClr>
                </a:solidFill>
                <a:latin typeface="Consolas" panose="020B0609020204030204" pitchFamily="49" charset="0"/>
              </a:rPr>
              <a:t>21</a:t>
            </a:r>
            <a:endParaRPr lang="en-US" sz="1400" dirty="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22</a:t>
            </a:r>
          </a:p>
          <a:p>
            <a:pPr algn="ctr"/>
            <a:r>
              <a:rPr lang="en-US" sz="1400" dirty="0" smtClean="0">
                <a:solidFill>
                  <a:schemeClr val="bg1">
                    <a:lumMod val="75000"/>
                  </a:schemeClr>
                </a:solidFill>
                <a:latin typeface="Consolas" panose="020B0609020204030204" pitchFamily="49" charset="0"/>
              </a:rPr>
              <a:t>23</a:t>
            </a:r>
          </a:p>
          <a:p>
            <a:pPr algn="ctr"/>
            <a:r>
              <a:rPr lang="en-US" sz="1400" dirty="0" smtClean="0">
                <a:solidFill>
                  <a:schemeClr val="bg1">
                    <a:lumMod val="75000"/>
                  </a:schemeClr>
                </a:solidFill>
                <a:latin typeface="Consolas" panose="020B0609020204030204" pitchFamily="49" charset="0"/>
              </a:rPr>
              <a:t>24</a:t>
            </a:r>
          </a:p>
          <a:p>
            <a:pPr algn="ctr"/>
            <a:r>
              <a:rPr lang="en-US" sz="1400" dirty="0" smtClean="0">
                <a:solidFill>
                  <a:schemeClr val="bg1">
                    <a:lumMod val="75000"/>
                  </a:schemeClr>
                </a:solidFill>
                <a:latin typeface="Consolas" panose="020B0609020204030204" pitchFamily="49" charset="0"/>
              </a:rPr>
              <a:t>25</a:t>
            </a:r>
          </a:p>
          <a:p>
            <a:pPr algn="ctr"/>
            <a:r>
              <a:rPr lang="en-US" sz="1400" dirty="0" smtClean="0">
                <a:solidFill>
                  <a:schemeClr val="bg1">
                    <a:lumMod val="75000"/>
                  </a:schemeClr>
                </a:solidFill>
                <a:latin typeface="Consolas" panose="020B0609020204030204" pitchFamily="49" charset="0"/>
              </a:rPr>
              <a:t>26</a:t>
            </a:r>
          </a:p>
          <a:p>
            <a:pPr algn="ctr"/>
            <a:r>
              <a:rPr lang="en-US" sz="1400" dirty="0" smtClean="0">
                <a:solidFill>
                  <a:schemeClr val="bg1">
                    <a:lumMod val="75000"/>
                  </a:schemeClr>
                </a:solidFill>
                <a:latin typeface="Consolas" panose="020B0609020204030204" pitchFamily="49" charset="0"/>
              </a:rPr>
              <a:t>27</a:t>
            </a:r>
          </a:p>
        </p:txBody>
      </p:sp>
      <p:sp>
        <p:nvSpPr>
          <p:cNvPr id="5" name="Rectangle 4"/>
          <p:cNvSpPr/>
          <p:nvPr/>
        </p:nvSpPr>
        <p:spPr>
          <a:xfrm>
            <a:off x="0" y="0"/>
            <a:ext cx="7077075" cy="733841"/>
          </a:xfrm>
          <a:prstGeom prst="rect">
            <a:avLst/>
          </a:prstGeom>
          <a:solidFill>
            <a:srgbClr val="D2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ectangle 12"/>
          <p:cNvSpPr/>
          <p:nvPr/>
        </p:nvSpPr>
        <p:spPr>
          <a:xfrm>
            <a:off x="6939281" y="0"/>
            <a:ext cx="525272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TextBox 6"/>
          <p:cNvSpPr txBox="1"/>
          <p:nvPr/>
        </p:nvSpPr>
        <p:spPr>
          <a:xfrm>
            <a:off x="419100" y="105310"/>
            <a:ext cx="1494320" cy="523220"/>
          </a:xfrm>
          <a:prstGeom prst="rect">
            <a:avLst/>
          </a:prstGeom>
          <a:noFill/>
        </p:spPr>
        <p:txBody>
          <a:bodyPr wrap="none" rtlCol="0">
            <a:spAutoFit/>
          </a:bodyPr>
          <a:lstStyle/>
          <a:p>
            <a:r>
              <a:rPr lang="en-US" sz="2800" dirty="0" smtClean="0">
                <a:solidFill>
                  <a:schemeClr val="bg1"/>
                </a:solidFill>
                <a:latin typeface="Bahnschrift SemiBold SemiConden" panose="020B0502040204020203" pitchFamily="34" charset="0"/>
              </a:rPr>
              <a:t>EXEMPLU</a:t>
            </a:r>
            <a:endParaRPr lang="ro-RO" sz="2800" dirty="0">
              <a:solidFill>
                <a:schemeClr val="bg1"/>
              </a:solidFill>
              <a:latin typeface="Bahnschrift SemiBold SemiConden" panose="020B0502040204020203" pitchFamily="34" charset="0"/>
            </a:endParaRPr>
          </a:p>
        </p:txBody>
      </p:sp>
      <p:sp>
        <p:nvSpPr>
          <p:cNvPr id="10" name="TextBox 9"/>
          <p:cNvSpPr txBox="1"/>
          <p:nvPr/>
        </p:nvSpPr>
        <p:spPr>
          <a:xfrm>
            <a:off x="7267694" y="1786939"/>
            <a:ext cx="4495562" cy="3108543"/>
          </a:xfrm>
          <a:prstGeom prst="rect">
            <a:avLst/>
          </a:prstGeom>
          <a:noFill/>
        </p:spPr>
        <p:txBody>
          <a:bodyPr wrap="square" rtlCol="0">
            <a:spAutoFit/>
          </a:bodyPr>
          <a:lstStyle/>
          <a:p>
            <a:r>
              <a:rPr lang="ro-RO" sz="2800" dirty="0" smtClean="0">
                <a:solidFill>
                  <a:schemeClr val="bg1"/>
                </a:solidFill>
                <a:latin typeface="Bahnschrift SemiBold SemiConden" panose="020B0502040204020203" pitchFamily="34" charset="0"/>
              </a:rPr>
              <a:t>Se generează următoare</a:t>
            </a:r>
            <a:r>
              <a:rPr lang="en-US" sz="2800" dirty="0" smtClean="0">
                <a:solidFill>
                  <a:schemeClr val="bg1"/>
                </a:solidFill>
                <a:latin typeface="Bahnschrift SemiBold SemiConden" panose="020B0502040204020203" pitchFamily="34" charset="0"/>
              </a:rPr>
              <a:t>a</a:t>
            </a:r>
            <a:r>
              <a:rPr lang="ro-RO" sz="2800" dirty="0" smtClean="0">
                <a:solidFill>
                  <a:schemeClr val="bg1"/>
                </a:solidFill>
                <a:latin typeface="Bahnschrift SemiBold SemiConden" panose="020B0502040204020203" pitchFamily="34" charset="0"/>
              </a:rPr>
              <a:t> subsecvenț</a:t>
            </a:r>
            <a:r>
              <a:rPr lang="ro-RO" sz="2800" dirty="0">
                <a:solidFill>
                  <a:schemeClr val="bg1"/>
                </a:solidFill>
                <a:latin typeface="Bahnschrift SemiBold SemiConden" panose="020B0502040204020203" pitchFamily="34" charset="0"/>
              </a:rPr>
              <a:t>ă</a:t>
            </a:r>
            <a:r>
              <a:rPr lang="ro-RO" sz="2800" dirty="0" smtClean="0">
                <a:solidFill>
                  <a:schemeClr val="bg1"/>
                </a:solidFill>
                <a:latin typeface="Bahnschrift SemiBold SemiConden" panose="020B0502040204020203" pitchFamily="34" charset="0"/>
              </a:rPr>
              <a:t>:</a:t>
            </a:r>
            <a:endParaRPr lang="en-US" sz="2800" dirty="0" smtClean="0">
              <a:solidFill>
                <a:schemeClr val="bg1"/>
              </a:solidFill>
              <a:latin typeface="Bahnschrift SemiBold SemiConden" panose="020B0502040204020203" pitchFamily="34" charset="0"/>
            </a:endParaRPr>
          </a:p>
          <a:p>
            <a:endParaRPr lang="en-US" sz="2800" dirty="0" smtClean="0">
              <a:solidFill>
                <a:schemeClr val="bg1"/>
              </a:solidFill>
              <a:latin typeface="Bahnschrift SemiBold SemiConden" panose="020B0502040204020203" pitchFamily="34" charset="0"/>
            </a:endParaRPr>
          </a:p>
          <a:p>
            <a:pPr algn="just"/>
            <a:r>
              <a:rPr lang="ro-RO" sz="2800" dirty="0" smtClean="0">
                <a:solidFill>
                  <a:schemeClr val="bg1"/>
                </a:solidFill>
                <a:latin typeface="Bahnschrift SemiBold SemiConden" panose="020B0502040204020203" pitchFamily="34" charset="0"/>
              </a:rPr>
              <a:t>E</a:t>
            </a:r>
            <a:r>
              <a:rPr lang="ro-RO" sz="2000" dirty="0" smtClean="0">
                <a:solidFill>
                  <a:schemeClr val="bg1"/>
                </a:solidFill>
                <a:latin typeface="Bahnschrift SemiBold SemiConden" panose="020B0502040204020203" pitchFamily="34" charset="0"/>
              </a:rPr>
              <a:t>1</a:t>
            </a:r>
            <a:r>
              <a:rPr lang="en-US" sz="2000" dirty="0" smtClean="0">
                <a:solidFill>
                  <a:schemeClr val="bg1"/>
                </a:solidFill>
                <a:latin typeface="Bahnschrift SemiBold SemiConden" panose="020B0502040204020203" pitchFamily="34" charset="0"/>
              </a:rPr>
              <a:t>1</a:t>
            </a:r>
            <a:r>
              <a:rPr lang="ro-RO" sz="2800" dirty="0" smtClean="0">
                <a:solidFill>
                  <a:schemeClr val="bg1"/>
                </a:solidFill>
                <a:latin typeface="Bahnschrift SemiBold SemiConden" panose="020B0502040204020203" pitchFamily="34" charset="0"/>
              </a:rPr>
              <a:t> </a:t>
            </a:r>
            <a:r>
              <a:rPr lang="ro-RO" sz="2800" dirty="0">
                <a:solidFill>
                  <a:schemeClr val="bg1"/>
                </a:solidFill>
                <a:latin typeface="Bahnschrift SemiBold SemiConden" panose="020B0502040204020203" pitchFamily="34" charset="0"/>
              </a:rPr>
              <a:t>= </a:t>
            </a:r>
            <a:r>
              <a:rPr lang="en-US" sz="2800" dirty="0">
                <a:solidFill>
                  <a:schemeClr val="bg1"/>
                </a:solidFill>
                <a:latin typeface="Bahnschrift SemiBold SemiConden" panose="020B0502040204020203" pitchFamily="34" charset="0"/>
              </a:rPr>
              <a:t>{ &lt;2, ∅&gt;, </a:t>
            </a:r>
            <a:r>
              <a:rPr lang="en-US" sz="2800" dirty="0" smtClean="0">
                <a:solidFill>
                  <a:schemeClr val="bg1"/>
                </a:solidFill>
                <a:latin typeface="Bahnschrift SemiBold SemiConden" panose="020B0502040204020203" pitchFamily="34" charset="0"/>
              </a:rPr>
              <a:t>&lt;8, { fa == true },</a:t>
            </a:r>
          </a:p>
          <a:p>
            <a:pPr algn="just"/>
            <a:r>
              <a:rPr lang="ro-RO" sz="2800" dirty="0" smtClean="0">
                <a:solidFill>
                  <a:schemeClr val="bg1"/>
                </a:solidFill>
                <a:latin typeface="Bahnschrift SemiBold SemiConden" panose="020B0502040204020203" pitchFamily="34" charset="0"/>
              </a:rPr>
              <a:t>             </a:t>
            </a:r>
            <a:r>
              <a:rPr lang="en-US" sz="2800" dirty="0" smtClean="0">
                <a:solidFill>
                  <a:schemeClr val="bg1"/>
                </a:solidFill>
                <a:latin typeface="Bahnschrift SemiBold SemiConden" panose="020B0502040204020203" pitchFamily="34" charset="0"/>
              </a:rPr>
              <a:t>&lt;12, ∅&gt;, &lt;13</a:t>
            </a:r>
            <a:r>
              <a:rPr lang="en-US" sz="2800" dirty="0">
                <a:solidFill>
                  <a:schemeClr val="bg1"/>
                </a:solidFill>
                <a:latin typeface="Bahnschrift SemiBold SemiConden" panose="020B0502040204020203" pitchFamily="34" charset="0"/>
              </a:rPr>
              <a:t>, { fb == true }&gt;, </a:t>
            </a:r>
            <a:r>
              <a:rPr lang="ro-RO" sz="2800" dirty="0" smtClean="0">
                <a:solidFill>
                  <a:schemeClr val="bg1"/>
                </a:solidFill>
                <a:latin typeface="Bahnschrift SemiBold SemiConden" panose="020B0502040204020203" pitchFamily="34" charset="0"/>
              </a:rPr>
              <a:t>           </a:t>
            </a:r>
            <a:br>
              <a:rPr lang="ro-RO" sz="2800" dirty="0" smtClean="0">
                <a:solidFill>
                  <a:schemeClr val="bg1"/>
                </a:solidFill>
                <a:latin typeface="Bahnschrift SemiBold SemiConden" panose="020B0502040204020203" pitchFamily="34" charset="0"/>
              </a:rPr>
            </a:br>
            <a:r>
              <a:rPr lang="ro-RO" sz="2800" dirty="0" smtClean="0">
                <a:solidFill>
                  <a:schemeClr val="bg1"/>
                </a:solidFill>
                <a:latin typeface="Bahnschrift SemiBold SemiConden" panose="020B0502040204020203" pitchFamily="34" charset="0"/>
              </a:rPr>
              <a:t>             </a:t>
            </a:r>
            <a:r>
              <a:rPr lang="en-US" sz="2800" dirty="0" smtClean="0">
                <a:solidFill>
                  <a:schemeClr val="bg1"/>
                </a:solidFill>
                <a:latin typeface="Bahnschrift SemiBold SemiConden" panose="020B0502040204020203" pitchFamily="34" charset="0"/>
              </a:rPr>
              <a:t>&lt;</a:t>
            </a:r>
            <a:r>
              <a:rPr lang="en-US" sz="2800" dirty="0">
                <a:solidFill>
                  <a:schemeClr val="bg1"/>
                </a:solidFill>
                <a:latin typeface="Bahnschrift SemiBold SemiConden" panose="020B0502040204020203" pitchFamily="34" charset="0"/>
              </a:rPr>
              <a:t>21, ∅&gt;, &lt;22, ∅&gt; }</a:t>
            </a:r>
          </a:p>
          <a:p>
            <a:pPr algn="just"/>
            <a:endParaRPr lang="en-US" sz="2800" dirty="0" smtClean="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3833759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460E"/>
        </a:solidFill>
        <a:effectLst/>
      </p:bgPr>
    </p:bg>
    <p:spTree>
      <p:nvGrpSpPr>
        <p:cNvPr id="1" name=""/>
        <p:cNvGrpSpPr/>
        <p:nvPr/>
      </p:nvGrpSpPr>
      <p:grpSpPr>
        <a:xfrm>
          <a:off x="0" y="0"/>
          <a:ext cx="0" cy="0"/>
          <a:chOff x="0" y="0"/>
          <a:chExt cx="0" cy="0"/>
        </a:xfrm>
      </p:grpSpPr>
      <p:sp>
        <p:nvSpPr>
          <p:cNvPr id="4" name="Rectangle 3"/>
          <p:cNvSpPr/>
          <p:nvPr/>
        </p:nvSpPr>
        <p:spPr>
          <a:xfrm>
            <a:off x="0" y="0"/>
            <a:ext cx="527009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Rectangle 4"/>
          <p:cNvSpPr/>
          <p:nvPr/>
        </p:nvSpPr>
        <p:spPr>
          <a:xfrm>
            <a:off x="2701576" y="545763"/>
            <a:ext cx="588623" cy="1446550"/>
          </a:xfrm>
          <a:prstGeom prst="rect">
            <a:avLst/>
          </a:prstGeom>
          <a:noFill/>
        </p:spPr>
        <p:txBody>
          <a:bodyPr wrap="none" lIns="91440" tIns="45720" rIns="91440" bIns="45720">
            <a:spAutoFit/>
          </a:bodyPr>
          <a:lstStyle/>
          <a:p>
            <a:pPr algn="ctr"/>
            <a:r>
              <a:rPr lang="ro-RO" sz="8800" b="1" cap="none" spc="0" dirty="0" smtClean="0">
                <a:ln w="10160">
                  <a:noFill/>
                  <a:prstDash val="solid"/>
                </a:ln>
                <a:solidFill>
                  <a:srgbClr val="FFFFFF">
                    <a:alpha val="76000"/>
                  </a:srgbClr>
                </a:solidFill>
                <a:effectLst>
                  <a:outerShdw blurRad="38100" dist="22860" dir="5400000" algn="tl" rotWithShape="0">
                    <a:srgbClr val="000000">
                      <a:alpha val="30000"/>
                    </a:srgbClr>
                  </a:outerShdw>
                </a:effectLst>
                <a:latin typeface="Chiller" panose="04020404031007020602" pitchFamily="82" charset="0"/>
              </a:rPr>
              <a:t>?</a:t>
            </a:r>
            <a:endParaRPr lang="en-US" sz="8800" b="1" cap="none" spc="0" dirty="0">
              <a:ln w="10160">
                <a:noFill/>
                <a:prstDash val="solid"/>
              </a:ln>
              <a:solidFill>
                <a:srgbClr val="FFFFFF">
                  <a:alpha val="76000"/>
                </a:srgbClr>
              </a:solidFill>
              <a:effectLst>
                <a:outerShdw blurRad="38100" dist="22860" dir="5400000" algn="tl" rotWithShape="0">
                  <a:srgbClr val="000000">
                    <a:alpha val="30000"/>
                  </a:srgbClr>
                </a:outerShdw>
              </a:effectLst>
              <a:latin typeface="Chiller" panose="04020404031007020602" pitchFamily="82" charset="0"/>
            </a:endParaRPr>
          </a:p>
        </p:txBody>
      </p:sp>
      <p:sp>
        <p:nvSpPr>
          <p:cNvPr id="8" name="Rectangle 7"/>
          <p:cNvSpPr/>
          <p:nvPr/>
        </p:nvSpPr>
        <p:spPr>
          <a:xfrm rot="1521587">
            <a:off x="3038126" y="837874"/>
            <a:ext cx="622768" cy="1446550"/>
          </a:xfrm>
          <a:prstGeom prst="rect">
            <a:avLst/>
          </a:prstGeom>
          <a:noFill/>
        </p:spPr>
        <p:txBody>
          <a:bodyPr wrap="square" lIns="91440" tIns="45720" rIns="91440" bIns="45720">
            <a:spAutoFit/>
          </a:bodyPr>
          <a:lstStyle/>
          <a:p>
            <a:pPr algn="ctr"/>
            <a:r>
              <a:rPr lang="ro-RO" sz="8800" b="1" cap="none" spc="0" dirty="0" smtClean="0">
                <a:ln w="10160">
                  <a:noFill/>
                  <a:prstDash val="solid"/>
                </a:ln>
                <a:solidFill>
                  <a:srgbClr val="FFFFFF">
                    <a:alpha val="76000"/>
                  </a:srgbClr>
                </a:solidFill>
                <a:effectLst>
                  <a:outerShdw blurRad="38100" dist="22860" dir="5400000" algn="tl" rotWithShape="0">
                    <a:srgbClr val="000000">
                      <a:alpha val="30000"/>
                    </a:srgbClr>
                  </a:outerShdw>
                </a:effectLst>
                <a:latin typeface="Chiller" panose="04020404031007020602" pitchFamily="82" charset="0"/>
              </a:rPr>
              <a:t>?</a:t>
            </a:r>
            <a:endParaRPr lang="en-US" sz="8800" b="1" cap="none" spc="0" dirty="0">
              <a:ln w="10160">
                <a:noFill/>
                <a:prstDash val="solid"/>
              </a:ln>
              <a:solidFill>
                <a:srgbClr val="FFFFFF">
                  <a:alpha val="76000"/>
                </a:srgbClr>
              </a:solidFill>
              <a:effectLst>
                <a:outerShdw blurRad="38100" dist="22860" dir="5400000" algn="tl" rotWithShape="0">
                  <a:srgbClr val="000000">
                    <a:alpha val="30000"/>
                  </a:srgbClr>
                </a:outerShdw>
              </a:effectLst>
              <a:latin typeface="Chiller" panose="04020404031007020602" pitchFamily="82" charset="0"/>
            </a:endParaRPr>
          </a:p>
        </p:txBody>
      </p:sp>
      <p:sp>
        <p:nvSpPr>
          <p:cNvPr id="6" name="Rectangle 5"/>
          <p:cNvSpPr/>
          <p:nvPr/>
        </p:nvSpPr>
        <p:spPr>
          <a:xfrm>
            <a:off x="5625250" y="1909062"/>
            <a:ext cx="6096000" cy="2858475"/>
          </a:xfrm>
          <a:prstGeom prst="rect">
            <a:avLst/>
          </a:prstGeom>
        </p:spPr>
        <p:txBody>
          <a:bodyPr>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Cercetătorii au constatat că graful asociat instrucțiunilor unui program nu este o metodă suficientă pentru găsirea datelor de test în proiectele de dimensiuni mari în care instrucțiunea testată poate depinde de execuția unei instrucțiuni </a:t>
            </a: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anterioare.</a:t>
            </a:r>
            <a:endParaRPr lang="en-US" sz="2800" dirty="0">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pic>
        <p:nvPicPr>
          <p:cNvPr id="1026" name="Picture 2" descr="Path Testing: The Coverage » Stories from a Software Teste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116567" y="1487792"/>
            <a:ext cx="3170018" cy="450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416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1871" y="3941610"/>
            <a:ext cx="7077075" cy="21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Rectangle 13"/>
          <p:cNvSpPr/>
          <p:nvPr/>
        </p:nvSpPr>
        <p:spPr>
          <a:xfrm>
            <a:off x="34926" y="4152899"/>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5452533"/>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Rectangle 14"/>
          <p:cNvSpPr/>
          <p:nvPr/>
        </p:nvSpPr>
        <p:spPr>
          <a:xfrm>
            <a:off x="136525" y="3525709"/>
            <a:ext cx="7077075" cy="2116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1" name="Rectangle 20"/>
          <p:cNvSpPr/>
          <p:nvPr/>
        </p:nvSpPr>
        <p:spPr>
          <a:xfrm>
            <a:off x="85725" y="3737187"/>
            <a:ext cx="7077075" cy="2116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0" y="1176867"/>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 name="Rectangle 1"/>
          <p:cNvSpPr>
            <a:spLocks noChangeArrowheads="1"/>
          </p:cNvSpPr>
          <p:nvPr/>
        </p:nvSpPr>
        <p:spPr bwMode="auto">
          <a:xfrm>
            <a:off x="514350" y="882431"/>
            <a:ext cx="5949064"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Exemplu</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a,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0" i="0" u="none" strike="noStrike" cap="none" normalizeH="0" baseline="0" dirty="0" smtClean="0">
                <a:ln>
                  <a:noFill/>
                </a:ln>
                <a:solidFill>
                  <a:srgbClr val="000000"/>
                </a:solidFill>
                <a:effectLst/>
                <a:latin typeface="Consolas" panose="020B0609020204030204" pitchFamily="49" charset="0"/>
              </a:rPr>
              <a:t>[] b,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fa,</a:t>
            </a:r>
            <a:r>
              <a:rPr kumimoji="0" lang="en-US" altLang="en-US" sz="1400" b="0" i="0" u="none" strike="noStrike" cap="none" normalizeH="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fb;</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dirty="0" smtClean="0">
                <a:ln>
                  <a:noFill/>
                </a:ln>
                <a:solidFill>
                  <a:srgbClr val="000000"/>
                </a:solidFill>
                <a:effectLst/>
                <a:latin typeface="Consolas" panose="020B0609020204030204" pitchFamily="49" charset="0"/>
              </a:rPr>
              <a:t>    </a:t>
            </a:r>
            <a:r>
              <a:rPr lang="en-US" altLang="en-US" sz="1400" dirty="0" smtClean="0">
                <a:solidFill>
                  <a:srgbClr val="000000"/>
                </a:solidFill>
                <a:latin typeface="Consolas" panose="020B0609020204030204" pitchFamily="49" charset="0"/>
              </a:rPr>
              <a:t>fa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fb </a:t>
            </a:r>
            <a:r>
              <a:rPr lang="en-US" altLang="en-US" sz="1400" dirty="0">
                <a:solidFill>
                  <a:srgbClr val="000000"/>
                </a:solidFill>
                <a:latin typeface="Consolas" panose="020B0609020204030204" pitchFamily="49" charset="0"/>
              </a:rPr>
              <a:t>= </a:t>
            </a:r>
            <a:r>
              <a:rPr lang="en-US" altLang="en-US" sz="1400" b="1" dirty="0">
                <a:solidFill>
                  <a:srgbClr val="000080"/>
                </a:solidFill>
                <a:latin typeface="Consolas" panose="020B0609020204030204" pitchFamily="49" charset="0"/>
              </a:rPr>
              <a:t>false</a:t>
            </a:r>
            <a:r>
              <a:rPr lang="en-US" altLang="en-US" sz="1400" dirty="0">
                <a:solidFill>
                  <a:srgbClr val="000000"/>
                </a:solidFill>
                <a:latin typeface="Consolas" panose="020B0609020204030204" pitchFamily="49" charset="0"/>
              </a:rPr>
              <a:t>;</a:t>
            </a:r>
            <a:r>
              <a:rPr kumimoji="0" lang="en-US" altLang="en-US" sz="1400" b="0" i="0" u="none" strike="noStrike" cap="none" normalizeH="0" dirty="0" smtClean="0">
                <a:ln>
                  <a:noFill/>
                </a:ln>
                <a:solidFill>
                  <a:srgbClr val="000000"/>
                </a:solidFill>
                <a:effectLst/>
                <a:latin typeface="Consolas" panose="020B0609020204030204" pitchFamily="49" charset="0"/>
              </a:rPr>
              <a:t> </a:t>
            </a: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(a[</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(fa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for</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b.</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(b[</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target)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fb = </a:t>
            </a:r>
            <a:r>
              <a:rPr kumimoji="0" lang="en-US" altLang="en-US" sz="1400" b="1" i="0" u="none" strike="noStrike" cap="none" normalizeH="0" baseline="0" dirty="0" smtClean="0">
                <a:ln>
                  <a:noFill/>
                </a:ln>
                <a:solidFill>
                  <a:srgbClr val="000080"/>
                </a:solidFill>
                <a:effectLst/>
                <a:latin typeface="Consolas" panose="020B0609020204030204" pitchFamily="49" charset="0"/>
              </a:rPr>
              <a:t>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a:t>
            </a:r>
            <a:r>
              <a:rPr kumimoji="0" lang="en-US" altLang="en-US" sz="1400" b="0" i="0" u="none" strike="noStrike" cap="none" normalizeH="0" baseline="0" dirty="0" smtClean="0">
                <a:ln>
                  <a:noFill/>
                </a:ln>
                <a:solidFill>
                  <a:srgbClr val="000000"/>
                </a:solidFill>
                <a:effectLst/>
                <a:latin typeface="Consolas" panose="020B0609020204030204" pitchFamily="49" charset="0"/>
              </a:rPr>
              <a:t>(fb == </a:t>
            </a:r>
            <a:r>
              <a:rPr kumimoji="0" lang="en-US" altLang="en-US" sz="1400" b="1" i="0" u="none" strike="noStrike" cap="none" normalizeH="0" baseline="0" dirty="0" smtClean="0">
                <a:ln>
                  <a:noFill/>
                </a:ln>
                <a:solidFill>
                  <a:srgbClr val="000080"/>
                </a:solidFill>
                <a:effectLst/>
                <a:latin typeface="Consolas" panose="020B0609020204030204" pitchFamily="49" charset="0"/>
              </a:rPr>
              <a:t>true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else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mesaj</a:t>
            </a:r>
            <a:r>
              <a:rPr kumimoji="0" lang="en-US" altLang="en-US" sz="1400" b="1" i="0" u="none" strike="noStrike" cap="none" normalizeH="0" baseline="0" dirty="0" smtClean="0">
                <a:ln>
                  <a:noFill/>
                </a:ln>
                <a:solidFill>
                  <a:srgbClr val="008000"/>
                </a:solidFill>
                <a:effectLst/>
                <a:latin typeface="Consolas" panose="020B0609020204030204" pitchFamily="49" charset="0"/>
              </a:rPr>
              <a:t> 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0" y="73384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75000"/>
                  </a:schemeClr>
                </a:solidFill>
                <a:latin typeface="Consolas" panose="020B0609020204030204" pitchFamily="49" charset="0"/>
              </a:rPr>
              <a:t>1</a:t>
            </a:r>
          </a:p>
          <a:p>
            <a:pPr algn="ctr"/>
            <a:r>
              <a:rPr lang="en-US" sz="1400" dirty="0" smtClean="0">
                <a:solidFill>
                  <a:schemeClr val="bg1">
                    <a:lumMod val="75000"/>
                  </a:schemeClr>
                </a:solidFill>
                <a:latin typeface="Consolas" panose="020B0609020204030204" pitchFamily="49" charset="0"/>
              </a:rPr>
              <a:t>2</a:t>
            </a:r>
          </a:p>
          <a:p>
            <a:pPr algn="ctr"/>
            <a:r>
              <a:rPr lang="en-US" sz="1400" dirty="0" smtClean="0">
                <a:solidFill>
                  <a:schemeClr val="bg1">
                    <a:lumMod val="75000"/>
                  </a:schemeClr>
                </a:solidFill>
                <a:latin typeface="Consolas" panose="020B0609020204030204" pitchFamily="49" charset="0"/>
              </a:rPr>
              <a:t>3</a:t>
            </a:r>
          </a:p>
          <a:p>
            <a:pPr algn="ctr"/>
            <a:r>
              <a:rPr lang="en-US" sz="1400" dirty="0" smtClean="0">
                <a:solidFill>
                  <a:schemeClr val="bg1">
                    <a:lumMod val="75000"/>
                  </a:schemeClr>
                </a:solidFill>
                <a:latin typeface="Consolas" panose="020B0609020204030204" pitchFamily="49" charset="0"/>
              </a:rPr>
              <a:t>4</a:t>
            </a:r>
          </a:p>
          <a:p>
            <a:pPr algn="ctr"/>
            <a:r>
              <a:rPr lang="en-US" sz="1400" dirty="0" smtClean="0">
                <a:solidFill>
                  <a:schemeClr val="bg1">
                    <a:lumMod val="75000"/>
                  </a:schemeClr>
                </a:solidFill>
                <a:latin typeface="Consolas" panose="020B0609020204030204" pitchFamily="49" charset="0"/>
              </a:rPr>
              <a:t>5</a:t>
            </a:r>
          </a:p>
          <a:p>
            <a:pPr algn="ctr"/>
            <a:r>
              <a:rPr lang="en-US" sz="1400" dirty="0" smtClean="0">
                <a:solidFill>
                  <a:schemeClr val="bg1">
                    <a:lumMod val="75000"/>
                  </a:schemeClr>
                </a:solidFill>
                <a:latin typeface="Consolas" panose="020B0609020204030204" pitchFamily="49" charset="0"/>
              </a:rPr>
              <a:t>6</a:t>
            </a:r>
          </a:p>
          <a:p>
            <a:pPr algn="ctr"/>
            <a:r>
              <a:rPr lang="en-US" sz="1400" dirty="0" smtClean="0">
                <a:solidFill>
                  <a:schemeClr val="bg1">
                    <a:lumMod val="75000"/>
                  </a:schemeClr>
                </a:solidFill>
                <a:latin typeface="Consolas" panose="020B0609020204030204" pitchFamily="49" charset="0"/>
              </a:rPr>
              <a:t>7</a:t>
            </a:r>
          </a:p>
          <a:p>
            <a:pPr algn="ctr"/>
            <a:r>
              <a:rPr lang="en-US" sz="1400" dirty="0" smtClean="0">
                <a:solidFill>
                  <a:schemeClr val="bg1">
                    <a:lumMod val="75000"/>
                  </a:schemeClr>
                </a:solidFill>
                <a:latin typeface="Consolas" panose="020B0609020204030204" pitchFamily="49" charset="0"/>
              </a:rPr>
              <a:t>8</a:t>
            </a:r>
          </a:p>
          <a:p>
            <a:pPr algn="ctr"/>
            <a:r>
              <a:rPr lang="en-US" sz="1400" dirty="0" smtClean="0">
                <a:solidFill>
                  <a:schemeClr val="bg1">
                    <a:lumMod val="75000"/>
                  </a:schemeClr>
                </a:solidFill>
                <a:latin typeface="Consolas" panose="020B0609020204030204" pitchFamily="49" charset="0"/>
              </a:rPr>
              <a:t>9</a:t>
            </a:r>
          </a:p>
          <a:p>
            <a:pPr algn="ctr"/>
            <a:r>
              <a:rPr lang="en-US" sz="1400" dirty="0" smtClean="0">
                <a:solidFill>
                  <a:schemeClr val="bg1">
                    <a:lumMod val="75000"/>
                  </a:schemeClr>
                </a:solidFill>
                <a:latin typeface="Consolas" panose="020B0609020204030204" pitchFamily="49" charset="0"/>
              </a:rPr>
              <a:t>10</a:t>
            </a:r>
          </a:p>
          <a:p>
            <a:pPr algn="ctr"/>
            <a:r>
              <a:rPr lang="en-US" sz="1400" dirty="0" smtClean="0">
                <a:solidFill>
                  <a:schemeClr val="bg1">
                    <a:lumMod val="75000"/>
                  </a:schemeClr>
                </a:solidFill>
                <a:latin typeface="Consolas" panose="020B0609020204030204" pitchFamily="49" charset="0"/>
              </a:rPr>
              <a:t>11</a:t>
            </a:r>
          </a:p>
          <a:p>
            <a:pPr algn="ctr"/>
            <a:r>
              <a:rPr lang="en-US" sz="1400" dirty="0" smtClean="0">
                <a:solidFill>
                  <a:schemeClr val="bg1">
                    <a:lumMod val="75000"/>
                  </a:schemeClr>
                </a:solidFill>
                <a:latin typeface="Consolas" panose="020B0609020204030204" pitchFamily="49" charset="0"/>
              </a:rPr>
              <a:t>12</a:t>
            </a:r>
          </a:p>
          <a:p>
            <a:pPr algn="ctr"/>
            <a:r>
              <a:rPr lang="en-US" sz="1400" dirty="0" smtClean="0">
                <a:solidFill>
                  <a:schemeClr val="bg1">
                    <a:lumMod val="75000"/>
                  </a:schemeClr>
                </a:solidFill>
                <a:latin typeface="Consolas" panose="020B0609020204030204" pitchFamily="49" charset="0"/>
              </a:rPr>
              <a:t>13</a:t>
            </a:r>
          </a:p>
          <a:p>
            <a:pPr algn="ctr"/>
            <a:r>
              <a:rPr lang="en-US" sz="1400" dirty="0" smtClean="0">
                <a:solidFill>
                  <a:schemeClr val="bg1">
                    <a:lumMod val="75000"/>
                  </a:schemeClr>
                </a:solidFill>
                <a:latin typeface="Consolas" panose="020B0609020204030204" pitchFamily="49" charset="0"/>
              </a:rPr>
              <a:t>14</a:t>
            </a:r>
          </a:p>
          <a:p>
            <a:pPr algn="ctr"/>
            <a:r>
              <a:rPr lang="en-US" sz="1400" dirty="0" smtClean="0">
                <a:solidFill>
                  <a:schemeClr val="bg1">
                    <a:lumMod val="75000"/>
                  </a:schemeClr>
                </a:solidFill>
                <a:latin typeface="Consolas" panose="020B0609020204030204" pitchFamily="49" charset="0"/>
              </a:rPr>
              <a:t>15</a:t>
            </a:r>
          </a:p>
          <a:p>
            <a:pPr algn="ctr"/>
            <a:r>
              <a:rPr lang="en-US" sz="1400" dirty="0" smtClean="0">
                <a:solidFill>
                  <a:schemeClr val="bg1">
                    <a:lumMod val="75000"/>
                  </a:schemeClr>
                </a:solidFill>
                <a:latin typeface="Consolas" panose="020B0609020204030204" pitchFamily="49" charset="0"/>
              </a:rPr>
              <a:t>16</a:t>
            </a:r>
          </a:p>
          <a:p>
            <a:pPr algn="ctr"/>
            <a:r>
              <a:rPr lang="en-US" sz="1400" dirty="0" smtClean="0">
                <a:solidFill>
                  <a:schemeClr val="bg1">
                    <a:lumMod val="75000"/>
                  </a:schemeClr>
                </a:solidFill>
                <a:latin typeface="Consolas" panose="020B0609020204030204" pitchFamily="49" charset="0"/>
              </a:rPr>
              <a:t>17</a:t>
            </a:r>
          </a:p>
          <a:p>
            <a:pPr algn="ctr"/>
            <a:r>
              <a:rPr lang="en-US" sz="1400" dirty="0" smtClean="0">
                <a:solidFill>
                  <a:schemeClr val="bg1">
                    <a:lumMod val="75000"/>
                  </a:schemeClr>
                </a:solidFill>
                <a:latin typeface="Consolas" panose="020B0609020204030204" pitchFamily="49" charset="0"/>
              </a:rPr>
              <a:t>18</a:t>
            </a:r>
          </a:p>
          <a:p>
            <a:pPr algn="ctr"/>
            <a:r>
              <a:rPr lang="en-US" sz="1400" dirty="0" smtClean="0">
                <a:solidFill>
                  <a:schemeClr val="bg1">
                    <a:lumMod val="75000"/>
                  </a:schemeClr>
                </a:solidFill>
                <a:latin typeface="Consolas" panose="020B0609020204030204" pitchFamily="49" charset="0"/>
              </a:rPr>
              <a:t>19</a:t>
            </a:r>
          </a:p>
          <a:p>
            <a:pPr algn="ctr"/>
            <a:r>
              <a:rPr lang="en-US" sz="1400" dirty="0" smtClean="0">
                <a:solidFill>
                  <a:schemeClr val="bg1">
                    <a:lumMod val="75000"/>
                  </a:schemeClr>
                </a:solidFill>
                <a:latin typeface="Consolas" panose="020B0609020204030204" pitchFamily="49" charset="0"/>
              </a:rPr>
              <a:t>20</a:t>
            </a:r>
          </a:p>
          <a:p>
            <a:pPr algn="ctr"/>
            <a:r>
              <a:rPr lang="en-US" sz="1400" dirty="0" smtClean="0">
                <a:solidFill>
                  <a:schemeClr val="bg1">
                    <a:lumMod val="75000"/>
                  </a:schemeClr>
                </a:solidFill>
                <a:latin typeface="Consolas" panose="020B0609020204030204" pitchFamily="49" charset="0"/>
              </a:rPr>
              <a:t>21</a:t>
            </a:r>
            <a:endParaRPr lang="en-US" sz="1400" dirty="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22</a:t>
            </a:r>
          </a:p>
          <a:p>
            <a:pPr algn="ctr"/>
            <a:r>
              <a:rPr lang="en-US" sz="1400" dirty="0" smtClean="0">
                <a:solidFill>
                  <a:schemeClr val="bg1">
                    <a:lumMod val="75000"/>
                  </a:schemeClr>
                </a:solidFill>
                <a:latin typeface="Consolas" panose="020B0609020204030204" pitchFamily="49" charset="0"/>
              </a:rPr>
              <a:t>23</a:t>
            </a:r>
          </a:p>
          <a:p>
            <a:pPr algn="ctr"/>
            <a:r>
              <a:rPr lang="en-US" sz="1400" dirty="0" smtClean="0">
                <a:solidFill>
                  <a:schemeClr val="bg1">
                    <a:lumMod val="75000"/>
                  </a:schemeClr>
                </a:solidFill>
                <a:latin typeface="Consolas" panose="020B0609020204030204" pitchFamily="49" charset="0"/>
              </a:rPr>
              <a:t>24</a:t>
            </a:r>
          </a:p>
          <a:p>
            <a:pPr algn="ctr"/>
            <a:r>
              <a:rPr lang="en-US" sz="1400" dirty="0" smtClean="0">
                <a:solidFill>
                  <a:schemeClr val="bg1">
                    <a:lumMod val="75000"/>
                  </a:schemeClr>
                </a:solidFill>
                <a:latin typeface="Consolas" panose="020B0609020204030204" pitchFamily="49" charset="0"/>
              </a:rPr>
              <a:t>25</a:t>
            </a:r>
          </a:p>
          <a:p>
            <a:pPr algn="ctr"/>
            <a:r>
              <a:rPr lang="en-US" sz="1400" dirty="0" smtClean="0">
                <a:solidFill>
                  <a:schemeClr val="bg1">
                    <a:lumMod val="75000"/>
                  </a:schemeClr>
                </a:solidFill>
                <a:latin typeface="Consolas" panose="020B0609020204030204" pitchFamily="49" charset="0"/>
              </a:rPr>
              <a:t>26</a:t>
            </a:r>
          </a:p>
          <a:p>
            <a:pPr algn="ctr"/>
            <a:r>
              <a:rPr lang="en-US" sz="1400" dirty="0" smtClean="0">
                <a:solidFill>
                  <a:schemeClr val="bg1">
                    <a:lumMod val="75000"/>
                  </a:schemeClr>
                </a:solidFill>
                <a:latin typeface="Consolas" panose="020B0609020204030204" pitchFamily="49" charset="0"/>
              </a:rPr>
              <a:t>27</a:t>
            </a:r>
          </a:p>
        </p:txBody>
      </p:sp>
      <p:sp>
        <p:nvSpPr>
          <p:cNvPr id="5" name="Rectangle 4"/>
          <p:cNvSpPr/>
          <p:nvPr/>
        </p:nvSpPr>
        <p:spPr>
          <a:xfrm>
            <a:off x="0" y="0"/>
            <a:ext cx="7077075" cy="733841"/>
          </a:xfrm>
          <a:prstGeom prst="rect">
            <a:avLst/>
          </a:prstGeom>
          <a:solidFill>
            <a:srgbClr val="D28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ectangle 12"/>
          <p:cNvSpPr/>
          <p:nvPr/>
        </p:nvSpPr>
        <p:spPr>
          <a:xfrm>
            <a:off x="6939281" y="0"/>
            <a:ext cx="525272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TextBox 6"/>
          <p:cNvSpPr txBox="1"/>
          <p:nvPr/>
        </p:nvSpPr>
        <p:spPr>
          <a:xfrm>
            <a:off x="419100" y="105310"/>
            <a:ext cx="1494320" cy="523220"/>
          </a:xfrm>
          <a:prstGeom prst="rect">
            <a:avLst/>
          </a:prstGeom>
          <a:noFill/>
        </p:spPr>
        <p:txBody>
          <a:bodyPr wrap="none" rtlCol="0">
            <a:spAutoFit/>
          </a:bodyPr>
          <a:lstStyle/>
          <a:p>
            <a:r>
              <a:rPr lang="en-US" sz="2800" dirty="0" smtClean="0">
                <a:solidFill>
                  <a:schemeClr val="bg1"/>
                </a:solidFill>
                <a:latin typeface="Bahnschrift SemiBold SemiConden" panose="020B0502040204020203" pitchFamily="34" charset="0"/>
              </a:rPr>
              <a:t>EXEMPLU</a:t>
            </a:r>
            <a:endParaRPr lang="ro-RO" sz="2800" dirty="0">
              <a:solidFill>
                <a:schemeClr val="bg1"/>
              </a:solidFill>
              <a:latin typeface="Bahnschrift SemiBold SemiConden" panose="020B0502040204020203" pitchFamily="34" charset="0"/>
            </a:endParaRPr>
          </a:p>
        </p:txBody>
      </p:sp>
      <p:sp>
        <p:nvSpPr>
          <p:cNvPr id="10" name="TextBox 9"/>
          <p:cNvSpPr txBox="1"/>
          <p:nvPr/>
        </p:nvSpPr>
        <p:spPr>
          <a:xfrm>
            <a:off x="7248526" y="882431"/>
            <a:ext cx="4649986" cy="5693866"/>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În procesul de validare a secvenței E</a:t>
            </a:r>
            <a:r>
              <a:rPr lang="ro-RO" sz="2000" dirty="0" smtClean="0">
                <a:solidFill>
                  <a:schemeClr val="bg1"/>
                </a:solidFill>
                <a:latin typeface="Bahnschrift SemiBold SemiConden" panose="020B0502040204020203" pitchFamily="34" charset="0"/>
              </a:rPr>
              <a:t>2</a:t>
            </a:r>
            <a:r>
              <a:rPr lang="ro-RO" sz="2800" dirty="0" smtClean="0">
                <a:solidFill>
                  <a:schemeClr val="bg1"/>
                </a:solidFill>
                <a:latin typeface="Bahnschrift SemiBold SemiConden" panose="020B0502040204020203" pitchFamily="34" charset="0"/>
              </a:rPr>
              <a:t>, se pot observa următoarele aspecte:</a:t>
            </a:r>
          </a:p>
          <a:p>
            <a:pPr algn="just"/>
            <a:r>
              <a:rPr lang="ro-RO" sz="2800" dirty="0">
                <a:solidFill>
                  <a:schemeClr val="bg1"/>
                </a:solidFill>
                <a:latin typeface="Bahnschrift SemiBold SemiConden" panose="020B0502040204020203" pitchFamily="34" charset="0"/>
              </a:rPr>
              <a:t>E</a:t>
            </a:r>
            <a:r>
              <a:rPr lang="en-US" sz="2000" dirty="0">
                <a:solidFill>
                  <a:schemeClr val="bg1"/>
                </a:solidFill>
                <a:latin typeface="Bahnschrift SemiBold SemiConden" panose="020B0502040204020203" pitchFamily="34" charset="0"/>
              </a:rPr>
              <a:t>2</a:t>
            </a:r>
            <a:r>
              <a:rPr lang="ro-RO" sz="2800" dirty="0">
                <a:solidFill>
                  <a:schemeClr val="bg1"/>
                </a:solidFill>
                <a:latin typeface="Bahnschrift SemiBold SemiConden" panose="020B0502040204020203" pitchFamily="34" charset="0"/>
              </a:rPr>
              <a:t> = </a:t>
            </a:r>
            <a:r>
              <a:rPr lang="en-US" sz="2800" dirty="0">
                <a:solidFill>
                  <a:schemeClr val="bg1"/>
                </a:solidFill>
                <a:latin typeface="Bahnschrift SemiBold SemiConden" panose="020B0502040204020203" pitchFamily="34" charset="0"/>
              </a:rPr>
              <a:t>{ &lt;2, ∅&gt;, &lt;1</a:t>
            </a:r>
            <a:r>
              <a:rPr lang="ro-RO" sz="2800" dirty="0">
                <a:solidFill>
                  <a:schemeClr val="bg1"/>
                </a:solidFill>
                <a:latin typeface="Bahnschrift SemiBold SemiConden" panose="020B0502040204020203" pitchFamily="34" charset="0"/>
              </a:rPr>
              <a:t>6</a:t>
            </a:r>
            <a:r>
              <a:rPr lang="en-US" sz="2800" dirty="0">
                <a:solidFill>
                  <a:schemeClr val="bg1"/>
                </a:solidFill>
                <a:latin typeface="Bahnschrift SemiBold SemiConden" panose="020B0502040204020203" pitchFamily="34" charset="0"/>
              </a:rPr>
              <a:t>, { fb == true }&gt;, </a:t>
            </a:r>
          </a:p>
          <a:p>
            <a:pPr algn="just"/>
            <a:r>
              <a:rPr lang="en-US" sz="2800" dirty="0">
                <a:solidFill>
                  <a:schemeClr val="bg1"/>
                </a:solidFill>
                <a:latin typeface="Bahnschrift SemiBold SemiConden" panose="020B0502040204020203" pitchFamily="34" charset="0"/>
              </a:rPr>
              <a:t>            &lt;21, ∅&gt;, &lt;22, ∅&gt; </a:t>
            </a:r>
            <a:endParaRPr lang="ro-RO" sz="2800" dirty="0">
              <a:solidFill>
                <a:schemeClr val="bg1"/>
              </a:solidFill>
              <a:latin typeface="Bahnschrift SemiBold SemiConden" panose="020B0502040204020203" pitchFamily="34" charset="0"/>
            </a:endParaRPr>
          </a:p>
          <a:p>
            <a:pPr algn="just"/>
            <a:endParaRPr lang="ro-RO" sz="2800" dirty="0" smtClean="0">
              <a:solidFill>
                <a:schemeClr val="bg1"/>
              </a:solidFill>
              <a:latin typeface="Bahnschrift SemiBold SemiConden" panose="020B0502040204020203" pitchFamily="34" charset="0"/>
            </a:endParaRPr>
          </a:p>
          <a:p>
            <a:pPr algn="just"/>
            <a:r>
              <a:rPr lang="ro-RO" sz="2800" dirty="0" smtClean="0">
                <a:solidFill>
                  <a:schemeClr val="bg1"/>
                </a:solidFill>
                <a:latin typeface="Bahnschrift SemiBold SemiConden" panose="020B0502040204020203" pitchFamily="34" charset="0"/>
              </a:rPr>
              <a:t>Nodul 15 este nod problemă și determină generarea unei noi secvențe:</a:t>
            </a:r>
          </a:p>
          <a:p>
            <a:pPr algn="just"/>
            <a:r>
              <a:rPr lang="ro-RO" sz="2800" dirty="0">
                <a:solidFill>
                  <a:schemeClr val="bg1"/>
                </a:solidFill>
                <a:latin typeface="Bahnschrift SemiBold SemiConden" panose="020B0502040204020203" pitchFamily="34" charset="0"/>
              </a:rPr>
              <a:t>E</a:t>
            </a:r>
            <a:r>
              <a:rPr lang="en-US" sz="2000" dirty="0" smtClean="0">
                <a:solidFill>
                  <a:schemeClr val="bg1"/>
                </a:solidFill>
                <a:latin typeface="Bahnschrift SemiBold SemiConden" panose="020B0502040204020203" pitchFamily="34" charset="0"/>
              </a:rPr>
              <a:t>2</a:t>
            </a:r>
            <a:r>
              <a:rPr lang="ro-RO" sz="2000" dirty="0" smtClean="0">
                <a:solidFill>
                  <a:schemeClr val="bg1"/>
                </a:solidFill>
                <a:latin typeface="Bahnschrift SemiBold SemiConden" panose="020B0502040204020203" pitchFamily="34" charset="0"/>
              </a:rPr>
              <a:t>1</a:t>
            </a:r>
            <a:r>
              <a:rPr lang="ro-RO" sz="2800" dirty="0" smtClean="0">
                <a:solidFill>
                  <a:schemeClr val="bg1"/>
                </a:solidFill>
                <a:latin typeface="Bahnschrift SemiBold SemiConden" panose="020B0502040204020203" pitchFamily="34" charset="0"/>
              </a:rPr>
              <a:t> </a:t>
            </a:r>
            <a:r>
              <a:rPr lang="ro-RO" sz="2800" dirty="0">
                <a:solidFill>
                  <a:schemeClr val="bg1"/>
                </a:solidFill>
                <a:latin typeface="Bahnschrift SemiBold SemiConden" panose="020B0502040204020203" pitchFamily="34" charset="0"/>
              </a:rPr>
              <a:t>= </a:t>
            </a:r>
            <a:r>
              <a:rPr lang="en-US" sz="2800" dirty="0">
                <a:solidFill>
                  <a:schemeClr val="bg1"/>
                </a:solidFill>
                <a:latin typeface="Bahnschrift SemiBold SemiConden" panose="020B0502040204020203" pitchFamily="34" charset="0"/>
              </a:rPr>
              <a:t>{ &lt;2, ∅&gt;, </a:t>
            </a:r>
            <a:r>
              <a:rPr lang="en-US" sz="2800" dirty="0" smtClean="0">
                <a:solidFill>
                  <a:schemeClr val="bg1"/>
                </a:solidFill>
                <a:latin typeface="Bahnschrift SemiBold SemiConden" panose="020B0502040204020203" pitchFamily="34" charset="0"/>
              </a:rPr>
              <a:t>&lt;14, { </a:t>
            </a:r>
            <a:r>
              <a:rPr lang="en-US" sz="2800" dirty="0" err="1" smtClean="0">
                <a:solidFill>
                  <a:schemeClr val="bg1"/>
                </a:solidFill>
                <a:latin typeface="Bahnschrift SemiBold SemiConden" panose="020B0502040204020203" pitchFamily="34" charset="0"/>
              </a:rPr>
              <a:t>i</a:t>
            </a:r>
            <a:r>
              <a:rPr lang="en-US" sz="2800" dirty="0" smtClean="0">
                <a:solidFill>
                  <a:schemeClr val="bg1"/>
                </a:solidFill>
                <a:latin typeface="Bahnschrift SemiBold SemiConden" panose="020B0502040204020203" pitchFamily="34" charset="0"/>
              </a:rPr>
              <a:t> &lt; </a:t>
            </a:r>
            <a:r>
              <a:rPr lang="en-US" sz="2800" dirty="0" err="1" smtClean="0">
                <a:solidFill>
                  <a:schemeClr val="bg1"/>
                </a:solidFill>
                <a:latin typeface="Bahnschrift SemiBold SemiConden" panose="020B0502040204020203" pitchFamily="34" charset="0"/>
              </a:rPr>
              <a:t>b.length</a:t>
            </a:r>
            <a:r>
              <a:rPr lang="en-US" sz="2800" dirty="0" smtClean="0">
                <a:solidFill>
                  <a:schemeClr val="bg1"/>
                </a:solidFill>
                <a:latin typeface="Bahnschrift SemiBold SemiConden" panose="020B0502040204020203" pitchFamily="34" charset="0"/>
              </a:rPr>
              <a:t> },</a:t>
            </a:r>
          </a:p>
          <a:p>
            <a:pPr algn="just"/>
            <a:r>
              <a:rPr lang="en-US" sz="2800" dirty="0" smtClean="0">
                <a:solidFill>
                  <a:schemeClr val="bg1"/>
                </a:solidFill>
                <a:latin typeface="Bahnschrift SemiBold SemiConden" panose="020B0502040204020203" pitchFamily="34" charset="0"/>
              </a:rPr>
              <a:t>             &lt;15, { b[</a:t>
            </a:r>
            <a:r>
              <a:rPr lang="en-US" sz="2800" dirty="0" err="1" smtClean="0">
                <a:solidFill>
                  <a:schemeClr val="bg1"/>
                </a:solidFill>
                <a:latin typeface="Bahnschrift SemiBold SemiConden" panose="020B0502040204020203" pitchFamily="34" charset="0"/>
              </a:rPr>
              <a:t>i</a:t>
            </a:r>
            <a:r>
              <a:rPr lang="en-US" sz="2800" dirty="0" smtClean="0">
                <a:solidFill>
                  <a:schemeClr val="bg1"/>
                </a:solidFill>
                <a:latin typeface="Bahnschrift SemiBold SemiConden" panose="020B0502040204020203" pitchFamily="34" charset="0"/>
              </a:rPr>
              <a:t>] == target }&gt;,      </a:t>
            </a:r>
            <a:endParaRPr lang="en-US" sz="2800" dirty="0">
              <a:solidFill>
                <a:schemeClr val="bg1"/>
              </a:solidFill>
              <a:latin typeface="Bahnschrift SemiBold SemiConden" panose="020B0502040204020203" pitchFamily="34" charset="0"/>
            </a:endParaRPr>
          </a:p>
          <a:p>
            <a:pPr algn="just"/>
            <a:r>
              <a:rPr lang="en-US" sz="2800" dirty="0" smtClean="0">
                <a:solidFill>
                  <a:schemeClr val="bg1"/>
                </a:solidFill>
                <a:latin typeface="Bahnschrift SemiBold SemiConden" panose="020B0502040204020203" pitchFamily="34" charset="0"/>
              </a:rPr>
              <a:t>            &lt;1</a:t>
            </a:r>
            <a:r>
              <a:rPr lang="ro-RO" sz="2800" dirty="0">
                <a:solidFill>
                  <a:schemeClr val="bg1"/>
                </a:solidFill>
                <a:latin typeface="Bahnschrift SemiBold SemiConden" panose="020B0502040204020203" pitchFamily="34" charset="0"/>
              </a:rPr>
              <a:t>6</a:t>
            </a:r>
            <a:r>
              <a:rPr lang="en-US" sz="2800" dirty="0">
                <a:solidFill>
                  <a:schemeClr val="bg1"/>
                </a:solidFill>
                <a:latin typeface="Bahnschrift SemiBold SemiConden" panose="020B0502040204020203" pitchFamily="34" charset="0"/>
              </a:rPr>
              <a:t>, { fb == true }&gt;, </a:t>
            </a:r>
          </a:p>
          <a:p>
            <a:pPr algn="just"/>
            <a:r>
              <a:rPr lang="en-US" sz="2800" dirty="0">
                <a:solidFill>
                  <a:schemeClr val="bg1"/>
                </a:solidFill>
                <a:latin typeface="Bahnschrift SemiBold SemiConden" panose="020B0502040204020203" pitchFamily="34" charset="0"/>
              </a:rPr>
              <a:t>           </a:t>
            </a:r>
            <a:r>
              <a:rPr lang="en-US" sz="2800" dirty="0" smtClean="0">
                <a:solidFill>
                  <a:schemeClr val="bg1"/>
                </a:solidFill>
                <a:latin typeface="Bahnschrift SemiBold SemiConden" panose="020B0502040204020203" pitchFamily="34" charset="0"/>
              </a:rPr>
              <a:t> &lt;</a:t>
            </a:r>
            <a:r>
              <a:rPr lang="en-US" sz="2800" dirty="0">
                <a:solidFill>
                  <a:schemeClr val="bg1"/>
                </a:solidFill>
                <a:latin typeface="Bahnschrift SemiBold SemiConden" panose="020B0502040204020203" pitchFamily="34" charset="0"/>
              </a:rPr>
              <a:t>21, ∅&gt;, &lt;22, ∅&gt; </a:t>
            </a:r>
            <a:r>
              <a:rPr lang="en-US" sz="2800" dirty="0" smtClean="0">
                <a:solidFill>
                  <a:schemeClr val="bg1"/>
                </a:solidFill>
                <a:latin typeface="Bahnschrift SemiBold SemiConden" panose="020B0502040204020203" pitchFamily="34" charset="0"/>
              </a:rPr>
              <a:t> }</a:t>
            </a:r>
            <a:endParaRPr lang="ro-RO" sz="2800"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2366782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6839" b="606"/>
          <a:stretch/>
        </p:blipFill>
        <p:spPr>
          <a:xfrm>
            <a:off x="9101243" y="825101"/>
            <a:ext cx="1313951" cy="5780187"/>
          </a:xfrm>
          <a:prstGeom prst="rect">
            <a:avLst/>
          </a:prstGeom>
        </p:spPr>
      </p:pic>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1775526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612049" y="2078132"/>
            <a:ext cx="4227685" cy="2677656"/>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Ne propunem să aplicăm metodele de testare folosite la curs pentru un program oarecare și să studiem metoda înlănțuită în scrierea testelor.</a:t>
            </a:r>
            <a:endParaRPr lang="ro-RO" sz="2800" dirty="0">
              <a:solidFill>
                <a:schemeClr val="bg1"/>
              </a:solidFill>
              <a:latin typeface="Bahnschrift SemiBold SemiConden" panose="020B0502040204020203" pitchFamily="34" charset="0"/>
            </a:endParaRP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255612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612049" y="2078132"/>
            <a:ext cx="4227685" cy="2677656"/>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Testarea circuitelor</a:t>
            </a:r>
          </a:p>
          <a:p>
            <a:pPr algn="just"/>
            <a:r>
              <a:rPr lang="ro-RO" sz="2800" dirty="0" smtClean="0">
                <a:solidFill>
                  <a:schemeClr val="bg1"/>
                </a:solidFill>
                <a:latin typeface="Bahnschrift SemiBold SemiConden" panose="020B0502040204020203" pitchFamily="34" charset="0"/>
              </a:rPr>
              <a:t>independente:</a:t>
            </a:r>
          </a:p>
          <a:p>
            <a:pPr algn="just"/>
            <a:endParaRPr lang="ro-RO" sz="2800" dirty="0" smtClean="0">
              <a:solidFill>
                <a:schemeClr val="bg1"/>
              </a:solidFill>
              <a:latin typeface="Bahnschrift SemiBold SemiConden" panose="020B0502040204020203" pitchFamily="34" charset="0"/>
            </a:endParaRPr>
          </a:p>
          <a:p>
            <a:pPr algn="just"/>
            <a:r>
              <a:rPr lang="ro-RO" sz="2800" dirty="0" smtClean="0">
                <a:solidFill>
                  <a:schemeClr val="bg1"/>
                </a:solidFill>
                <a:latin typeface="Bahnschrift SemiBold SemiConden" panose="020B0502040204020203" pitchFamily="34" charset="0"/>
              </a:rPr>
              <a:t>E = Numărul arcelor: 25</a:t>
            </a:r>
          </a:p>
          <a:p>
            <a:pPr algn="just"/>
            <a:r>
              <a:rPr lang="ro-RO" sz="2800" dirty="0" smtClean="0">
                <a:solidFill>
                  <a:schemeClr val="bg1"/>
                </a:solidFill>
                <a:latin typeface="Bahnschrift SemiBold SemiConden" panose="020B0502040204020203" pitchFamily="34" charset="0"/>
              </a:rPr>
              <a:t>N = Numărul nodurilor: 19</a:t>
            </a:r>
            <a:endParaRPr lang="ro-RO" sz="2800" dirty="0">
              <a:solidFill>
                <a:schemeClr val="bg1"/>
              </a:solidFill>
              <a:latin typeface="Bahnschrift SemiBold SemiConden" panose="020B0502040204020203" pitchFamily="34" charset="0"/>
            </a:endParaRPr>
          </a:p>
          <a:p>
            <a:pPr algn="just"/>
            <a:r>
              <a:rPr lang="ro-RO" sz="2800" dirty="0" smtClean="0">
                <a:solidFill>
                  <a:schemeClr val="bg1"/>
                </a:solidFill>
                <a:latin typeface="Bahnschrift SemiBold SemiConden" panose="020B0502040204020203" pitchFamily="34" charset="0"/>
              </a:rPr>
              <a:t>Numărul circuitelor: 7</a:t>
            </a:r>
            <a:endParaRPr lang="ro-RO" sz="2800" dirty="0">
              <a:solidFill>
                <a:schemeClr val="bg1"/>
              </a:solidFill>
              <a:latin typeface="Bahnschrift SemiBold SemiConden" panose="020B0502040204020203" pitchFamily="34" charset="0"/>
            </a:endParaRP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182034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453745" y="2068895"/>
            <a:ext cx="4492850" cy="3108543"/>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1) 1, 4, 5, 9, 10, 11, 12, 13, 15, 17, 19, 1</a:t>
            </a:r>
          </a:p>
          <a:p>
            <a:pPr algn="just"/>
            <a:r>
              <a:rPr lang="ro-RO" sz="2800" dirty="0" smtClean="0">
                <a:solidFill>
                  <a:schemeClr val="bg1"/>
                </a:solidFill>
                <a:latin typeface="Bahnschrift SemiBold SemiConden" panose="020B0502040204020203" pitchFamily="34" charset="0"/>
              </a:rPr>
              <a:t>2) 1, 2, 3, 1</a:t>
            </a:r>
          </a:p>
          <a:p>
            <a:pPr algn="just"/>
            <a:r>
              <a:rPr lang="ro-RO" sz="2800" dirty="0" smtClean="0">
                <a:solidFill>
                  <a:schemeClr val="bg1"/>
                </a:solidFill>
                <a:latin typeface="Bahnschrift SemiBold SemiConden" panose="020B0502040204020203" pitchFamily="34" charset="0"/>
              </a:rPr>
              <a:t>3) 5, 6, 9, 5</a:t>
            </a:r>
          </a:p>
          <a:p>
            <a:pPr algn="just"/>
            <a:r>
              <a:rPr lang="ro-RO" sz="2800" dirty="0">
                <a:solidFill>
                  <a:schemeClr val="bg1"/>
                </a:solidFill>
                <a:latin typeface="Bahnschrift SemiBold SemiConden" panose="020B0502040204020203" pitchFamily="34" charset="0"/>
              </a:rPr>
              <a:t>4) 1, 4, 5</a:t>
            </a:r>
            <a:r>
              <a:rPr lang="ro-RO" sz="2800" dirty="0" smtClean="0">
                <a:solidFill>
                  <a:schemeClr val="bg1"/>
                </a:solidFill>
                <a:latin typeface="Bahnschrift SemiBold SemiConden" panose="020B0502040204020203" pitchFamily="34" charset="0"/>
              </a:rPr>
              <a:t>, 6, 7, 8, 1</a:t>
            </a:r>
            <a:endParaRPr lang="ro-RO" sz="2800" dirty="0" smtClean="0">
              <a:solidFill>
                <a:schemeClr val="bg1"/>
              </a:solidFill>
              <a:latin typeface="Bahnschrift SemiBold SemiConden" panose="020B0502040204020203" pitchFamily="34" charset="0"/>
            </a:endParaRPr>
          </a:p>
          <a:p>
            <a:pPr algn="just"/>
            <a:r>
              <a:rPr lang="ro-RO" sz="2800" dirty="0">
                <a:solidFill>
                  <a:schemeClr val="bg1"/>
                </a:solidFill>
                <a:latin typeface="Bahnschrift SemiBold SemiConden" panose="020B0502040204020203" pitchFamily="34" charset="0"/>
              </a:rPr>
              <a:t>5</a:t>
            </a:r>
            <a:r>
              <a:rPr lang="ro-RO" sz="2800" dirty="0" smtClean="0">
                <a:solidFill>
                  <a:schemeClr val="bg1"/>
                </a:solidFill>
                <a:latin typeface="Bahnschrift SemiBold SemiConden" panose="020B0502040204020203" pitchFamily="34" charset="0"/>
              </a:rPr>
              <a:t>) </a:t>
            </a:r>
            <a:r>
              <a:rPr lang="ro-RO" sz="2800" dirty="0">
                <a:solidFill>
                  <a:schemeClr val="bg1"/>
                </a:solidFill>
                <a:latin typeface="Bahnschrift SemiBold SemiConden" panose="020B0502040204020203" pitchFamily="34" charset="0"/>
              </a:rPr>
              <a:t>1, 4, 5, 9, 10, 11, 12, 13, </a:t>
            </a:r>
            <a:r>
              <a:rPr lang="ro-RO" sz="2800" dirty="0" smtClean="0">
                <a:solidFill>
                  <a:schemeClr val="bg1"/>
                </a:solidFill>
                <a:latin typeface="Bahnschrift SemiBold SemiConden" panose="020B0502040204020203" pitchFamily="34" charset="0"/>
              </a:rPr>
              <a:t>14, 1</a:t>
            </a:r>
          </a:p>
          <a:p>
            <a:pPr algn="just"/>
            <a:r>
              <a:rPr lang="ro-RO" sz="2800" dirty="0">
                <a:solidFill>
                  <a:schemeClr val="bg1"/>
                </a:solidFill>
                <a:latin typeface="Bahnschrift SemiBold SemiConden" panose="020B0502040204020203" pitchFamily="34" charset="0"/>
              </a:rPr>
              <a:t>6</a:t>
            </a:r>
            <a:r>
              <a:rPr lang="ro-RO" sz="2800" dirty="0" smtClean="0">
                <a:solidFill>
                  <a:schemeClr val="bg1"/>
                </a:solidFill>
                <a:latin typeface="Bahnschrift SemiBold SemiConden" panose="020B0502040204020203" pitchFamily="34" charset="0"/>
              </a:rPr>
              <a:t>) </a:t>
            </a:r>
            <a:r>
              <a:rPr lang="ro-RO" sz="2800" dirty="0">
                <a:solidFill>
                  <a:schemeClr val="bg1"/>
                </a:solidFill>
                <a:latin typeface="Bahnschrift SemiBold SemiConden" panose="020B0502040204020203" pitchFamily="34" charset="0"/>
              </a:rPr>
              <a:t>1, 4, 5, 9, 10, 11, 12, 13, </a:t>
            </a:r>
            <a:r>
              <a:rPr lang="ro-RO" sz="2800" dirty="0" smtClean="0">
                <a:solidFill>
                  <a:schemeClr val="bg1"/>
                </a:solidFill>
                <a:latin typeface="Bahnschrift SemiBold SemiConden" panose="020B0502040204020203" pitchFamily="34" charset="0"/>
              </a:rPr>
              <a:t>15, 16, 1</a:t>
            </a:r>
          </a:p>
          <a:p>
            <a:pPr algn="just"/>
            <a:r>
              <a:rPr lang="ro-RO" sz="2800" dirty="0" smtClean="0">
                <a:solidFill>
                  <a:schemeClr val="bg1"/>
                </a:solidFill>
                <a:latin typeface="Bahnschrift SemiBold SemiConden" panose="020B0502040204020203" pitchFamily="34" charset="0"/>
              </a:rPr>
              <a:t>7) </a:t>
            </a:r>
            <a:r>
              <a:rPr lang="ro-RO" sz="2800" dirty="0">
                <a:solidFill>
                  <a:schemeClr val="bg1"/>
                </a:solidFill>
                <a:latin typeface="Bahnschrift SemiBold SemiConden" panose="020B0502040204020203" pitchFamily="34" charset="0"/>
              </a:rPr>
              <a:t>1, 4, 5, 9, 10, 11, 12, 13, 15, </a:t>
            </a:r>
            <a:r>
              <a:rPr lang="ro-RO" sz="2800" dirty="0" smtClean="0">
                <a:solidFill>
                  <a:schemeClr val="bg1"/>
                </a:solidFill>
                <a:latin typeface="Bahnschrift SemiBold SemiConden" panose="020B0502040204020203" pitchFamily="34" charset="0"/>
              </a:rPr>
              <a:t>17, 18, 1</a:t>
            </a:r>
            <a:endParaRPr lang="ro-RO" sz="2800" dirty="0">
              <a:solidFill>
                <a:schemeClr val="bg1"/>
              </a:solidFill>
              <a:latin typeface="Bahnschrift SemiBold SemiConden" panose="020B0502040204020203" pitchFamily="34" charset="0"/>
            </a:endParaRP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9451258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64829" y="4957458"/>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ectangle 12"/>
          <p:cNvSpPr/>
          <p:nvPr/>
        </p:nvSpPr>
        <p:spPr>
          <a:xfrm>
            <a:off x="339725" y="4333073"/>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Rectangle 7"/>
          <p:cNvSpPr/>
          <p:nvPr/>
        </p:nvSpPr>
        <p:spPr>
          <a:xfrm>
            <a:off x="232916" y="5618787"/>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573818" y="733841"/>
            <a:ext cx="4370787" cy="5262979"/>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Pentru primul circuit, nodul țintă este nodul 19.  Posibilele noduri problemă sunt 13, 15, 17, dacă presupunem că datele de intrare respectă formatul așteptat. Nu există schimbări de valoare în program pentru variabilele implicate în instrucțiunile enunțate. Ca urmare, metoda va încerca să genereze date de intrare fără nicio constrângere.</a:t>
            </a: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153741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29480" y="1118308"/>
            <a:ext cx="7077075" cy="21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536874" y="2230134"/>
            <a:ext cx="4461164" cy="2246769"/>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Pentru cel de-al doilea circuit, nodul țintă este 3, iar nodul problemă este 1. Metoda va încerca generarea unei mulțimi de valori cu cardinalul 3.</a:t>
            </a: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839575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51980" y="2402162"/>
            <a:ext cx="7077075" cy="2116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495310" y="1874729"/>
            <a:ext cx="4461164" cy="3108543"/>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Pentru cel de-al treilea circuit, nodul țintă este 8, iar nodul problemă este 6. Execuția nodului 6 depinde doar de execuția nodului 5, dacă privim circuitul independent de restul codului. </a:t>
            </a: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31022470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51980" y="2402162"/>
            <a:ext cx="7077075" cy="2116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ectangle 12"/>
          <p:cNvSpPr/>
          <p:nvPr/>
        </p:nvSpPr>
        <p:spPr>
          <a:xfrm>
            <a:off x="329480" y="1123513"/>
            <a:ext cx="7077075" cy="21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495310" y="1403679"/>
            <a:ext cx="4461164" cy="3970318"/>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Pentru cel de-al patrulea circuit, nodul țintă este 8, iar nodul problemă este tot 6. Execuția nodului 6 depinde de execuția nodului 5, </a:t>
            </a:r>
            <a:r>
              <a:rPr lang="ro-RO" sz="2800" dirty="0">
                <a:solidFill>
                  <a:schemeClr val="bg1"/>
                </a:solidFill>
                <a:latin typeface="Bahnschrift SemiBold SemiConden" panose="020B0502040204020203" pitchFamily="34" charset="0"/>
              </a:rPr>
              <a:t>care la rândul ei depinde de execuția nodului 3. Observăm un arbore de secvențe de evenimente de nivel 2</a:t>
            </a:r>
            <a:r>
              <a:rPr lang="ro-RO" sz="2800" dirty="0" smtClean="0">
                <a:solidFill>
                  <a:schemeClr val="bg1"/>
                </a:solidFill>
                <a:latin typeface="Bahnschrift SemiBold SemiConden" panose="020B0502040204020203" pitchFamily="34" charset="0"/>
              </a:rPr>
              <a:t>.</a:t>
            </a: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674172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2916" y="5606471"/>
            <a:ext cx="7077075" cy="211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Rectangle 11"/>
          <p:cNvSpPr/>
          <p:nvPr/>
        </p:nvSpPr>
        <p:spPr>
          <a:xfrm>
            <a:off x="232916" y="4332563"/>
            <a:ext cx="7077075" cy="21166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Rectangle 12"/>
          <p:cNvSpPr/>
          <p:nvPr/>
        </p:nvSpPr>
        <p:spPr>
          <a:xfrm>
            <a:off x="179508" y="4965716"/>
            <a:ext cx="7077075" cy="21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495310" y="2068839"/>
            <a:ext cx="4461164" cy="3108543"/>
          </a:xfrm>
          <a:prstGeom prst="rect">
            <a:avLst/>
          </a:prstGeom>
          <a:noFill/>
        </p:spPr>
        <p:txBody>
          <a:bodyPr wrap="square" rtlCol="0">
            <a:spAutoFit/>
          </a:bodyPr>
          <a:lstStyle/>
          <a:p>
            <a:pPr algn="just"/>
            <a:r>
              <a:rPr lang="ro-RO" sz="2800" dirty="0" smtClean="0">
                <a:solidFill>
                  <a:schemeClr val="bg1"/>
                </a:solidFill>
                <a:latin typeface="Bahnschrift SemiBold SemiConden" panose="020B0502040204020203" pitchFamily="34" charset="0"/>
              </a:rPr>
              <a:t>Următoarele circuite prezintă aceleași noduri problemă precum cel de-al patrulea circuit, la care se adaugă unul sau mai multe noduri din mulțimea 13, 15, 17, în funcție de traseul fiecărui circuit în parte.</a:t>
            </a: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3405160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247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Rectangle 4"/>
          <p:cNvSpPr/>
          <p:nvPr/>
        </p:nvSpPr>
        <p:spPr>
          <a:xfrm>
            <a:off x="0" y="4247535"/>
            <a:ext cx="12192000" cy="2610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5"/>
          <p:cNvSpPr/>
          <p:nvPr/>
        </p:nvSpPr>
        <p:spPr>
          <a:xfrm>
            <a:off x="668593" y="507628"/>
            <a:ext cx="10795820" cy="3268844"/>
          </a:xfrm>
          <a:prstGeom prst="rect">
            <a:avLst/>
          </a:prstGeom>
        </p:spPr>
        <p:txBody>
          <a:bodyPr wrap="square">
            <a:spAutoFit/>
          </a:bodyPr>
          <a:lstStyle/>
          <a:p>
            <a:pPr algn="just">
              <a:lnSpc>
                <a:spcPct val="107000"/>
              </a:lnSpc>
              <a:spcAft>
                <a:spcPts val="800"/>
              </a:spcAft>
            </a:pPr>
            <a:r>
              <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Un generator de date de test este un instrument care îi ajută pe programatori să găsească date de test pentru un anumit program. </a:t>
            </a:r>
            <a:endPar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Există mai multe tipuri de generatori: </a:t>
            </a:r>
          </a:p>
          <a:p>
            <a:pPr marL="457200" indent="-457200" algn="just">
              <a:lnSpc>
                <a:spcPct val="107000"/>
              </a:lnSpc>
              <a:spcAft>
                <a:spcPts val="800"/>
              </a:spcAft>
              <a:buFont typeface="Calibri" panose="020F0502020204030204" pitchFamily="34" charset="0"/>
              <a:buChar char="○"/>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generatori de date de test alese în mod aleator </a:t>
            </a:r>
            <a:endParaRPr lang="ro-RO" sz="28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Calibri" panose="020F0502020204030204" pitchFamily="34" charset="0"/>
              <a:buChar char="○"/>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generatori de date pentru parcurgerea anumitor căi în program</a:t>
            </a:r>
          </a:p>
          <a:p>
            <a:pPr marL="457200" indent="-457200" algn="just">
              <a:lnSpc>
                <a:spcPct val="107000"/>
              </a:lnSpc>
              <a:spcAft>
                <a:spcPts val="800"/>
              </a:spcAft>
              <a:buFont typeface="Calibri" panose="020F0502020204030204" pitchFamily="34" charset="0"/>
              <a:buChar char="○"/>
            </a:pPr>
            <a:r>
              <a:rPr lang="ro-RO" sz="2800" dirty="0" smtClean="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generatori de date pentru execuția unei anumite instrucțiuni. </a:t>
            </a:r>
            <a:endParaRPr lang="en-US" sz="2400" dirty="0">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94850" y="4568300"/>
            <a:ext cx="11041625" cy="1815882"/>
          </a:xfrm>
          <a:prstGeom prst="rect">
            <a:avLst/>
          </a:prstGeom>
        </p:spPr>
        <p:txBody>
          <a:bodyPr wrap="square">
            <a:spAutoFit/>
          </a:bodyPr>
          <a:lstStyle/>
          <a:p>
            <a:pPr algn="just"/>
            <a:r>
              <a:rPr lang="ro-RO" sz="2800" dirty="0">
                <a:solidFill>
                  <a:srgbClr val="FF0000"/>
                </a:solidFill>
                <a:latin typeface="Bahnschrift SemiBold SemiConden" panose="020B0502040204020203" pitchFamily="34" charset="0"/>
                <a:ea typeface="Calibri" panose="020F0502020204030204" pitchFamily="34" charset="0"/>
                <a:cs typeface="Times New Roman" panose="02020603050405020304" pitchFamily="18" charset="0"/>
              </a:rPr>
              <a:t>Abordarea înlănțuită </a:t>
            </a:r>
            <a:r>
              <a:rPr lang="ro-RO" sz="2800" dirty="0">
                <a:solidFill>
                  <a:schemeClr val="tx1">
                    <a:lumMod val="85000"/>
                    <a:lumOff val="15000"/>
                  </a:schemeClr>
                </a:solidFill>
                <a:latin typeface="Bahnschrift SemiBold SemiConden" panose="020B0502040204020203" pitchFamily="34" charset="0"/>
                <a:ea typeface="Calibri" panose="020F0502020204030204" pitchFamily="34" charset="0"/>
                <a:cs typeface="Times New Roman" panose="02020603050405020304" pitchFamily="18" charset="0"/>
              </a:rPr>
              <a:t>este o metodă derivată din </a:t>
            </a:r>
            <a:r>
              <a:rPr lang="ro-RO" sz="2800" dirty="0">
                <a:solidFill>
                  <a:srgbClr val="FF0000"/>
                </a:solidFill>
                <a:latin typeface="Bahnschrift SemiBold SemiConden" panose="020B0502040204020203" pitchFamily="34" charset="0"/>
                <a:ea typeface="Calibri" panose="020F0502020204030204" pitchFamily="34" charset="0"/>
                <a:cs typeface="Times New Roman" panose="02020603050405020304" pitchFamily="18" charset="0"/>
              </a:rPr>
              <a:t>algoritmul de furnizare de date de test folosit de generatorii pentru execuția unei anumite instrucțiuni</a:t>
            </a:r>
            <a:r>
              <a:rPr lang="ro-RO" sz="2800" dirty="0">
                <a:solidFill>
                  <a:schemeClr val="tx1">
                    <a:lumMod val="85000"/>
                    <a:lumOff val="15000"/>
                  </a:schemeClr>
                </a:solidFill>
                <a:latin typeface="Bahnschrift SemiBold SemiConden" panose="020B0502040204020203" pitchFamily="34" charset="0"/>
                <a:ea typeface="Calibri" panose="020F0502020204030204" pitchFamily="34" charset="0"/>
                <a:cs typeface="Times New Roman" panose="02020603050405020304" pitchFamily="18" charset="0"/>
              </a:rPr>
              <a:t>. Metoda analizează dependența datelor în procesul de identificare a elementelor din program care influențează execuția instrucțiunii de testat.</a:t>
            </a:r>
            <a:endParaRPr lang="ro-RO" sz="2800" dirty="0">
              <a:solidFill>
                <a:schemeClr val="tx1">
                  <a:lumMod val="85000"/>
                  <a:lumOff val="1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1572798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87660"/>
            <a:ext cx="476251" cy="6197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5</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6</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7</a:t>
            </a: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a:solidFill>
                  <a:schemeClr val="bg1">
                    <a:lumMod val="75000"/>
                  </a:schemeClr>
                </a:solidFill>
                <a:latin typeface="Consolas" panose="020B0609020204030204" pitchFamily="49" charset="0"/>
              </a:rPr>
              <a:t>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0</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1</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2</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3</a:t>
            </a:r>
            <a:endParaRPr lang="en-US" sz="1400" dirty="0" smtClean="0">
              <a:solidFill>
                <a:schemeClr val="bg1">
                  <a:lumMod val="75000"/>
                </a:schemeClr>
              </a:solidFill>
              <a:latin typeface="Consolas" panose="020B0609020204030204" pitchFamily="49" charset="0"/>
            </a:endParaRPr>
          </a:p>
          <a:p>
            <a:pPr algn="ctr"/>
            <a:r>
              <a:rPr lang="en-US" sz="1400" dirty="0" smtClean="0">
                <a:solidFill>
                  <a:schemeClr val="bg1">
                    <a:lumMod val="75000"/>
                  </a:schemeClr>
                </a:solidFill>
                <a:latin typeface="Consolas" panose="020B0609020204030204" pitchFamily="49" charset="0"/>
              </a:rPr>
              <a:t>1</a:t>
            </a:r>
            <a:r>
              <a:rPr lang="ro-RO" sz="1400" dirty="0" smtClean="0">
                <a:solidFill>
                  <a:schemeClr val="bg1">
                    <a:lumMod val="75000"/>
                  </a:schemeClr>
                </a:solidFill>
                <a:latin typeface="Consolas" panose="020B0609020204030204" pitchFamily="49" charset="0"/>
              </a:rPr>
              <a:t>4</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15</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16</a:t>
            </a:r>
            <a:endParaRPr lang="en-US" sz="1400" dirty="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17</a:t>
            </a: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18</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a:p>
            <a:pPr algn="ctr"/>
            <a:r>
              <a:rPr lang="ro-RO" sz="1400" dirty="0" smtClean="0">
                <a:solidFill>
                  <a:schemeClr val="bg1">
                    <a:lumMod val="75000"/>
                  </a:schemeClr>
                </a:solidFill>
                <a:latin typeface="Consolas" panose="020B0609020204030204" pitchFamily="49" charset="0"/>
              </a:rPr>
              <a:t>19</a:t>
            </a:r>
            <a:endParaRPr lang="en-US" sz="1400" dirty="0" smtClean="0">
              <a:solidFill>
                <a:schemeClr val="bg1">
                  <a:lumMod val="75000"/>
                </a:schemeClr>
              </a:solidFill>
              <a:latin typeface="Consolas" panose="020B0609020204030204" pitchFamily="49" charset="0"/>
            </a:endParaRPr>
          </a:p>
          <a:p>
            <a:pPr algn="ctr"/>
            <a:endParaRPr lang="en-US" sz="1400" dirty="0" smtClean="0">
              <a:solidFill>
                <a:schemeClr val="bg1">
                  <a:lumMod val="75000"/>
                </a:schemeClr>
              </a:solidFill>
              <a:latin typeface="Consolas" panose="020B0609020204030204" pitchFamily="49" charset="0"/>
            </a:endParaRPr>
          </a:p>
        </p:txBody>
      </p:sp>
      <p:sp>
        <p:nvSpPr>
          <p:cNvPr id="5" name="Rectangle 4"/>
          <p:cNvSpPr/>
          <p:nvPr/>
        </p:nvSpPr>
        <p:spPr>
          <a:xfrm>
            <a:off x="0" y="0"/>
            <a:ext cx="12192000" cy="73384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Rectangle 1"/>
          <p:cNvSpPr/>
          <p:nvPr/>
        </p:nvSpPr>
        <p:spPr>
          <a:xfrm>
            <a:off x="7259783" y="1"/>
            <a:ext cx="4932218" cy="6858000"/>
          </a:xfrm>
          <a:prstGeom prst="rect">
            <a:avLst/>
          </a:prstGeom>
          <a:solidFill>
            <a:srgbClr val="467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1"/>
          <p:cNvSpPr>
            <a:spLocks noChangeArrowheads="1"/>
          </p:cNvSpPr>
          <p:nvPr/>
        </p:nvSpPr>
        <p:spPr bwMode="auto">
          <a:xfrm>
            <a:off x="498763" y="825101"/>
            <a:ext cx="6545382" cy="590931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nsolas" panose="020B0609020204030204" pitchFamily="49" charset="0"/>
              </a:rPr>
              <a:t>public static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boolean</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FormeazaTriunghi</a:t>
            </a:r>
            <a:r>
              <a:rPr kumimoji="0" lang="en-US" altLang="en-US" sz="1400" b="0" i="0" u="none" strike="noStrike" cap="none" normalizeH="0" baseline="0" dirty="0" smtClean="0">
                <a:ln>
                  <a:noFill/>
                </a:ln>
                <a:solidFill>
                  <a:srgbClr val="000000"/>
                </a:solidFill>
                <a:effectLst/>
                <a:latin typeface="Consolas" panose="020B0609020204030204" pitchFamily="49" charset="0"/>
              </a:rPr>
              <a:t>(String[]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1" i="0" u="none" strike="noStrike" cap="none" normalizeH="0" baseline="0" dirty="0" smtClean="0">
                <a:ln>
                  <a:noFill/>
                </a:ln>
                <a:solidFill>
                  <a:srgbClr val="660E7A"/>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rPr>
              <a:t>3</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Numar</a:t>
            </a:r>
            <a:r>
              <a:rPr kumimoji="0" lang="en-US" altLang="en-US" sz="1400" b="1" i="0" u="none" strike="noStrike" cap="none" normalizeH="0" baseline="0" dirty="0" smtClean="0">
                <a:ln>
                  <a:noFill/>
                </a:ln>
                <a:solidFill>
                  <a:srgbClr val="008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de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argumente</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while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&lt;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1" i="0" u="none" strike="noStrike" cap="none" normalizeH="0" baseline="0" dirty="0" err="1" smtClean="0">
                <a:ln>
                  <a:noFill/>
                </a:ln>
                <a:solidFill>
                  <a:srgbClr val="660E7A"/>
                </a:solidFill>
                <a:effectLst/>
                <a:latin typeface="Consolas" panose="020B0609020204030204" pitchFamily="49" charset="0"/>
              </a:rPr>
              <a:t>length</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].matches(</a:t>
            </a:r>
            <a:r>
              <a:rPr kumimoji="0" lang="en-US" altLang="en-US" sz="1400" b="1" i="0" u="none" strike="noStrike" cap="none" normalizeH="0" baseline="0" dirty="0" smtClean="0">
                <a:ln>
                  <a:noFill/>
                </a:ln>
                <a:solidFill>
                  <a:srgbClr val="008000"/>
                </a:solidFill>
                <a:effectLst/>
                <a:latin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d*$"</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System.</a:t>
            </a:r>
            <a:r>
              <a:rPr kumimoji="0" lang="en-US" altLang="en-US" sz="1400" b="1" i="1" u="none" strike="noStrike" cap="none" normalizeH="0" baseline="0" dirty="0" err="1" smtClean="0">
                <a:ln>
                  <a:noFill/>
                </a:ln>
                <a:solidFill>
                  <a:srgbClr val="660E7A"/>
                </a:solidFill>
                <a:effectLst/>
                <a:latin typeface="Consolas" panose="020B0609020204030204" pitchFamily="49" charset="0"/>
              </a:rPr>
              <a:t>out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rPr>
              <a:t>"Argument </a:t>
            </a:r>
            <a:r>
              <a:rPr kumimoji="0" lang="en-US" altLang="en-US" sz="1400" b="1" i="0" u="none" strike="noStrike" cap="none" normalizeH="0" baseline="0" dirty="0" err="1" smtClean="0">
                <a:ln>
                  <a:noFill/>
                </a:ln>
                <a:solidFill>
                  <a:srgbClr val="008000"/>
                </a:solidFill>
                <a:effectLst/>
                <a:latin typeface="Consolas" panose="020B0609020204030204" pitchFamily="49" charset="0"/>
              </a:rPr>
              <a:t>incorect</a:t>
            </a:r>
            <a:r>
              <a:rPr kumimoji="0" lang="en-US" altLang="en-US" sz="1400" b="1" i="0" u="none" strike="noStrike" cap="none" normalizeH="0" baseline="0" dirty="0" smtClean="0">
                <a:ln>
                  <a:noFill/>
                </a:ln>
                <a:solidFill>
                  <a:srgbClr val="008000"/>
                </a:solidFill>
                <a:effectLst/>
                <a:latin typeface="Consolas" panose="020B0609020204030204" pitchFamily="49" charset="0"/>
              </a:rPr>
              <a:t>: "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400" b="0" i="0" u="none" strike="noStrike" cap="none" normalizeH="0" baseline="0" dirty="0" smtClean="0">
                <a:ln>
                  <a:noFill/>
                </a:ln>
                <a:solidFill>
                  <a:srgbClr val="000000"/>
                </a:solidFill>
                <a:effectLst/>
                <a:latin typeface="Consolas" panose="020B0609020204030204" pitchFamily="49" charset="0"/>
              </a:rPr>
              <a:t> + </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a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0</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b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1</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err="1" smtClean="0">
                <a:ln>
                  <a:noFill/>
                </a:ln>
                <a:solidFill>
                  <a:srgbClr val="000080"/>
                </a:solidFill>
                <a:effectLst/>
                <a:latin typeface="Consolas" panose="020B0609020204030204" pitchFamily="49" charset="0"/>
              </a:rPr>
              <a:t>int</a:t>
            </a:r>
            <a:r>
              <a:rPr kumimoji="0" lang="en-US" altLang="en-US" sz="1400" b="1" i="0" u="none" strike="noStrike" cap="none" normalizeH="0" baseline="0" dirty="0" smtClean="0">
                <a:ln>
                  <a:noFill/>
                </a:ln>
                <a:solidFill>
                  <a:srgbClr val="000080"/>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c =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Integer.</a:t>
            </a:r>
            <a:r>
              <a:rPr kumimoji="0" lang="en-US" altLang="en-US" sz="1400" b="0" i="1" u="none" strike="noStrike" cap="none" normalizeH="0" baseline="0" dirty="0" err="1" smtClean="0">
                <a:ln>
                  <a:noFill/>
                </a:ln>
                <a:solidFill>
                  <a:srgbClr val="000000"/>
                </a:solidFill>
                <a:effectLst/>
                <a:latin typeface="Consolas" panose="020B0609020204030204" pitchFamily="49" charset="0"/>
              </a:rPr>
              <a:t>parseInt</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args</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rPr>
              <a:t>2</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b &lt;= c)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(a + c &lt;= b)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if </a:t>
            </a:r>
            <a:r>
              <a:rPr kumimoji="0" lang="en-US" altLang="en-US" sz="1400" b="0" i="0" u="none" strike="noStrike" cap="none" normalizeH="0" baseline="0" dirty="0" smtClean="0">
                <a:ln>
                  <a:noFill/>
                </a:ln>
                <a:solidFill>
                  <a:srgbClr val="000000"/>
                </a:solidFill>
                <a:effectLst/>
                <a:latin typeface="Consolas" panose="020B0609020204030204" pitchFamily="49" charset="0"/>
              </a:rPr>
              <a:t>(c + b &lt;= a)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false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rPr>
              <a:t>return true</a:t>
            </a:r>
            <a:r>
              <a:rPr kumimoji="0" lang="en-US" altLang="en-US" sz="1400" b="0" i="0" u="none" strike="noStrike" cap="none" normalizeH="0" baseline="0" dirty="0" smtClean="0">
                <a:ln>
                  <a:noFill/>
                </a:ln>
                <a:solidFill>
                  <a:srgbClr val="000000"/>
                </a:solidFill>
                <a:effectLst/>
                <a:latin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495310" y="2068839"/>
            <a:ext cx="4461164" cy="523220"/>
          </a:xfrm>
          <a:prstGeom prst="rect">
            <a:avLst/>
          </a:prstGeom>
          <a:noFill/>
        </p:spPr>
        <p:txBody>
          <a:bodyPr wrap="square" rtlCol="0">
            <a:spAutoFit/>
          </a:bodyPr>
          <a:lstStyle/>
          <a:p>
            <a:pPr algn="ctr"/>
            <a:r>
              <a:rPr lang="ro-RO" sz="2800" dirty="0" smtClean="0">
                <a:solidFill>
                  <a:schemeClr val="bg1"/>
                </a:solidFill>
                <a:latin typeface="Bahnschrift SemiBold SemiConden" panose="020B0502040204020203" pitchFamily="34" charset="0"/>
              </a:rPr>
              <a:t>DEMO</a:t>
            </a:r>
          </a:p>
        </p:txBody>
      </p:sp>
      <p:sp>
        <p:nvSpPr>
          <p:cNvPr id="10" name="TextBox 9"/>
          <p:cNvSpPr txBox="1"/>
          <p:nvPr/>
        </p:nvSpPr>
        <p:spPr>
          <a:xfrm>
            <a:off x="419100" y="105310"/>
            <a:ext cx="1494320" cy="523220"/>
          </a:xfrm>
          <a:prstGeom prst="rect">
            <a:avLst/>
          </a:prstGeom>
          <a:noFill/>
        </p:spPr>
        <p:txBody>
          <a:bodyPr wrap="none" rtlCol="0">
            <a:spAutoFit/>
          </a:bodyPr>
          <a:lstStyle/>
          <a:p>
            <a:r>
              <a:rPr lang="en-US" sz="2800" dirty="0" smtClean="0">
                <a:solidFill>
                  <a:schemeClr val="tx1">
                    <a:lumMod val="85000"/>
                    <a:lumOff val="15000"/>
                  </a:schemeClr>
                </a:solidFill>
                <a:latin typeface="Bahnschrift SemiBold SemiConden" panose="020B0502040204020203" pitchFamily="34" charset="0"/>
              </a:rPr>
              <a:t>EXEMPLU</a:t>
            </a:r>
            <a:endParaRPr lang="ro-RO" sz="2800" dirty="0">
              <a:solidFill>
                <a:schemeClr val="tx1">
                  <a:lumMod val="85000"/>
                  <a:lumOff val="15000"/>
                </a:schemeClr>
              </a:solidFill>
              <a:latin typeface="Bahnschrift SemiBold SemiConden" panose="020B0502040204020203" pitchFamily="34" charset="0"/>
            </a:endParaRPr>
          </a:p>
        </p:txBody>
      </p:sp>
      <p:pic>
        <p:nvPicPr>
          <p:cNvPr id="2050" name="Picture 2" descr="IntelliJ IDEA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3237" y="2882706"/>
            <a:ext cx="2088702" cy="2088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038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72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0289" y="696297"/>
            <a:ext cx="3865161" cy="2492990"/>
          </a:xfrm>
          <a:prstGeom prst="rect">
            <a:avLst/>
          </a:prstGeom>
          <a:noFill/>
        </p:spPr>
        <p:txBody>
          <a:bodyPr wrap="none" rtlCol="0">
            <a:spAutoFit/>
          </a:bodyPr>
          <a:lstStyle/>
          <a:p>
            <a:r>
              <a:rPr lang="ro-RO" sz="2800" dirty="0" smtClean="0">
                <a:solidFill>
                  <a:schemeClr val="bg1"/>
                </a:solidFill>
                <a:latin typeface="Bahnschrift SemiBold SemiConden" panose="020B0502040204020203" pitchFamily="34" charset="0"/>
              </a:rPr>
              <a:t>PROIECT REALIZAT DE</a:t>
            </a:r>
            <a:r>
              <a:rPr lang="ro-RO" sz="2800" dirty="0" smtClean="0">
                <a:solidFill>
                  <a:srgbClr val="FF0000"/>
                </a:solidFill>
                <a:latin typeface="Bahnschrift SemiBold SemiConden" panose="020B0502040204020203" pitchFamily="34" charset="0"/>
              </a:rPr>
              <a:t/>
            </a:r>
            <a:br>
              <a:rPr lang="ro-RO" sz="2800" dirty="0" smtClean="0">
                <a:solidFill>
                  <a:srgbClr val="FF0000"/>
                </a:solidFill>
                <a:latin typeface="Bahnschrift SemiBold SemiConden" panose="020B0502040204020203" pitchFamily="34" charset="0"/>
              </a:rPr>
            </a:br>
            <a:endParaRPr lang="ro-RO" sz="1600" dirty="0">
              <a:solidFill>
                <a:srgbClr val="FF0000"/>
              </a:solidFill>
              <a:latin typeface="Bahnschrift SemiBold SemiConden" panose="020B0502040204020203" pitchFamily="34" charset="0"/>
            </a:endParaRPr>
          </a:p>
          <a:p>
            <a:r>
              <a:rPr lang="ro-RO" sz="2800" dirty="0" smtClean="0">
                <a:latin typeface="Bahnschrift SemiBold SemiConden" panose="020B0502040204020203" pitchFamily="34" charset="0"/>
              </a:rPr>
              <a:t>Mesteacăn Ștefan – Lucian</a:t>
            </a:r>
          </a:p>
          <a:p>
            <a:r>
              <a:rPr lang="ro-RO" sz="2800" dirty="0" smtClean="0">
                <a:latin typeface="Bahnschrift SemiBold SemiConden" panose="020B0502040204020203" pitchFamily="34" charset="0"/>
              </a:rPr>
              <a:t>Pârjoleanu Andi-Olivian</a:t>
            </a:r>
          </a:p>
          <a:p>
            <a:r>
              <a:rPr lang="ro-RO" sz="2800" dirty="0" smtClean="0">
                <a:latin typeface="Bahnschrift SemiBold SemiConden" panose="020B0502040204020203" pitchFamily="34" charset="0"/>
              </a:rPr>
              <a:t>Rotariu Maria</a:t>
            </a:r>
          </a:p>
          <a:p>
            <a:r>
              <a:rPr lang="ro-RO" sz="2800" dirty="0" smtClean="0">
                <a:latin typeface="Bahnschrift SemiBold SemiConden" panose="020B0502040204020203" pitchFamily="34" charset="0"/>
              </a:rPr>
              <a:t>Vasile Clara-Gabriela</a:t>
            </a:r>
            <a:endParaRPr lang="ro-RO" sz="2800" dirty="0">
              <a:latin typeface="Bahnschrift SemiBold SemiConden" panose="020B0502040204020203" pitchFamily="34" charset="0"/>
            </a:endParaRPr>
          </a:p>
        </p:txBody>
      </p:sp>
      <p:sp>
        <p:nvSpPr>
          <p:cNvPr id="5" name="TextBox 4"/>
          <p:cNvSpPr txBox="1"/>
          <p:nvPr/>
        </p:nvSpPr>
        <p:spPr>
          <a:xfrm>
            <a:off x="409740" y="4557669"/>
            <a:ext cx="11467187" cy="1754326"/>
          </a:xfrm>
          <a:prstGeom prst="rect">
            <a:avLst/>
          </a:prstGeom>
          <a:noFill/>
        </p:spPr>
        <p:txBody>
          <a:bodyPr wrap="square" rtlCol="0">
            <a:spAutoFit/>
          </a:bodyPr>
          <a:lstStyle/>
          <a:p>
            <a:r>
              <a:rPr lang="ro-RO" sz="2800" dirty="0" smtClean="0">
                <a:solidFill>
                  <a:schemeClr val="bg1"/>
                </a:solidFill>
                <a:latin typeface="Bahnschrift SemiBold SemiConden" panose="020B0502040204020203" pitchFamily="34" charset="0"/>
              </a:rPr>
              <a:t>BIBLIOGRAFIE</a:t>
            </a:r>
            <a:r>
              <a:rPr lang="ro-RO" sz="2800" dirty="0" smtClean="0">
                <a:latin typeface="Bahnschrift SemiBold SemiConden" panose="020B0502040204020203" pitchFamily="34" charset="0"/>
              </a:rPr>
              <a:t/>
            </a:r>
            <a:br>
              <a:rPr lang="ro-RO" sz="2800" dirty="0" smtClean="0">
                <a:latin typeface="Bahnschrift SemiBold SemiConden" panose="020B0502040204020203" pitchFamily="34" charset="0"/>
              </a:rPr>
            </a:br>
            <a:endParaRPr lang="ro-RO" sz="2400" dirty="0" smtClean="0">
              <a:latin typeface="Bahnschrift SemiBold SemiConden" panose="020B0502040204020203" pitchFamily="34" charset="0"/>
            </a:endParaRPr>
          </a:p>
          <a:p>
            <a:r>
              <a:rPr lang="en-US" sz="2800" dirty="0" smtClean="0">
                <a:latin typeface="Bahnschrift SemiBold SemiConden" panose="020B0502040204020203" pitchFamily="34" charset="0"/>
              </a:rPr>
              <a:t>R</a:t>
            </a:r>
            <a:r>
              <a:rPr lang="en-US" sz="2800" dirty="0">
                <a:latin typeface="Bahnschrift SemiBold SemiConden" panose="020B0502040204020203" pitchFamily="34" charset="0"/>
              </a:rPr>
              <a:t>. Ferguson and B. </a:t>
            </a:r>
            <a:r>
              <a:rPr lang="en-US" sz="2800" dirty="0" err="1">
                <a:latin typeface="Bahnschrift SemiBold SemiConden" panose="020B0502040204020203" pitchFamily="34" charset="0"/>
              </a:rPr>
              <a:t>Korel</a:t>
            </a:r>
            <a:r>
              <a:rPr lang="en-US" sz="2800" dirty="0">
                <a:latin typeface="Bahnschrift SemiBold SemiConden" panose="020B0502040204020203" pitchFamily="34" charset="0"/>
              </a:rPr>
              <a:t>. The chaining approach for software test data generation. </a:t>
            </a:r>
            <a:r>
              <a:rPr lang="ro-RO" sz="2800" dirty="0" smtClean="0">
                <a:latin typeface="Bahnschrift SemiBold SemiConden" panose="020B0502040204020203" pitchFamily="34" charset="0"/>
              </a:rPr>
              <a:t/>
            </a:r>
            <a:br>
              <a:rPr lang="ro-RO" sz="2800" dirty="0" smtClean="0">
                <a:latin typeface="Bahnschrift SemiBold SemiConden" panose="020B0502040204020203" pitchFamily="34" charset="0"/>
              </a:rPr>
            </a:br>
            <a:r>
              <a:rPr lang="en-US" sz="2800" dirty="0" smtClean="0">
                <a:latin typeface="Bahnschrift SemiBold SemiConden" panose="020B0502040204020203" pitchFamily="34" charset="0"/>
              </a:rPr>
              <a:t>ACM</a:t>
            </a:r>
            <a:r>
              <a:rPr lang="ro-RO" sz="2800" dirty="0" smtClean="0">
                <a:latin typeface="Bahnschrift SemiBold SemiConden" panose="020B0502040204020203" pitchFamily="34" charset="0"/>
              </a:rPr>
              <a:t> </a:t>
            </a:r>
            <a:r>
              <a:rPr lang="en-US" sz="2800" dirty="0" smtClean="0">
                <a:latin typeface="Bahnschrift SemiBold SemiConden" panose="020B0502040204020203" pitchFamily="34" charset="0"/>
              </a:rPr>
              <a:t>Transactions </a:t>
            </a:r>
            <a:r>
              <a:rPr lang="en-US" sz="2800" dirty="0">
                <a:latin typeface="Bahnschrift SemiBold SemiConden" panose="020B0502040204020203" pitchFamily="34" charset="0"/>
              </a:rPr>
              <a:t>on Software Engineering and Methodology, </a:t>
            </a:r>
            <a:r>
              <a:rPr lang="en-US" sz="2800" dirty="0" smtClean="0">
                <a:latin typeface="Bahnschrift SemiBold SemiConden" panose="020B0502040204020203" pitchFamily="34" charset="0"/>
              </a:rPr>
              <a:t>5(1</a:t>
            </a:r>
            <a:r>
              <a:rPr lang="en-US" sz="2800" dirty="0">
                <a:latin typeface="Bahnschrift SemiBold SemiConden" panose="020B0502040204020203" pitchFamily="34" charset="0"/>
              </a:rPr>
              <a:t>):63-86, 1996.</a:t>
            </a:r>
            <a:endParaRPr lang="ro-RO" sz="2800" dirty="0">
              <a:latin typeface="Bahnschrift SemiBold SemiConden" panose="020B0502040204020203" pitchFamily="34" charset="0"/>
            </a:endParaRPr>
          </a:p>
        </p:txBody>
      </p:sp>
    </p:spTree>
    <p:extLst>
      <p:ext uri="{BB962C8B-B14F-4D97-AF65-F5344CB8AC3E}">
        <p14:creationId xmlns:p14="http://schemas.microsoft.com/office/powerpoint/2010/main" val="214641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Rectangle 3"/>
          <p:cNvSpPr/>
          <p:nvPr/>
        </p:nvSpPr>
        <p:spPr>
          <a:xfrm>
            <a:off x="580102" y="434930"/>
            <a:ext cx="11139949" cy="2542363"/>
          </a:xfrm>
          <a:prstGeom prst="rect">
            <a:avLst/>
          </a:prstGeom>
        </p:spPr>
        <p:txBody>
          <a:bodyPr wrap="square">
            <a:spAutoFit/>
          </a:bodyPr>
          <a:lstStyle/>
          <a:p>
            <a:pPr algn="just">
              <a:lnSpc>
                <a:spcPct val="107000"/>
              </a:lnSpc>
              <a:spcAft>
                <a:spcPts val="800"/>
              </a:spcAft>
            </a:pPr>
            <a:r>
              <a:rPr lang="ro-RO"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Vom prezenta abordarea înlănțuită în paralel cu metoda folosită de ceilalți generatori.</a:t>
            </a:r>
            <a:endParaRPr lang="en-US"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o-RO"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 </a:t>
            </a:r>
            <a:endParaRPr lang="en-US"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r>
              <a:rPr lang="ro-RO"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Considerând un nod </a:t>
            </a:r>
            <a:r>
              <a:rPr lang="ro-RO" sz="2800" dirty="0" smtClean="0">
                <a:solidFill>
                  <a:srgbClr val="FF3399"/>
                </a:solidFill>
                <a:latin typeface="Bahnschrift SemiBold SemiConden" panose="020B0502040204020203" pitchFamily="34" charset="0"/>
                <a:ea typeface="Calibri" panose="020F0502020204030204" pitchFamily="34" charset="0"/>
                <a:cs typeface="Times New Roman" panose="02020603050405020304" pitchFamily="18" charset="0"/>
              </a:rPr>
              <a:t>G</a:t>
            </a:r>
            <a:r>
              <a:rPr lang="ro-RO" sz="2800" dirty="0" smtClean="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în program, vrem să găsim setul de date de intrare </a:t>
            </a:r>
            <a:r>
              <a:rPr lang="ro-RO" sz="2800" dirty="0">
                <a:solidFill>
                  <a:srgbClr val="FF3399"/>
                </a:solidFill>
                <a:latin typeface="Bahnschrift SemiBold SemiConden" panose="020B0502040204020203" pitchFamily="34" charset="0"/>
                <a:ea typeface="Calibri" panose="020F0502020204030204" pitchFamily="34" charset="0"/>
                <a:cs typeface="Times New Roman" panose="02020603050405020304" pitchFamily="18" charset="0"/>
              </a:rPr>
              <a:t>X</a:t>
            </a:r>
            <a:r>
              <a:rPr lang="ro-RO" sz="2800" dirty="0" smtClean="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pentru care nodul </a:t>
            </a:r>
            <a:r>
              <a:rPr lang="ro-RO" sz="2800" dirty="0" smtClean="0">
                <a:solidFill>
                  <a:srgbClr val="FF3399"/>
                </a:solidFill>
                <a:latin typeface="Bahnschrift SemiBold SemiConden" panose="020B0502040204020203" pitchFamily="34" charset="0"/>
                <a:ea typeface="Calibri" panose="020F0502020204030204" pitchFamily="34" charset="0"/>
                <a:cs typeface="Times New Roman" panose="02020603050405020304" pitchFamily="18" charset="0"/>
              </a:rPr>
              <a:t>G</a:t>
            </a:r>
            <a:r>
              <a:rPr lang="ro-RO" sz="2800" dirty="0" smtClean="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 </a:t>
            </a:r>
            <a:r>
              <a:rPr lang="ro-RO"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se execută.</a:t>
            </a:r>
            <a:endParaRPr lang="ro-RO" sz="2800" dirty="0">
              <a:solidFill>
                <a:srgbClr val="6699FF"/>
              </a:solidFill>
              <a:latin typeface="Bahnschrift SemiBold SemiConden" panose="020B0502040204020203" pitchFamily="34" charset="0"/>
            </a:endParaRPr>
          </a:p>
        </p:txBody>
      </p:sp>
      <p:sp>
        <p:nvSpPr>
          <p:cNvPr id="5" name="Oval 4"/>
          <p:cNvSpPr/>
          <p:nvPr/>
        </p:nvSpPr>
        <p:spPr>
          <a:xfrm>
            <a:off x="1759975" y="4109884"/>
            <a:ext cx="1179871" cy="1219200"/>
          </a:xfrm>
          <a:prstGeom prst="ellipse">
            <a:avLst/>
          </a:prstGeom>
          <a:solidFill>
            <a:srgbClr val="FF3399"/>
          </a:solidFill>
          <a:ln w="13335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Freeform 5"/>
          <p:cNvSpPr/>
          <p:nvPr/>
        </p:nvSpPr>
        <p:spPr>
          <a:xfrm>
            <a:off x="3265910" y="3966402"/>
            <a:ext cx="5768332" cy="1506164"/>
          </a:xfrm>
          <a:custGeom>
            <a:avLst/>
            <a:gdLst>
              <a:gd name="connsiteX0" fmla="*/ 0 w 5768332"/>
              <a:gd name="connsiteY0" fmla="*/ 561757 h 1506164"/>
              <a:gd name="connsiteX1" fmla="*/ 648929 w 5768332"/>
              <a:gd name="connsiteY1" fmla="*/ 50479 h 1506164"/>
              <a:gd name="connsiteX2" fmla="*/ 2399071 w 5768332"/>
              <a:gd name="connsiteY2" fmla="*/ 79976 h 1506164"/>
              <a:gd name="connsiteX3" fmla="*/ 2979174 w 5768332"/>
              <a:gd name="connsiteY3" fmla="*/ 591253 h 1506164"/>
              <a:gd name="connsiteX4" fmla="*/ 3244645 w 5768332"/>
              <a:gd name="connsiteY4" fmla="*/ 1181189 h 1506164"/>
              <a:gd name="connsiteX5" fmla="*/ 4090220 w 5768332"/>
              <a:gd name="connsiteY5" fmla="*/ 1505653 h 1506164"/>
              <a:gd name="connsiteX6" fmla="*/ 5437239 w 5768332"/>
              <a:gd name="connsiteY6" fmla="*/ 1112363 h 1506164"/>
              <a:gd name="connsiteX7" fmla="*/ 5742039 w 5768332"/>
              <a:gd name="connsiteY7" fmla="*/ 709241 h 1506164"/>
              <a:gd name="connsiteX8" fmla="*/ 5732207 w 5768332"/>
              <a:gd name="connsiteY8" fmla="*/ 709241 h 150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8332" h="1506164">
                <a:moveTo>
                  <a:pt x="0" y="561757"/>
                </a:moveTo>
                <a:cubicBezTo>
                  <a:pt x="124542" y="346266"/>
                  <a:pt x="249084" y="130776"/>
                  <a:pt x="648929" y="50479"/>
                </a:cubicBezTo>
                <a:cubicBezTo>
                  <a:pt x="1048774" y="-29818"/>
                  <a:pt x="2010697" y="-10153"/>
                  <a:pt x="2399071" y="79976"/>
                </a:cubicBezTo>
                <a:cubicBezTo>
                  <a:pt x="2787445" y="170105"/>
                  <a:pt x="2838245" y="407718"/>
                  <a:pt x="2979174" y="591253"/>
                </a:cubicBezTo>
                <a:cubicBezTo>
                  <a:pt x="3120103" y="774788"/>
                  <a:pt x="3059471" y="1028789"/>
                  <a:pt x="3244645" y="1181189"/>
                </a:cubicBezTo>
                <a:cubicBezTo>
                  <a:pt x="3429819" y="1333589"/>
                  <a:pt x="3724788" y="1517124"/>
                  <a:pt x="4090220" y="1505653"/>
                </a:cubicBezTo>
                <a:cubicBezTo>
                  <a:pt x="4455652" y="1494182"/>
                  <a:pt x="5161936" y="1245098"/>
                  <a:pt x="5437239" y="1112363"/>
                </a:cubicBezTo>
                <a:cubicBezTo>
                  <a:pt x="5712542" y="979628"/>
                  <a:pt x="5692878" y="776428"/>
                  <a:pt x="5742039" y="709241"/>
                </a:cubicBezTo>
                <a:cubicBezTo>
                  <a:pt x="5791200" y="642054"/>
                  <a:pt x="5761703" y="675647"/>
                  <a:pt x="5732207" y="709241"/>
                </a:cubicBezTo>
              </a:path>
            </a:pathLst>
          </a:custGeom>
          <a:noFill/>
          <a:ln w="101600">
            <a:solidFill>
              <a:srgbClr val="6699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Oval 6"/>
          <p:cNvSpPr/>
          <p:nvPr/>
        </p:nvSpPr>
        <p:spPr>
          <a:xfrm>
            <a:off x="9207910" y="3356802"/>
            <a:ext cx="1179871" cy="1219200"/>
          </a:xfrm>
          <a:prstGeom prst="ellipse">
            <a:avLst/>
          </a:prstGeom>
          <a:solidFill>
            <a:srgbClr val="FF3399"/>
          </a:solidFill>
          <a:ln w="13335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Rectangle 7"/>
          <p:cNvSpPr/>
          <p:nvPr/>
        </p:nvSpPr>
        <p:spPr>
          <a:xfrm>
            <a:off x="1817552" y="5555065"/>
            <a:ext cx="1064715" cy="512128"/>
          </a:xfrm>
          <a:prstGeom prst="rect">
            <a:avLst/>
          </a:prstGeom>
        </p:spPr>
        <p:txBody>
          <a:bodyPr wrap="none">
            <a:spAutoFit/>
          </a:bodyPr>
          <a:lstStyle/>
          <a:p>
            <a:pPr algn="just">
              <a:lnSpc>
                <a:spcPct val="107000"/>
              </a:lnSpc>
              <a:spcAft>
                <a:spcPts val="800"/>
              </a:spcAft>
            </a:pPr>
            <a:r>
              <a:rPr lang="ro-RO" sz="2800" dirty="0" smtClean="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START</a:t>
            </a:r>
            <a:endParaRPr lang="en-US"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607729" y="4816956"/>
            <a:ext cx="380232" cy="512128"/>
          </a:xfrm>
          <a:prstGeom prst="rect">
            <a:avLst/>
          </a:prstGeom>
        </p:spPr>
        <p:txBody>
          <a:bodyPr wrap="none">
            <a:spAutoFit/>
          </a:bodyPr>
          <a:lstStyle/>
          <a:p>
            <a:pPr algn="just">
              <a:lnSpc>
                <a:spcPct val="107000"/>
              </a:lnSpc>
              <a:spcAft>
                <a:spcPts val="800"/>
              </a:spcAft>
            </a:pPr>
            <a:r>
              <a:rPr lang="ro-RO" sz="2800" dirty="0" smtClean="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rPr>
              <a:t>G</a:t>
            </a:r>
            <a:endParaRPr lang="en-US" sz="2800" dirty="0">
              <a:solidFill>
                <a:srgbClr val="6699FF"/>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378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053781" cy="6858000"/>
          </a:xfrm>
          <a:prstGeom prst="rect">
            <a:avLst/>
          </a:prstGeom>
          <a:solidFill>
            <a:srgbClr val="FFD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Rectangle 4"/>
          <p:cNvSpPr/>
          <p:nvPr/>
        </p:nvSpPr>
        <p:spPr>
          <a:xfrm>
            <a:off x="4650657" y="0"/>
            <a:ext cx="7541343"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5"/>
          <p:cNvSpPr/>
          <p:nvPr/>
        </p:nvSpPr>
        <p:spPr>
          <a:xfrm>
            <a:off x="5353665" y="1637161"/>
            <a:ext cx="5923935" cy="3985706"/>
          </a:xfrm>
          <a:prstGeom prst="rect">
            <a:avLst/>
          </a:prstGeom>
        </p:spPr>
        <p:txBody>
          <a:bodyPr wrap="square">
            <a:spAutoFit/>
          </a:bodyPr>
          <a:lstStyle/>
          <a:p>
            <a:pPr algn="just">
              <a:lnSpc>
                <a:spcPct val="107000"/>
              </a:lnSpc>
              <a:spcAft>
                <a:spcPts val="800"/>
              </a:spcAft>
            </a:pPr>
            <a:r>
              <a:rPr lang="ro-RO" sz="2800" dirty="0">
                <a:solidFill>
                  <a:srgbClr val="FFC000"/>
                </a:solidFill>
                <a:latin typeface="Bahnschrift SemiBold SemiConden" panose="020B0502040204020203" pitchFamily="34" charset="0"/>
                <a:ea typeface="Calibri" panose="020F0502020204030204" pitchFamily="34" charset="0"/>
                <a:cs typeface="Times New Roman" panose="02020603050405020304" pitchFamily="18" charset="0"/>
              </a:rPr>
              <a:t>Generatorul de date de test alese în mod aleator:</a:t>
            </a:r>
            <a:endParaRPr lang="en-US" sz="2800" dirty="0">
              <a:solidFill>
                <a:srgbClr val="FFC000"/>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ro-RO" sz="2800" dirty="0" smtClean="0">
              <a:solidFill>
                <a:srgbClr val="FFC000"/>
              </a:solidFill>
              <a:latin typeface="Bahnschrift SemiBold SemiConden" panose="020B0502040204020203"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o-RO" sz="2800" dirty="0" smtClean="0">
                <a:solidFill>
                  <a:srgbClr val="FFC000"/>
                </a:solidFill>
                <a:latin typeface="Bahnschrift SemiBold SemiConden" panose="020B0502040204020203" pitchFamily="34" charset="0"/>
                <a:ea typeface="Calibri" panose="020F0502020204030204" pitchFamily="34" charset="0"/>
                <a:cs typeface="Times New Roman" panose="02020603050405020304" pitchFamily="18" charset="0"/>
              </a:rPr>
              <a:t>Se </a:t>
            </a:r>
            <a:r>
              <a:rPr lang="ro-RO" sz="2800" dirty="0">
                <a:solidFill>
                  <a:srgbClr val="FFC000"/>
                </a:solidFill>
                <a:latin typeface="Bahnschrift SemiBold SemiConden" panose="020B0502040204020203" pitchFamily="34" charset="0"/>
                <a:ea typeface="Calibri" panose="020F0502020204030204" pitchFamily="34" charset="0"/>
                <a:cs typeface="Times New Roman" panose="02020603050405020304" pitchFamily="18" charset="0"/>
              </a:rPr>
              <a:t>bazează pur și simplu pe furnizarea unui set de date alese aleator, motiv pentru care probabilitatea ca intrucțiunile programului să fie acoperite în totalitate este foarte mică.</a:t>
            </a:r>
            <a:endParaRPr lang="en-US" sz="2800" dirty="0">
              <a:solidFill>
                <a:srgbClr val="FFC000"/>
              </a:solidFill>
              <a:effectLst/>
              <a:latin typeface="Bahnschrift SemiBold SemiConden" panose="020B0502040204020203" pitchFamily="34" charset="0"/>
              <a:ea typeface="Calibri" panose="020F0502020204030204" pitchFamily="34" charset="0"/>
              <a:cs typeface="Times New Roman" panose="02020603050405020304" pitchFamily="18" charset="0"/>
            </a:endParaRPr>
          </a:p>
        </p:txBody>
      </p:sp>
      <p:grpSp>
        <p:nvGrpSpPr>
          <p:cNvPr id="11" name="Group 10"/>
          <p:cNvGrpSpPr/>
          <p:nvPr/>
        </p:nvGrpSpPr>
        <p:grpSpPr>
          <a:xfrm>
            <a:off x="1140543" y="1199535"/>
            <a:ext cx="1951706" cy="1823884"/>
            <a:chOff x="580103" y="1199535"/>
            <a:chExt cx="1951706" cy="1823884"/>
          </a:xfrm>
        </p:grpSpPr>
        <p:sp>
          <p:nvSpPr>
            <p:cNvPr id="7" name="Rectangle 6"/>
            <p:cNvSpPr/>
            <p:nvPr/>
          </p:nvSpPr>
          <p:spPr>
            <a:xfrm>
              <a:off x="580103" y="1199535"/>
              <a:ext cx="875071" cy="816078"/>
            </a:xfrm>
            <a:prstGeom prst="rect">
              <a:avLst/>
            </a:prstGeom>
            <a:noFill/>
            <a:ln w="825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6000" dirty="0" smtClean="0">
                  <a:solidFill>
                    <a:schemeClr val="accent4">
                      <a:lumMod val="50000"/>
                    </a:schemeClr>
                  </a:solidFill>
                  <a:latin typeface="Courier New" panose="02070309020205020404" pitchFamily="49" charset="0"/>
                  <a:cs typeface="Courier New" panose="02070309020205020404" pitchFamily="49" charset="0"/>
                </a:rPr>
                <a:t>?</a:t>
              </a:r>
              <a:endParaRPr lang="ro-RO" sz="6000" dirty="0">
                <a:solidFill>
                  <a:schemeClr val="accent4">
                    <a:lumMod val="50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1656738" y="2207341"/>
              <a:ext cx="875071" cy="816078"/>
            </a:xfrm>
            <a:prstGeom prst="rect">
              <a:avLst/>
            </a:prstGeom>
            <a:noFill/>
            <a:ln w="825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6000" dirty="0" smtClean="0">
                  <a:solidFill>
                    <a:schemeClr val="accent4">
                      <a:lumMod val="50000"/>
                    </a:schemeClr>
                  </a:solidFill>
                  <a:latin typeface="Courier New" panose="02070309020205020404" pitchFamily="49" charset="0"/>
                  <a:cs typeface="Courier New" panose="02070309020205020404" pitchFamily="49" charset="0"/>
                </a:rPr>
                <a:t>?</a:t>
              </a:r>
              <a:endParaRPr lang="ro-RO" sz="6000" dirty="0">
                <a:solidFill>
                  <a:schemeClr val="accent4">
                    <a:lumMod val="50000"/>
                  </a:schemeClr>
                </a:solidFill>
                <a:latin typeface="Courier New" panose="02070309020205020404" pitchFamily="49" charset="0"/>
                <a:cs typeface="Courier New" panose="02070309020205020404" pitchFamily="49" charset="0"/>
              </a:endParaRPr>
            </a:p>
          </p:txBody>
        </p:sp>
        <p:sp>
          <p:nvSpPr>
            <p:cNvPr id="10" name="Rectangle 9"/>
            <p:cNvSpPr/>
            <p:nvPr/>
          </p:nvSpPr>
          <p:spPr>
            <a:xfrm>
              <a:off x="580103" y="2207341"/>
              <a:ext cx="875071" cy="816078"/>
            </a:xfrm>
            <a:prstGeom prst="rect">
              <a:avLst/>
            </a:prstGeom>
            <a:noFill/>
            <a:ln w="825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6000" dirty="0" smtClean="0">
                  <a:solidFill>
                    <a:schemeClr val="accent4">
                      <a:lumMod val="50000"/>
                    </a:schemeClr>
                  </a:solidFill>
                  <a:latin typeface="Courier New" panose="02070309020205020404" pitchFamily="49" charset="0"/>
                  <a:cs typeface="Courier New" panose="02070309020205020404" pitchFamily="49" charset="0"/>
                </a:rPr>
                <a:t>?</a:t>
              </a:r>
              <a:endParaRPr lang="ro-RO" sz="6000" dirty="0">
                <a:solidFill>
                  <a:schemeClr val="accent4">
                    <a:lumMod val="50000"/>
                  </a:schemeClr>
                </a:solidFill>
                <a:latin typeface="Courier New" panose="02070309020205020404" pitchFamily="49" charset="0"/>
                <a:cs typeface="Courier New" panose="02070309020205020404" pitchFamily="49" charset="0"/>
              </a:endParaRPr>
            </a:p>
          </p:txBody>
        </p:sp>
      </p:grpSp>
      <p:grpSp>
        <p:nvGrpSpPr>
          <p:cNvPr id="12" name="Group 11"/>
          <p:cNvGrpSpPr/>
          <p:nvPr/>
        </p:nvGrpSpPr>
        <p:grpSpPr>
          <a:xfrm>
            <a:off x="1150375" y="4021392"/>
            <a:ext cx="1951706" cy="1823884"/>
            <a:chOff x="580103" y="1199535"/>
            <a:chExt cx="1951706" cy="1823884"/>
          </a:xfrm>
        </p:grpSpPr>
        <p:sp>
          <p:nvSpPr>
            <p:cNvPr id="13" name="Rectangle 12"/>
            <p:cNvSpPr/>
            <p:nvPr/>
          </p:nvSpPr>
          <p:spPr>
            <a:xfrm>
              <a:off x="580103" y="1199535"/>
              <a:ext cx="875071" cy="816078"/>
            </a:xfrm>
            <a:prstGeom prst="rect">
              <a:avLst/>
            </a:prstGeom>
            <a:noFill/>
            <a:ln w="825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6000" dirty="0" smtClean="0">
                  <a:solidFill>
                    <a:schemeClr val="accent4">
                      <a:lumMod val="50000"/>
                    </a:schemeClr>
                  </a:solidFill>
                  <a:latin typeface="Courier New" panose="02070309020205020404" pitchFamily="49" charset="0"/>
                  <a:cs typeface="Courier New" panose="02070309020205020404" pitchFamily="49" charset="0"/>
                </a:rPr>
                <a:t>?</a:t>
              </a:r>
              <a:endParaRPr lang="ro-RO" sz="6000" dirty="0">
                <a:solidFill>
                  <a:schemeClr val="accent4">
                    <a:lumMod val="50000"/>
                  </a:schemeClr>
                </a:solidFill>
                <a:latin typeface="Courier New" panose="02070309020205020404" pitchFamily="49" charset="0"/>
                <a:cs typeface="Courier New" panose="02070309020205020404" pitchFamily="49" charset="0"/>
              </a:endParaRPr>
            </a:p>
          </p:txBody>
        </p:sp>
        <p:sp>
          <p:nvSpPr>
            <p:cNvPr id="14" name="Rectangle 13"/>
            <p:cNvSpPr/>
            <p:nvPr/>
          </p:nvSpPr>
          <p:spPr>
            <a:xfrm>
              <a:off x="1656738" y="2207341"/>
              <a:ext cx="875071" cy="816078"/>
            </a:xfrm>
            <a:prstGeom prst="rect">
              <a:avLst/>
            </a:prstGeom>
            <a:noFill/>
            <a:ln w="825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6000" dirty="0" smtClean="0">
                  <a:solidFill>
                    <a:schemeClr val="accent4">
                      <a:lumMod val="50000"/>
                    </a:schemeClr>
                  </a:solidFill>
                  <a:latin typeface="Courier New" panose="02070309020205020404" pitchFamily="49" charset="0"/>
                  <a:cs typeface="Courier New" panose="02070309020205020404" pitchFamily="49" charset="0"/>
                </a:rPr>
                <a:t>?</a:t>
              </a:r>
              <a:endParaRPr lang="ro-RO" sz="6000" dirty="0">
                <a:solidFill>
                  <a:schemeClr val="accent4">
                    <a:lumMod val="50000"/>
                  </a:schemeClr>
                </a:solidFill>
                <a:latin typeface="Courier New" panose="02070309020205020404" pitchFamily="49" charset="0"/>
                <a:cs typeface="Courier New" panose="02070309020205020404" pitchFamily="49" charset="0"/>
              </a:endParaRPr>
            </a:p>
          </p:txBody>
        </p:sp>
        <p:sp>
          <p:nvSpPr>
            <p:cNvPr id="15" name="Rectangle 14"/>
            <p:cNvSpPr/>
            <p:nvPr/>
          </p:nvSpPr>
          <p:spPr>
            <a:xfrm>
              <a:off x="580103" y="2207341"/>
              <a:ext cx="875071" cy="816078"/>
            </a:xfrm>
            <a:prstGeom prst="rect">
              <a:avLst/>
            </a:prstGeom>
            <a:noFill/>
            <a:ln w="825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6000" dirty="0" smtClean="0">
                  <a:solidFill>
                    <a:schemeClr val="accent4">
                      <a:lumMod val="50000"/>
                    </a:schemeClr>
                  </a:solidFill>
                  <a:latin typeface="Courier New" panose="02070309020205020404" pitchFamily="49" charset="0"/>
                  <a:cs typeface="Courier New" panose="02070309020205020404" pitchFamily="49" charset="0"/>
                </a:rPr>
                <a:t>?</a:t>
              </a:r>
              <a:endParaRPr lang="ro-RO" sz="6000" dirty="0">
                <a:solidFill>
                  <a:schemeClr val="accent4">
                    <a:lumMod val="50000"/>
                  </a:schemeClr>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975131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980902" cy="6858000"/>
          </a:xfrm>
          <a:prstGeom prst="rect">
            <a:avLst/>
          </a:prstGeom>
          <a:solidFill>
            <a:srgbClr val="AB47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smtClean="0">
              <a:latin typeface="Bahnschrift SemiBold SemiConden" panose="020B0502040204020203" pitchFamily="34" charset="0"/>
            </a:endParaRPr>
          </a:p>
          <a:p>
            <a:endParaRPr lang="en-US" sz="2800" dirty="0" smtClean="0">
              <a:latin typeface="Bahnschrift SemiBold SemiConden" panose="020B0502040204020203" pitchFamily="34" charset="0"/>
            </a:endParaRPr>
          </a:p>
          <a:p>
            <a:endParaRPr lang="en-US" sz="2800" dirty="0">
              <a:latin typeface="Bahnschrift SemiBold SemiConden" panose="020B0502040204020203" pitchFamily="34" charset="0"/>
            </a:endParaRPr>
          </a:p>
          <a:p>
            <a:endParaRPr lang="ro-RO" sz="2800" dirty="0">
              <a:latin typeface="Bahnschrift SemiBold SemiConden" panose="020B0502040204020203" pitchFamily="34" charset="0"/>
            </a:endParaRPr>
          </a:p>
        </p:txBody>
      </p:sp>
      <p:sp>
        <p:nvSpPr>
          <p:cNvPr id="5" name="Rectangle 4"/>
          <p:cNvSpPr/>
          <p:nvPr/>
        </p:nvSpPr>
        <p:spPr>
          <a:xfrm>
            <a:off x="6980902" y="0"/>
            <a:ext cx="5211097" cy="6858000"/>
          </a:xfrm>
          <a:prstGeom prst="rect">
            <a:avLst/>
          </a:prstGeom>
          <a:solidFill>
            <a:srgbClr val="7F3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2" name="TextBox 1"/>
          <p:cNvSpPr txBox="1"/>
          <p:nvPr/>
        </p:nvSpPr>
        <p:spPr>
          <a:xfrm>
            <a:off x="248863" y="812115"/>
            <a:ext cx="6456218" cy="5539978"/>
          </a:xfrm>
          <a:prstGeom prst="rect">
            <a:avLst/>
          </a:prstGeom>
          <a:noFill/>
        </p:spPr>
        <p:txBody>
          <a:bodyPr wrap="square" rtlCol="0">
            <a:spAutoFit/>
          </a:bodyPr>
          <a:lstStyle/>
          <a:p>
            <a:pPr lvl="0"/>
            <a:r>
              <a:rPr lang="ro-RO" sz="2800" dirty="0">
                <a:solidFill>
                  <a:prstClr val="white"/>
                </a:solidFill>
                <a:latin typeface="Bahnschrift SemiBold SemiConden" panose="020B0502040204020203" pitchFamily="34" charset="0"/>
              </a:rPr>
              <a:t>Generatori de date pentru parcurgerea anumitor căi din program</a:t>
            </a:r>
            <a:r>
              <a:rPr lang="ro-RO" sz="2800" dirty="0" smtClean="0">
                <a:solidFill>
                  <a:prstClr val="white"/>
                </a:solidFill>
                <a:latin typeface="Bahnschrift SemiBold SemiConden" panose="020B0502040204020203" pitchFamily="34" charset="0"/>
              </a:rPr>
              <a:t>:</a:t>
            </a:r>
            <a:endParaRPr lang="en-US" sz="2800" dirty="0" smtClean="0">
              <a:solidFill>
                <a:prstClr val="white"/>
              </a:solidFill>
              <a:latin typeface="Bahnschrift SemiBold SemiConden" panose="020B0502040204020203" pitchFamily="34" charset="0"/>
            </a:endParaRPr>
          </a:p>
          <a:p>
            <a:pPr lvl="0"/>
            <a:endParaRPr lang="en-US" sz="2800" dirty="0">
              <a:solidFill>
                <a:prstClr val="white"/>
              </a:solidFill>
              <a:latin typeface="Bahnschrift SemiBold SemiConden" panose="020B0502040204020203" pitchFamily="34" charset="0"/>
            </a:endParaRPr>
          </a:p>
          <a:p>
            <a:pPr lvl="0"/>
            <a:r>
              <a:rPr lang="ro-RO" sz="2800" dirty="0">
                <a:solidFill>
                  <a:prstClr val="white"/>
                </a:solidFill>
                <a:latin typeface="Bahnschrift SemiBold SemiConden" panose="020B0502040204020203" pitchFamily="34" charset="0"/>
              </a:rPr>
              <a:t>Selectează o cale a programului care conduce la execuția nodului </a:t>
            </a:r>
            <a:r>
              <a:rPr lang="en-US" sz="2800" dirty="0" smtClean="0">
                <a:solidFill>
                  <a:srgbClr val="FFFF00"/>
                </a:solidFill>
                <a:latin typeface="Bahnschrift SemiBold SemiConden" panose="020B0502040204020203" pitchFamily="34" charset="0"/>
              </a:rPr>
              <a:t>G</a:t>
            </a:r>
            <a:r>
              <a:rPr lang="ro-RO" sz="2800" dirty="0" smtClean="0">
                <a:solidFill>
                  <a:prstClr val="white"/>
                </a:solidFill>
                <a:latin typeface="Bahnschrift SemiBold SemiConden" panose="020B0502040204020203" pitchFamily="34" charset="0"/>
              </a:rPr>
              <a:t>. </a:t>
            </a:r>
            <a:r>
              <a:rPr lang="ro-RO" sz="2800" dirty="0">
                <a:solidFill>
                  <a:prstClr val="white"/>
                </a:solidFill>
                <a:latin typeface="Bahnschrift SemiBold SemiConden" panose="020B0502040204020203" pitchFamily="34" charset="0"/>
              </a:rPr>
              <a:t>Dacă nu se găsește un set de date de intrare </a:t>
            </a:r>
            <a:r>
              <a:rPr lang="en-US" sz="2800" dirty="0">
                <a:solidFill>
                  <a:prstClr val="white"/>
                </a:solidFill>
                <a:latin typeface="Bahnschrift SemiBold SemiConden" panose="020B0502040204020203" pitchFamily="34" charset="0"/>
              </a:rPr>
              <a:t>care s</a:t>
            </a:r>
            <a:r>
              <a:rPr lang="ro-RO" sz="2800" dirty="0">
                <a:solidFill>
                  <a:prstClr val="white"/>
                </a:solidFill>
                <a:latin typeface="Bahnschrift SemiBold SemiConden" panose="020B0502040204020203" pitchFamily="34" charset="0"/>
              </a:rPr>
              <a:t>ă determine parcurgerea căii selectate, generatorul alege altă cale pentru verificare. </a:t>
            </a:r>
            <a:endParaRPr lang="en-US" sz="2800" dirty="0" smtClean="0">
              <a:solidFill>
                <a:prstClr val="white"/>
              </a:solidFill>
              <a:latin typeface="Bahnschrift SemiBold SemiConden" panose="020B0502040204020203" pitchFamily="34" charset="0"/>
            </a:endParaRPr>
          </a:p>
          <a:p>
            <a:pPr lvl="0"/>
            <a:r>
              <a:rPr lang="ro-RO" sz="2800" dirty="0" smtClean="0">
                <a:solidFill>
                  <a:prstClr val="white"/>
                </a:solidFill>
                <a:latin typeface="Bahnschrift SemiBold SemiConden" panose="020B0502040204020203" pitchFamily="34" charset="0"/>
              </a:rPr>
              <a:t>Procesul </a:t>
            </a:r>
            <a:r>
              <a:rPr lang="ro-RO" sz="2800" dirty="0">
                <a:solidFill>
                  <a:prstClr val="white"/>
                </a:solidFill>
                <a:latin typeface="Bahnschrift SemiBold SemiConden" panose="020B0502040204020203" pitchFamily="34" charset="0"/>
              </a:rPr>
              <a:t>se repetă până când se obține un set de date de intrare valid care să aibă drept efect parcurgerea unei căi către </a:t>
            </a:r>
            <a:r>
              <a:rPr lang="ro-RO" sz="2800" dirty="0" smtClean="0">
                <a:solidFill>
                  <a:prstClr val="white"/>
                </a:solidFill>
                <a:latin typeface="Bahnschrift SemiBold SemiConden" panose="020B0502040204020203" pitchFamily="34" charset="0"/>
              </a:rPr>
              <a:t>nodul</a:t>
            </a:r>
            <a:r>
              <a:rPr lang="en-US" sz="2800" dirty="0" smtClean="0">
                <a:solidFill>
                  <a:prstClr val="white"/>
                </a:solidFill>
                <a:latin typeface="Bahnschrift SemiBold SemiConden" panose="020B0502040204020203" pitchFamily="34" charset="0"/>
              </a:rPr>
              <a:t> </a:t>
            </a:r>
            <a:r>
              <a:rPr lang="en-US" sz="2800" dirty="0" smtClean="0">
                <a:solidFill>
                  <a:srgbClr val="FFFF00"/>
                </a:solidFill>
                <a:latin typeface="Bahnschrift SemiBold SemiConden" panose="020B0502040204020203" pitchFamily="34" charset="0"/>
              </a:rPr>
              <a:t>G</a:t>
            </a:r>
            <a:r>
              <a:rPr lang="ro-RO" sz="2800" dirty="0" smtClean="0">
                <a:solidFill>
                  <a:prstClr val="white"/>
                </a:solidFill>
                <a:latin typeface="Bahnschrift SemiBold SemiConden" panose="020B0502040204020203" pitchFamily="34" charset="0"/>
              </a:rPr>
              <a:t>. </a:t>
            </a:r>
            <a:endParaRPr lang="en-US" sz="2800" dirty="0">
              <a:solidFill>
                <a:prstClr val="white"/>
              </a:solidFill>
              <a:latin typeface="Bahnschrift SemiBold SemiConden" panose="020B0502040204020203" pitchFamily="34" charset="0"/>
            </a:endParaRPr>
          </a:p>
          <a:p>
            <a:pPr lvl="0"/>
            <a:endParaRPr lang="en-US" sz="2400" dirty="0" smtClean="0">
              <a:solidFill>
                <a:prstClr val="white"/>
              </a:solidFill>
              <a:latin typeface="Bahnschrift SemiBold SemiConden" panose="020B0502040204020203" pitchFamily="34" charset="0"/>
            </a:endParaRPr>
          </a:p>
          <a:p>
            <a:endParaRPr lang="ro-RO" dirty="0"/>
          </a:p>
        </p:txBody>
      </p:sp>
      <p:sp>
        <p:nvSpPr>
          <p:cNvPr id="3" name="Oval 2"/>
          <p:cNvSpPr/>
          <p:nvPr/>
        </p:nvSpPr>
        <p:spPr>
          <a:xfrm>
            <a:off x="8694743" y="1151122"/>
            <a:ext cx="1012723" cy="993058"/>
          </a:xfrm>
          <a:prstGeom prst="ellipse">
            <a:avLst/>
          </a:prstGeom>
          <a:solidFill>
            <a:schemeClr val="accent4">
              <a:lumMod val="20000"/>
              <a:lumOff val="80000"/>
            </a:schemeClr>
          </a:solidFill>
          <a:ln w="130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Oval 5"/>
          <p:cNvSpPr/>
          <p:nvPr/>
        </p:nvSpPr>
        <p:spPr>
          <a:xfrm>
            <a:off x="10309121" y="4350774"/>
            <a:ext cx="1012723" cy="993058"/>
          </a:xfrm>
          <a:prstGeom prst="ellipse">
            <a:avLst/>
          </a:prstGeom>
          <a:solidFill>
            <a:schemeClr val="accent4">
              <a:lumMod val="20000"/>
              <a:lumOff val="80000"/>
            </a:schemeClr>
          </a:solidFill>
          <a:ln w="130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Freeform 7"/>
          <p:cNvSpPr/>
          <p:nvPr/>
        </p:nvSpPr>
        <p:spPr>
          <a:xfrm>
            <a:off x="9201105" y="2359742"/>
            <a:ext cx="1297687" cy="1935918"/>
          </a:xfrm>
          <a:custGeom>
            <a:avLst/>
            <a:gdLst>
              <a:gd name="connsiteX0" fmla="*/ 11721 w 1297687"/>
              <a:gd name="connsiteY0" fmla="*/ 0 h 1935918"/>
              <a:gd name="connsiteX1" fmla="*/ 60882 w 1297687"/>
              <a:gd name="connsiteY1" fmla="*/ 609600 h 1935918"/>
              <a:gd name="connsiteX2" fmla="*/ 483669 w 1297687"/>
              <a:gd name="connsiteY2" fmla="*/ 993058 h 1935918"/>
              <a:gd name="connsiteX3" fmla="*/ 985114 w 1297687"/>
              <a:gd name="connsiteY3" fmla="*/ 1347019 h 1935918"/>
              <a:gd name="connsiteX4" fmla="*/ 1270250 w 1297687"/>
              <a:gd name="connsiteY4" fmla="*/ 1877961 h 1935918"/>
              <a:gd name="connsiteX5" fmla="*/ 1270250 w 1297687"/>
              <a:gd name="connsiteY5" fmla="*/ 1897626 h 193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687" h="1935918">
                <a:moveTo>
                  <a:pt x="11721" y="0"/>
                </a:moveTo>
                <a:cubicBezTo>
                  <a:pt x="-3028" y="222045"/>
                  <a:pt x="-17776" y="444090"/>
                  <a:pt x="60882" y="609600"/>
                </a:cubicBezTo>
                <a:cubicBezTo>
                  <a:pt x="139540" y="775110"/>
                  <a:pt x="329630" y="870155"/>
                  <a:pt x="483669" y="993058"/>
                </a:cubicBezTo>
                <a:cubicBezTo>
                  <a:pt x="637708" y="1115961"/>
                  <a:pt x="854017" y="1199535"/>
                  <a:pt x="985114" y="1347019"/>
                </a:cubicBezTo>
                <a:cubicBezTo>
                  <a:pt x="1116211" y="1494503"/>
                  <a:pt x="1222727" y="1786193"/>
                  <a:pt x="1270250" y="1877961"/>
                </a:cubicBezTo>
                <a:cubicBezTo>
                  <a:pt x="1317773" y="1969729"/>
                  <a:pt x="1294011" y="1933677"/>
                  <a:pt x="1270250" y="1897626"/>
                </a:cubicBezTo>
              </a:path>
            </a:pathLst>
          </a:custGeom>
          <a:noFill/>
          <a:ln w="666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Freeform 8"/>
          <p:cNvSpPr/>
          <p:nvPr/>
        </p:nvSpPr>
        <p:spPr>
          <a:xfrm flipH="1">
            <a:off x="8445061" y="3254477"/>
            <a:ext cx="922530" cy="2871019"/>
          </a:xfrm>
          <a:custGeom>
            <a:avLst/>
            <a:gdLst>
              <a:gd name="connsiteX0" fmla="*/ 11721 w 1297687"/>
              <a:gd name="connsiteY0" fmla="*/ 0 h 1935918"/>
              <a:gd name="connsiteX1" fmla="*/ 60882 w 1297687"/>
              <a:gd name="connsiteY1" fmla="*/ 609600 h 1935918"/>
              <a:gd name="connsiteX2" fmla="*/ 483669 w 1297687"/>
              <a:gd name="connsiteY2" fmla="*/ 993058 h 1935918"/>
              <a:gd name="connsiteX3" fmla="*/ 985114 w 1297687"/>
              <a:gd name="connsiteY3" fmla="*/ 1347019 h 1935918"/>
              <a:gd name="connsiteX4" fmla="*/ 1270250 w 1297687"/>
              <a:gd name="connsiteY4" fmla="*/ 1877961 h 1935918"/>
              <a:gd name="connsiteX5" fmla="*/ 1270250 w 1297687"/>
              <a:gd name="connsiteY5" fmla="*/ 1897626 h 193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687" h="1935918">
                <a:moveTo>
                  <a:pt x="11721" y="0"/>
                </a:moveTo>
                <a:cubicBezTo>
                  <a:pt x="-3028" y="222045"/>
                  <a:pt x="-17776" y="444090"/>
                  <a:pt x="60882" y="609600"/>
                </a:cubicBezTo>
                <a:cubicBezTo>
                  <a:pt x="139540" y="775110"/>
                  <a:pt x="329630" y="870155"/>
                  <a:pt x="483669" y="993058"/>
                </a:cubicBezTo>
                <a:cubicBezTo>
                  <a:pt x="637708" y="1115961"/>
                  <a:pt x="854017" y="1199535"/>
                  <a:pt x="985114" y="1347019"/>
                </a:cubicBezTo>
                <a:cubicBezTo>
                  <a:pt x="1116211" y="1494503"/>
                  <a:pt x="1222727" y="1786193"/>
                  <a:pt x="1270250" y="1877961"/>
                </a:cubicBezTo>
                <a:cubicBezTo>
                  <a:pt x="1317773" y="1969729"/>
                  <a:pt x="1294011" y="1933677"/>
                  <a:pt x="1270250" y="1897626"/>
                </a:cubicBezTo>
              </a:path>
            </a:pathLst>
          </a:custGeom>
          <a:noFill/>
          <a:ln w="666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Rectangle 9"/>
          <p:cNvSpPr/>
          <p:nvPr/>
        </p:nvSpPr>
        <p:spPr>
          <a:xfrm>
            <a:off x="10641634" y="5472939"/>
            <a:ext cx="380232" cy="512128"/>
          </a:xfrm>
          <a:prstGeom prst="rect">
            <a:avLst/>
          </a:prstGeom>
        </p:spPr>
        <p:txBody>
          <a:bodyPr wrap="none">
            <a:spAutoFit/>
          </a:bodyPr>
          <a:lstStyle/>
          <a:p>
            <a:pPr algn="just">
              <a:lnSpc>
                <a:spcPct val="107000"/>
              </a:lnSpc>
              <a:spcAft>
                <a:spcPts val="800"/>
              </a:spcAft>
            </a:pPr>
            <a:r>
              <a:rPr lang="ro-RO" sz="2800" dirty="0" smtClean="0">
                <a:solidFill>
                  <a:srgbClr val="FFFF00"/>
                </a:solidFill>
                <a:latin typeface="Bahnschrift SemiBold SemiConden" panose="020B0502040204020203" pitchFamily="34" charset="0"/>
                <a:ea typeface="Calibri" panose="020F0502020204030204" pitchFamily="34" charset="0"/>
                <a:cs typeface="Times New Roman" panose="02020603050405020304" pitchFamily="18" charset="0"/>
              </a:rPr>
              <a:t>G</a:t>
            </a:r>
            <a:endParaRPr lang="en-US" sz="2800" dirty="0">
              <a:solidFill>
                <a:srgbClr val="FFFF00"/>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8694743" y="476440"/>
            <a:ext cx="1064715" cy="512128"/>
          </a:xfrm>
          <a:prstGeom prst="rect">
            <a:avLst/>
          </a:prstGeom>
        </p:spPr>
        <p:txBody>
          <a:bodyPr wrap="none">
            <a:spAutoFit/>
          </a:bodyPr>
          <a:lstStyle/>
          <a:p>
            <a:pPr algn="just">
              <a:lnSpc>
                <a:spcPct val="107000"/>
              </a:lnSpc>
              <a:spcAft>
                <a:spcPts val="800"/>
              </a:spcAft>
            </a:pPr>
            <a:r>
              <a:rPr lang="en-US" sz="2800" dirty="0" smtClean="0">
                <a:solidFill>
                  <a:srgbClr val="FFFF00"/>
                </a:solidFill>
                <a:latin typeface="Bahnschrift SemiBold SemiConden" panose="020B0502040204020203" pitchFamily="34" charset="0"/>
                <a:ea typeface="Calibri" panose="020F0502020204030204" pitchFamily="34" charset="0"/>
                <a:cs typeface="Times New Roman" panose="02020603050405020304" pitchFamily="18" charset="0"/>
              </a:rPr>
              <a:t>START</a:t>
            </a:r>
            <a:endParaRPr lang="en-US" sz="2800" dirty="0">
              <a:solidFill>
                <a:srgbClr val="FFFF00"/>
              </a:solidFill>
              <a:latin typeface="Bahnschrift SemiBold SemiConden"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8909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794510" cy="6858000"/>
          </a:xfrm>
          <a:prstGeom prst="rect">
            <a:avLst/>
          </a:prstGeom>
          <a:solidFill>
            <a:srgbClr val="AB47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smtClean="0">
              <a:latin typeface="Bahnschrift SemiBold SemiConden" panose="020B0502040204020203" pitchFamily="34" charset="0"/>
            </a:endParaRPr>
          </a:p>
          <a:p>
            <a:endParaRPr lang="en-US" sz="2800" dirty="0" smtClean="0">
              <a:latin typeface="Bahnschrift SemiBold SemiConden" panose="020B0502040204020203" pitchFamily="34" charset="0"/>
            </a:endParaRPr>
          </a:p>
          <a:p>
            <a:endParaRPr lang="en-US" sz="2800" dirty="0">
              <a:latin typeface="Bahnschrift SemiBold SemiConden" panose="020B0502040204020203" pitchFamily="34" charset="0"/>
            </a:endParaRPr>
          </a:p>
          <a:p>
            <a:endParaRPr lang="ro-RO" sz="2800" dirty="0">
              <a:latin typeface="Bahnschrift SemiBold SemiConden" panose="020B0502040204020203" pitchFamily="34" charset="0"/>
            </a:endParaRPr>
          </a:p>
        </p:txBody>
      </p:sp>
      <p:sp>
        <p:nvSpPr>
          <p:cNvPr id="5" name="Rectangle 4"/>
          <p:cNvSpPr/>
          <p:nvPr/>
        </p:nvSpPr>
        <p:spPr>
          <a:xfrm>
            <a:off x="5794512" y="0"/>
            <a:ext cx="6397487" cy="6858000"/>
          </a:xfrm>
          <a:prstGeom prst="rect">
            <a:avLst/>
          </a:prstGeom>
          <a:solidFill>
            <a:srgbClr val="7F3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extBox 1"/>
          <p:cNvSpPr txBox="1"/>
          <p:nvPr/>
        </p:nvSpPr>
        <p:spPr>
          <a:xfrm>
            <a:off x="6076120" y="1453503"/>
            <a:ext cx="5834269" cy="3385542"/>
          </a:xfrm>
          <a:prstGeom prst="rect">
            <a:avLst/>
          </a:prstGeom>
          <a:noFill/>
        </p:spPr>
        <p:txBody>
          <a:bodyPr wrap="square" rtlCol="0">
            <a:spAutoFit/>
          </a:bodyPr>
          <a:lstStyle/>
          <a:p>
            <a:pPr lvl="0" algn="just"/>
            <a:endParaRPr lang="en-US" sz="2800" dirty="0" smtClean="0">
              <a:solidFill>
                <a:prstClr val="white"/>
              </a:solidFill>
              <a:latin typeface="Bahnschrift SemiBold SemiConden" panose="020B0502040204020203" pitchFamily="34" charset="0"/>
            </a:endParaRPr>
          </a:p>
          <a:p>
            <a:pPr lvl="0" algn="just"/>
            <a:r>
              <a:rPr lang="ro-RO" sz="2800" dirty="0" smtClean="0">
                <a:solidFill>
                  <a:prstClr val="white"/>
                </a:solidFill>
                <a:latin typeface="Bahnschrift SemiBold SemiConden" panose="020B0502040204020203" pitchFamily="34" charset="0"/>
              </a:rPr>
              <a:t>Metoda </a:t>
            </a:r>
            <a:r>
              <a:rPr lang="ro-RO" sz="2800" dirty="0">
                <a:solidFill>
                  <a:prstClr val="white"/>
                </a:solidFill>
                <a:latin typeface="Bahnschrift SemiBold SemiConden" panose="020B0502040204020203" pitchFamily="34" charset="0"/>
              </a:rPr>
              <a:t>este destul de ineficientă pentru programele de dimensiuni mari deoarece generatorul nu știe de la început căile pentru care nu se pot găsi date de intrare și se pot consuma foarte multe resurse în testarea acestor căi.</a:t>
            </a:r>
          </a:p>
          <a:p>
            <a:pPr algn="just"/>
            <a:endParaRPr lang="ro-RO" dirty="0"/>
          </a:p>
        </p:txBody>
      </p:sp>
      <p:sp>
        <p:nvSpPr>
          <p:cNvPr id="6" name="Oval 5"/>
          <p:cNvSpPr/>
          <p:nvPr/>
        </p:nvSpPr>
        <p:spPr>
          <a:xfrm>
            <a:off x="2986704" y="933722"/>
            <a:ext cx="549325" cy="508391"/>
          </a:xfrm>
          <a:prstGeom prst="ellipse">
            <a:avLst/>
          </a:prstGeom>
          <a:solidFill>
            <a:schemeClr val="accent4">
              <a:lumMod val="20000"/>
              <a:lumOff val="80000"/>
            </a:schemeClr>
          </a:solidFill>
          <a:ln w="698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p:cNvSpPr/>
          <p:nvPr/>
        </p:nvSpPr>
        <p:spPr>
          <a:xfrm>
            <a:off x="3430876" y="4592399"/>
            <a:ext cx="549325" cy="508391"/>
          </a:xfrm>
          <a:prstGeom prst="ellipse">
            <a:avLst/>
          </a:prstGeom>
          <a:solidFill>
            <a:schemeClr val="accent4">
              <a:lumMod val="20000"/>
              <a:lumOff val="80000"/>
            </a:schemeClr>
          </a:solidFill>
          <a:ln w="698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nvGrpSpPr>
          <p:cNvPr id="16" name="Group 15"/>
          <p:cNvGrpSpPr/>
          <p:nvPr/>
        </p:nvGrpSpPr>
        <p:grpSpPr>
          <a:xfrm>
            <a:off x="1127454" y="1683751"/>
            <a:ext cx="4256429" cy="3991077"/>
            <a:chOff x="222996" y="1630017"/>
            <a:chExt cx="4256429" cy="3991077"/>
          </a:xfrm>
        </p:grpSpPr>
        <p:sp>
          <p:nvSpPr>
            <p:cNvPr id="11" name="Freeform 10"/>
            <p:cNvSpPr/>
            <p:nvPr/>
          </p:nvSpPr>
          <p:spPr>
            <a:xfrm rot="1146158">
              <a:off x="222996" y="2278020"/>
              <a:ext cx="1168730" cy="2968294"/>
            </a:xfrm>
            <a:custGeom>
              <a:avLst/>
              <a:gdLst>
                <a:gd name="connsiteX0" fmla="*/ 1329380 w 1329380"/>
                <a:gd name="connsiteY0" fmla="*/ 0 h 2968294"/>
                <a:gd name="connsiteX1" fmla="*/ 1220049 w 1329380"/>
                <a:gd name="connsiteY1" fmla="*/ 516835 h 2968294"/>
                <a:gd name="connsiteX2" fmla="*/ 832423 w 1329380"/>
                <a:gd name="connsiteY2" fmla="*/ 695740 h 2968294"/>
                <a:gd name="connsiteX3" fmla="*/ 494493 w 1329380"/>
                <a:gd name="connsiteY3" fmla="*/ 1123122 h 2968294"/>
                <a:gd name="connsiteX4" fmla="*/ 454736 w 1329380"/>
                <a:gd name="connsiteY4" fmla="*/ 1759226 h 2968294"/>
                <a:gd name="connsiteX5" fmla="*/ 17415 w 1329380"/>
                <a:gd name="connsiteY5" fmla="*/ 2136913 h 2968294"/>
                <a:gd name="connsiteX6" fmla="*/ 86988 w 1329380"/>
                <a:gd name="connsiteY6" fmla="*/ 2892287 h 2968294"/>
                <a:gd name="connsiteX7" fmla="*/ 86988 w 1329380"/>
                <a:gd name="connsiteY7" fmla="*/ 2902226 h 296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9380" h="2968294">
                  <a:moveTo>
                    <a:pt x="1329380" y="0"/>
                  </a:moveTo>
                  <a:cubicBezTo>
                    <a:pt x="1316127" y="200439"/>
                    <a:pt x="1302875" y="400878"/>
                    <a:pt x="1220049" y="516835"/>
                  </a:cubicBezTo>
                  <a:cubicBezTo>
                    <a:pt x="1137223" y="632792"/>
                    <a:pt x="953349" y="594692"/>
                    <a:pt x="832423" y="695740"/>
                  </a:cubicBezTo>
                  <a:cubicBezTo>
                    <a:pt x="711497" y="796788"/>
                    <a:pt x="557441" y="945874"/>
                    <a:pt x="494493" y="1123122"/>
                  </a:cubicBezTo>
                  <a:cubicBezTo>
                    <a:pt x="431545" y="1300370"/>
                    <a:pt x="534249" y="1590261"/>
                    <a:pt x="454736" y="1759226"/>
                  </a:cubicBezTo>
                  <a:cubicBezTo>
                    <a:pt x="375223" y="1928191"/>
                    <a:pt x="78706" y="1948070"/>
                    <a:pt x="17415" y="2136913"/>
                  </a:cubicBezTo>
                  <a:cubicBezTo>
                    <a:pt x="-43876" y="2325757"/>
                    <a:pt x="75393" y="2764735"/>
                    <a:pt x="86988" y="2892287"/>
                  </a:cubicBezTo>
                  <a:cubicBezTo>
                    <a:pt x="98583" y="3019839"/>
                    <a:pt x="92785" y="2961032"/>
                    <a:pt x="86988" y="2902226"/>
                  </a:cubicBezTo>
                </a:path>
              </a:pathLst>
            </a:cu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Freeform 11"/>
            <p:cNvSpPr/>
            <p:nvPr/>
          </p:nvSpPr>
          <p:spPr>
            <a:xfrm flipH="1">
              <a:off x="2497970" y="2157870"/>
              <a:ext cx="1981455" cy="3463224"/>
            </a:xfrm>
            <a:custGeom>
              <a:avLst/>
              <a:gdLst>
                <a:gd name="connsiteX0" fmla="*/ 1329380 w 1329380"/>
                <a:gd name="connsiteY0" fmla="*/ 0 h 2968294"/>
                <a:gd name="connsiteX1" fmla="*/ 1220049 w 1329380"/>
                <a:gd name="connsiteY1" fmla="*/ 516835 h 2968294"/>
                <a:gd name="connsiteX2" fmla="*/ 832423 w 1329380"/>
                <a:gd name="connsiteY2" fmla="*/ 695740 h 2968294"/>
                <a:gd name="connsiteX3" fmla="*/ 494493 w 1329380"/>
                <a:gd name="connsiteY3" fmla="*/ 1123122 h 2968294"/>
                <a:gd name="connsiteX4" fmla="*/ 454736 w 1329380"/>
                <a:gd name="connsiteY4" fmla="*/ 1759226 h 2968294"/>
                <a:gd name="connsiteX5" fmla="*/ 17415 w 1329380"/>
                <a:gd name="connsiteY5" fmla="*/ 2136913 h 2968294"/>
                <a:gd name="connsiteX6" fmla="*/ 86988 w 1329380"/>
                <a:gd name="connsiteY6" fmla="*/ 2892287 h 2968294"/>
                <a:gd name="connsiteX7" fmla="*/ 86988 w 1329380"/>
                <a:gd name="connsiteY7" fmla="*/ 2902226 h 296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9380" h="2968294">
                  <a:moveTo>
                    <a:pt x="1329380" y="0"/>
                  </a:moveTo>
                  <a:cubicBezTo>
                    <a:pt x="1316127" y="200439"/>
                    <a:pt x="1302875" y="400878"/>
                    <a:pt x="1220049" y="516835"/>
                  </a:cubicBezTo>
                  <a:cubicBezTo>
                    <a:pt x="1137223" y="632792"/>
                    <a:pt x="953349" y="594692"/>
                    <a:pt x="832423" y="695740"/>
                  </a:cubicBezTo>
                  <a:cubicBezTo>
                    <a:pt x="711497" y="796788"/>
                    <a:pt x="557441" y="945874"/>
                    <a:pt x="494493" y="1123122"/>
                  </a:cubicBezTo>
                  <a:cubicBezTo>
                    <a:pt x="431545" y="1300370"/>
                    <a:pt x="534249" y="1590261"/>
                    <a:pt x="454736" y="1759226"/>
                  </a:cubicBezTo>
                  <a:cubicBezTo>
                    <a:pt x="375223" y="1928191"/>
                    <a:pt x="78706" y="1948070"/>
                    <a:pt x="17415" y="2136913"/>
                  </a:cubicBezTo>
                  <a:cubicBezTo>
                    <a:pt x="-43876" y="2325757"/>
                    <a:pt x="75393" y="2764735"/>
                    <a:pt x="86988" y="2892287"/>
                  </a:cubicBezTo>
                  <a:cubicBezTo>
                    <a:pt x="98583" y="3019839"/>
                    <a:pt x="92785" y="2961032"/>
                    <a:pt x="86988" y="2902226"/>
                  </a:cubicBezTo>
                </a:path>
              </a:pathLst>
            </a:cu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Freeform 12"/>
            <p:cNvSpPr/>
            <p:nvPr/>
          </p:nvSpPr>
          <p:spPr>
            <a:xfrm>
              <a:off x="1642661" y="1630017"/>
              <a:ext cx="776468" cy="3866689"/>
            </a:xfrm>
            <a:custGeom>
              <a:avLst/>
              <a:gdLst>
                <a:gd name="connsiteX0" fmla="*/ 745864 w 776468"/>
                <a:gd name="connsiteY0" fmla="*/ 0 h 3866689"/>
                <a:gd name="connsiteX1" fmla="*/ 745864 w 776468"/>
                <a:gd name="connsiteY1" fmla="*/ 437321 h 3866689"/>
                <a:gd name="connsiteX2" fmla="*/ 427811 w 776468"/>
                <a:gd name="connsiteY2" fmla="*/ 715617 h 3866689"/>
                <a:gd name="connsiteX3" fmla="*/ 437751 w 776468"/>
                <a:gd name="connsiteY3" fmla="*/ 1331843 h 3866689"/>
                <a:gd name="connsiteX4" fmla="*/ 129638 w 776468"/>
                <a:gd name="connsiteY4" fmla="*/ 1868556 h 3866689"/>
                <a:gd name="connsiteX5" fmla="*/ 248907 w 776468"/>
                <a:gd name="connsiteY5" fmla="*/ 2415208 h 3866689"/>
                <a:gd name="connsiteX6" fmla="*/ 429 w 776468"/>
                <a:gd name="connsiteY6" fmla="*/ 2852530 h 3866689"/>
                <a:gd name="connsiteX7" fmla="*/ 189272 w 776468"/>
                <a:gd name="connsiteY7" fmla="*/ 3796747 h 3866689"/>
                <a:gd name="connsiteX8" fmla="*/ 199211 w 776468"/>
                <a:gd name="connsiteY8" fmla="*/ 3796747 h 3866689"/>
                <a:gd name="connsiteX9" fmla="*/ 199211 w 776468"/>
                <a:gd name="connsiteY9" fmla="*/ 3806687 h 386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468" h="3866689">
                  <a:moveTo>
                    <a:pt x="745864" y="0"/>
                  </a:moveTo>
                  <a:cubicBezTo>
                    <a:pt x="772368" y="159026"/>
                    <a:pt x="798873" y="318052"/>
                    <a:pt x="745864" y="437321"/>
                  </a:cubicBezTo>
                  <a:cubicBezTo>
                    <a:pt x="692855" y="556590"/>
                    <a:pt x="479163" y="566530"/>
                    <a:pt x="427811" y="715617"/>
                  </a:cubicBezTo>
                  <a:cubicBezTo>
                    <a:pt x="376459" y="864704"/>
                    <a:pt x="487447" y="1139686"/>
                    <a:pt x="437751" y="1331843"/>
                  </a:cubicBezTo>
                  <a:cubicBezTo>
                    <a:pt x="388055" y="1524000"/>
                    <a:pt x="161112" y="1687995"/>
                    <a:pt x="129638" y="1868556"/>
                  </a:cubicBezTo>
                  <a:cubicBezTo>
                    <a:pt x="98164" y="2049117"/>
                    <a:pt x="270442" y="2251212"/>
                    <a:pt x="248907" y="2415208"/>
                  </a:cubicBezTo>
                  <a:cubicBezTo>
                    <a:pt x="227372" y="2579204"/>
                    <a:pt x="10368" y="2622274"/>
                    <a:pt x="429" y="2852530"/>
                  </a:cubicBezTo>
                  <a:cubicBezTo>
                    <a:pt x="-9510" y="3082786"/>
                    <a:pt x="156142" y="3639377"/>
                    <a:pt x="189272" y="3796747"/>
                  </a:cubicBezTo>
                  <a:cubicBezTo>
                    <a:pt x="222402" y="3954117"/>
                    <a:pt x="199211" y="3796747"/>
                    <a:pt x="199211" y="3796747"/>
                  </a:cubicBezTo>
                  <a:cubicBezTo>
                    <a:pt x="200867" y="3798404"/>
                    <a:pt x="200039" y="3802545"/>
                    <a:pt x="199211" y="3806687"/>
                  </a:cubicBezTo>
                </a:path>
              </a:pathLst>
            </a:cu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Freeform 14"/>
            <p:cNvSpPr/>
            <p:nvPr/>
          </p:nvSpPr>
          <p:spPr>
            <a:xfrm>
              <a:off x="2017643" y="3309730"/>
              <a:ext cx="764929" cy="1163290"/>
            </a:xfrm>
            <a:custGeom>
              <a:avLst/>
              <a:gdLst>
                <a:gd name="connsiteX0" fmla="*/ 0 w 764929"/>
                <a:gd name="connsiteY0" fmla="*/ 0 h 1163290"/>
                <a:gd name="connsiteX1" fmla="*/ 178905 w 764929"/>
                <a:gd name="connsiteY1" fmla="*/ 288235 h 1163290"/>
                <a:gd name="connsiteX2" fmla="*/ 49696 w 764929"/>
                <a:gd name="connsiteY2" fmla="*/ 606287 h 1163290"/>
                <a:gd name="connsiteX3" fmla="*/ 397566 w 764929"/>
                <a:gd name="connsiteY3" fmla="*/ 705679 h 1163290"/>
                <a:gd name="connsiteX4" fmla="*/ 735496 w 764929"/>
                <a:gd name="connsiteY4" fmla="*/ 1123122 h 1163290"/>
                <a:gd name="connsiteX5" fmla="*/ 725557 w 764929"/>
                <a:gd name="connsiteY5" fmla="*/ 1123122 h 116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4929" h="1163290">
                  <a:moveTo>
                    <a:pt x="0" y="0"/>
                  </a:moveTo>
                  <a:cubicBezTo>
                    <a:pt x="85311" y="93593"/>
                    <a:pt x="170622" y="187187"/>
                    <a:pt x="178905" y="288235"/>
                  </a:cubicBezTo>
                  <a:cubicBezTo>
                    <a:pt x="187188" y="389283"/>
                    <a:pt x="13253" y="536713"/>
                    <a:pt x="49696" y="606287"/>
                  </a:cubicBezTo>
                  <a:cubicBezTo>
                    <a:pt x="86139" y="675861"/>
                    <a:pt x="283266" y="619540"/>
                    <a:pt x="397566" y="705679"/>
                  </a:cubicBezTo>
                  <a:cubicBezTo>
                    <a:pt x="511866" y="791818"/>
                    <a:pt x="680831" y="1053548"/>
                    <a:pt x="735496" y="1123122"/>
                  </a:cubicBezTo>
                  <a:cubicBezTo>
                    <a:pt x="790161" y="1192696"/>
                    <a:pt x="757859" y="1157909"/>
                    <a:pt x="725557" y="1123122"/>
                  </a:cubicBezTo>
                </a:path>
              </a:pathLst>
            </a:custGeom>
            <a:noFill/>
            <a:ln w="635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pic>
        <p:nvPicPr>
          <p:cNvPr id="3" name="Picture 2" descr="Waste of time - Free ui icons"/>
          <p:cNvPicPr>
            <a:picLocks noChangeAspect="1" noChangeArrowheads="1"/>
          </p:cNvPicPr>
          <p:nvPr/>
        </p:nvPicPr>
        <p:blipFill>
          <a:blip r:embed="rId3" cstate="print">
            <a:duotone>
              <a:prstClr val="black"/>
              <a:schemeClr val="accent4">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849936" y="1187917"/>
            <a:ext cx="1360386" cy="136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56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Right Triangle 1"/>
          <p:cNvSpPr/>
          <p:nvPr/>
        </p:nvSpPr>
        <p:spPr>
          <a:xfrm rot="5400000">
            <a:off x="139959" y="-139959"/>
            <a:ext cx="3573624" cy="3853543"/>
          </a:xfrm>
          <a:prstGeom prst="rtTriangle">
            <a:avLst/>
          </a:prstGeom>
          <a:solidFill>
            <a:srgbClr val="66D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50699" y="2639561"/>
            <a:ext cx="7025953" cy="3570208"/>
          </a:xfrm>
          <a:prstGeom prst="rect">
            <a:avLst/>
          </a:prstGeom>
          <a:noFill/>
        </p:spPr>
        <p:txBody>
          <a:bodyPr wrap="square" rtlCol="0">
            <a:spAutoFit/>
          </a:bodyPr>
          <a:lstStyle/>
          <a:p>
            <a:pPr algn="just"/>
            <a:r>
              <a:rPr lang="ro-RO" sz="2600" dirty="0" smtClean="0">
                <a:solidFill>
                  <a:schemeClr val="bg1"/>
                </a:solidFill>
                <a:latin typeface="Bahnschrift SemiBold SemiConden" panose="020B0502040204020203" pitchFamily="34" charset="0"/>
              </a:rPr>
              <a:t>Abordarea </a:t>
            </a:r>
            <a:r>
              <a:rPr lang="ro-RO" sz="2600" dirty="0">
                <a:solidFill>
                  <a:schemeClr val="bg1"/>
                </a:solidFill>
                <a:latin typeface="Bahnschrift SemiBold SemiConden" panose="020B0502040204020203" pitchFamily="34" charset="0"/>
              </a:rPr>
              <a:t>elimină procesul de selecție a unei căi. Generatorul rulează inițial programul cu date alese în mod aleator și ține evidența instrucțiunilor executate. </a:t>
            </a:r>
            <a:endParaRPr lang="en-US" sz="2600" dirty="0" smtClean="0">
              <a:solidFill>
                <a:schemeClr val="bg1"/>
              </a:solidFill>
              <a:latin typeface="Bahnschrift SemiBold SemiConden" panose="020B0502040204020203" pitchFamily="34" charset="0"/>
            </a:endParaRPr>
          </a:p>
          <a:p>
            <a:pPr algn="just"/>
            <a:r>
              <a:rPr lang="ro-RO" sz="2600" dirty="0" smtClean="0">
                <a:solidFill>
                  <a:schemeClr val="bg1"/>
                </a:solidFill>
                <a:latin typeface="Bahnschrift SemiBold SemiConden" panose="020B0502040204020203" pitchFamily="34" charset="0"/>
              </a:rPr>
              <a:t>În </a:t>
            </a:r>
            <a:r>
              <a:rPr lang="ro-RO" sz="2600" dirty="0">
                <a:solidFill>
                  <a:schemeClr val="bg1"/>
                </a:solidFill>
                <a:latin typeface="Bahnschrift SemiBold SemiConden" panose="020B0502040204020203" pitchFamily="34" charset="0"/>
              </a:rPr>
              <a:t>timpul rulării, generatorul observă dacă pentru execuția nodului </a:t>
            </a:r>
            <a:r>
              <a:rPr lang="en-US" sz="2600" dirty="0" smtClean="0">
                <a:solidFill>
                  <a:srgbClr val="37FFFF"/>
                </a:solidFill>
                <a:latin typeface="Bahnschrift SemiBold SemiConden" panose="020B0502040204020203" pitchFamily="34" charset="0"/>
              </a:rPr>
              <a:t>G</a:t>
            </a:r>
            <a:r>
              <a:rPr lang="ro-RO" sz="2600" dirty="0" smtClean="0">
                <a:solidFill>
                  <a:schemeClr val="bg1"/>
                </a:solidFill>
                <a:latin typeface="Bahnschrift SemiBold SemiConden" panose="020B0502040204020203" pitchFamily="34" charset="0"/>
              </a:rPr>
              <a:t> </a:t>
            </a:r>
            <a:r>
              <a:rPr lang="ro-RO" sz="2600" dirty="0">
                <a:solidFill>
                  <a:schemeClr val="bg1"/>
                </a:solidFill>
                <a:latin typeface="Bahnschrift SemiBold SemiConden" panose="020B0502040204020203" pitchFamily="34" charset="0"/>
              </a:rPr>
              <a:t>trebuie aleasă o altă cale decât cea parcursă și încearcă ulterior să caute date care să </a:t>
            </a:r>
            <a:r>
              <a:rPr lang="en-US" sz="2600" dirty="0" smtClean="0">
                <a:solidFill>
                  <a:schemeClr val="bg1"/>
                </a:solidFill>
                <a:latin typeface="Bahnschrift SemiBold SemiConden" panose="020B0502040204020203" pitchFamily="34" charset="0"/>
              </a:rPr>
              <a:t>determine</a:t>
            </a:r>
            <a:r>
              <a:rPr lang="ro-RO" sz="2600" dirty="0" smtClean="0">
                <a:solidFill>
                  <a:schemeClr val="bg1"/>
                </a:solidFill>
                <a:latin typeface="Bahnschrift SemiBold SemiConden" panose="020B0502040204020203" pitchFamily="34" charset="0"/>
              </a:rPr>
              <a:t> </a:t>
            </a:r>
            <a:r>
              <a:rPr lang="ro-RO" sz="2600" dirty="0">
                <a:solidFill>
                  <a:schemeClr val="bg1"/>
                </a:solidFill>
                <a:latin typeface="Bahnschrift SemiBold SemiConden" panose="020B0502040204020203" pitchFamily="34" charset="0"/>
              </a:rPr>
              <a:t>modificarea traseului doar pentru acele instrucțiuni care influențează execuția nodului.</a:t>
            </a:r>
            <a:endParaRPr lang="en-US" sz="2600" dirty="0">
              <a:solidFill>
                <a:schemeClr val="bg1"/>
              </a:solidFill>
              <a:latin typeface="Bahnschrift SemiBold SemiConden" panose="020B0502040204020203" pitchFamily="34" charset="0"/>
            </a:endParaRPr>
          </a:p>
          <a:p>
            <a:endParaRPr lang="en-US" dirty="0"/>
          </a:p>
        </p:txBody>
      </p:sp>
      <p:sp>
        <p:nvSpPr>
          <p:cNvPr id="4" name="TextBox 3"/>
          <p:cNvSpPr txBox="1"/>
          <p:nvPr/>
        </p:nvSpPr>
        <p:spPr>
          <a:xfrm>
            <a:off x="4450699" y="1520934"/>
            <a:ext cx="7025953" cy="1354217"/>
          </a:xfrm>
          <a:prstGeom prst="rect">
            <a:avLst/>
          </a:prstGeom>
          <a:noFill/>
        </p:spPr>
        <p:txBody>
          <a:bodyPr wrap="square" rtlCol="0">
            <a:spAutoFit/>
          </a:bodyPr>
          <a:lstStyle/>
          <a:p>
            <a:pPr algn="just"/>
            <a:r>
              <a:rPr lang="ro-RO" sz="2800" dirty="0">
                <a:solidFill>
                  <a:schemeClr val="bg1"/>
                </a:solidFill>
                <a:latin typeface="Bahnschrift SemiBold SemiConden" panose="020B0502040204020203" pitchFamily="34" charset="0"/>
              </a:rPr>
              <a:t>Generatori de date </a:t>
            </a:r>
            <a:r>
              <a:rPr lang="ro-RO" sz="2800" dirty="0" smtClean="0">
                <a:solidFill>
                  <a:schemeClr val="bg1"/>
                </a:solidFill>
                <a:latin typeface="Bahnschrift SemiBold SemiConden" panose="020B0502040204020203" pitchFamily="34" charset="0"/>
              </a:rPr>
              <a:t>pentru </a:t>
            </a:r>
            <a:r>
              <a:rPr lang="ro-RO" sz="2800" dirty="0">
                <a:solidFill>
                  <a:schemeClr val="bg1"/>
                </a:solidFill>
                <a:latin typeface="Bahnschrift SemiBold SemiConden" panose="020B0502040204020203" pitchFamily="34" charset="0"/>
              </a:rPr>
              <a:t>execuția unei </a:t>
            </a:r>
            <a:r>
              <a:rPr lang="ro-RO" sz="2800" dirty="0" smtClean="0">
                <a:solidFill>
                  <a:schemeClr val="bg1"/>
                </a:solidFill>
                <a:latin typeface="Bahnschrift SemiBold SemiConden" panose="020B0502040204020203" pitchFamily="34" charset="0"/>
              </a:rPr>
              <a:t>anumite</a:t>
            </a:r>
            <a:r>
              <a:rPr lang="en-US" sz="2800" dirty="0" smtClean="0">
                <a:solidFill>
                  <a:schemeClr val="bg1"/>
                </a:solidFill>
                <a:latin typeface="Bahnschrift SemiBold SemiConden" panose="020B0502040204020203" pitchFamily="34" charset="0"/>
              </a:rPr>
              <a:t> </a:t>
            </a:r>
            <a:r>
              <a:rPr lang="ro-RO" sz="2800" dirty="0" smtClean="0">
                <a:solidFill>
                  <a:schemeClr val="bg1"/>
                </a:solidFill>
                <a:latin typeface="Bahnschrift SemiBold SemiConden" panose="020B0502040204020203" pitchFamily="34" charset="0"/>
              </a:rPr>
              <a:t>instrucțiuni</a:t>
            </a:r>
            <a:r>
              <a:rPr lang="ro-RO" sz="2800" dirty="0">
                <a:solidFill>
                  <a:schemeClr val="bg1"/>
                </a:solidFill>
                <a:latin typeface="Bahnschrift SemiBold SemiConden" panose="020B0502040204020203" pitchFamily="34" charset="0"/>
              </a:rPr>
              <a:t>:</a:t>
            </a:r>
            <a:endParaRPr lang="en-US" sz="2800" dirty="0">
              <a:solidFill>
                <a:schemeClr val="bg1"/>
              </a:solidFill>
              <a:latin typeface="Bahnschrift SemiBold SemiConden" panose="020B0502040204020203" pitchFamily="34" charset="0"/>
            </a:endParaRPr>
          </a:p>
          <a:p>
            <a:pPr algn="just"/>
            <a:endParaRPr lang="en-US" sz="2600" dirty="0">
              <a:solidFill>
                <a:schemeClr val="bg1"/>
              </a:solidFill>
              <a:latin typeface="Bahnschrift SemiBold SemiConden" panose="020B0502040204020203" pitchFamily="34" charset="0"/>
            </a:endParaRPr>
          </a:p>
        </p:txBody>
      </p:sp>
      <p:sp>
        <p:nvSpPr>
          <p:cNvPr id="6" name="Rounded Rectangle 5"/>
          <p:cNvSpPr/>
          <p:nvPr/>
        </p:nvSpPr>
        <p:spPr>
          <a:xfrm>
            <a:off x="555171" y="574978"/>
            <a:ext cx="3390664" cy="5477952"/>
          </a:xfrm>
          <a:prstGeom prst="roundRect">
            <a:avLst>
              <a:gd name="adj" fmla="val 758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accent5">
                    <a:lumMod val="50000"/>
                  </a:schemeClr>
                </a:solidFill>
                <a:latin typeface="Consolas" panose="020B0609020204030204" pitchFamily="49" charset="0"/>
              </a:rPr>
              <a:t>i</a:t>
            </a:r>
            <a:r>
              <a:rPr lang="en-US" sz="1400" dirty="0" err="1" smtClean="0">
                <a:solidFill>
                  <a:schemeClr val="accent5">
                    <a:lumMod val="50000"/>
                  </a:schemeClr>
                </a:solidFill>
                <a:latin typeface="Consolas" panose="020B0609020204030204" pitchFamily="49" charset="0"/>
              </a:rPr>
              <a:t>nt</a:t>
            </a:r>
            <a:r>
              <a:rPr lang="en-US" sz="1400" dirty="0" smtClean="0">
                <a:solidFill>
                  <a:schemeClr val="accent5">
                    <a:lumMod val="50000"/>
                  </a:schemeClr>
                </a:solidFill>
                <a:latin typeface="Consolas" panose="020B0609020204030204" pitchFamily="49" charset="0"/>
              </a:rPr>
              <a:t> main() </a:t>
            </a:r>
          </a:p>
          <a:p>
            <a:r>
              <a:rPr lang="en-US" sz="1400" dirty="0" smtClean="0">
                <a:solidFill>
                  <a:schemeClr val="accent5">
                    <a:lumMod val="50000"/>
                  </a:schemeClr>
                </a:solidFill>
                <a:latin typeface="Consolas" panose="020B0609020204030204" pitchFamily="49" charset="0"/>
              </a:rPr>
              <a:t>{</a:t>
            </a:r>
            <a:br>
              <a:rPr lang="en-US" sz="1400" dirty="0" smtClean="0">
                <a:solidFill>
                  <a:schemeClr val="accent5">
                    <a:lumMod val="50000"/>
                  </a:schemeClr>
                </a:solidFill>
                <a:latin typeface="Consolas" panose="020B0609020204030204" pitchFamily="49" charset="0"/>
              </a:rPr>
            </a:br>
            <a:r>
              <a:rPr lang="en-US" sz="1400" dirty="0" smtClean="0">
                <a:solidFill>
                  <a:schemeClr val="accent5">
                    <a:lumMod val="50000"/>
                  </a:schemeClr>
                </a:solidFill>
                <a:latin typeface="Consolas" panose="020B0609020204030204" pitchFamily="49" charset="0"/>
              </a:rPr>
              <a:t>     </a:t>
            </a:r>
            <a:r>
              <a:rPr lang="en-US" sz="1400" dirty="0" err="1" smtClean="0">
                <a:solidFill>
                  <a:schemeClr val="accent5">
                    <a:lumMod val="50000"/>
                  </a:schemeClr>
                </a:solidFill>
                <a:latin typeface="Consolas" panose="020B0609020204030204" pitchFamily="49" charset="0"/>
              </a:rPr>
              <a:t>int</a:t>
            </a:r>
            <a:r>
              <a:rPr lang="en-US" sz="1400" dirty="0" smtClean="0">
                <a:solidFill>
                  <a:schemeClr val="accent5">
                    <a:lumMod val="50000"/>
                  </a:schemeClr>
                </a:solidFill>
                <a:latin typeface="Consolas" panose="020B0609020204030204" pitchFamily="49" charset="0"/>
              </a:rPr>
              <a:t> x;</a:t>
            </a:r>
          </a:p>
          <a:p>
            <a:r>
              <a:rPr lang="en-US" sz="1400" dirty="0" smtClean="0">
                <a:solidFill>
                  <a:schemeClr val="accent5">
                    <a:lumMod val="50000"/>
                  </a:schemeClr>
                </a:solidFill>
                <a:latin typeface="Consolas" panose="020B0609020204030204" pitchFamily="49" charset="0"/>
              </a:rPr>
              <a:t>     </a:t>
            </a:r>
            <a:r>
              <a:rPr lang="ro-RO" sz="1400" dirty="0" smtClean="0">
                <a:solidFill>
                  <a:schemeClr val="accent5">
                    <a:lumMod val="50000"/>
                  </a:schemeClr>
                </a:solidFill>
                <a:latin typeface="Consolas" panose="020B0609020204030204" pitchFamily="49" charset="0"/>
              </a:rPr>
              <a:t>read(</a:t>
            </a:r>
            <a:r>
              <a:rPr lang="en-US" sz="1400" dirty="0" smtClean="0">
                <a:solidFill>
                  <a:schemeClr val="accent5">
                    <a:lumMod val="50000"/>
                  </a:schemeClr>
                </a:solidFill>
                <a:latin typeface="Consolas" panose="020B0609020204030204" pitchFamily="49" charset="0"/>
              </a:rPr>
              <a:t>x</a:t>
            </a:r>
            <a:r>
              <a:rPr lang="ro-RO" sz="1400" dirty="0" smtClean="0">
                <a:solidFill>
                  <a:schemeClr val="accent5">
                    <a:lumMod val="50000"/>
                  </a:schemeClr>
                </a:solidFill>
                <a:latin typeface="Consolas" panose="020B0609020204030204" pitchFamily="49" charset="0"/>
              </a:rPr>
              <a:t>)</a:t>
            </a:r>
            <a:r>
              <a:rPr lang="en-US" sz="1400" dirty="0" smtClean="0">
                <a:solidFill>
                  <a:schemeClr val="accent5">
                    <a:lumMod val="50000"/>
                  </a:schemeClr>
                </a:solidFill>
                <a:latin typeface="Consolas" panose="020B0609020204030204" pitchFamily="49" charset="0"/>
              </a:rPr>
              <a:t>;</a:t>
            </a:r>
          </a:p>
          <a:p>
            <a:r>
              <a:rPr lang="en-US" sz="1400" dirty="0" smtClean="0">
                <a:solidFill>
                  <a:schemeClr val="accent5">
                    <a:lumMod val="50000"/>
                  </a:schemeClr>
                </a:solidFill>
                <a:latin typeface="Consolas" panose="020B0609020204030204" pitchFamily="49" charset="0"/>
              </a:rPr>
              <a:t>     if(x &lt; 10) {</a:t>
            </a:r>
          </a:p>
          <a:p>
            <a:r>
              <a:rPr lang="en-US" sz="1400" dirty="0" smtClean="0">
                <a:solidFill>
                  <a:schemeClr val="accent5">
                    <a:lumMod val="50000"/>
                  </a:schemeClr>
                </a:solidFill>
                <a:latin typeface="Consolas" panose="020B0609020204030204" pitchFamily="49" charset="0"/>
              </a:rPr>
              <a:t>    </a:t>
            </a:r>
            <a:r>
              <a:rPr lang="en-US" sz="1400" dirty="0">
                <a:solidFill>
                  <a:schemeClr val="accent5">
                    <a:lumMod val="50000"/>
                  </a:schemeClr>
                </a:solidFill>
                <a:latin typeface="Consolas" panose="020B0609020204030204" pitchFamily="49" charset="0"/>
              </a:rPr>
              <a:t> </a:t>
            </a:r>
            <a:r>
              <a:rPr lang="en-US" sz="1400" dirty="0" smtClean="0">
                <a:solidFill>
                  <a:schemeClr val="accent5">
                    <a:lumMod val="50000"/>
                  </a:schemeClr>
                </a:solidFill>
                <a:latin typeface="Consolas" panose="020B0609020204030204" pitchFamily="49" charset="0"/>
              </a:rPr>
              <a:t>     </a:t>
            </a:r>
            <a:r>
              <a:rPr lang="ro-RO" sz="1400" dirty="0" smtClean="0">
                <a:solidFill>
                  <a:srgbClr val="DE42B1"/>
                </a:solidFill>
                <a:latin typeface="Consolas" panose="020B0609020204030204" pitchFamily="49" charset="0"/>
              </a:rPr>
              <a:t>print(”</a:t>
            </a:r>
            <a:r>
              <a:rPr lang="en-US" sz="1400" dirty="0" err="1" smtClean="0">
                <a:solidFill>
                  <a:srgbClr val="DE42B1"/>
                </a:solidFill>
                <a:latin typeface="Consolas" panose="020B0609020204030204" pitchFamily="49" charset="0"/>
              </a:rPr>
              <a:t>Nodul</a:t>
            </a:r>
            <a:r>
              <a:rPr lang="en-US" sz="1400" dirty="0" smtClean="0">
                <a:solidFill>
                  <a:srgbClr val="DE42B1"/>
                </a:solidFill>
                <a:latin typeface="Consolas" panose="020B0609020204030204" pitchFamily="49" charset="0"/>
              </a:rPr>
              <a:t> G!”</a:t>
            </a:r>
            <a:r>
              <a:rPr lang="ro-RO" sz="1400" dirty="0" smtClean="0">
                <a:solidFill>
                  <a:srgbClr val="DE42B1"/>
                </a:solidFill>
                <a:latin typeface="Consolas" panose="020B0609020204030204" pitchFamily="49" charset="0"/>
              </a:rPr>
              <a:t>)</a:t>
            </a:r>
            <a:r>
              <a:rPr lang="en-US" sz="1400" dirty="0" smtClean="0">
                <a:solidFill>
                  <a:srgbClr val="DE42B1"/>
                </a:solidFill>
                <a:latin typeface="Consolas" panose="020B0609020204030204" pitchFamily="49" charset="0"/>
              </a:rPr>
              <a:t>;</a:t>
            </a:r>
          </a:p>
          <a:p>
            <a:r>
              <a:rPr lang="en-US" sz="1400" dirty="0" smtClean="0">
                <a:solidFill>
                  <a:schemeClr val="accent5">
                    <a:lumMod val="50000"/>
                  </a:schemeClr>
                </a:solidFill>
                <a:latin typeface="Consolas" panose="020B0609020204030204" pitchFamily="49" charset="0"/>
              </a:rPr>
              <a:t>     }</a:t>
            </a:r>
          </a:p>
          <a:p>
            <a:r>
              <a:rPr lang="en-US" sz="1400" dirty="0" smtClean="0">
                <a:solidFill>
                  <a:schemeClr val="accent5">
                    <a:lumMod val="50000"/>
                  </a:schemeClr>
                </a:solidFill>
                <a:latin typeface="Consolas" panose="020B0609020204030204" pitchFamily="49" charset="0"/>
              </a:rPr>
              <a:t>     else {</a:t>
            </a:r>
          </a:p>
          <a:p>
            <a:r>
              <a:rPr lang="en-US" sz="1400" dirty="0" smtClean="0">
                <a:solidFill>
                  <a:schemeClr val="accent5">
                    <a:lumMod val="50000"/>
                  </a:schemeClr>
                </a:solidFill>
                <a:latin typeface="Consolas" panose="020B0609020204030204" pitchFamily="49" charset="0"/>
              </a:rPr>
              <a:t>          </a:t>
            </a:r>
            <a:r>
              <a:rPr lang="ro-RO" sz="1400" dirty="0" smtClean="0">
                <a:solidFill>
                  <a:schemeClr val="accent5">
                    <a:lumMod val="50000"/>
                  </a:schemeClr>
                </a:solidFill>
                <a:latin typeface="Consolas" panose="020B0609020204030204" pitchFamily="49" charset="0"/>
              </a:rPr>
              <a:t>print(</a:t>
            </a:r>
            <a:r>
              <a:rPr lang="en-US" sz="1400" dirty="0" smtClean="0">
                <a:solidFill>
                  <a:schemeClr val="accent5">
                    <a:lumMod val="50000"/>
                  </a:schemeClr>
                </a:solidFill>
                <a:latin typeface="Consolas" panose="020B0609020204030204" pitchFamily="49" charset="0"/>
              </a:rPr>
              <a:t>“</a:t>
            </a:r>
            <a:r>
              <a:rPr lang="en-US" sz="1400" dirty="0" err="1" smtClean="0">
                <a:solidFill>
                  <a:schemeClr val="accent5">
                    <a:lumMod val="50000"/>
                  </a:schemeClr>
                </a:solidFill>
                <a:latin typeface="Consolas" panose="020B0609020204030204" pitchFamily="49" charset="0"/>
              </a:rPr>
              <a:t>Gresit</a:t>
            </a:r>
            <a:r>
              <a:rPr lang="en-US" sz="1400" dirty="0" smtClean="0">
                <a:solidFill>
                  <a:schemeClr val="accent5">
                    <a:lumMod val="50000"/>
                  </a:schemeClr>
                </a:solidFill>
                <a:latin typeface="Consolas" panose="020B0609020204030204" pitchFamily="49" charset="0"/>
              </a:rPr>
              <a:t>”</a:t>
            </a:r>
            <a:r>
              <a:rPr lang="ro-RO" sz="1400" dirty="0" smtClean="0">
                <a:solidFill>
                  <a:schemeClr val="accent5">
                    <a:lumMod val="50000"/>
                  </a:schemeClr>
                </a:solidFill>
                <a:latin typeface="Consolas" panose="020B0609020204030204" pitchFamily="49" charset="0"/>
              </a:rPr>
              <a:t>)</a:t>
            </a:r>
            <a:r>
              <a:rPr lang="en-US" sz="1400" dirty="0" smtClean="0">
                <a:solidFill>
                  <a:schemeClr val="accent5">
                    <a:lumMod val="50000"/>
                  </a:schemeClr>
                </a:solidFill>
                <a:latin typeface="Consolas" panose="020B0609020204030204" pitchFamily="49" charset="0"/>
              </a:rPr>
              <a:t>;</a:t>
            </a:r>
          </a:p>
          <a:p>
            <a:r>
              <a:rPr lang="en-US" sz="1400" dirty="0" smtClean="0">
                <a:solidFill>
                  <a:schemeClr val="accent5">
                    <a:lumMod val="50000"/>
                  </a:schemeClr>
                </a:solidFill>
                <a:latin typeface="Consolas" panose="020B0609020204030204" pitchFamily="49" charset="0"/>
              </a:rPr>
              <a:t>     }</a:t>
            </a:r>
          </a:p>
          <a:p>
            <a:endParaRPr lang="en-US" sz="1400" dirty="0" smtClean="0">
              <a:solidFill>
                <a:schemeClr val="accent5">
                  <a:lumMod val="50000"/>
                </a:schemeClr>
              </a:solidFill>
              <a:latin typeface="Consolas" panose="020B0609020204030204" pitchFamily="49" charset="0"/>
            </a:endParaRPr>
          </a:p>
          <a:p>
            <a:r>
              <a:rPr lang="en-US" sz="1400" dirty="0" smtClean="0">
                <a:solidFill>
                  <a:schemeClr val="accent5">
                    <a:lumMod val="50000"/>
                  </a:schemeClr>
                </a:solidFill>
                <a:latin typeface="Consolas" panose="020B0609020204030204" pitchFamily="49" charset="0"/>
              </a:rPr>
              <a:t>     return 0;</a:t>
            </a:r>
          </a:p>
          <a:p>
            <a:r>
              <a:rPr lang="en-US" sz="1400" dirty="0" smtClean="0">
                <a:solidFill>
                  <a:schemeClr val="accent5">
                    <a:lumMod val="50000"/>
                  </a:schemeClr>
                </a:solidFill>
                <a:latin typeface="Consolas" panose="020B0609020204030204" pitchFamily="49" charset="0"/>
              </a:rPr>
              <a:t>}</a:t>
            </a:r>
            <a:endParaRPr lang="en-US" sz="1400" dirty="0">
              <a:solidFill>
                <a:schemeClr val="accent5">
                  <a:lumMod val="50000"/>
                </a:schemeClr>
              </a:solidFill>
              <a:latin typeface="Consolas" panose="020B0609020204030204" pitchFamily="49" charset="0"/>
            </a:endParaRPr>
          </a:p>
        </p:txBody>
      </p:sp>
    </p:spTree>
    <p:extLst>
      <p:ext uri="{BB962C8B-B14F-4D97-AF65-F5344CB8AC3E}">
        <p14:creationId xmlns:p14="http://schemas.microsoft.com/office/powerpoint/2010/main" val="34756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3192</Words>
  <Application>Microsoft Office PowerPoint</Application>
  <PresentationFormat>Widescreen</PresentationFormat>
  <Paragraphs>736</Paragraphs>
  <Slides>41</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Bahnschrift SemiBold SemiConden</vt:lpstr>
      <vt:lpstr>Calibri</vt:lpstr>
      <vt:lpstr>Calibri Light</vt:lpstr>
      <vt:lpstr>Chiller</vt:lpstr>
      <vt:lpstr>Consolas</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Andi Pârjoleanu</dc:creator>
  <cp:lastModifiedBy>Andi Pârjoleanu</cp:lastModifiedBy>
  <cp:revision>127</cp:revision>
  <dcterms:created xsi:type="dcterms:W3CDTF">2020-03-25T19:59:38Z</dcterms:created>
  <dcterms:modified xsi:type="dcterms:W3CDTF">2020-04-02T00:43:20Z</dcterms:modified>
</cp:coreProperties>
</file>