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FC4"/>
    <a:srgbClr val="DA3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98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F777-277B-4497-B945-6BEC05E2E83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9CAD-3986-4226-9315-7C9BFC5B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F777-277B-4497-B945-6BEC05E2E83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9CAD-3986-4226-9315-7C9BFC5B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F777-277B-4497-B945-6BEC05E2E83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9CAD-3986-4226-9315-7C9BFC5B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2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F777-277B-4497-B945-6BEC05E2E83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9CAD-3986-4226-9315-7C9BFC5B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9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F777-277B-4497-B945-6BEC05E2E83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9CAD-3986-4226-9315-7C9BFC5B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2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F777-277B-4497-B945-6BEC05E2E83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9CAD-3986-4226-9315-7C9BFC5B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F777-277B-4497-B945-6BEC05E2E83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9CAD-3986-4226-9315-7C9BFC5B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F777-277B-4497-B945-6BEC05E2E83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9CAD-3986-4226-9315-7C9BFC5B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F777-277B-4497-B945-6BEC05E2E83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9CAD-3986-4226-9315-7C9BFC5B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F777-277B-4497-B945-6BEC05E2E83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9CAD-3986-4226-9315-7C9BFC5B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9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F777-277B-4497-B945-6BEC05E2E83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9CAD-3986-4226-9315-7C9BFC5B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F777-277B-4497-B945-6BEC05E2E83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9CAD-3986-4226-9315-7C9BFC5B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003" y="2110205"/>
            <a:ext cx="4521993" cy="18638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DA3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9009382" y="3672840"/>
            <a:ext cx="6048103" cy="322215"/>
          </a:xfrm>
          <a:prstGeom prst="rect">
            <a:avLst/>
          </a:prstGeom>
          <a:solidFill>
            <a:srgbClr val="21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Statistici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8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o-RO" dirty="0" smtClean="0"/>
              <a:t>În acest moment, sectorul de delivery reprezintă 50% din piața de food service în Romania.</a:t>
            </a:r>
          </a:p>
          <a:p>
            <a:pPr marL="0" indent="0" algn="just">
              <a:buNone/>
            </a:pPr>
            <a:r>
              <a:rPr lang="ro-RO" dirty="0" smtClean="0"/>
              <a:t>Conform </a:t>
            </a:r>
            <a:r>
              <a:rPr lang="en-US" dirty="0"/>
              <a:t>Hospitality Culture </a:t>
            </a:r>
            <a:r>
              <a:rPr lang="en-US" dirty="0" smtClean="0"/>
              <a:t>Institute</a:t>
            </a:r>
            <a:r>
              <a:rPr lang="ro-RO" dirty="0" smtClean="0"/>
              <a:t> segmentul de Food&amp;Drinks va ajunge la o valoare de 20 de miliarde de lei în 2021 reprezentând o creștere semnificativă coparativ cu anul 2020.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 smtClean="0"/>
              <a:t>Tazz by eMag a avut în anul 2020 o valoare totală a tranzacțiilor de patru ori mai mari decât în 2019, în timp ce Glovo preconizează o creștere de 40% în valoarea tranzacționată în aplicație în 2021.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DA3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9009382" y="3672840"/>
            <a:ext cx="6048103" cy="322215"/>
          </a:xfrm>
          <a:prstGeom prst="rect">
            <a:avLst/>
          </a:prstGeom>
          <a:solidFill>
            <a:srgbClr val="21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090" y="81782"/>
            <a:ext cx="346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spc="300" dirty="0" smtClean="0">
                <a:solidFill>
                  <a:schemeClr val="bg1"/>
                </a:solidFill>
                <a:latin typeface="Corbel" panose="020B0503020204020204" pitchFamily="34" charset="0"/>
              </a:rPr>
              <a:t>Soluția</a:t>
            </a:r>
            <a:endParaRPr lang="en-US" sz="3600" spc="3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0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Planuri de viitor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 smtClean="0"/>
              <a:t>Food Swipe își propune lansarea unor abonamente atât pentru clienții obișnuiți cât și pentru segmentul business.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 smtClean="0"/>
              <a:t>Astfel, clienții pot primi, în funcție de abonament, un numar de rețete pe fiecare săptamână la un preț fix.</a:t>
            </a:r>
            <a:endParaRPr lang="ro-RO" dirty="0"/>
          </a:p>
          <a:p>
            <a:pPr marL="0" indent="0" algn="just">
              <a:buNone/>
            </a:pPr>
            <a:endParaRPr lang="ro-RO" dirty="0" smtClean="0"/>
          </a:p>
          <a:p>
            <a:pPr marL="0" indent="0" algn="just">
              <a:buNone/>
            </a:pPr>
            <a:r>
              <a:rPr lang="ro-RO" dirty="0" smtClean="0"/>
              <a:t>Abonamentele business se adresează restaruantelor ce vor să își extindă oferta cu ajutorul rețetelor oferite de Food Swipe.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DA3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9009382" y="3672840"/>
            <a:ext cx="6048103" cy="322215"/>
          </a:xfrm>
          <a:prstGeom prst="rect">
            <a:avLst/>
          </a:prstGeom>
          <a:solidFill>
            <a:srgbClr val="21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090" y="81782"/>
            <a:ext cx="346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spc="300" dirty="0" smtClean="0">
                <a:solidFill>
                  <a:schemeClr val="bg1"/>
                </a:solidFill>
                <a:latin typeface="Corbel" panose="020B0503020204020204" pitchFamily="34" charset="0"/>
              </a:rPr>
              <a:t>Soluția</a:t>
            </a:r>
            <a:endParaRPr lang="en-US" sz="3600" spc="3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7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Scepticismul cumpărătorilor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/>
              <a:t>Potrivit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specialitate</a:t>
            </a:r>
            <a:r>
              <a:rPr lang="en-US" dirty="0"/>
              <a:t> Reveal Marketing Research, </a:t>
            </a:r>
            <a:r>
              <a:rPr lang="en-US" dirty="0" err="1"/>
              <a:t>peste</a:t>
            </a:r>
            <a:r>
              <a:rPr lang="en-US" dirty="0"/>
              <a:t> un </a:t>
            </a:r>
            <a:r>
              <a:rPr lang="en-US" dirty="0" err="1"/>
              <a:t>sfert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români</a:t>
            </a:r>
            <a:r>
              <a:rPr lang="en-US" dirty="0"/>
              <a:t> se tem de </a:t>
            </a:r>
            <a:r>
              <a:rPr lang="en-US" dirty="0" err="1"/>
              <a:t>furtul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aceea</a:t>
            </a:r>
            <a:r>
              <a:rPr lang="en-US" dirty="0"/>
              <a:t> nu </a:t>
            </a:r>
            <a:r>
              <a:rPr lang="en-US" dirty="0" err="1"/>
              <a:t>efectuează</a:t>
            </a:r>
            <a:r>
              <a:rPr lang="en-US" dirty="0"/>
              <a:t> </a:t>
            </a:r>
            <a:r>
              <a:rPr lang="en-US" dirty="0" err="1"/>
              <a:t>plăți</a:t>
            </a:r>
            <a:r>
              <a:rPr lang="en-US" dirty="0"/>
              <a:t> online </a:t>
            </a:r>
            <a:r>
              <a:rPr lang="en-US" dirty="0" err="1"/>
              <a:t>și</a:t>
            </a:r>
            <a:r>
              <a:rPr lang="en-US" dirty="0"/>
              <a:t> nu </a:t>
            </a:r>
            <a:r>
              <a:rPr lang="en-US" dirty="0" err="1"/>
              <a:t>utilizează</a:t>
            </a:r>
            <a:r>
              <a:rPr lang="en-US" dirty="0"/>
              <a:t> </a:t>
            </a:r>
            <a:r>
              <a:rPr lang="en-US" dirty="0" err="1"/>
              <a:t>serviciile</a:t>
            </a:r>
            <a:r>
              <a:rPr lang="en-US" dirty="0"/>
              <a:t> de mobile banking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tranzacţiile</a:t>
            </a:r>
            <a:r>
              <a:rPr lang="en-US" dirty="0"/>
              <a:t> </a:t>
            </a:r>
            <a:r>
              <a:rPr lang="en-US" dirty="0" err="1"/>
              <a:t>bancare</a:t>
            </a:r>
            <a:r>
              <a:rPr lang="en-US" dirty="0" smtClean="0"/>
              <a:t>.</a:t>
            </a:r>
            <a:endParaRPr lang="ro-RO" dirty="0" smtClean="0"/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 smtClean="0"/>
              <a:t>Pentru a combate această problemă, Food Swipe propune o strategie de marketing ce pune accentul pe încredere, securitate și ușurința cu care se pot realiza comenzile cu plată online. 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 smtClean="0"/>
              <a:t>De asemenea, se oferă posibilitatea de a plăti comanda, cash sau cu cardul, în momentul în care aceasta este livrată.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DA3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9009382" y="3672840"/>
            <a:ext cx="6048103" cy="322215"/>
          </a:xfrm>
          <a:prstGeom prst="rect">
            <a:avLst/>
          </a:prstGeom>
          <a:solidFill>
            <a:srgbClr val="21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090" y="81782"/>
            <a:ext cx="346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spc="300" dirty="0" smtClean="0">
                <a:solidFill>
                  <a:schemeClr val="bg1"/>
                </a:solidFill>
                <a:latin typeface="Corbel" panose="020B0503020204020204" pitchFamily="34" charset="0"/>
              </a:rPr>
              <a:t>Soluția</a:t>
            </a:r>
            <a:endParaRPr lang="en-US" sz="3600" spc="3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Multumiri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0766" y="1525624"/>
            <a:ext cx="10290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Conform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unui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studiu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realizat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de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către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Karen S. Hamrick,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un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om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obișnuit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pierde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în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medie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, 17.25 minute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pe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drumul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către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un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magazin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, la care se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mai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adaugă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și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timpul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pierdut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prin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magazin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cu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scopul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de 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găsi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ingredientele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necesare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preparării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unei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mese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.</a:t>
            </a:r>
            <a:endParaRPr lang="ro-RO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DA3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9009382" y="3672840"/>
            <a:ext cx="6048103" cy="322215"/>
          </a:xfrm>
          <a:prstGeom prst="rect">
            <a:avLst/>
          </a:prstGeom>
          <a:solidFill>
            <a:srgbClr val="21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48" y="4271058"/>
            <a:ext cx="1984912" cy="19849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090" y="81782"/>
            <a:ext cx="346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spc="300" dirty="0" smtClean="0">
                <a:solidFill>
                  <a:schemeClr val="bg1"/>
                </a:solidFill>
                <a:latin typeface="Corbel" panose="020B0503020204020204" pitchFamily="34" charset="0"/>
              </a:rPr>
              <a:t>Problema</a:t>
            </a:r>
            <a:endParaRPr lang="en-US" sz="3600" spc="3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2275" y="2086509"/>
            <a:ext cx="5613725" cy="2892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Swipe are ca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eliminarea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acestui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pierdut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o-R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livrarea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direct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ușa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clientului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ingredientelor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necesare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găti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masă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gustoasă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precum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unui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bucătar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profesionist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DA3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9009382" y="3672840"/>
            <a:ext cx="6048103" cy="322215"/>
          </a:xfrm>
          <a:prstGeom prst="rect">
            <a:avLst/>
          </a:prstGeom>
          <a:solidFill>
            <a:srgbClr val="21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090" y="81782"/>
            <a:ext cx="346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spc="300" dirty="0" smtClean="0">
                <a:solidFill>
                  <a:schemeClr val="bg1"/>
                </a:solidFill>
                <a:latin typeface="Corbel" panose="020B0503020204020204" pitchFamily="34" charset="0"/>
              </a:rPr>
              <a:t>Soluția</a:t>
            </a:r>
            <a:endParaRPr lang="en-US" sz="3600" spc="3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08" y="1381861"/>
            <a:ext cx="4302288" cy="43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5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4413" y="1102037"/>
            <a:ext cx="10503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Utiliz</a:t>
            </a:r>
            <a:r>
              <a:rPr lang="ro-RO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ând aplicația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Food Swipe</a:t>
            </a:r>
            <a:r>
              <a:rPr lang="ro-RO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clienții își vor selecta produsele dorite (rețetele) și le vor adăuga </a:t>
            </a:r>
            <a:r>
              <a:rPr lang="ro-RO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în coș. Pentru fiecare produs selectat le vor fi livrate toate ingredientele necesare în cantitățile dorite, evitându-se risipa. </a:t>
            </a:r>
            <a:endParaRPr lang="ro-RO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DA3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9009382" y="3672840"/>
            <a:ext cx="6048103" cy="322215"/>
          </a:xfrm>
          <a:prstGeom prst="rect">
            <a:avLst/>
          </a:prstGeom>
          <a:solidFill>
            <a:srgbClr val="21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090" y="81782"/>
            <a:ext cx="346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spc="300" dirty="0" smtClean="0">
                <a:solidFill>
                  <a:schemeClr val="bg1"/>
                </a:solidFill>
                <a:latin typeface="Corbel" panose="020B0503020204020204" pitchFamily="34" charset="0"/>
              </a:rPr>
              <a:t>Soluția</a:t>
            </a:r>
            <a:endParaRPr lang="en-US" sz="3600" spc="3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80" t="929"/>
          <a:stretch/>
        </p:blipFill>
        <p:spPr>
          <a:xfrm>
            <a:off x="2002102" y="3207739"/>
            <a:ext cx="1621709" cy="3437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06" y="3207739"/>
            <a:ext cx="1619917" cy="343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7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2240" y="1841054"/>
            <a:ext cx="9387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În ceea ce privește gătitul propriu-zis, utilizatorilor le sunt puse la dispoziție, în aplicație, intrucțiuni video în care sunt atent prezentați toți pașii de către bucătarii noștri profesioniști.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DA3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9009382" y="3672840"/>
            <a:ext cx="6048103" cy="322215"/>
          </a:xfrm>
          <a:prstGeom prst="rect">
            <a:avLst/>
          </a:prstGeom>
          <a:solidFill>
            <a:srgbClr val="21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090" y="81782"/>
            <a:ext cx="346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spc="300" dirty="0" smtClean="0">
                <a:solidFill>
                  <a:schemeClr val="bg1"/>
                </a:solidFill>
                <a:latin typeface="Corbel" panose="020B0503020204020204" pitchFamily="34" charset="0"/>
              </a:rPr>
              <a:t>Soluția</a:t>
            </a:r>
            <a:endParaRPr lang="en-US" sz="3600" spc="3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3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2240" y="1841054"/>
            <a:ext cx="938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Spre deosebire de food deliver-ul obișnuit, Food Swipe îți oferă posibilitatea să pregătești o masă ca la restaurant, chiar la tine acasă. </a:t>
            </a:r>
          </a:p>
          <a:p>
            <a:pPr algn="just">
              <a:lnSpc>
                <a:spcPct val="150000"/>
              </a:lnSpc>
            </a:pPr>
            <a:endParaRPr lang="ro-R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 asemenea, noi punem accentul pe igienă. Se urmărește o interacțiune nimimă cu produsele și ambalajele acestora, totul desfășurându-se într-un mediu igienizat, iar scepticismul clienților de a consuma mâncare gătită de alte persoane este eliminat.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DA3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9009382" y="3672840"/>
            <a:ext cx="6048103" cy="322215"/>
          </a:xfrm>
          <a:prstGeom prst="rect">
            <a:avLst/>
          </a:prstGeom>
          <a:solidFill>
            <a:srgbClr val="21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090" y="81782"/>
            <a:ext cx="346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spc="300" dirty="0" smtClean="0">
                <a:solidFill>
                  <a:schemeClr val="bg1"/>
                </a:solidFill>
                <a:latin typeface="Corbel" panose="020B0503020204020204" pitchFamily="34" charset="0"/>
              </a:rPr>
              <a:t>Soluția</a:t>
            </a:r>
            <a:endParaRPr lang="en-US" sz="3600" spc="3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1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2240" y="1841054"/>
            <a:ext cx="938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Spre deosebire de food deliver-ul obișnuit, Food Swipe îți oferă posibilitatea să pregătești o masă ca la restaurant, chiar la tine acasă. </a:t>
            </a:r>
          </a:p>
          <a:p>
            <a:pPr algn="just">
              <a:lnSpc>
                <a:spcPct val="150000"/>
              </a:lnSpc>
            </a:pPr>
            <a:endParaRPr lang="ro-R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 asemenea, noi punem accentul pe igienă. Se urmărește o interacțiune nimimă cu produsele și ambalajele acestora, totul desfășurându-se într-un mediu igienizat, iar scepticismul clienților de a consuma mâncare gătită de alte persoane este eliminat.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DA3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9009382" y="3672840"/>
            <a:ext cx="6048103" cy="322215"/>
          </a:xfrm>
          <a:prstGeom prst="rect">
            <a:avLst/>
          </a:prstGeom>
          <a:solidFill>
            <a:srgbClr val="21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090" y="81782"/>
            <a:ext cx="346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spc="300" dirty="0" smtClean="0">
                <a:solidFill>
                  <a:schemeClr val="bg1"/>
                </a:solidFill>
                <a:latin typeface="Corbel" panose="020B0503020204020204" pitchFamily="34" charset="0"/>
              </a:rPr>
              <a:t>Soluția</a:t>
            </a:r>
            <a:endParaRPr lang="en-US" sz="3600" spc="3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2240" y="1841054"/>
            <a:ext cx="938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Spre deosebire de food deliver-ul obișnuit, Food Swipe îți oferă posibilitatea să pregătești o masă ca la restaurant, chiar la tine acasă. </a:t>
            </a:r>
          </a:p>
          <a:p>
            <a:pPr algn="just">
              <a:lnSpc>
                <a:spcPct val="150000"/>
              </a:lnSpc>
            </a:pPr>
            <a:endParaRPr lang="ro-R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 asemenea, noi punem accentul pe igienă. Se urmărește o interacțiune nimimă cu produsele și ambalajele acestora, totul desfășurându-se într-un mediu igienizat, iar scepticismul clienților de a consuma mâncare gătită de alte persoane este eliminat.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DA3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9009382" y="3672840"/>
            <a:ext cx="6048103" cy="322215"/>
          </a:xfrm>
          <a:prstGeom prst="rect">
            <a:avLst/>
          </a:prstGeom>
          <a:solidFill>
            <a:srgbClr val="21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090" y="81782"/>
            <a:ext cx="346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spc="300" dirty="0" smtClean="0">
                <a:solidFill>
                  <a:schemeClr val="bg1"/>
                </a:solidFill>
                <a:latin typeface="Corbel" panose="020B0503020204020204" pitchFamily="34" charset="0"/>
              </a:rPr>
              <a:t>Soluția</a:t>
            </a:r>
            <a:endParaRPr lang="en-US" sz="3600" spc="3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1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Food Swipe?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>
              <a:buFontTx/>
              <a:buChar char="-"/>
            </a:pPr>
            <a:r>
              <a:rPr lang="ro-RO" dirty="0" smtClean="0"/>
              <a:t>Îți poți prepara singur mancarea aleasă</a:t>
            </a:r>
          </a:p>
          <a:p>
            <a:pPr algn="just">
              <a:buFontTx/>
              <a:buChar char="-"/>
            </a:pPr>
            <a:r>
              <a:rPr lang="ro-RO" dirty="0" smtClean="0"/>
              <a:t>Interacțiunea angajaților cu ingredientele este minimă</a:t>
            </a:r>
          </a:p>
          <a:p>
            <a:pPr algn="just">
              <a:buFontTx/>
              <a:buChar char="-"/>
            </a:pPr>
            <a:r>
              <a:rPr lang="ro-RO" dirty="0" smtClean="0"/>
              <a:t>Eliminăm risipa de produse</a:t>
            </a:r>
          </a:p>
          <a:p>
            <a:pPr algn="just">
              <a:buFontTx/>
              <a:buChar char="-"/>
            </a:pPr>
            <a:r>
              <a:rPr lang="ro-RO" dirty="0" smtClean="0"/>
              <a:t>Costuri scăzute pentru o masă ca la restaurant</a:t>
            </a:r>
          </a:p>
          <a:p>
            <a:pPr algn="just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DA3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9009382" y="3672840"/>
            <a:ext cx="6048103" cy="322215"/>
          </a:xfrm>
          <a:prstGeom prst="rect">
            <a:avLst/>
          </a:prstGeom>
          <a:solidFill>
            <a:srgbClr val="21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642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 ce Food Swipe? </vt:lpstr>
      <vt:lpstr>Statistici</vt:lpstr>
      <vt:lpstr>Planuri de viitor</vt:lpstr>
      <vt:lpstr>Scepticismul cumpărătorilor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Vasile</dc:creator>
  <cp:lastModifiedBy>Clara Vasile</cp:lastModifiedBy>
  <cp:revision>41</cp:revision>
  <dcterms:created xsi:type="dcterms:W3CDTF">2021-05-26T20:53:39Z</dcterms:created>
  <dcterms:modified xsi:type="dcterms:W3CDTF">2021-05-27T14:05:21Z</dcterms:modified>
</cp:coreProperties>
</file>