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4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5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7"/>
  </p:notesMasterIdLst>
  <p:sldIdLst>
    <p:sldId id="327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752" r:id="rId12"/>
    <p:sldId id="3846" r:id="rId13"/>
    <p:sldId id="2147375513" r:id="rId14"/>
    <p:sldId id="2147375739" r:id="rId15"/>
    <p:sldId id="2147375897" r:id="rId16"/>
  </p:sldIdLst>
  <p:sldSz cx="12192000" cy="6858000"/>
  <p:notesSz cx="6858000" cy="9144000"/>
  <p:custDataLst>
    <p:tags r:id="rId18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752"/>
            <p14:sldId id="3846"/>
            <p14:sldId id="2147375513"/>
            <p14:sldId id="2147375739"/>
            <p14:sldId id="2147375897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C7A1"/>
    <a:srgbClr val="FF0000"/>
    <a:srgbClr val="7197FF"/>
    <a:srgbClr val="C30B3E"/>
    <a:srgbClr val="AAC1FF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4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44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9/12/24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FA4541B-BFDB-4404-AA33-DFF9F9C5D28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4138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32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az alcím mintájának szerkesztéséhez</a:t>
            </a:r>
            <a:endParaRPr lang="en-US" dirty="0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2024. 09. 12.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2024. 09. 12.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E883C-43DD-1E40-95C5-F9A1E7F652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2855" y="571186"/>
            <a:ext cx="9161789" cy="961400"/>
          </a:xfrm>
        </p:spPr>
        <p:txBody>
          <a:bodyPr>
            <a:normAutofit/>
          </a:bodyPr>
          <a:lstStyle>
            <a:lvl1pPr>
              <a:defRPr sz="3000" b="1" i="0">
                <a:solidFill>
                  <a:schemeClr val="tx2"/>
                </a:solidFill>
                <a:latin typeface="Lato Semibold" panose="020F0502020204030203" pitchFamily="34" charset="77"/>
              </a:defRPr>
            </a:lvl1pPr>
          </a:lstStyle>
          <a:p>
            <a:r>
              <a:rPr lang="de-DE"/>
              <a:t>Mastertitelformat bearbeiten</a:t>
            </a:r>
            <a:br>
              <a:rPr lang="de-DE"/>
            </a:br>
            <a:r>
              <a:rPr lang="de-DE" err="1"/>
              <a:t>shdkasdjhhqka</a:t>
            </a:r>
            <a:endParaRPr lang="de-DE"/>
          </a:p>
        </p:txBody>
      </p:sp>
      <p:sp>
        <p:nvSpPr>
          <p:cNvPr id="16" name="Foliennummernplatzhalter 4">
            <a:extLst>
              <a:ext uri="{FF2B5EF4-FFF2-40B4-BE49-F238E27FC236}">
                <a16:creationId xmlns:a16="http://schemas.microsoft.com/office/drawing/2014/main" id="{226D5932-7487-674A-88E2-A31F92941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06860" y="6315710"/>
            <a:ext cx="470468" cy="365125"/>
          </a:xfrm>
        </p:spPr>
        <p:txBody>
          <a:bodyPr/>
          <a:lstStyle>
            <a:lvl1pPr algn="l">
              <a:defRPr sz="800">
                <a:solidFill>
                  <a:schemeClr val="bg2"/>
                </a:solidFill>
                <a:latin typeface="Lato" panose="020F0502020204030203" pitchFamily="34" charset="77"/>
              </a:defRPr>
            </a:lvl1pPr>
          </a:lstStyle>
          <a:p>
            <a:fld id="{F1CB2916-F678-8246-9302-9E5EDFC915AB}" type="slidenum">
              <a:rPr lang="de-DE" smtClean="0"/>
              <a:pPr/>
              <a:t>‹#›</a:t>
            </a:fld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BC571F50-2C61-D948-992A-6275F5572D9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89044" y="601725"/>
            <a:ext cx="916382" cy="18866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C446BF5E-EFE5-C74C-9B39-3555F9DD7D5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539" t="32298"/>
          <a:stretch/>
        </p:blipFill>
        <p:spPr>
          <a:xfrm flipH="1">
            <a:off x="9914955" y="-3813"/>
            <a:ext cx="2277044" cy="66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4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ags" Target="../tags/tag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28" Type="http://schemas.openxmlformats.org/officeDocument/2006/relationships/image" Target="../media/image3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4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5" imgW="406" imgH="403" progId="TCLayout.ActiveDocument.1">
                  <p:embed/>
                </p:oleObj>
              </mc:Choice>
              <mc:Fallback>
                <p:oleObj name="think-cell Slide" r:id="rId25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2024. 09. 12.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  <p:sldLayoutId id="2147483676" r:id="rId22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8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26" Type="http://schemas.openxmlformats.org/officeDocument/2006/relationships/tags" Target="../tags/tag36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47" Type="http://schemas.openxmlformats.org/officeDocument/2006/relationships/tags" Target="../tags/tag57.xml"/><Relationship Id="rId63" Type="http://schemas.openxmlformats.org/officeDocument/2006/relationships/tags" Target="../tags/tag73.xml"/><Relationship Id="rId68" Type="http://schemas.openxmlformats.org/officeDocument/2006/relationships/tags" Target="../tags/tag78.xml"/><Relationship Id="rId16" Type="http://schemas.openxmlformats.org/officeDocument/2006/relationships/tags" Target="../tags/tag26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37" Type="http://schemas.openxmlformats.org/officeDocument/2006/relationships/tags" Target="../tags/tag47.xml"/><Relationship Id="rId53" Type="http://schemas.openxmlformats.org/officeDocument/2006/relationships/tags" Target="../tags/tag63.xml"/><Relationship Id="rId58" Type="http://schemas.openxmlformats.org/officeDocument/2006/relationships/tags" Target="../tags/tag68.xml"/><Relationship Id="rId74" Type="http://schemas.openxmlformats.org/officeDocument/2006/relationships/tags" Target="../tags/tag84.xml"/><Relationship Id="rId79" Type="http://schemas.openxmlformats.org/officeDocument/2006/relationships/tags" Target="../tags/tag89.xml"/><Relationship Id="rId5" Type="http://schemas.openxmlformats.org/officeDocument/2006/relationships/tags" Target="../tags/tag15.xml"/><Relationship Id="rId61" Type="http://schemas.openxmlformats.org/officeDocument/2006/relationships/tags" Target="../tags/tag71.xml"/><Relationship Id="rId82" Type="http://schemas.openxmlformats.org/officeDocument/2006/relationships/oleObject" Target="../embeddings/oleObject10.bin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22" Type="http://schemas.openxmlformats.org/officeDocument/2006/relationships/tags" Target="../tags/tag32.xml"/><Relationship Id="rId27" Type="http://schemas.openxmlformats.org/officeDocument/2006/relationships/tags" Target="../tags/tag37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43" Type="http://schemas.openxmlformats.org/officeDocument/2006/relationships/tags" Target="../tags/tag53.xml"/><Relationship Id="rId48" Type="http://schemas.openxmlformats.org/officeDocument/2006/relationships/tags" Target="../tags/tag58.xml"/><Relationship Id="rId56" Type="http://schemas.openxmlformats.org/officeDocument/2006/relationships/tags" Target="../tags/tag66.xml"/><Relationship Id="rId64" Type="http://schemas.openxmlformats.org/officeDocument/2006/relationships/tags" Target="../tags/tag74.xml"/><Relationship Id="rId69" Type="http://schemas.openxmlformats.org/officeDocument/2006/relationships/tags" Target="../tags/tag79.xml"/><Relationship Id="rId77" Type="http://schemas.openxmlformats.org/officeDocument/2006/relationships/tags" Target="../tags/tag87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80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12" Type="http://schemas.openxmlformats.org/officeDocument/2006/relationships/tags" Target="../tags/tag22.xml"/><Relationship Id="rId17" Type="http://schemas.openxmlformats.org/officeDocument/2006/relationships/tags" Target="../tags/tag27.xml"/><Relationship Id="rId25" Type="http://schemas.openxmlformats.org/officeDocument/2006/relationships/tags" Target="../tags/tag35.xml"/><Relationship Id="rId33" Type="http://schemas.openxmlformats.org/officeDocument/2006/relationships/tags" Target="../tags/tag43.xml"/><Relationship Id="rId38" Type="http://schemas.openxmlformats.org/officeDocument/2006/relationships/tags" Target="../tags/tag48.xml"/><Relationship Id="rId46" Type="http://schemas.openxmlformats.org/officeDocument/2006/relationships/tags" Target="../tags/tag56.xml"/><Relationship Id="rId59" Type="http://schemas.openxmlformats.org/officeDocument/2006/relationships/tags" Target="../tags/tag69.xml"/><Relationship Id="rId67" Type="http://schemas.openxmlformats.org/officeDocument/2006/relationships/tags" Target="../tags/tag77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54" Type="http://schemas.openxmlformats.org/officeDocument/2006/relationships/tags" Target="../tags/tag64.xml"/><Relationship Id="rId62" Type="http://schemas.openxmlformats.org/officeDocument/2006/relationships/tags" Target="../tags/tag72.xml"/><Relationship Id="rId70" Type="http://schemas.openxmlformats.org/officeDocument/2006/relationships/tags" Target="../tags/tag80.xml"/><Relationship Id="rId75" Type="http://schemas.openxmlformats.org/officeDocument/2006/relationships/tags" Target="../tags/tag85.xml"/><Relationship Id="rId83" Type="http://schemas.openxmlformats.org/officeDocument/2006/relationships/image" Target="../media/image27.emf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5" Type="http://schemas.openxmlformats.org/officeDocument/2006/relationships/tags" Target="../tags/tag25.xml"/><Relationship Id="rId23" Type="http://schemas.openxmlformats.org/officeDocument/2006/relationships/tags" Target="../tags/tag33.xml"/><Relationship Id="rId28" Type="http://schemas.openxmlformats.org/officeDocument/2006/relationships/tags" Target="../tags/tag38.xml"/><Relationship Id="rId36" Type="http://schemas.openxmlformats.org/officeDocument/2006/relationships/tags" Target="../tags/tag46.xml"/><Relationship Id="rId49" Type="http://schemas.openxmlformats.org/officeDocument/2006/relationships/tags" Target="../tags/tag59.xml"/><Relationship Id="rId57" Type="http://schemas.openxmlformats.org/officeDocument/2006/relationships/tags" Target="../tags/tag6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44" Type="http://schemas.openxmlformats.org/officeDocument/2006/relationships/tags" Target="../tags/tag54.xml"/><Relationship Id="rId52" Type="http://schemas.openxmlformats.org/officeDocument/2006/relationships/tags" Target="../tags/tag62.xml"/><Relationship Id="rId60" Type="http://schemas.openxmlformats.org/officeDocument/2006/relationships/tags" Target="../tags/tag70.xml"/><Relationship Id="rId65" Type="http://schemas.openxmlformats.org/officeDocument/2006/relationships/tags" Target="../tags/tag75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81" Type="http://schemas.openxmlformats.org/officeDocument/2006/relationships/notesSlide" Target="../notesSlides/notesSlide5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0.xml"/><Relationship Id="rId4" Type="http://schemas.openxmlformats.org/officeDocument/2006/relationships/image" Target="../media/image12.e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notesSlide" Target="../notesSlides/notesSlide6.xml"/><Relationship Id="rId7" Type="http://schemas.openxmlformats.org/officeDocument/2006/relationships/hyperlink" Target="http://www.hypatos.ai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1.xml"/><Relationship Id="rId6" Type="http://schemas.openxmlformats.org/officeDocument/2006/relationships/hyperlink" Target="mailto:yavuz.guney@hypatos.ai" TargetMode="External"/><Relationship Id="rId5" Type="http://schemas.openxmlformats.org/officeDocument/2006/relationships/image" Target="../media/image12.emf"/><Relationship Id="rId10" Type="http://schemas.openxmlformats.org/officeDocument/2006/relationships/hyperlink" Target="mailto:melinda.braun@hypatos.ai" TargetMode="External"/><Relationship Id="rId4" Type="http://schemas.openxmlformats.org/officeDocument/2006/relationships/oleObject" Target="../embeddings/oleObject12.bin"/><Relationship Id="rId9" Type="http://schemas.openxmlformats.org/officeDocument/2006/relationships/hyperlink" Target="mailto:elena.kuhn@hypatos.ai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2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tudio-docs.hypatos.ai/integrations/sap-integration" TargetMode="External"/><Relationship Id="rId13" Type="http://schemas.openxmlformats.org/officeDocument/2006/relationships/image" Target="../media/image23.png"/><Relationship Id="rId3" Type="http://schemas.openxmlformats.org/officeDocument/2006/relationships/image" Target="../media/image6.emf"/><Relationship Id="rId7" Type="http://schemas.openxmlformats.org/officeDocument/2006/relationships/hyperlink" Target="https://hypatos.redoc.ly/#section/Introduction" TargetMode="Externa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22.xml"/><Relationship Id="rId6" Type="http://schemas.openxmlformats.org/officeDocument/2006/relationships/hyperlink" Target="https://studio-docs.hypatos.ai/user-guide/document-upload/email-service" TargetMode="External"/><Relationship Id="rId11" Type="http://schemas.openxmlformats.org/officeDocument/2006/relationships/image" Target="../media/image21.svg"/><Relationship Id="rId5" Type="http://schemas.openxmlformats.org/officeDocument/2006/relationships/image" Target="../media/image18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829429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9" name="Picture 8" descr="A logo of a company&#10;&#10;Description automatically generated">
            <a:extLst>
              <a:ext uri="{FF2B5EF4-FFF2-40B4-BE49-F238E27FC236}">
                <a16:creationId xmlns:a16="http://schemas.microsoft.com/office/drawing/2014/main" id="{CF5D937A-9FEB-118B-43F9-4435A74C0C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35570" y="214941"/>
            <a:ext cx="7366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" name="Object 242" hidden="1">
            <a:extLst>
              <a:ext uri="{FF2B5EF4-FFF2-40B4-BE49-F238E27FC236}">
                <a16:creationId xmlns:a16="http://schemas.microsoft.com/office/drawing/2014/main" id="{5596CA3F-D131-FFA1-C02F-8FA1E29B18A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2" imgW="410" imgH="409" progId="TCLayout.ActiveDocument.1">
                  <p:embed/>
                </p:oleObj>
              </mc:Choice>
              <mc:Fallback>
                <p:oleObj name="think-cell Slide" r:id="rId82" imgW="410" imgH="409" progId="TCLayout.ActiveDocument.1">
                  <p:embed/>
                  <p:pic>
                    <p:nvPicPr>
                      <p:cNvPr id="243" name="Object 242" hidden="1">
                        <a:extLst>
                          <a:ext uri="{FF2B5EF4-FFF2-40B4-BE49-F238E27FC236}">
                            <a16:creationId xmlns:a16="http://schemas.microsoft.com/office/drawing/2014/main" id="{5596CA3F-D131-FFA1-C02F-8FA1E29B18A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Téglalap 3">
            <a:extLst>
              <a:ext uri="{FF2B5EF4-FFF2-40B4-BE49-F238E27FC236}">
                <a16:creationId xmlns:a16="http://schemas.microsoft.com/office/drawing/2014/main" id="{DEC825AE-CA31-0A87-DFC2-59E1DE956232}"/>
              </a:ext>
            </a:extLst>
          </p:cNvPr>
          <p:cNvSpPr/>
          <p:nvPr/>
        </p:nvSpPr>
        <p:spPr>
          <a:xfrm>
            <a:off x="311943" y="6276652"/>
            <a:ext cx="1303338" cy="46196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ím 1">
            <a:extLst>
              <a:ext uri="{FF2B5EF4-FFF2-40B4-BE49-F238E27FC236}">
                <a16:creationId xmlns:a16="http://schemas.microsoft.com/office/drawing/2014/main" id="{357EAC47-4212-6520-05F3-B3E600C73D0C}"/>
              </a:ext>
            </a:extLst>
          </p:cNvPr>
          <p:cNvSpPr txBox="1">
            <a:spLocks/>
          </p:cNvSpPr>
          <p:nvPr/>
        </p:nvSpPr>
        <p:spPr>
          <a:xfrm>
            <a:off x="407988" y="192337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itchFamily="2" charset="0"/>
                <a:ea typeface="+mj-ea"/>
                <a:cs typeface="+mj-cs"/>
              </a:rPr>
              <a:t>Pilot High Level Project Plan</a:t>
            </a:r>
          </a:p>
        </p:txBody>
      </p:sp>
      <p:sp>
        <p:nvSpPr>
          <p:cNvPr id="262" name="Textplatzhalter 2">
            <a:extLst>
              <a:ext uri="{FF2B5EF4-FFF2-40B4-BE49-F238E27FC236}">
                <a16:creationId xmlns:a16="http://schemas.microsoft.com/office/drawing/2014/main" id="{89C2D09B-B3BE-5694-5149-BB8831F23195}"/>
              </a:ext>
            </a:extLst>
          </p:cNvPr>
          <p:cNvSpPr>
            <a:spLocks noGrp="1"/>
          </p:cNvSpPr>
          <p:nvPr>
            <p:custDataLst>
              <p:tags r:id="rId2"/>
            </p:custDataLst>
          </p:nvPr>
        </p:nvSpPr>
        <p:spPr bwMode="auto">
          <a:xfrm>
            <a:off x="3805238" y="1470025"/>
            <a:ext cx="5451475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4156718E-E283-4B27-A7BC-989EF68B9903}" type="datetime'''''''''''''''''''''''''''20''''''''''''2''''''4'''''''''">
              <a:rPr kumimoji="0" lang="en-US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2024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4" name="Textplatzhalter 2">
            <a:extLst>
              <a:ext uri="{FF2B5EF4-FFF2-40B4-BE49-F238E27FC236}">
                <a16:creationId xmlns:a16="http://schemas.microsoft.com/office/drawing/2014/main" id="{F759CACB-F50E-425B-A26A-1F99DCC958B0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3805238" y="1641475"/>
            <a:ext cx="91916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488092D-C707-4F38-956C-0DF4685ACB5F}" type="datetime'''J''''''''''''u''l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5" name="Textplatzhalter 2">
            <a:extLst>
              <a:ext uri="{FF2B5EF4-FFF2-40B4-BE49-F238E27FC236}">
                <a16:creationId xmlns:a16="http://schemas.microsoft.com/office/drawing/2014/main" id="{52DB93FA-A458-F6C8-E18A-32E25875AC3C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4724400" y="1641475"/>
            <a:ext cx="917575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B75F1E5F-AD75-4A44-A8C4-96BFA6ABD32F}" type="datetime'''''''''''A''''''''''ug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Aug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6" name="Textplatzhalter 2">
            <a:extLst>
              <a:ext uri="{FF2B5EF4-FFF2-40B4-BE49-F238E27FC236}">
                <a16:creationId xmlns:a16="http://schemas.microsoft.com/office/drawing/2014/main" id="{56F14717-3CEE-4D83-1425-E0BA38E2F64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641974" y="1641475"/>
            <a:ext cx="889000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6BF63BE-7AD7-4F9C-989D-06155F598857}" type="datetime'S''''''''''''''''''''''''''e''''''''''''''p''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Sep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7" name="Textplatzhalter 2">
            <a:extLst>
              <a:ext uri="{FF2B5EF4-FFF2-40B4-BE49-F238E27FC236}">
                <a16:creationId xmlns:a16="http://schemas.microsoft.com/office/drawing/2014/main" id="{661AEE27-7252-2718-F531-1E07CB4052C5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530975" y="1641475"/>
            <a:ext cx="91916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0D5BB6-6F7A-4C06-AFD0-FB4D317D257C}" type="datetime'O''''c''''''''''''''t''''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Oct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28" name="Textplatzhalter 2">
            <a:extLst>
              <a:ext uri="{FF2B5EF4-FFF2-40B4-BE49-F238E27FC236}">
                <a16:creationId xmlns:a16="http://schemas.microsoft.com/office/drawing/2014/main" id="{95AE9937-F2DD-2A0B-1E8D-8508CEBD6BA9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50138" y="1641475"/>
            <a:ext cx="88741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FD1C3B5-0F9D-41F3-B8A1-E12F4C166956}" type="datetime'''''''N''''''''''''''''''''''o''''''''v''''''''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Nov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D28017BD-AFC2-11D8-42BF-FCE0C253D1FF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337550" y="1641475"/>
            <a:ext cx="919163" cy="171450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7463" rIns="0" bIns="17463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0329D1A-9CAE-4B3D-8CA3-CCB96EADCF35}" type="datetime'''''''''''''''''''''''''''''D''e''''''''''''''''c'''''''''">
              <a:rPr lang="en-GB" altLang="en-US" sz="1000" b="1" smtClean="0">
                <a:solidFill>
                  <a:srgbClr val="000000"/>
                </a:solidFill>
                <a:latin typeface="Open Sauce One" panose="020B0604020202020204" charset="0"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GB" sz="10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72D2352-924B-52D3-AF7A-B7EC3247215A}"/>
              </a:ext>
            </a:extLst>
          </p:cNvPr>
          <p:cNvCxnSpPr/>
          <p:nvPr>
            <p:custDataLst>
              <p:tags r:id="rId9"/>
            </p:custDataLst>
          </p:nvPr>
        </p:nvCxnSpPr>
        <p:spPr bwMode="auto">
          <a:xfrm>
            <a:off x="3805238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7EA0CA5-5421-40B7-D307-FF02CD8A73BC}"/>
              </a:ext>
            </a:extLst>
          </p:cNvPr>
          <p:cNvCxnSpPr/>
          <p:nvPr>
            <p:custDataLst>
              <p:tags r:id="rId10"/>
            </p:custDataLst>
          </p:nvPr>
        </p:nvCxnSpPr>
        <p:spPr bwMode="auto">
          <a:xfrm>
            <a:off x="9256713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6F631C9-3E6A-66A7-8EA6-A396AFB1B0E5}"/>
              </a:ext>
            </a:extLst>
          </p:cNvPr>
          <p:cNvCxnSpPr/>
          <p:nvPr>
            <p:custDataLst>
              <p:tags r:id="rId11"/>
            </p:custDataLst>
          </p:nvPr>
        </p:nvCxnSpPr>
        <p:spPr bwMode="auto">
          <a:xfrm>
            <a:off x="5641975" y="1812925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0A0F75-28C2-94F6-E8E8-77DBFB15A5B8}"/>
              </a:ext>
            </a:extLst>
          </p:cNvPr>
          <p:cNvCxnSpPr/>
          <p:nvPr>
            <p:custDataLst>
              <p:tags r:id="rId12"/>
            </p:custDataLst>
          </p:nvPr>
        </p:nvCxnSpPr>
        <p:spPr bwMode="auto">
          <a:xfrm>
            <a:off x="7450138" y="1812926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4F11F9A-87E0-362C-C3C5-E904F096AD36}"/>
              </a:ext>
            </a:extLst>
          </p:cNvPr>
          <p:cNvCxnSpPr/>
          <p:nvPr>
            <p:custDataLst>
              <p:tags r:id="rId13"/>
            </p:custDataLst>
          </p:nvPr>
        </p:nvCxnSpPr>
        <p:spPr bwMode="auto">
          <a:xfrm>
            <a:off x="11480800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3A45C84-0ACC-7DBA-3091-5DF65478734E}"/>
              </a:ext>
            </a:extLst>
          </p:cNvPr>
          <p:cNvCxnSpPr/>
          <p:nvPr>
            <p:custDataLst>
              <p:tags r:id="rId14"/>
            </p:custDataLst>
          </p:nvPr>
        </p:nvCxnSpPr>
        <p:spPr bwMode="auto">
          <a:xfrm>
            <a:off x="1377950" y="1812926"/>
            <a:ext cx="0" cy="3851275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91700B9-D027-6C26-A580-930E559DEAE1}"/>
              </a:ext>
            </a:extLst>
          </p:cNvPr>
          <p:cNvCxnSpPr/>
          <p:nvPr>
            <p:custDataLst>
              <p:tags r:id="rId15"/>
            </p:custDataLst>
          </p:nvPr>
        </p:nvCxnSpPr>
        <p:spPr bwMode="auto">
          <a:xfrm>
            <a:off x="6530975" y="1812926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3A09031-61FB-9489-3882-46361471922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auto">
          <a:xfrm>
            <a:off x="8337550" y="1812926"/>
            <a:ext cx="0" cy="385127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B7D5624E-2739-AE45-B568-FB59E10D087E}"/>
              </a:ext>
            </a:extLst>
          </p:cNvPr>
          <p:cNvCxnSpPr/>
          <p:nvPr>
            <p:custDataLst>
              <p:tags r:id="rId17"/>
            </p:custDataLst>
          </p:nvPr>
        </p:nvCxnSpPr>
        <p:spPr bwMode="auto">
          <a:xfrm>
            <a:off x="1377950" y="2516188"/>
            <a:ext cx="1010285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854A52-175D-71B6-7B36-0753AADE7077}"/>
              </a:ext>
            </a:extLst>
          </p:cNvPr>
          <p:cNvCxnSpPr/>
          <p:nvPr>
            <p:custDataLst>
              <p:tags r:id="rId18"/>
            </p:custDataLst>
          </p:nvPr>
        </p:nvCxnSpPr>
        <p:spPr bwMode="auto">
          <a:xfrm>
            <a:off x="1377950" y="5664200"/>
            <a:ext cx="101028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D3F62DA5-31F9-E9F0-65D1-D067AFE37815}"/>
              </a:ext>
            </a:extLst>
          </p:cNvPr>
          <p:cNvCxnSpPr/>
          <p:nvPr>
            <p:custDataLst>
              <p:tags r:id="rId19"/>
            </p:custDataLst>
          </p:nvPr>
        </p:nvCxnSpPr>
        <p:spPr bwMode="auto">
          <a:xfrm>
            <a:off x="5256213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5DB9D6-E1B5-C351-26FD-E2FE597225AC}"/>
              </a:ext>
            </a:extLst>
          </p:cNvPr>
          <p:cNvCxnSpPr/>
          <p:nvPr>
            <p:custDataLst>
              <p:tags r:id="rId20"/>
            </p:custDataLst>
          </p:nvPr>
        </p:nvCxnSpPr>
        <p:spPr bwMode="auto">
          <a:xfrm>
            <a:off x="5256213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6FD0E7F2-2607-E50F-D9AD-C4C55113D99B}"/>
              </a:ext>
            </a:extLst>
          </p:cNvPr>
          <p:cNvCxnSpPr/>
          <p:nvPr>
            <p:custDataLst>
              <p:tags r:id="rId21"/>
            </p:custDataLst>
          </p:nvPr>
        </p:nvCxnSpPr>
        <p:spPr bwMode="auto">
          <a:xfrm>
            <a:off x="5583238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E2BB36-0A3A-A229-88D3-588A1C8C06D6}"/>
              </a:ext>
            </a:extLst>
          </p:cNvPr>
          <p:cNvCxnSpPr/>
          <p:nvPr>
            <p:custDataLst>
              <p:tags r:id="rId22"/>
            </p:custDataLst>
          </p:nvPr>
        </p:nvCxnSpPr>
        <p:spPr bwMode="auto">
          <a:xfrm>
            <a:off x="4724400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815306BE-7CB6-79CA-0E6A-B41825A059D1}"/>
              </a:ext>
            </a:extLst>
          </p:cNvPr>
          <p:cNvCxnSpPr/>
          <p:nvPr>
            <p:custDataLst>
              <p:tags r:id="rId23"/>
            </p:custDataLst>
          </p:nvPr>
        </p:nvCxnSpPr>
        <p:spPr bwMode="auto">
          <a:xfrm>
            <a:off x="8782050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6C944185-C588-7E6F-7F79-9D294D051D26}"/>
              </a:ext>
            </a:extLst>
          </p:cNvPr>
          <p:cNvCxnSpPr/>
          <p:nvPr>
            <p:custDataLst>
              <p:tags r:id="rId24"/>
            </p:custDataLst>
          </p:nvPr>
        </p:nvCxnSpPr>
        <p:spPr bwMode="auto">
          <a:xfrm>
            <a:off x="5434013" y="1812925"/>
            <a:ext cx="0" cy="4014788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F0ED0ED5-9CEE-FEE1-6A0C-EEB9EBBD00BD}"/>
              </a:ext>
            </a:extLst>
          </p:cNvPr>
          <p:cNvCxnSpPr/>
          <p:nvPr>
            <p:custDataLst>
              <p:tags r:id="rId25"/>
            </p:custDataLst>
          </p:nvPr>
        </p:nvCxnSpPr>
        <p:spPr bwMode="auto">
          <a:xfrm>
            <a:off x="1377950" y="1812925"/>
            <a:ext cx="10102850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FEE55E3-9D49-565D-2948-2C839BC3CC99}"/>
              </a:ext>
            </a:extLst>
          </p:cNvPr>
          <p:cNvSpPr/>
          <p:nvPr>
            <p:custDataLst>
              <p:tags r:id="rId26"/>
            </p:custDataLst>
          </p:nvPr>
        </p:nvSpPr>
        <p:spPr bwMode="auto">
          <a:xfrm>
            <a:off x="5789613" y="3681413"/>
            <a:ext cx="1216025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623F5D0-C5F6-46E7-2E66-80081D781522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4102100" y="2725738"/>
            <a:ext cx="1687513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2420989-3205-A857-BE5E-AF8A9CA30EDA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789613" y="3263900"/>
            <a:ext cx="1216025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890555FB-20FA-76B9-FA33-BE70BD961B3A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6916738" y="4919663"/>
            <a:ext cx="2281238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4EC3AE-D00D-E034-DBC4-AD97E2C956D8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5286375" y="4502150"/>
            <a:ext cx="1630363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949A7A14-4517-1B79-047E-2449720D49F1}"/>
              </a:ext>
            </a:extLst>
          </p:cNvPr>
          <p:cNvSpPr/>
          <p:nvPr>
            <p:custDataLst>
              <p:tags r:id="rId31"/>
            </p:custDataLst>
          </p:nvPr>
        </p:nvSpPr>
        <p:spPr bwMode="auto">
          <a:xfrm>
            <a:off x="6086475" y="4084638"/>
            <a:ext cx="919163" cy="98425"/>
          </a:xfrm>
          <a:prstGeom prst="rect">
            <a:avLst/>
          </a:prstGeom>
          <a:solidFill>
            <a:srgbClr val="3F3F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Arrow: Right 296">
            <a:extLst>
              <a:ext uri="{FF2B5EF4-FFF2-40B4-BE49-F238E27FC236}">
                <a16:creationId xmlns:a16="http://schemas.microsoft.com/office/drawing/2014/main" id="{407A5D74-1753-BE25-690B-1A14265CC1B1}"/>
              </a:ext>
            </a:extLst>
          </p:cNvPr>
          <p:cNvSpPr/>
          <p:nvPr>
            <p:custDataLst>
              <p:tags r:id="rId32"/>
            </p:custDataLst>
          </p:nvPr>
        </p:nvSpPr>
        <p:spPr bwMode="auto">
          <a:xfrm>
            <a:off x="4102099" y="1973263"/>
            <a:ext cx="5270500" cy="1968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F3FEF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" name="Rectangle 409">
            <a:extLst>
              <a:ext uri="{FF2B5EF4-FFF2-40B4-BE49-F238E27FC236}">
                <a16:creationId xmlns:a16="http://schemas.microsoft.com/office/drawing/2014/main" id="{566FE5F1-0266-2072-6395-343BAF6D9052}"/>
              </a:ext>
            </a:extLst>
          </p:cNvPr>
          <p:cNvSpPr/>
          <p:nvPr>
            <p:custDataLst>
              <p:tags r:id="rId33"/>
            </p:custDataLst>
          </p:nvPr>
        </p:nvSpPr>
        <p:spPr bwMode="auto">
          <a:xfrm>
            <a:off x="6916738" y="5338763"/>
            <a:ext cx="2281238" cy="98425"/>
          </a:xfrm>
          <a:prstGeom prst="rect">
            <a:avLst/>
          </a:prstGeom>
          <a:solidFill>
            <a:srgbClr val="3F3FEF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9" name="Isosceles Triangle 108">
            <a:extLst>
              <a:ext uri="{FF2B5EF4-FFF2-40B4-BE49-F238E27FC236}">
                <a16:creationId xmlns:a16="http://schemas.microsoft.com/office/drawing/2014/main" id="{CD809C4A-1FFD-DC87-42A4-9B8D5005E282}"/>
              </a:ext>
            </a:extLst>
          </p:cNvPr>
          <p:cNvSpPr/>
          <p:nvPr>
            <p:custDataLst>
              <p:tags r:id="rId34"/>
            </p:custDataLst>
          </p:nvPr>
        </p:nvSpPr>
        <p:spPr bwMode="gray">
          <a:xfrm>
            <a:off x="8724900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riangle 73">
            <a:extLst>
              <a:ext uri="{FF2B5EF4-FFF2-40B4-BE49-F238E27FC236}">
                <a16:creationId xmlns:a16="http://schemas.microsoft.com/office/drawing/2014/main" id="{0941E879-7FB0-EA0F-B663-EE7FABF8753B}"/>
              </a:ext>
            </a:extLst>
          </p:cNvPr>
          <p:cNvSpPr/>
          <p:nvPr>
            <p:custDataLst>
              <p:tags r:id="rId35"/>
            </p:custDataLst>
          </p:nvPr>
        </p:nvSpPr>
        <p:spPr bwMode="gray">
          <a:xfrm>
            <a:off x="5526088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riangle 53">
            <a:extLst>
              <a:ext uri="{FF2B5EF4-FFF2-40B4-BE49-F238E27FC236}">
                <a16:creationId xmlns:a16="http://schemas.microsoft.com/office/drawing/2014/main" id="{5D76FB29-052E-0303-25B6-0074EF10D180}"/>
              </a:ext>
            </a:extLst>
          </p:cNvPr>
          <p:cNvSpPr/>
          <p:nvPr>
            <p:custDataLst>
              <p:tags r:id="rId36"/>
            </p:custDataLst>
          </p:nvPr>
        </p:nvSpPr>
        <p:spPr bwMode="gray">
          <a:xfrm>
            <a:off x="5376863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BFF9F6DA-CBC1-99B4-E64F-67C8243783B4}"/>
              </a:ext>
            </a:extLst>
          </p:cNvPr>
          <p:cNvSpPr/>
          <p:nvPr>
            <p:custDataLst>
              <p:tags r:id="rId37"/>
            </p:custDataLst>
          </p:nvPr>
        </p:nvSpPr>
        <p:spPr bwMode="gray">
          <a:xfrm>
            <a:off x="5199063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A824CF21-7019-BC3A-0C78-C116CDCFD103}"/>
              </a:ext>
            </a:extLst>
          </p:cNvPr>
          <p:cNvSpPr/>
          <p:nvPr>
            <p:custDataLst>
              <p:tags r:id="rId38"/>
            </p:custDataLst>
          </p:nvPr>
        </p:nvSpPr>
        <p:spPr bwMode="gray">
          <a:xfrm>
            <a:off x="5199063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672CD2CF-89C5-FFED-CDD0-C1B304936C69}"/>
              </a:ext>
            </a:extLst>
          </p:cNvPr>
          <p:cNvSpPr/>
          <p:nvPr>
            <p:custDataLst>
              <p:tags r:id="rId39"/>
            </p:custDataLst>
          </p:nvPr>
        </p:nvSpPr>
        <p:spPr bwMode="gray">
          <a:xfrm>
            <a:off x="4667250" y="5770563"/>
            <a:ext cx="114300" cy="114300"/>
          </a:xfrm>
          <a:prstGeom prst="triangle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Diamond 114">
            <a:extLst>
              <a:ext uri="{FF2B5EF4-FFF2-40B4-BE49-F238E27FC236}">
                <a16:creationId xmlns:a16="http://schemas.microsoft.com/office/drawing/2014/main" id="{0608E56A-0C90-0B8D-BE0F-A598AA452050}"/>
              </a:ext>
            </a:extLst>
          </p:cNvPr>
          <p:cNvSpPr/>
          <p:nvPr>
            <p:custDataLst>
              <p:tags r:id="rId40"/>
            </p:custDataLst>
          </p:nvPr>
        </p:nvSpPr>
        <p:spPr bwMode="gray">
          <a:xfrm>
            <a:off x="5732463" y="2717800"/>
            <a:ext cx="114300" cy="114300"/>
          </a:xfrm>
          <a:prstGeom prst="diamon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iamond 89">
            <a:extLst>
              <a:ext uri="{FF2B5EF4-FFF2-40B4-BE49-F238E27FC236}">
                <a16:creationId xmlns:a16="http://schemas.microsoft.com/office/drawing/2014/main" id="{F141271F-505C-E29D-0FCB-B5C8BC72083F}"/>
              </a:ext>
            </a:extLst>
          </p:cNvPr>
          <p:cNvSpPr/>
          <p:nvPr>
            <p:custDataLst>
              <p:tags r:id="rId41"/>
            </p:custDataLst>
          </p:nvPr>
        </p:nvSpPr>
        <p:spPr bwMode="gray">
          <a:xfrm>
            <a:off x="6859588" y="4494213"/>
            <a:ext cx="114300" cy="114300"/>
          </a:xfrm>
          <a:prstGeom prst="diamond">
            <a:avLst/>
          </a:prstGeom>
          <a:solidFill>
            <a:srgbClr val="FFFFFF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A1142B80-57CE-E91B-CA58-78721BF264CC}"/>
              </a:ext>
            </a:extLst>
          </p:cNvPr>
          <p:cNvCxnSpPr/>
          <p:nvPr>
            <p:custDataLst>
              <p:tags r:id="rId42"/>
            </p:custDataLst>
          </p:nvPr>
        </p:nvCxnSpPr>
        <p:spPr bwMode="gray">
          <a:xfrm flipH="1" flipV="1">
            <a:off x="5583238" y="5907088"/>
            <a:ext cx="735013" cy="4603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BF8EA6D-4E44-EE89-B6EA-4DEC05C57AC3}"/>
              </a:ext>
            </a:extLst>
          </p:cNvPr>
          <p:cNvCxnSpPr>
            <a:cxnSpLocks/>
          </p:cNvCxnSpPr>
          <p:nvPr>
            <p:custDataLst>
              <p:tags r:id="rId43"/>
            </p:custDataLst>
          </p:nvPr>
        </p:nvCxnSpPr>
        <p:spPr bwMode="gray">
          <a:xfrm flipV="1">
            <a:off x="4316413" y="5907088"/>
            <a:ext cx="407988" cy="4603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BF8AF8A7-98A8-0B04-957A-923B822D44C3}"/>
              </a:ext>
            </a:extLst>
          </p:cNvPr>
          <p:cNvCxnSpPr/>
          <p:nvPr>
            <p:custDataLst>
              <p:tags r:id="rId44"/>
            </p:custDataLst>
          </p:nvPr>
        </p:nvCxnSpPr>
        <p:spPr bwMode="gray">
          <a:xfrm flipV="1">
            <a:off x="4679950" y="5907087"/>
            <a:ext cx="576263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746B78A-1FE8-3294-C5A3-1AA3057F4F19}"/>
              </a:ext>
            </a:extLst>
          </p:cNvPr>
          <p:cNvCxnSpPr>
            <a:cxnSpLocks/>
          </p:cNvCxnSpPr>
          <p:nvPr>
            <p:custDataLst>
              <p:tags r:id="rId45"/>
            </p:custDataLst>
          </p:nvPr>
        </p:nvCxnSpPr>
        <p:spPr bwMode="gray">
          <a:xfrm flipV="1">
            <a:off x="4995863" y="5907087"/>
            <a:ext cx="260350" cy="46038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4F9BECA-7CD6-7789-A1B9-4697DE442AEC}"/>
              </a:ext>
            </a:extLst>
          </p:cNvPr>
          <p:cNvCxnSpPr/>
          <p:nvPr>
            <p:custDataLst>
              <p:tags r:id="rId46"/>
            </p:custDataLst>
          </p:nvPr>
        </p:nvCxnSpPr>
        <p:spPr bwMode="gray">
          <a:xfrm flipH="1" flipV="1">
            <a:off x="5434013" y="5907088"/>
            <a:ext cx="166688" cy="46037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5" name="Textplatzhalter 2">
            <a:extLst>
              <a:ext uri="{FF2B5EF4-FFF2-40B4-BE49-F238E27FC236}">
                <a16:creationId xmlns:a16="http://schemas.microsoft.com/office/drawing/2014/main" id="{2EC03F44-B966-665F-EBBC-570E70DCB3BE}"/>
              </a:ext>
            </a:extLst>
          </p:cNvPr>
          <p:cNvSpPr>
            <a:spLocks noGrp="1"/>
          </p:cNvSpPr>
          <p:nvPr>
            <p:custDataLst>
              <p:tags r:id="rId47"/>
            </p:custDataLst>
          </p:nvPr>
        </p:nvSpPr>
        <p:spPr bwMode="auto">
          <a:xfrm>
            <a:off x="1428750" y="4075113"/>
            <a:ext cx="23256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System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integration</a:t>
            </a: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 &amp;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technical</a:t>
            </a: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 in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test</a:t>
            </a:r>
            <a:r>
              <a:rPr lang="de-DE" altLang="en-US" sz="1000">
                <a:solidFill>
                  <a:srgbClr val="000000"/>
                </a:solidFill>
                <a:latin typeface="Open Sauce One" panose="020B0604020202020204" charset="0"/>
              </a:rPr>
              <a:t> </a:t>
            </a:r>
            <a:r>
              <a:rPr lang="de-DE" altLang="en-US" sz="1000" err="1">
                <a:solidFill>
                  <a:srgbClr val="000000"/>
                </a:solidFill>
                <a:latin typeface="Open Sauce One" panose="020B0604020202020204" charset="0"/>
              </a:rPr>
              <a:t>system</a:t>
            </a:r>
            <a:endParaRPr kumimoji="0" lang="de-DE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76" name="Textplatzhalter 2">
            <a:extLst>
              <a:ext uri="{FF2B5EF4-FFF2-40B4-BE49-F238E27FC236}">
                <a16:creationId xmlns:a16="http://schemas.microsoft.com/office/drawing/2014/main" id="{0BA9EF2B-78D6-85EB-2710-7F4ADBD118C2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9423400" y="4075113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 panose="020B0604020202020204" charset="0"/>
              </a:rPr>
              <a:t>Hy</a:t>
            </a:r>
            <a:endParaRPr kumimoji="0" lang="en-GB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sym typeface="Lato" panose="020F0502020204030203" pitchFamily="34" charset="0"/>
            </a:endParaRPr>
          </a:p>
        </p:txBody>
      </p:sp>
      <p:sp>
        <p:nvSpPr>
          <p:cNvPr id="81" name="Szöveg helye 2">
            <a:extLst>
              <a:ext uri="{FF2B5EF4-FFF2-40B4-BE49-F238E27FC236}">
                <a16:creationId xmlns:a16="http://schemas.microsoft.com/office/drawing/2014/main" id="{4EBEF52D-A1A2-ED6F-61E1-4B8423F8C703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10317163" y="4075113"/>
            <a:ext cx="93663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IT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67" name="Szöveg helye 2">
            <a:extLst>
              <a:ext uri="{FF2B5EF4-FFF2-40B4-BE49-F238E27FC236}">
                <a16:creationId xmlns:a16="http://schemas.microsoft.com/office/drawing/2014/main" id="{5459C1A0-1723-DC79-5491-CE9689AB393F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10317163" y="2716213"/>
            <a:ext cx="9286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PMO + Tax &amp; SME</a:t>
            </a:r>
            <a:endParaRPr lang="en-US" sz="1000">
              <a:sym typeface="Lato" panose="020F0502020204030203" pitchFamily="34" charset="0"/>
            </a:endParaRPr>
          </a:p>
        </p:txBody>
      </p:sp>
      <p:sp useBgFill="1">
        <p:nvSpPr>
          <p:cNvPr id="88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51"/>
            </p:custDataLst>
          </p:nvPr>
        </p:nvSpPr>
        <p:spPr bwMode="auto">
          <a:xfrm>
            <a:off x="7015163" y="4445000"/>
            <a:ext cx="814388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  <a:sym typeface="Lato" panose="020F0502020204030203" pitchFamily="34" charset="0"/>
              </a:rPr>
              <a:t>Go-live decision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30" name="Textplatzhalter 2">
            <a:extLst>
              <a:ext uri="{FF2B5EF4-FFF2-40B4-BE49-F238E27FC236}">
                <a16:creationId xmlns:a16="http://schemas.microsoft.com/office/drawing/2014/main" id="{4B3208C5-0A57-83F5-7860-A6B780F89755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9423400" y="2716213"/>
            <a:ext cx="814388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 &amp; Hy</a:t>
            </a:r>
            <a:endParaRPr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08" name="Textplatzhalter 2">
            <a:extLst>
              <a:ext uri="{FF2B5EF4-FFF2-40B4-BE49-F238E27FC236}">
                <a16:creationId xmlns:a16="http://schemas.microsoft.com/office/drawing/2014/main" id="{DE9FA26C-5204-8A44-7FC4-5F78DC21C0E9}"/>
              </a:ext>
            </a:extLst>
          </p:cNvPr>
          <p:cNvSpPr>
            <a:spLocks noGrp="1"/>
          </p:cNvSpPr>
          <p:nvPr>
            <p:custDataLst>
              <p:tags r:id="rId53"/>
            </p:custDataLst>
          </p:nvPr>
        </p:nvSpPr>
        <p:spPr bwMode="auto">
          <a:xfrm>
            <a:off x="1428750" y="4492625"/>
            <a:ext cx="11318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de-DE" sz="1000">
                <a:solidFill>
                  <a:srgbClr val="000000"/>
                </a:solidFill>
                <a:latin typeface="Open Sauce One" panose="020B0604020202020204" charset="0"/>
                <a:sym typeface="Lato" panose="020F0502020204030203" pitchFamily="34" charset="0"/>
              </a:rPr>
              <a:t>U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ser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training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and UAT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34" name="Textplatzhalter 2">
            <a:extLst>
              <a:ext uri="{FF2B5EF4-FFF2-40B4-BE49-F238E27FC236}">
                <a16:creationId xmlns:a16="http://schemas.microsoft.com/office/drawing/2014/main" id="{58CFDEFD-E84A-95FF-2377-DA1E233A6A50}"/>
              </a:ext>
            </a:extLst>
          </p:cNvPr>
          <p:cNvSpPr>
            <a:spLocks noGrp="1"/>
          </p:cNvSpPr>
          <p:nvPr>
            <p:custDataLst>
              <p:tags r:id="rId54"/>
            </p:custDataLst>
          </p:nvPr>
        </p:nvSpPr>
        <p:spPr bwMode="auto">
          <a:xfrm>
            <a:off x="9423400" y="4492625"/>
            <a:ext cx="8143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 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&amp; 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  <a:sym typeface="Lato" panose="020F0502020204030203" pitchFamily="34" charset="0"/>
            </a:endParaRPr>
          </a:p>
        </p:txBody>
      </p:sp>
      <p:sp>
        <p:nvSpPr>
          <p:cNvPr id="93" name="Szöveg helye 2">
            <a:extLst>
              <a:ext uri="{FF2B5EF4-FFF2-40B4-BE49-F238E27FC236}">
                <a16:creationId xmlns:a16="http://schemas.microsoft.com/office/drawing/2014/main" id="{7E7FC530-76CD-F801-15DB-AA349E1B86A3}"/>
              </a:ext>
            </a:extLst>
          </p:cNvPr>
          <p:cNvSpPr>
            <a:spLocks noGrp="1"/>
          </p:cNvSpPr>
          <p:nvPr>
            <p:custDataLst>
              <p:tags r:id="rId55"/>
            </p:custDataLst>
          </p:nvPr>
        </p:nvSpPr>
        <p:spPr bwMode="auto">
          <a:xfrm>
            <a:off x="10317163" y="4492625"/>
            <a:ext cx="68103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Business &amp; IT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01" name="Textplatzhalter 2">
            <a:extLst>
              <a:ext uri="{FF2B5EF4-FFF2-40B4-BE49-F238E27FC236}">
                <a16:creationId xmlns:a16="http://schemas.microsoft.com/office/drawing/2014/main" id="{6E973AB7-C047-C52D-0FE6-0190C47FC6D8}"/>
              </a:ext>
            </a:extLst>
          </p:cNvPr>
          <p:cNvSpPr>
            <a:spLocks noGrp="1"/>
          </p:cNvSpPr>
          <p:nvPr>
            <p:custDataLst>
              <p:tags r:id="rId56"/>
            </p:custDataLst>
          </p:nvPr>
        </p:nvSpPr>
        <p:spPr bwMode="auto">
          <a:xfrm>
            <a:off x="1428751" y="2716213"/>
            <a:ext cx="170656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Solution,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integration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design, SAP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connector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installation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10" name="Textplatzhalter 2">
            <a:extLst>
              <a:ext uri="{FF2B5EF4-FFF2-40B4-BE49-F238E27FC236}">
                <a16:creationId xmlns:a16="http://schemas.microsoft.com/office/drawing/2014/main" id="{6B8C28DF-8DBC-A412-13A2-481D407956D1}"/>
              </a:ext>
            </a:extLst>
          </p:cNvPr>
          <p:cNvSpPr>
            <a:spLocks noGrp="1"/>
          </p:cNvSpPr>
          <p:nvPr>
            <p:custDataLst>
              <p:tags r:id="rId57"/>
            </p:custDataLst>
          </p:nvPr>
        </p:nvSpPr>
        <p:spPr bwMode="auto">
          <a:xfrm>
            <a:off x="1428750" y="4910138"/>
            <a:ext cx="13795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Productive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 </a:t>
            </a: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pilot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 </a:t>
            </a: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test</a:t>
            </a:r>
            <a:r>
              <a:rPr kumimoji="0" lang="de-DE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 </a:t>
            </a: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phase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38" name="Textplatzhalter 2">
            <a:extLst>
              <a:ext uri="{FF2B5EF4-FFF2-40B4-BE49-F238E27FC236}">
                <a16:creationId xmlns:a16="http://schemas.microsoft.com/office/drawing/2014/main" id="{6BB09EEC-3F0C-DE94-B84B-F5B0E966D0F5}"/>
              </a:ext>
            </a:extLst>
          </p:cNvPr>
          <p:cNvSpPr>
            <a:spLocks noGrp="1"/>
          </p:cNvSpPr>
          <p:nvPr>
            <p:custDataLst>
              <p:tags r:id="rId58"/>
            </p:custDataLst>
          </p:nvPr>
        </p:nvSpPr>
        <p:spPr bwMode="auto">
          <a:xfrm>
            <a:off x="9423400" y="4910138"/>
            <a:ext cx="8429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  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&amp; 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  <a:sym typeface="Lato" panose="020F0502020204030203" pitchFamily="34" charset="0"/>
            </a:endParaRPr>
          </a:p>
        </p:txBody>
      </p:sp>
      <p:sp>
        <p:nvSpPr>
          <p:cNvPr id="98" name="Szöveg helye 2">
            <a:extLst>
              <a:ext uri="{FF2B5EF4-FFF2-40B4-BE49-F238E27FC236}">
                <a16:creationId xmlns:a16="http://schemas.microsoft.com/office/drawing/2014/main" id="{31001F60-1412-82A4-FF69-300488AA43A7}"/>
              </a:ext>
            </a:extLst>
          </p:cNvPr>
          <p:cNvSpPr>
            <a:spLocks noGrp="1"/>
          </p:cNvSpPr>
          <p:nvPr>
            <p:custDataLst>
              <p:tags r:id="rId59"/>
            </p:custDataLst>
          </p:nvPr>
        </p:nvSpPr>
        <p:spPr bwMode="auto">
          <a:xfrm>
            <a:off x="10317164" y="4910138"/>
            <a:ext cx="257175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PMO</a:t>
            </a:r>
            <a:endParaRPr lang="en-US" sz="1000">
              <a:sym typeface="Lato" panose="020F0502020204030203" pitchFamily="34" charset="0"/>
            </a:endParaRPr>
          </a:p>
        </p:txBody>
      </p:sp>
      <p:sp useBgFill="1">
        <p:nvSpPr>
          <p:cNvPr id="11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0"/>
            </p:custDataLst>
          </p:nvPr>
        </p:nvSpPr>
        <p:spPr bwMode="auto">
          <a:xfrm>
            <a:off x="5888038" y="2668588"/>
            <a:ext cx="1560513" cy="21272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</a:rPr>
              <a:t>Pilot solution design approved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14" name="Textplatzhalter 2">
            <a:extLst>
              <a:ext uri="{FF2B5EF4-FFF2-40B4-BE49-F238E27FC236}">
                <a16:creationId xmlns:a16="http://schemas.microsoft.com/office/drawing/2014/main" id="{4BEBD6A8-CD9E-325F-8CAD-0F0223C21BB2}"/>
              </a:ext>
            </a:extLst>
          </p:cNvPr>
          <p:cNvSpPr>
            <a:spLocks noGrp="1"/>
          </p:cNvSpPr>
          <p:nvPr>
            <p:custDataLst>
              <p:tags r:id="rId61"/>
            </p:custDataLst>
          </p:nvPr>
        </p:nvSpPr>
        <p:spPr bwMode="auto">
          <a:xfrm>
            <a:off x="1428750" y="5329238"/>
            <a:ext cx="5334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en-US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Hypercare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0" name="Textplatzhalter 2">
            <a:extLst>
              <a:ext uri="{FF2B5EF4-FFF2-40B4-BE49-F238E27FC236}">
                <a16:creationId xmlns:a16="http://schemas.microsoft.com/office/drawing/2014/main" id="{1375DA5D-848C-6B56-9C18-D7385BED3E1C}"/>
              </a:ext>
            </a:extLst>
          </p:cNvPr>
          <p:cNvSpPr>
            <a:spLocks noGrp="1"/>
          </p:cNvSpPr>
          <p:nvPr>
            <p:custDataLst>
              <p:tags r:id="rId62"/>
            </p:custDataLst>
          </p:nvPr>
        </p:nvSpPr>
        <p:spPr bwMode="auto">
          <a:xfrm>
            <a:off x="9423400" y="5329238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17" name="Textplatzhalter 2">
            <a:extLst>
              <a:ext uri="{FF2B5EF4-FFF2-40B4-BE49-F238E27FC236}">
                <a16:creationId xmlns:a16="http://schemas.microsoft.com/office/drawing/2014/main" id="{40DC6B47-C99A-9E9E-B685-7A1B2E2FCBC3}"/>
              </a:ext>
            </a:extLst>
          </p:cNvPr>
          <p:cNvSpPr>
            <a:spLocks noGrp="1"/>
          </p:cNvSpPr>
          <p:nvPr>
            <p:custDataLst>
              <p:tags r:id="rId63"/>
            </p:custDataLst>
          </p:nvPr>
        </p:nvSpPr>
        <p:spPr bwMode="auto">
          <a:xfrm>
            <a:off x="1428751" y="1658938"/>
            <a:ext cx="4873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altLang="en-US" sz="1000" b="1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/>
              </a:rPr>
              <a:t>Activities</a:t>
            </a:r>
            <a:endParaRPr kumimoji="0" lang="de-DE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/>
            </a:endParaRPr>
          </a:p>
        </p:txBody>
      </p:sp>
      <p:sp>
        <p:nvSpPr>
          <p:cNvPr id="218" name="Textplatzhalter 2">
            <a:extLst>
              <a:ext uri="{FF2B5EF4-FFF2-40B4-BE49-F238E27FC236}">
                <a16:creationId xmlns:a16="http://schemas.microsoft.com/office/drawing/2014/main" id="{7F4BB805-0FFF-8E90-BEF1-4A721456FBE7}"/>
              </a:ext>
            </a:extLst>
          </p:cNvPr>
          <p:cNvSpPr>
            <a:spLocks noGrp="1"/>
          </p:cNvSpPr>
          <p:nvPr>
            <p:custDataLst>
              <p:tags r:id="rId64"/>
            </p:custDataLst>
          </p:nvPr>
        </p:nvSpPr>
        <p:spPr bwMode="auto">
          <a:xfrm>
            <a:off x="9423400" y="1658938"/>
            <a:ext cx="6365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2F45DB8A-CB9B-4345-AC3B-CA9E219F8A33}" type="datetime'R''''e''s''''''''''p''''o''''''''''''ns''''''i''''b''''''le'">
              <a:rPr kumimoji="0" lang="en-GB" altLang="en-US" sz="10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Responsible</a:t>
            </a:fld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5"/>
            </p:custDataLst>
          </p:nvPr>
        </p:nvSpPr>
        <p:spPr bwMode="auto">
          <a:xfrm>
            <a:off x="10317163" y="1582738"/>
            <a:ext cx="11128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 b="1">
                <a:effectLst/>
                <a:latin typeface="Open Sauce One"/>
                <a:sym typeface="Lato" panose="020F0502020204030203" pitchFamily="34" charset="0"/>
              </a:rPr>
              <a:t>Resources </a:t>
            </a:r>
            <a:r>
              <a:rPr lang="en-US" altLang="en-US" sz="1000" b="1">
                <a:latin typeface="Open Sauce One"/>
                <a:sym typeface="Lato" panose="020F0502020204030203" pitchFamily="34" charset="0"/>
              </a:rPr>
              <a:t>KWS/PWC</a:t>
            </a:r>
            <a:endParaRPr lang="en-US" sz="1000" b="1">
              <a:sym typeface="Lato" panose="020F0502020204030203" pitchFamily="34" charset="0"/>
            </a:endParaRPr>
          </a:p>
        </p:txBody>
      </p:sp>
      <p:sp>
        <p:nvSpPr>
          <p:cNvPr id="52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6"/>
            </p:custDataLst>
          </p:nvPr>
        </p:nvSpPr>
        <p:spPr bwMode="auto">
          <a:xfrm>
            <a:off x="10317164" y="2012950"/>
            <a:ext cx="709613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  <a:sym typeface="Lato" panose="020F0502020204030203" pitchFamily="34" charset="0"/>
              </a:rPr>
              <a:t>Business &amp; IT </a:t>
            </a:r>
            <a:br>
              <a:rPr lang="en-US" altLang="en-US" sz="1000">
                <a:effectLst/>
                <a:sym typeface="Lato" panose="020F0502020204030203" pitchFamily="34" charset="0"/>
              </a:rPr>
            </a:b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24" name="Textplatzhalter 2">
            <a:extLst>
              <a:ext uri="{FF2B5EF4-FFF2-40B4-BE49-F238E27FC236}">
                <a16:creationId xmlns:a16="http://schemas.microsoft.com/office/drawing/2014/main" id="{AA214B3C-2937-0C4B-EFFF-5D6C3C421683}"/>
              </a:ext>
            </a:extLst>
          </p:cNvPr>
          <p:cNvSpPr>
            <a:spLocks noGrp="1"/>
          </p:cNvSpPr>
          <p:nvPr>
            <p:custDataLst>
              <p:tags r:id="rId67"/>
            </p:custDataLst>
          </p:nvPr>
        </p:nvSpPr>
        <p:spPr bwMode="auto">
          <a:xfrm>
            <a:off x="9423400" y="2012950"/>
            <a:ext cx="814388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KWS/PWC </a:t>
            </a: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&amp; 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/>
              <a:sym typeface="Lato" panose="020F0502020204030203" pitchFamily="34" charset="0"/>
            </a:endParaRPr>
          </a:p>
        </p:txBody>
      </p:sp>
      <p:sp>
        <p:nvSpPr>
          <p:cNvPr id="223" name="Textplatzhalter 2">
            <a:extLst>
              <a:ext uri="{FF2B5EF4-FFF2-40B4-BE49-F238E27FC236}">
                <a16:creationId xmlns:a16="http://schemas.microsoft.com/office/drawing/2014/main" id="{764DA877-6048-397C-ED97-F5E1FBD16C94}"/>
              </a:ext>
            </a:extLst>
          </p:cNvPr>
          <p:cNvSpPr>
            <a:spLocks noGrp="1"/>
          </p:cNvSpPr>
          <p:nvPr>
            <p:custDataLst>
              <p:tags r:id="rId68"/>
            </p:custDataLst>
          </p:nvPr>
        </p:nvSpPr>
        <p:spPr bwMode="auto">
          <a:xfrm>
            <a:off x="1428750" y="2012950"/>
            <a:ext cx="10890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Project Management</a:t>
            </a: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104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69"/>
            </p:custDataLst>
          </p:nvPr>
        </p:nvSpPr>
        <p:spPr bwMode="auto">
          <a:xfrm>
            <a:off x="8347075" y="5953125"/>
            <a:ext cx="8699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Roll-out Decision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06" name="Textplatzhalter 2">
            <a:extLst>
              <a:ext uri="{FF2B5EF4-FFF2-40B4-BE49-F238E27FC236}">
                <a16:creationId xmlns:a16="http://schemas.microsoft.com/office/drawing/2014/main" id="{BF94233F-569A-4832-C21B-345B5B6A5644}"/>
              </a:ext>
            </a:extLst>
          </p:cNvPr>
          <p:cNvSpPr>
            <a:spLocks noGrp="1"/>
          </p:cNvSpPr>
          <p:nvPr>
            <p:custDataLst>
              <p:tags r:id="rId70"/>
            </p:custDataLst>
          </p:nvPr>
        </p:nvSpPr>
        <p:spPr bwMode="auto">
          <a:xfrm>
            <a:off x="1428750" y="3254375"/>
            <a:ext cx="18891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Prompt design and AI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model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training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39" name="Szöveg helye 2">
            <a:extLst>
              <a:ext uri="{FF2B5EF4-FFF2-40B4-BE49-F238E27FC236}">
                <a16:creationId xmlns:a16="http://schemas.microsoft.com/office/drawing/2014/main" id="{AA45A2A5-41BD-03BA-FAF6-3943E0A8EC72}"/>
              </a:ext>
            </a:extLst>
          </p:cNvPr>
          <p:cNvSpPr>
            <a:spLocks noGrp="1"/>
          </p:cNvSpPr>
          <p:nvPr>
            <p:custDataLst>
              <p:tags r:id="rId71"/>
            </p:custDataLst>
          </p:nvPr>
        </p:nvSpPr>
        <p:spPr bwMode="auto">
          <a:xfrm>
            <a:off x="5311775" y="5953124"/>
            <a:ext cx="5794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Functional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Workshops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202" name="Textplatzhalter 2">
            <a:extLst>
              <a:ext uri="{FF2B5EF4-FFF2-40B4-BE49-F238E27FC236}">
                <a16:creationId xmlns:a16="http://schemas.microsoft.com/office/drawing/2014/main" id="{433799D3-B7EE-24A1-9A69-2666A9371ED2}"/>
              </a:ext>
            </a:extLst>
          </p:cNvPr>
          <p:cNvSpPr>
            <a:spLocks noGrp="1"/>
          </p:cNvSpPr>
          <p:nvPr>
            <p:custDataLst>
              <p:tags r:id="rId72"/>
            </p:custDataLst>
          </p:nvPr>
        </p:nvSpPr>
        <p:spPr bwMode="auto">
          <a:xfrm>
            <a:off x="9423400" y="3671888"/>
            <a:ext cx="136525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Hy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3" name="Szöveg helye 2">
            <a:extLst>
              <a:ext uri="{FF2B5EF4-FFF2-40B4-BE49-F238E27FC236}">
                <a16:creationId xmlns:a16="http://schemas.microsoft.com/office/drawing/2014/main" id="{7C740982-ACBB-4148-88E8-946EA5925428}"/>
              </a:ext>
            </a:extLst>
          </p:cNvPr>
          <p:cNvSpPr>
            <a:spLocks noGrp="1"/>
          </p:cNvSpPr>
          <p:nvPr>
            <p:custDataLst>
              <p:tags r:id="rId73"/>
            </p:custDataLst>
          </p:nvPr>
        </p:nvSpPr>
        <p:spPr bwMode="auto">
          <a:xfrm>
            <a:off x="4730750" y="5953124"/>
            <a:ext cx="530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Technical </a:t>
            </a: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latin typeface="Open Sauce One"/>
              </a:rPr>
              <a:t>Workshop</a:t>
            </a:r>
            <a:endParaRPr lang="en-US" altLang="en-US" sz="1000"/>
          </a:p>
        </p:txBody>
      </p:sp>
      <p:sp>
        <p:nvSpPr>
          <p:cNvPr id="209" name="Textplatzhalter 2">
            <a:extLst>
              <a:ext uri="{FF2B5EF4-FFF2-40B4-BE49-F238E27FC236}">
                <a16:creationId xmlns:a16="http://schemas.microsoft.com/office/drawing/2014/main" id="{050B81E8-DF12-CAD5-BD4E-356298DD78A4}"/>
              </a:ext>
            </a:extLst>
          </p:cNvPr>
          <p:cNvSpPr>
            <a:spLocks noGrp="1"/>
          </p:cNvSpPr>
          <p:nvPr>
            <p:custDataLst>
              <p:tags r:id="rId74"/>
            </p:custDataLst>
          </p:nvPr>
        </p:nvSpPr>
        <p:spPr bwMode="auto">
          <a:xfrm>
            <a:off x="1428750" y="3671888"/>
            <a:ext cx="20399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Hypatos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Studio &amp;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Insights</a:t>
            </a:r>
            <a:r>
              <a:rPr kumimoji="0" lang="de-DE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 </a:t>
            </a:r>
            <a:r>
              <a:rPr kumimoji="0" lang="de-DE" sz="10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  <a:sym typeface="Lato" panose="020F0502020204030203" pitchFamily="34" charset="0"/>
              </a:rPr>
              <a:t>configuration</a:t>
            </a:r>
            <a:endParaRPr kumimoji="0" lang="en-DE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89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custDataLst>
              <p:tags r:id="rId75"/>
            </p:custDataLst>
          </p:nvPr>
        </p:nvSpPr>
        <p:spPr bwMode="auto">
          <a:xfrm>
            <a:off x="4367213" y="5953125"/>
            <a:ext cx="312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>
                <a:effectLst/>
                <a:sym typeface="Lato" panose="020F0502020204030203" pitchFamily="34" charset="0"/>
              </a:rPr>
              <a:t>Today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70" name="Szöveg helye 2">
            <a:extLst>
              <a:ext uri="{FF2B5EF4-FFF2-40B4-BE49-F238E27FC236}">
                <a16:creationId xmlns:a16="http://schemas.microsoft.com/office/drawing/2014/main" id="{65ED5487-8CA0-A0A4-6C8D-C862D8CD929D}"/>
              </a:ext>
            </a:extLst>
          </p:cNvPr>
          <p:cNvSpPr>
            <a:spLocks noGrp="1"/>
          </p:cNvSpPr>
          <p:nvPr>
            <p:custDataLst>
              <p:tags r:id="rId76"/>
            </p:custDataLst>
          </p:nvPr>
        </p:nvSpPr>
        <p:spPr bwMode="auto">
          <a:xfrm>
            <a:off x="5942013" y="5953124"/>
            <a:ext cx="754063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ym typeface="Lato" panose="020F0502020204030203" pitchFamily="34" charset="0"/>
              </a:rPr>
              <a:t>Requirements 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000">
                <a:sym typeface="Lato" panose="020F0502020204030203" pitchFamily="34" charset="0"/>
              </a:rPr>
              <a:t>Gathering</a:t>
            </a:r>
          </a:p>
        </p:txBody>
      </p:sp>
      <p:sp>
        <p:nvSpPr>
          <p:cNvPr id="72" name="Szöveg helye 2">
            <a:extLst>
              <a:ext uri="{FF2B5EF4-FFF2-40B4-BE49-F238E27FC236}">
                <a16:creationId xmlns:a16="http://schemas.microsoft.com/office/drawing/2014/main" id="{F801FC1F-4D6B-B567-D040-78EAFB9D5856}"/>
              </a:ext>
            </a:extLst>
          </p:cNvPr>
          <p:cNvSpPr>
            <a:spLocks noGrp="1"/>
          </p:cNvSpPr>
          <p:nvPr>
            <p:custDataLst>
              <p:tags r:id="rId77"/>
            </p:custDataLst>
          </p:nvPr>
        </p:nvSpPr>
        <p:spPr bwMode="auto">
          <a:xfrm>
            <a:off x="10317163" y="3254375"/>
            <a:ext cx="928688" cy="15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PMO + Tax &amp; SME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60" name="Szöveg helye 2">
            <a:extLst>
              <a:ext uri="{FF2B5EF4-FFF2-40B4-BE49-F238E27FC236}">
                <a16:creationId xmlns:a16="http://schemas.microsoft.com/office/drawing/2014/main" id="{63AA384E-A889-09DD-7E11-828F14138EC3}"/>
              </a:ext>
            </a:extLst>
          </p:cNvPr>
          <p:cNvSpPr>
            <a:spLocks noGrp="1"/>
          </p:cNvSpPr>
          <p:nvPr>
            <p:custDataLst>
              <p:tags r:id="rId78"/>
            </p:custDataLst>
          </p:nvPr>
        </p:nvSpPr>
        <p:spPr bwMode="auto">
          <a:xfrm>
            <a:off x="3929063" y="5953124"/>
            <a:ext cx="38735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14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Pilot  </a:t>
            </a: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000"/>
              <a:t>Kick-off</a:t>
            </a:r>
            <a:endParaRPr lang="en-US" sz="1000">
              <a:sym typeface="Lato" panose="020F0502020204030203" pitchFamily="34" charset="0"/>
            </a:endParaRPr>
          </a:p>
        </p:txBody>
      </p:sp>
      <p:sp>
        <p:nvSpPr>
          <p:cNvPr id="32" name="Textplatzhalter 2">
            <a:extLst>
              <a:ext uri="{FF2B5EF4-FFF2-40B4-BE49-F238E27FC236}">
                <a16:creationId xmlns:a16="http://schemas.microsoft.com/office/drawing/2014/main" id="{1BCC02CE-363C-4CC7-A5B2-288E902FD94F}"/>
              </a:ext>
            </a:extLst>
          </p:cNvPr>
          <p:cNvSpPr>
            <a:spLocks noGrp="1"/>
          </p:cNvSpPr>
          <p:nvPr>
            <p:custDataLst>
              <p:tags r:id="rId79"/>
            </p:custDataLst>
          </p:nvPr>
        </p:nvSpPr>
        <p:spPr bwMode="auto">
          <a:xfrm>
            <a:off x="9423400" y="3254375"/>
            <a:ext cx="842963" cy="13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GB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Open Sauce One"/>
                <a:sym typeface="Lato" panose="020F0502020204030203" pitchFamily="34" charset="0"/>
              </a:rPr>
              <a:t>Hy &amp;</a:t>
            </a:r>
            <a:r>
              <a:rPr lang="en-GB" altLang="en-US" sz="1000">
                <a:solidFill>
                  <a:srgbClr val="000000"/>
                </a:solidFill>
                <a:latin typeface="Open Sauce One"/>
                <a:sym typeface="Lato" panose="020F0502020204030203" pitchFamily="34" charset="0"/>
              </a:rPr>
              <a:t> KWS/PWC </a:t>
            </a:r>
            <a:endParaRPr kumimoji="0" lang="en-GB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238" name="TextBox 48">
            <a:extLst>
              <a:ext uri="{FF2B5EF4-FFF2-40B4-BE49-F238E27FC236}">
                <a16:creationId xmlns:a16="http://schemas.microsoft.com/office/drawing/2014/main" id="{9C2410F6-A6D0-6311-799F-DF03C8BE76BB}"/>
              </a:ext>
            </a:extLst>
          </p:cNvPr>
          <p:cNvSpPr txBox="1"/>
          <p:nvPr/>
        </p:nvSpPr>
        <p:spPr>
          <a:xfrm>
            <a:off x="254367" y="1812925"/>
            <a:ext cx="1278281" cy="2794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PMO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  <p:sp>
        <p:nvSpPr>
          <p:cNvPr id="239" name="TextBox 48">
            <a:extLst>
              <a:ext uri="{FF2B5EF4-FFF2-40B4-BE49-F238E27FC236}">
                <a16:creationId xmlns:a16="http://schemas.microsoft.com/office/drawing/2014/main" id="{05EB0E5D-E8E0-C958-C0A9-59FDB51C81EF}"/>
              </a:ext>
            </a:extLst>
          </p:cNvPr>
          <p:cNvSpPr txBox="1"/>
          <p:nvPr/>
        </p:nvSpPr>
        <p:spPr>
          <a:xfrm>
            <a:off x="254367" y="2517775"/>
            <a:ext cx="1225067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Pilot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  <p:sp>
        <p:nvSpPr>
          <p:cNvPr id="240" name="TextBox 48">
            <a:extLst>
              <a:ext uri="{FF2B5EF4-FFF2-40B4-BE49-F238E27FC236}">
                <a16:creationId xmlns:a16="http://schemas.microsoft.com/office/drawing/2014/main" id="{F502915B-C741-72DB-2A6D-2463BF3A1AF5}"/>
              </a:ext>
            </a:extLst>
          </p:cNvPr>
          <p:cNvSpPr txBox="1"/>
          <p:nvPr/>
        </p:nvSpPr>
        <p:spPr>
          <a:xfrm>
            <a:off x="282941" y="5268914"/>
            <a:ext cx="1225067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Expansion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  <p:sp>
        <p:nvSpPr>
          <p:cNvPr id="241" name="TextBox 48">
            <a:extLst>
              <a:ext uri="{FF2B5EF4-FFF2-40B4-BE49-F238E27FC236}">
                <a16:creationId xmlns:a16="http://schemas.microsoft.com/office/drawing/2014/main" id="{5B81A42A-9D25-02E6-E21B-A31B0651AFCF}"/>
              </a:ext>
            </a:extLst>
          </p:cNvPr>
          <p:cNvSpPr txBox="1"/>
          <p:nvPr/>
        </p:nvSpPr>
        <p:spPr>
          <a:xfrm>
            <a:off x="254367" y="4651374"/>
            <a:ext cx="1225067" cy="4572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0038D5"/>
                </a:solidFill>
                <a:effectLst/>
                <a:uLnTx/>
                <a:uFillTx/>
                <a:latin typeface="Open Sauce One" panose="020B0604020202020204" charset="0"/>
                <a:ea typeface="+mn-ea"/>
                <a:cs typeface="+mn-cs"/>
              </a:rPr>
              <a:t>Roll-out</a:t>
            </a:r>
            <a:endParaRPr kumimoji="0" lang="de-DE" sz="1000" b="0" i="0" u="none" strike="noStrike" kern="1200" cap="none" spc="0" normalizeH="0" baseline="0" noProof="0">
              <a:ln>
                <a:noFill/>
              </a:ln>
              <a:solidFill>
                <a:srgbClr val="0038D5"/>
              </a:solidFill>
              <a:effectLst/>
              <a:uLnTx/>
              <a:uFillTx/>
              <a:latin typeface="Open Sauce One" panose="020B060402020202020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8782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412140" y="1561830"/>
            <a:ext cx="3000846" cy="1946943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/>
              </a:rPr>
              <a:t>Yavuz Güney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 pitchFamily="2" charset="0"/>
              </a:rPr>
              <a:t>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43C7A1"/>
                </a:solidFill>
                <a:ea typeface="+mn-lt"/>
                <a:cs typeface="+mn-lt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yavuz.guney@hypatos.ai</a:t>
            </a:r>
            <a:endParaRPr lang="en-US" sz="1200" dirty="0">
              <a:solidFill>
                <a:srgbClr val="43C7A1"/>
              </a:solidFill>
              <a:ea typeface="+mn-lt"/>
              <a:cs typeface="+mn-lt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/>
              </a:rPr>
              <a:t>+49 155 666 80146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11" name="Rechteck 6">
            <a:extLst>
              <a:ext uri="{FF2B5EF4-FFF2-40B4-BE49-F238E27FC236}">
                <a16:creationId xmlns:a16="http://schemas.microsoft.com/office/drawing/2014/main" id="{80C21CE7-FD18-B54E-4BE8-190C16AC6CCA}"/>
              </a:ext>
            </a:extLst>
          </p:cNvPr>
          <p:cNvSpPr/>
          <p:nvPr/>
        </p:nvSpPr>
        <p:spPr>
          <a:xfrm>
            <a:off x="413006" y="3506744"/>
            <a:ext cx="3000846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Elena Kuhn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Customer </a:t>
            </a: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Success</a:t>
            </a: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 pitchFamily="2" charset="0"/>
                <a:hlinkClick r:id="rId9"/>
              </a:rPr>
              <a:t>elena.kuhn@hypatos.ai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  <a:hlinkClick r:id="" action="ppaction://noaction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4" name="Rechteck 6">
            <a:extLst>
              <a:ext uri="{FF2B5EF4-FFF2-40B4-BE49-F238E27FC236}">
                <a16:creationId xmlns:a16="http://schemas.microsoft.com/office/drawing/2014/main" id="{FB13752A-4410-5200-A983-49ED2CEDDD3B}"/>
              </a:ext>
            </a:extLst>
          </p:cNvPr>
          <p:cNvSpPr/>
          <p:nvPr/>
        </p:nvSpPr>
        <p:spPr>
          <a:xfrm>
            <a:off x="3310487" y="1559411"/>
            <a:ext cx="3000846" cy="16699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de-DE" b="1" dirty="0">
                <a:solidFill>
                  <a:schemeClr val="accent4"/>
                </a:solidFill>
                <a:latin typeface="Open Sauce One"/>
              </a:rPr>
              <a:t>Melinda Braun</a:t>
            </a:r>
            <a:endParaRPr kumimoji="0" lang="de-DE" b="1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200" dirty="0">
                <a:latin typeface="Open Sauce One"/>
              </a:rPr>
              <a:t>Project Manager</a:t>
            </a:r>
            <a:endParaRPr lang="de-DE" dirty="0"/>
          </a:p>
          <a:p>
            <a:pPr marL="0" marR="0" lvl="0" indent="0" defTabSz="9144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de-DE" sz="1200" dirty="0">
                <a:ea typeface="+mn-lt"/>
                <a:cs typeface="+mn-lt"/>
                <a:hlinkClick r:id="rId10"/>
              </a:rPr>
              <a:t>melinda.braun@hypatos.ai</a:t>
            </a:r>
            <a:endParaRPr lang="de-DE" sz="1200" b="0" i="0" u="none" strike="noStrike" kern="1200" cap="none" spc="0" normalizeH="0" baseline="0" noProof="0" dirty="0">
              <a:ln>
                <a:noFill/>
              </a:ln>
              <a:solidFill>
                <a:srgbClr val="7197FF"/>
              </a:solidFill>
              <a:effectLst/>
              <a:uLnTx/>
              <a:uFillTx/>
              <a:latin typeface="Open Sauce One" pitchFamily="2" charset="0"/>
              <a:ea typeface="Calibri"/>
              <a:cs typeface="Calibri"/>
              <a:hlinkClick r:id="rId7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973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4121720"/>
              </p:ext>
            </p:extLst>
          </p:nvPr>
        </p:nvGraphicFramePr>
        <p:xfrm>
          <a:off x="406268" y="1604864"/>
          <a:ext cx="11342819" cy="3756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2024-08-28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Initial historical documents and data transfer is taking more time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Escalate on KWS technical teams to resolve the issues</a:t>
                      </a:r>
                    </a:p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Help team to enable integration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KWS/HY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Closed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3495784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2024-08-28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time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KWS to revisit Integration and Project Timelines based on resource onboarding.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D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2024-08-28</a:t>
                      </a: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resources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expedite the process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D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2024-08-28</a:t>
                      </a: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annotation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DE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2024-08-28</a:t>
                      </a:r>
                      <a:endParaRPr kumimoji="0" lang="en-DE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DE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2024-08-28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Project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42921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337D125-ADAB-4F5E-8C38-8C4120D15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6570" y="6406069"/>
            <a:ext cx="470468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CB2916-F678-8246-9302-9E5EDFC915AB}" type="slidenum">
              <a:rPr kumimoji="0" lang="de-DE" sz="800" b="0" i="0" u="none" strike="noStrike" kern="1200" cap="none" spc="0" normalizeH="0" baseline="0" noProof="0" smtClean="0">
                <a:ln>
                  <a:noFill/>
                </a:ln>
                <a:solidFill>
                  <a:srgbClr val="FF005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FF0050"/>
              </a:solidFill>
              <a:effectLst/>
              <a:uLnTx/>
              <a:uFillTx/>
              <a:latin typeface="Lato" panose="020F0502020204030203" pitchFamily="34" charset="77"/>
              <a:ea typeface="+mn-ea"/>
              <a:cs typeface="+mn-cs"/>
            </a:endParaRPr>
          </a:p>
        </p:txBody>
      </p:sp>
      <p:sp>
        <p:nvSpPr>
          <p:cNvPr id="51" name="Titel 50">
            <a:extLst>
              <a:ext uri="{FF2B5EF4-FFF2-40B4-BE49-F238E27FC236}">
                <a16:creationId xmlns:a16="http://schemas.microsoft.com/office/drawing/2014/main" id="{8CB0A566-FDA5-472A-B5DC-D8BDA8159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55" y="571186"/>
            <a:ext cx="10159615" cy="961400"/>
          </a:xfrm>
        </p:spPr>
        <p:txBody>
          <a:bodyPr vert="horz">
            <a:noAutofit/>
          </a:bodyPr>
          <a:lstStyle/>
          <a:p>
            <a:r>
              <a:rPr lang="en-GB" sz="2400" err="1">
                <a:latin typeface="Lato Semibold" panose="020F0502020204030203"/>
                <a:ea typeface="Lato" charset="0"/>
                <a:cs typeface="Lato" charset="0"/>
              </a:rPr>
              <a:t>xSuite</a:t>
            </a:r>
            <a:r>
              <a:rPr lang="en-GB" sz="2400">
                <a:latin typeface="Lato Semibold" panose="020F0502020204030203"/>
                <a:ea typeface="Lato" charset="0"/>
                <a:cs typeface="Lato" charset="0"/>
              </a:rPr>
              <a:t> – Hypatos Solution Design</a:t>
            </a:r>
            <a:endParaRPr lang="en-GB" sz="240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7A96120-C0D6-44E2-A885-F8F5AFF07CC4}"/>
              </a:ext>
            </a:extLst>
          </p:cNvPr>
          <p:cNvSpPr/>
          <p:nvPr/>
        </p:nvSpPr>
        <p:spPr>
          <a:xfrm>
            <a:off x="279877" y="1609766"/>
            <a:ext cx="9364454" cy="244894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CB97F6-8BAD-49C2-BA52-B89EC0BF8E84}"/>
              </a:ext>
            </a:extLst>
          </p:cNvPr>
          <p:cNvSpPr/>
          <p:nvPr/>
        </p:nvSpPr>
        <p:spPr>
          <a:xfrm>
            <a:off x="279878" y="4199172"/>
            <a:ext cx="9364454" cy="178412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pic>
        <p:nvPicPr>
          <p:cNvPr id="75" name="Grafik 5">
            <a:extLst>
              <a:ext uri="{FF2B5EF4-FFF2-40B4-BE49-F238E27FC236}">
                <a16:creationId xmlns:a16="http://schemas.microsoft.com/office/drawing/2014/main" id="{6FF2AB46-72CD-40F5-8B58-8CA0BD5725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4895" y="4279494"/>
            <a:ext cx="484236" cy="99696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A0FCE54-CA22-41C8-ABC5-1B587712A24D}"/>
              </a:ext>
            </a:extLst>
          </p:cNvPr>
          <p:cNvSpPr/>
          <p:nvPr/>
        </p:nvSpPr>
        <p:spPr>
          <a:xfrm>
            <a:off x="3035454" y="4617821"/>
            <a:ext cx="4048608" cy="1283992"/>
          </a:xfrm>
          <a:prstGeom prst="rect">
            <a:avLst/>
          </a:prstGeom>
          <a:noFill/>
          <a:ln w="19050">
            <a:solidFill>
              <a:schemeClr val="accent4"/>
            </a:solidFill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5F6AA7E5-622D-42F5-BC74-A23DA9A9B65C}"/>
              </a:ext>
            </a:extLst>
          </p:cNvPr>
          <p:cNvSpPr/>
          <p:nvPr/>
        </p:nvSpPr>
        <p:spPr>
          <a:xfrm>
            <a:off x="2684370" y="1717172"/>
            <a:ext cx="5908459" cy="2235254"/>
          </a:xfrm>
          <a:prstGeom prst="rect">
            <a:avLst/>
          </a:prstGeom>
          <a:noFill/>
          <a:ln w="19050">
            <a:solidFill>
              <a:schemeClr val="accent4">
                <a:lumMod val="40000"/>
                <a:lumOff val="60000"/>
              </a:schemeClr>
            </a:solidFill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9" name="Cylinder 168">
            <a:extLst>
              <a:ext uri="{FF2B5EF4-FFF2-40B4-BE49-F238E27FC236}">
                <a16:creationId xmlns:a16="http://schemas.microsoft.com/office/drawing/2014/main" id="{BEECB3D3-2C6C-4203-B18D-57A331B02B0B}"/>
              </a:ext>
            </a:extLst>
          </p:cNvPr>
          <p:cNvSpPr/>
          <p:nvPr/>
        </p:nvSpPr>
        <p:spPr>
          <a:xfrm>
            <a:off x="7421477" y="1826972"/>
            <a:ext cx="991255" cy="1084089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Master Data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Posting Data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PO Data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800">
                <a:solidFill>
                  <a:srgbClr val="000000"/>
                </a:solidFill>
                <a:latin typeface="Lato" panose="020F0502020204030203" pitchFamily="34" charset="0"/>
              </a:rPr>
              <a:t>Attributes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3D9A6811-B197-4CD1-800E-043642C792C6}"/>
              </a:ext>
            </a:extLst>
          </p:cNvPr>
          <p:cNvSpPr/>
          <p:nvPr/>
        </p:nvSpPr>
        <p:spPr>
          <a:xfrm>
            <a:off x="4159247" y="1852488"/>
            <a:ext cx="1536580" cy="94677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pic>
        <p:nvPicPr>
          <p:cNvPr id="173" name="Picture 4" descr="SAP – Wikipedia">
            <a:extLst>
              <a:ext uri="{FF2B5EF4-FFF2-40B4-BE49-F238E27FC236}">
                <a16:creationId xmlns:a16="http://schemas.microsoft.com/office/drawing/2014/main" id="{3BA252B9-9E5F-4AA6-9495-4C8CFF8E2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8693" y="1793428"/>
            <a:ext cx="427726" cy="21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" name="Cylinder 173">
            <a:extLst>
              <a:ext uri="{FF2B5EF4-FFF2-40B4-BE49-F238E27FC236}">
                <a16:creationId xmlns:a16="http://schemas.microsoft.com/office/drawing/2014/main" id="{64BE81D5-8E63-4882-A838-FB53FA6813EE}"/>
              </a:ext>
            </a:extLst>
          </p:cNvPr>
          <p:cNvSpPr/>
          <p:nvPr/>
        </p:nvSpPr>
        <p:spPr>
          <a:xfrm>
            <a:off x="4425763" y="2192678"/>
            <a:ext cx="983190" cy="512233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Invoices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0B4BCB2-C1E9-433F-935D-16C0F2BDE4EF}"/>
              </a:ext>
            </a:extLst>
          </p:cNvPr>
          <p:cNvSpPr/>
          <p:nvPr/>
        </p:nvSpPr>
        <p:spPr>
          <a:xfrm>
            <a:off x="6050824" y="1845812"/>
            <a:ext cx="1033280" cy="951464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Archive</a:t>
            </a:r>
          </a:p>
        </p:txBody>
      </p:sp>
      <p:pic>
        <p:nvPicPr>
          <p:cNvPr id="178" name="Picture 12">
            <a:extLst>
              <a:ext uri="{FF2B5EF4-FFF2-40B4-BE49-F238E27FC236}">
                <a16:creationId xmlns:a16="http://schemas.microsoft.com/office/drawing/2014/main" id="{0BE70185-CE66-44A6-8DCD-A741434703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36529" y="2256462"/>
            <a:ext cx="385870" cy="385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4" name="Rectangle 133">
            <a:extLst>
              <a:ext uri="{FF2B5EF4-FFF2-40B4-BE49-F238E27FC236}">
                <a16:creationId xmlns:a16="http://schemas.microsoft.com/office/drawing/2014/main" id="{4737E220-6A23-446C-8B9E-D45EF6CDF893}"/>
              </a:ext>
            </a:extLst>
          </p:cNvPr>
          <p:cNvSpPr/>
          <p:nvPr/>
        </p:nvSpPr>
        <p:spPr>
          <a:xfrm>
            <a:off x="7804895" y="6178121"/>
            <a:ext cx="305956" cy="150457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FE14E51-9BF7-4FC9-A558-B00779C1B616}"/>
              </a:ext>
            </a:extLst>
          </p:cNvPr>
          <p:cNvSpPr txBox="1"/>
          <p:nvPr/>
        </p:nvSpPr>
        <p:spPr>
          <a:xfrm>
            <a:off x="8170347" y="6178121"/>
            <a:ext cx="929529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Hypatos cloud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FFD4B5DA-58A4-4D29-85A6-69B3C1278C61}"/>
              </a:ext>
            </a:extLst>
          </p:cNvPr>
          <p:cNvSpPr/>
          <p:nvPr/>
        </p:nvSpPr>
        <p:spPr>
          <a:xfrm>
            <a:off x="7804895" y="6513404"/>
            <a:ext cx="305956" cy="1504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8C588B9-B7D1-4F1E-A9CC-F6D65025D16C}"/>
              </a:ext>
            </a:extLst>
          </p:cNvPr>
          <p:cNvSpPr txBox="1"/>
          <p:nvPr/>
        </p:nvSpPr>
        <p:spPr>
          <a:xfrm>
            <a:off x="8170347" y="6532860"/>
            <a:ext cx="862557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Customer premise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FCB8415-AB0D-4F6A-9CC7-FFDC55FCF4EA}"/>
              </a:ext>
            </a:extLst>
          </p:cNvPr>
          <p:cNvSpPr txBox="1"/>
          <p:nvPr/>
        </p:nvSpPr>
        <p:spPr>
          <a:xfrm>
            <a:off x="1698990" y="6177608"/>
            <a:ext cx="3837691" cy="51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1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hlinkClick r:id="rId6"/>
              </a:rPr>
              <a:t>https://studio-docs.hypatos.ai/user-guide/document-upload/email-service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2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hlinkClick r:id="rId7"/>
              </a:rPr>
              <a:t>https://hypatos.redoc.ly/#section/Introduction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  <a:endParaRPr kumimoji="0" lang="en-US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30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3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hlinkClick r:id="rId8"/>
              </a:rPr>
              <a:t>https://studio-docs.hypatos.ai/integrations/sap-integration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1AC8DEA-5CB1-4C52-8367-02172AA7079A}"/>
              </a:ext>
            </a:extLst>
          </p:cNvPr>
          <p:cNvSpPr/>
          <p:nvPr/>
        </p:nvSpPr>
        <p:spPr>
          <a:xfrm>
            <a:off x="2852983" y="2255754"/>
            <a:ext cx="1031614" cy="3853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xSuite</a:t>
            </a: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: Create document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458249A-2084-4399-E716-8411895E4ECA}"/>
              </a:ext>
            </a:extLst>
          </p:cNvPr>
          <p:cNvGrpSpPr/>
          <p:nvPr/>
        </p:nvGrpSpPr>
        <p:grpSpPr>
          <a:xfrm>
            <a:off x="4600707" y="4711591"/>
            <a:ext cx="1703465" cy="1131440"/>
            <a:chOff x="4214988" y="4711591"/>
            <a:chExt cx="1703465" cy="1131440"/>
          </a:xfrm>
        </p:grpSpPr>
        <p:sp>
          <p:nvSpPr>
            <p:cNvPr id="115" name="Abgerundetes Rechteck 72">
              <a:extLst>
                <a:ext uri="{FF2B5EF4-FFF2-40B4-BE49-F238E27FC236}">
                  <a16:creationId xmlns:a16="http://schemas.microsoft.com/office/drawing/2014/main" id="{75AE08B6-1BA9-4641-B63D-CF7C8E862C9F}"/>
                </a:ext>
              </a:extLst>
            </p:cNvPr>
            <p:cNvSpPr/>
            <p:nvPr/>
          </p:nvSpPr>
          <p:spPr>
            <a:xfrm>
              <a:off x="4221454" y="4711591"/>
              <a:ext cx="773867" cy="486951"/>
            </a:xfrm>
            <a:prstGeom prst="roundRect">
              <a:avLst>
                <a:gd name="adj" fmla="val 5991"/>
              </a:avLst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Extract</a:t>
              </a:r>
            </a:p>
          </p:txBody>
        </p:sp>
        <p:sp>
          <p:nvSpPr>
            <p:cNvPr id="116" name="Abgerundetes Rechteck 72">
              <a:extLst>
                <a:ext uri="{FF2B5EF4-FFF2-40B4-BE49-F238E27FC236}">
                  <a16:creationId xmlns:a16="http://schemas.microsoft.com/office/drawing/2014/main" id="{0777B869-D9E0-45CB-A0A1-1F4C6AFEEC6E}"/>
                </a:ext>
              </a:extLst>
            </p:cNvPr>
            <p:cNvSpPr/>
            <p:nvPr/>
          </p:nvSpPr>
          <p:spPr>
            <a:xfrm>
              <a:off x="5144586" y="4711591"/>
              <a:ext cx="773867" cy="486951"/>
            </a:xfrm>
            <a:prstGeom prst="roundRect">
              <a:avLst>
                <a:gd name="adj" fmla="val 5991"/>
              </a:avLst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Enrich</a:t>
              </a:r>
              <a:endPara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17" name="Abgerundetes Rechteck 72">
              <a:extLst>
                <a:ext uri="{FF2B5EF4-FFF2-40B4-BE49-F238E27FC236}">
                  <a16:creationId xmlns:a16="http://schemas.microsoft.com/office/drawing/2014/main" id="{4DA13E29-58FD-48F6-9832-309C2DAD2F2B}"/>
                </a:ext>
              </a:extLst>
            </p:cNvPr>
            <p:cNvSpPr/>
            <p:nvPr/>
          </p:nvSpPr>
          <p:spPr>
            <a:xfrm>
              <a:off x="4214988" y="5356080"/>
              <a:ext cx="773867" cy="486951"/>
            </a:xfrm>
            <a:prstGeom prst="roundRect">
              <a:avLst>
                <a:gd name="adj" fmla="val 5991"/>
              </a:avLst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Complete</a:t>
              </a:r>
              <a:endPara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  <p:sp>
          <p:nvSpPr>
            <p:cNvPr id="118" name="Abgerundetes Rechteck 72">
              <a:extLst>
                <a:ext uri="{FF2B5EF4-FFF2-40B4-BE49-F238E27FC236}">
                  <a16:creationId xmlns:a16="http://schemas.microsoft.com/office/drawing/2014/main" id="{0E92B149-20FC-41A4-BFBA-FEB834785BA5}"/>
                </a:ext>
              </a:extLst>
            </p:cNvPr>
            <p:cNvSpPr/>
            <p:nvPr/>
          </p:nvSpPr>
          <p:spPr>
            <a:xfrm>
              <a:off x="5144586" y="5356080"/>
              <a:ext cx="773867" cy="486951"/>
            </a:xfrm>
            <a:prstGeom prst="roundRect">
              <a:avLst>
                <a:gd name="adj" fmla="val 5991"/>
              </a:avLst>
            </a:prstGeom>
            <a:solidFill>
              <a:schemeClr val="accent4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000" b="1" i="0" u="none" strike="noStrike" kern="1200" cap="none" spc="0" normalizeH="0" baseline="0" noProof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Lato" panose="020F0502020204030203" pitchFamily="34" charset="0"/>
                  <a:ea typeface="+mn-ea"/>
                  <a:cs typeface="+mn-cs"/>
                </a:rPr>
                <a:t>Validate</a:t>
              </a:r>
              <a:endParaRPr kumimoji="0" lang="de-DE" sz="10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endParaRPr>
            </a:p>
          </p:txBody>
        </p: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BECC279F-3C6D-4428-95B7-48D093C7B592}"/>
                </a:ext>
              </a:extLst>
            </p:cNvPr>
            <p:cNvCxnSpPr>
              <a:stCxn id="115" idx="3"/>
              <a:endCxn id="116" idx="1"/>
            </p:cNvCxnSpPr>
            <p:nvPr/>
          </p:nvCxnSpPr>
          <p:spPr>
            <a:xfrm>
              <a:off x="4995321" y="4955067"/>
              <a:ext cx="149265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1FE1B0AC-A79B-4C53-A19A-491110127148}"/>
                </a:ext>
              </a:extLst>
            </p:cNvPr>
            <p:cNvCxnSpPr>
              <a:cxnSpLocks/>
              <a:stCxn id="116" idx="2"/>
              <a:endCxn id="118" idx="0"/>
            </p:cNvCxnSpPr>
            <p:nvPr/>
          </p:nvCxnSpPr>
          <p:spPr>
            <a:xfrm>
              <a:off x="5531520" y="5198542"/>
              <a:ext cx="0" cy="157538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EDC9CA03-7F01-4514-8F71-6EE950F71DFE}"/>
                </a:ext>
              </a:extLst>
            </p:cNvPr>
            <p:cNvCxnSpPr>
              <a:cxnSpLocks/>
              <a:stCxn id="118" idx="1"/>
              <a:endCxn id="117" idx="3"/>
            </p:cNvCxnSpPr>
            <p:nvPr/>
          </p:nvCxnSpPr>
          <p:spPr>
            <a:xfrm flipH="1">
              <a:off x="4988855" y="5599556"/>
              <a:ext cx="155731" cy="0"/>
            </a:xfrm>
            <a:prstGeom prst="straightConnector1">
              <a:avLst/>
            </a:prstGeom>
            <a:ln>
              <a:solidFill>
                <a:schemeClr val="bg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6396372A-8CA3-4E92-894F-EA7440EE6767}"/>
              </a:ext>
            </a:extLst>
          </p:cNvPr>
          <p:cNvSpPr/>
          <p:nvPr/>
        </p:nvSpPr>
        <p:spPr>
          <a:xfrm>
            <a:off x="161689" y="4238444"/>
            <a:ext cx="80026" cy="116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591EE6E9-1B8B-4CF6-A7D6-DB853B0D1C1A}"/>
              </a:ext>
            </a:extLst>
          </p:cNvPr>
          <p:cNvSpPr/>
          <p:nvPr/>
        </p:nvSpPr>
        <p:spPr>
          <a:xfrm>
            <a:off x="9717935" y="1609766"/>
            <a:ext cx="2183869" cy="44977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24000" tIns="45720" rIns="91440" bIns="4572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Hypatos SAP Connector periodically collects master, PO and posting data (including archive images for initial model training) required for master data enrichment and attribute prediction in Hypatos Studio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Retrieved data is sent to Hypatos cloud via Hypatos REST API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Emailed and scanned invoices are inserted into Hypatos Studio for processing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Hypatos Studio extracts, enriches and completes the documents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Hypatos SAP Connector regularly triggers Hypatos REST API to fetch document data and invoice image from Hypatos Studio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Hypatos SAP Connector calls SAP BADI implementation passing in and mapping document data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BADI implementation calls </a:t>
            </a: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xSuite</a:t>
            </a: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 function module for creation and archiving of invoice</a:t>
            </a:r>
          </a:p>
          <a:p>
            <a:pPr>
              <a:spcAft>
                <a:spcPts val="600"/>
              </a:spcAft>
              <a:defRPr/>
            </a:pPr>
            <a:r>
              <a:rPr kumimoji="0" lang="en-GB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KWS Matrix ticketing system calls HY API to get </a:t>
            </a:r>
            <a:r>
              <a:rPr kumimoji="0" lang="en-GB" sz="9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/>
                <a:ea typeface="+mn-ea"/>
                <a:cs typeface="+mn-cs"/>
              </a:rPr>
              <a:t>dunnin</a:t>
            </a:r>
            <a:r>
              <a:rPr lang="en-GB" sz="900">
                <a:solidFill>
                  <a:srgbClr val="000000"/>
                </a:solidFill>
                <a:latin typeface="Lato"/>
              </a:rPr>
              <a:t>g letter/other documents information and images</a:t>
            </a: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/>
              <a:ea typeface="+mn-ea"/>
              <a:cs typeface="+mn-cs"/>
            </a:endParaRPr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409B130-C323-41B8-8291-5EC61DCF4BB4}"/>
              </a:ext>
            </a:extLst>
          </p:cNvPr>
          <p:cNvSpPr/>
          <p:nvPr/>
        </p:nvSpPr>
        <p:spPr>
          <a:xfrm>
            <a:off x="9781027" y="1682785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B97E0C97-79E6-402D-BDE1-43AD1252656C}"/>
              </a:ext>
            </a:extLst>
          </p:cNvPr>
          <p:cNvSpPr/>
          <p:nvPr/>
        </p:nvSpPr>
        <p:spPr>
          <a:xfrm>
            <a:off x="9781027" y="3031800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3D634FAE-7109-4D06-9411-ACC3D35B8012}"/>
              </a:ext>
            </a:extLst>
          </p:cNvPr>
          <p:cNvSpPr/>
          <p:nvPr/>
        </p:nvSpPr>
        <p:spPr>
          <a:xfrm>
            <a:off x="9779574" y="3514277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DAB7C201-A911-4C62-94AD-89C5546DE31F}"/>
              </a:ext>
            </a:extLst>
          </p:cNvPr>
          <p:cNvSpPr/>
          <p:nvPr/>
        </p:nvSpPr>
        <p:spPr>
          <a:xfrm>
            <a:off x="9779574" y="3872746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6BE5949E-50E2-439F-9CE2-02C4CCD38FD1}"/>
              </a:ext>
            </a:extLst>
          </p:cNvPr>
          <p:cNvSpPr/>
          <p:nvPr/>
        </p:nvSpPr>
        <p:spPr>
          <a:xfrm>
            <a:off x="9779574" y="4498495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1E855470-3CED-4A6E-9975-AFB9A7C3FF81}"/>
              </a:ext>
            </a:extLst>
          </p:cNvPr>
          <p:cNvSpPr/>
          <p:nvPr/>
        </p:nvSpPr>
        <p:spPr>
          <a:xfrm>
            <a:off x="9779062" y="5000888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7</a:t>
            </a:r>
          </a:p>
        </p:txBody>
      </p:sp>
      <p:sp>
        <p:nvSpPr>
          <p:cNvPr id="163" name="Oval 162">
            <a:extLst>
              <a:ext uri="{FF2B5EF4-FFF2-40B4-BE49-F238E27FC236}">
                <a16:creationId xmlns:a16="http://schemas.microsoft.com/office/drawing/2014/main" id="{E163B49E-83AD-40A0-8582-EFEDA700C0D9}"/>
              </a:ext>
            </a:extLst>
          </p:cNvPr>
          <p:cNvSpPr/>
          <p:nvPr/>
        </p:nvSpPr>
        <p:spPr>
          <a:xfrm>
            <a:off x="5704258" y="3595669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5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64B288CA-8028-4CA2-8E62-9D4AA0E83712}"/>
              </a:ext>
            </a:extLst>
          </p:cNvPr>
          <p:cNvSpPr/>
          <p:nvPr/>
        </p:nvSpPr>
        <p:spPr>
          <a:xfrm>
            <a:off x="2843663" y="3032506"/>
            <a:ext cx="1040934" cy="22911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BADI implementation</a:t>
            </a:r>
            <a:endParaRPr kumimoji="0" lang="en-GB" sz="800" b="0" i="0" u="none" strike="noStrike" kern="1200" cap="none" spc="0" normalizeH="0" baseline="3000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3379129A-DD4D-42AE-8486-81B6232CD541}"/>
              </a:ext>
            </a:extLst>
          </p:cNvPr>
          <p:cNvSpPr/>
          <p:nvPr/>
        </p:nvSpPr>
        <p:spPr>
          <a:xfrm>
            <a:off x="161689" y="4238444"/>
            <a:ext cx="80026" cy="1162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8DB1D71B-DF6E-45E3-8E6E-FB265DE404CC}"/>
              </a:ext>
            </a:extLst>
          </p:cNvPr>
          <p:cNvSpPr/>
          <p:nvPr/>
        </p:nvSpPr>
        <p:spPr>
          <a:xfrm>
            <a:off x="4346434" y="4761597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30" name="Oval 129">
            <a:extLst>
              <a:ext uri="{FF2B5EF4-FFF2-40B4-BE49-F238E27FC236}">
                <a16:creationId xmlns:a16="http://schemas.microsoft.com/office/drawing/2014/main" id="{D27EE67E-DE61-46F8-AB07-6AF7AB3A3793}"/>
              </a:ext>
            </a:extLst>
          </p:cNvPr>
          <p:cNvSpPr/>
          <p:nvPr/>
        </p:nvSpPr>
        <p:spPr>
          <a:xfrm>
            <a:off x="3737543" y="2954683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6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B2F77B-6144-4F7F-B4CC-3799E8B6B640}"/>
              </a:ext>
            </a:extLst>
          </p:cNvPr>
          <p:cNvSpPr/>
          <p:nvPr/>
        </p:nvSpPr>
        <p:spPr>
          <a:xfrm>
            <a:off x="3035454" y="4426882"/>
            <a:ext cx="4048607" cy="227813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bg2">
                <a:lumMod val="75000"/>
              </a:schemeClr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Hypatos REST API</a:t>
            </a:r>
            <a:r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2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pic>
        <p:nvPicPr>
          <p:cNvPr id="4" name="Picture 3" descr="A picture containing text, tableware, dishware, plate&#10;&#10;Description automatically generated">
            <a:extLst>
              <a:ext uri="{FF2B5EF4-FFF2-40B4-BE49-F238E27FC236}">
                <a16:creationId xmlns:a16="http://schemas.microsoft.com/office/drawing/2014/main" id="{F5443D85-F8ED-F02A-DB32-E7A594BBBFA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51482" y="1840010"/>
            <a:ext cx="615136" cy="227232"/>
          </a:xfrm>
          <a:prstGeom prst="rect">
            <a:avLst/>
          </a:prstGeom>
        </p:spPr>
      </p:pic>
      <p:sp>
        <p:nvSpPr>
          <p:cNvPr id="6" name="Rectangle: Rounded Corners 106">
            <a:extLst>
              <a:ext uri="{FF2B5EF4-FFF2-40B4-BE49-F238E27FC236}">
                <a16:creationId xmlns:a16="http://schemas.microsoft.com/office/drawing/2014/main" id="{92EC14D1-A405-3AD8-2DF0-92AFF1359112}"/>
              </a:ext>
            </a:extLst>
          </p:cNvPr>
          <p:cNvSpPr/>
          <p:nvPr/>
        </p:nvSpPr>
        <p:spPr>
          <a:xfrm>
            <a:off x="792969" y="3399256"/>
            <a:ext cx="862757" cy="181703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9525">
            <a:solidFill>
              <a:schemeClr val="tx2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Email Inbox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AE4FBB-1F47-C3A4-972A-914B1B392621}"/>
              </a:ext>
            </a:extLst>
          </p:cNvPr>
          <p:cNvSpPr txBox="1"/>
          <p:nvPr/>
        </p:nvSpPr>
        <p:spPr>
          <a:xfrm>
            <a:off x="1233750" y="2734377"/>
            <a:ext cx="1036314" cy="309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Paper based invoices (scanned)</a:t>
            </a:r>
          </a:p>
        </p:txBody>
      </p:sp>
      <p:cxnSp>
        <p:nvCxnSpPr>
          <p:cNvPr id="12" name="Connector: Elbow 213">
            <a:extLst>
              <a:ext uri="{FF2B5EF4-FFF2-40B4-BE49-F238E27FC236}">
                <a16:creationId xmlns:a16="http://schemas.microsoft.com/office/drawing/2014/main" id="{5E166A0A-5017-68A9-C1DC-5C519497D174}"/>
              </a:ext>
            </a:extLst>
          </p:cNvPr>
          <p:cNvCxnSpPr>
            <a:cxnSpLocks/>
            <a:stCxn id="7" idx="2"/>
            <a:endCxn id="6" idx="0"/>
          </p:cNvCxnSpPr>
          <p:nvPr/>
        </p:nvCxnSpPr>
        <p:spPr>
          <a:xfrm rot="5400000">
            <a:off x="1310417" y="2957766"/>
            <a:ext cx="355422" cy="527559"/>
          </a:xfrm>
          <a:prstGeom prst="bentConnector3">
            <a:avLst>
              <a:gd name="adj1" fmla="val 50000"/>
            </a:avLst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3" name="Connector: Elbow 105">
            <a:extLst>
              <a:ext uri="{FF2B5EF4-FFF2-40B4-BE49-F238E27FC236}">
                <a16:creationId xmlns:a16="http://schemas.microsoft.com/office/drawing/2014/main" id="{61A815B5-02C7-DF56-70D1-98C9C5417DE7}"/>
              </a:ext>
            </a:extLst>
          </p:cNvPr>
          <p:cNvCxnSpPr>
            <a:cxnSpLocks/>
            <a:endCxn id="6" idx="0"/>
          </p:cNvCxnSpPr>
          <p:nvPr/>
        </p:nvCxnSpPr>
        <p:spPr>
          <a:xfrm rot="16200000" flipH="1">
            <a:off x="832742" y="3007649"/>
            <a:ext cx="356257" cy="426955"/>
          </a:xfrm>
          <a:prstGeom prst="bentConnector3">
            <a:avLst>
              <a:gd name="adj1" fmla="val 50000"/>
            </a:avLst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14" name="Graphic 306" descr="Photocopier with solid fill">
            <a:extLst>
              <a:ext uri="{FF2B5EF4-FFF2-40B4-BE49-F238E27FC236}">
                <a16:creationId xmlns:a16="http://schemas.microsoft.com/office/drawing/2014/main" id="{E486A69E-6413-B225-AD4F-F709A25E508A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504186" y="2345421"/>
            <a:ext cx="364766" cy="364766"/>
          </a:xfrm>
          <a:prstGeom prst="rect">
            <a:avLst/>
          </a:prstGeom>
        </p:spPr>
      </p:pic>
      <p:sp>
        <p:nvSpPr>
          <p:cNvPr id="17" name="Rectangle: Rounded Corners 133">
            <a:extLst>
              <a:ext uri="{FF2B5EF4-FFF2-40B4-BE49-F238E27FC236}">
                <a16:creationId xmlns:a16="http://schemas.microsoft.com/office/drawing/2014/main" id="{436EC817-8007-2127-243A-83A1E29678F0}"/>
              </a:ext>
            </a:extLst>
          </p:cNvPr>
          <p:cNvSpPr/>
          <p:nvPr/>
        </p:nvSpPr>
        <p:spPr>
          <a:xfrm>
            <a:off x="645797" y="4676969"/>
            <a:ext cx="1157099" cy="183790"/>
          </a:xfrm>
          <a:prstGeom prst="roundRect">
            <a:avLst>
              <a:gd name="adj" fmla="val 0"/>
            </a:avLst>
          </a:prstGeom>
          <a:solidFill>
            <a:schemeClr val="accent4"/>
          </a:solidFill>
          <a:ln w="9525">
            <a:solidFill>
              <a:schemeClr val="accent4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Email Service</a:t>
            </a:r>
            <a:r>
              <a:rPr kumimoji="0" lang="en-US" sz="10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1</a:t>
            </a:r>
          </a:p>
        </p:txBody>
      </p:sp>
      <p:pic>
        <p:nvPicPr>
          <p:cNvPr id="54" name="Picture 6" descr="PDF File - Free interface icons">
            <a:extLst>
              <a:ext uri="{FF2B5EF4-FFF2-40B4-BE49-F238E27FC236}">
                <a16:creationId xmlns:a16="http://schemas.microsoft.com/office/drawing/2014/main" id="{E5F8FE73-B52B-D2CE-16BB-D335D2C7D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7013" y="2345421"/>
            <a:ext cx="337379" cy="337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8EE05003-6020-0EF2-9B63-ED33E3DF3B06}"/>
              </a:ext>
            </a:extLst>
          </p:cNvPr>
          <p:cNvSpPr txBox="1"/>
          <p:nvPr/>
        </p:nvSpPr>
        <p:spPr>
          <a:xfrm>
            <a:off x="433586" y="2734377"/>
            <a:ext cx="726442" cy="30945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Emailed invoices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85D961AF-7E7E-32D4-32B7-F5C92F6387EA}"/>
              </a:ext>
            </a:extLst>
          </p:cNvPr>
          <p:cNvCxnSpPr>
            <a:cxnSpLocks/>
            <a:stCxn id="6" idx="2"/>
            <a:endCxn id="17" idx="0"/>
          </p:cNvCxnSpPr>
          <p:nvPr/>
        </p:nvCxnSpPr>
        <p:spPr>
          <a:xfrm flipH="1">
            <a:off x="1224347" y="3580959"/>
            <a:ext cx="1" cy="1096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7DF55866-4670-2C67-8E5F-92BA3400A831}"/>
              </a:ext>
            </a:extLst>
          </p:cNvPr>
          <p:cNvCxnSpPr>
            <a:cxnSpLocks/>
            <a:stCxn id="157" idx="1"/>
            <a:endCxn id="104" idx="3"/>
          </p:cNvCxnSpPr>
          <p:nvPr/>
        </p:nvCxnSpPr>
        <p:spPr>
          <a:xfrm flipH="1" flipV="1">
            <a:off x="3884597" y="3147065"/>
            <a:ext cx="769324" cy="7022"/>
          </a:xfrm>
          <a:prstGeom prst="straightConnector1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59" name="Connector: Elbow 213">
            <a:extLst>
              <a:ext uri="{FF2B5EF4-FFF2-40B4-BE49-F238E27FC236}">
                <a16:creationId xmlns:a16="http://schemas.microsoft.com/office/drawing/2014/main" id="{25C66D20-B908-2B19-D49B-C0EACA154CAA}"/>
              </a:ext>
            </a:extLst>
          </p:cNvPr>
          <p:cNvCxnSpPr>
            <a:cxnSpLocks/>
            <a:stCxn id="169" idx="3"/>
            <a:endCxn id="157" idx="3"/>
          </p:cNvCxnSpPr>
          <p:nvPr/>
        </p:nvCxnSpPr>
        <p:spPr>
          <a:xfrm rot="5400000">
            <a:off x="6962518" y="2199500"/>
            <a:ext cx="243026" cy="1666149"/>
          </a:xfrm>
          <a:prstGeom prst="bentConnector2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164" name="Connector: Elbow 213">
            <a:extLst>
              <a:ext uri="{FF2B5EF4-FFF2-40B4-BE49-F238E27FC236}">
                <a16:creationId xmlns:a16="http://schemas.microsoft.com/office/drawing/2014/main" id="{D19BDE9D-5035-E4F7-2C08-CAF8A23352E9}"/>
              </a:ext>
            </a:extLst>
          </p:cNvPr>
          <p:cNvCxnSpPr>
            <a:cxnSpLocks/>
            <a:stCxn id="174" idx="4"/>
            <a:endCxn id="178" idx="1"/>
          </p:cNvCxnSpPr>
          <p:nvPr/>
        </p:nvCxnSpPr>
        <p:spPr>
          <a:xfrm>
            <a:off x="5408953" y="2448795"/>
            <a:ext cx="927576" cy="602"/>
          </a:xfrm>
          <a:prstGeom prst="bentConnector3">
            <a:avLst>
              <a:gd name="adj1" fmla="val 50000"/>
            </a:avLst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047" name="Oval 1046">
            <a:extLst>
              <a:ext uri="{FF2B5EF4-FFF2-40B4-BE49-F238E27FC236}">
                <a16:creationId xmlns:a16="http://schemas.microsoft.com/office/drawing/2014/main" id="{7D090327-5535-1AA6-F5E0-AD71EFE40D40}"/>
              </a:ext>
            </a:extLst>
          </p:cNvPr>
          <p:cNvSpPr/>
          <p:nvPr/>
        </p:nvSpPr>
        <p:spPr>
          <a:xfrm>
            <a:off x="9783770" y="2673047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2</a:t>
            </a:r>
          </a:p>
        </p:txBody>
      </p:sp>
      <p:cxnSp>
        <p:nvCxnSpPr>
          <p:cNvPr id="1062" name="Connector: Elbow 213">
            <a:extLst>
              <a:ext uri="{FF2B5EF4-FFF2-40B4-BE49-F238E27FC236}">
                <a16:creationId xmlns:a16="http://schemas.microsoft.com/office/drawing/2014/main" id="{001885C9-2961-A255-1594-41D70BB39C5A}"/>
              </a:ext>
            </a:extLst>
          </p:cNvPr>
          <p:cNvCxnSpPr>
            <a:cxnSpLocks/>
            <a:stCxn id="17" idx="2"/>
            <a:endCxn id="30" idx="1"/>
          </p:cNvCxnSpPr>
          <p:nvPr/>
        </p:nvCxnSpPr>
        <p:spPr>
          <a:xfrm rot="16200000" flipH="1">
            <a:off x="1930371" y="4154734"/>
            <a:ext cx="399058" cy="1811107"/>
          </a:xfrm>
          <a:prstGeom prst="bentConnector2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1067" name="Picture 2" descr="Json-datei - Kostenlose schnittstelle Icons">
            <a:extLst>
              <a:ext uri="{FF2B5EF4-FFF2-40B4-BE49-F238E27FC236}">
                <a16:creationId xmlns:a16="http://schemas.microsoft.com/office/drawing/2014/main" id="{66A9DFCA-5318-3F90-99B2-9E15A409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90679" y="3392285"/>
            <a:ext cx="230744" cy="230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8" name="Picture 12">
            <a:extLst>
              <a:ext uri="{FF2B5EF4-FFF2-40B4-BE49-F238E27FC236}">
                <a16:creationId xmlns:a16="http://schemas.microsoft.com/office/drawing/2014/main" id="{6F4410B5-67F6-6AAD-42D5-EECC3D05B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62416" y="3384893"/>
            <a:ext cx="245529" cy="245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9" name="TextBox 1068">
            <a:extLst>
              <a:ext uri="{FF2B5EF4-FFF2-40B4-BE49-F238E27FC236}">
                <a16:creationId xmlns:a16="http://schemas.microsoft.com/office/drawing/2014/main" id="{E75589B3-A99D-EFB4-3652-0078413D9BCD}"/>
              </a:ext>
            </a:extLst>
          </p:cNvPr>
          <p:cNvSpPr txBox="1"/>
          <p:nvPr/>
        </p:nvSpPr>
        <p:spPr>
          <a:xfrm>
            <a:off x="5788493" y="3591017"/>
            <a:ext cx="13356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archive</a:t>
            </a:r>
            <a:r>
              <a:rPr kumimoji="0" lang="de-DE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kumimoji="0" lang="de-DE" sz="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document</a:t>
            </a:r>
            <a:endParaRPr kumimoji="0" lang="de-DE" sz="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0912594-25DD-E9E1-2BAC-49FCF8D05847}"/>
              </a:ext>
            </a:extLst>
          </p:cNvPr>
          <p:cNvCxnSpPr>
            <a:cxnSpLocks/>
          </p:cNvCxnSpPr>
          <p:nvPr/>
        </p:nvCxnSpPr>
        <p:spPr>
          <a:xfrm>
            <a:off x="4993817" y="3345919"/>
            <a:ext cx="289" cy="1056016"/>
          </a:xfrm>
          <a:prstGeom prst="straightConnector1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E611262-9E1C-8AD8-C43A-ABEEF7A5E5F9}"/>
              </a:ext>
            </a:extLst>
          </p:cNvPr>
          <p:cNvCxnSpPr>
            <a:cxnSpLocks/>
            <a:stCxn id="104" idx="0"/>
            <a:endCxn id="166" idx="2"/>
          </p:cNvCxnSpPr>
          <p:nvPr/>
        </p:nvCxnSpPr>
        <p:spPr>
          <a:xfrm flipV="1">
            <a:off x="3364130" y="2641085"/>
            <a:ext cx="4660" cy="391421"/>
          </a:xfrm>
          <a:prstGeom prst="straightConnector1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cxnSp>
        <p:nvCxnSpPr>
          <p:cNvPr id="36" name="Connector: Elbow 213">
            <a:extLst>
              <a:ext uri="{FF2B5EF4-FFF2-40B4-BE49-F238E27FC236}">
                <a16:creationId xmlns:a16="http://schemas.microsoft.com/office/drawing/2014/main" id="{1248CDB3-5B10-FFE8-CBE4-68218B17F052}"/>
              </a:ext>
            </a:extLst>
          </p:cNvPr>
          <p:cNvCxnSpPr>
            <a:cxnSpLocks/>
            <a:stCxn id="166" idx="3"/>
            <a:endCxn id="174" idx="2"/>
          </p:cNvCxnSpPr>
          <p:nvPr/>
        </p:nvCxnSpPr>
        <p:spPr>
          <a:xfrm>
            <a:off x="3884597" y="2448420"/>
            <a:ext cx="541166" cy="375"/>
          </a:xfrm>
          <a:prstGeom prst="bentConnector3">
            <a:avLst>
              <a:gd name="adj1" fmla="val 50000"/>
            </a:avLst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DB41AE5-29E6-4B82-8464-0577F77C8659}"/>
              </a:ext>
            </a:extLst>
          </p:cNvPr>
          <p:cNvSpPr/>
          <p:nvPr/>
        </p:nvSpPr>
        <p:spPr>
          <a:xfrm>
            <a:off x="4653921" y="2961121"/>
            <a:ext cx="1597035" cy="38593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Hypatos SAP Connector</a:t>
            </a:r>
            <a:r>
              <a:rPr kumimoji="0" lang="en-GB" sz="800" b="0" i="0" u="none" strike="noStrike" kern="1200" cap="none" spc="0" normalizeH="0" baseline="3000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2B49352-477B-D81C-1C70-608DEDB5EEBD}"/>
              </a:ext>
            </a:extLst>
          </p:cNvPr>
          <p:cNvCxnSpPr>
            <a:cxnSpLocks/>
          </p:cNvCxnSpPr>
          <p:nvPr/>
        </p:nvCxnSpPr>
        <p:spPr>
          <a:xfrm flipV="1">
            <a:off x="5942472" y="3353384"/>
            <a:ext cx="289" cy="1056016"/>
          </a:xfrm>
          <a:prstGeom prst="straightConnector1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153" name="Oval 152">
            <a:extLst>
              <a:ext uri="{FF2B5EF4-FFF2-40B4-BE49-F238E27FC236}">
                <a16:creationId xmlns:a16="http://schemas.microsoft.com/office/drawing/2014/main" id="{C8033B35-481D-479E-8682-513DA196DDA1}"/>
              </a:ext>
            </a:extLst>
          </p:cNvPr>
          <p:cNvSpPr/>
          <p:nvPr/>
        </p:nvSpPr>
        <p:spPr>
          <a:xfrm>
            <a:off x="6618315" y="2949234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3BEA7A11-CFF4-6175-63B7-59D191868E73}"/>
              </a:ext>
            </a:extLst>
          </p:cNvPr>
          <p:cNvSpPr/>
          <p:nvPr/>
        </p:nvSpPr>
        <p:spPr>
          <a:xfrm>
            <a:off x="4791212" y="3478841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6D97B6D9-7DE7-40DE-8F38-ADBDF2E55293}"/>
              </a:ext>
            </a:extLst>
          </p:cNvPr>
          <p:cNvSpPr/>
          <p:nvPr/>
        </p:nvSpPr>
        <p:spPr>
          <a:xfrm>
            <a:off x="1673260" y="4593837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CD4966D-8BB4-6D0E-52B8-1CC506187865}"/>
              </a:ext>
            </a:extLst>
          </p:cNvPr>
          <p:cNvSpPr/>
          <p:nvPr/>
        </p:nvSpPr>
        <p:spPr>
          <a:xfrm>
            <a:off x="3738919" y="2167002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52" name="Connector: Elbow 213">
            <a:extLst>
              <a:ext uri="{FF2B5EF4-FFF2-40B4-BE49-F238E27FC236}">
                <a16:creationId xmlns:a16="http://schemas.microsoft.com/office/drawing/2014/main" id="{EB73581C-4A3A-0E32-82B9-891E00CEE71E}"/>
              </a:ext>
            </a:extLst>
          </p:cNvPr>
          <p:cNvCxnSpPr>
            <a:cxnSpLocks/>
            <a:stCxn id="178" idx="2"/>
            <a:endCxn id="157" idx="3"/>
          </p:cNvCxnSpPr>
          <p:nvPr/>
        </p:nvCxnSpPr>
        <p:spPr>
          <a:xfrm rot="5400000">
            <a:off x="6134333" y="2758955"/>
            <a:ext cx="511755" cy="278508"/>
          </a:xfrm>
          <a:prstGeom prst="bentConnector2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F49BEA32-4B1C-EF53-8675-F197082C59DC}"/>
              </a:ext>
            </a:extLst>
          </p:cNvPr>
          <p:cNvPicPr>
            <a:picLocks noChangeAspect="1"/>
          </p:cNvPicPr>
          <p:nvPr/>
        </p:nvPicPr>
        <p:blipFill rotWithShape="1">
          <a:blip r:embed="rId15"/>
          <a:srcRect t="11592"/>
          <a:stretch/>
        </p:blipFill>
        <p:spPr>
          <a:xfrm>
            <a:off x="3084967" y="4719591"/>
            <a:ext cx="754062" cy="2510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5F1C8E-7BBD-4545-78EF-670240EE499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76219" y="1635006"/>
            <a:ext cx="735171" cy="61181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95B6F6FE-CE9E-C9DB-543C-964C0F811D46}"/>
              </a:ext>
            </a:extLst>
          </p:cNvPr>
          <p:cNvSpPr/>
          <p:nvPr/>
        </p:nvSpPr>
        <p:spPr>
          <a:xfrm>
            <a:off x="9779061" y="5473477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9D1314-7828-DAF8-10A5-500DBFA04D56}"/>
              </a:ext>
            </a:extLst>
          </p:cNvPr>
          <p:cNvSpPr/>
          <p:nvPr/>
        </p:nvSpPr>
        <p:spPr>
          <a:xfrm>
            <a:off x="8666432" y="3031516"/>
            <a:ext cx="953596" cy="946770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ffectLst/>
        </p:spPr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9" name="Cylinder 173">
            <a:extLst>
              <a:ext uri="{FF2B5EF4-FFF2-40B4-BE49-F238E27FC236}">
                <a16:creationId xmlns:a16="http://schemas.microsoft.com/office/drawing/2014/main" id="{82C1F4C2-B53E-1C3B-5EA7-9A42FC652DB2}"/>
              </a:ext>
            </a:extLst>
          </p:cNvPr>
          <p:cNvSpPr/>
          <p:nvPr/>
        </p:nvSpPr>
        <p:spPr>
          <a:xfrm>
            <a:off x="8696886" y="3273755"/>
            <a:ext cx="892687" cy="453667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tx2"/>
            </a:solidFill>
          </a:ln>
        </p:spPr>
        <p:style>
          <a:lnRef idx="0">
            <a:schemeClr val="accent1"/>
          </a:lnRef>
          <a:fillRef idx="1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Matrix</a:t>
            </a:r>
          </a:p>
        </p:txBody>
      </p:sp>
      <p:cxnSp>
        <p:nvCxnSpPr>
          <p:cNvPr id="18" name="Connector: Elbow 213">
            <a:extLst>
              <a:ext uri="{FF2B5EF4-FFF2-40B4-BE49-F238E27FC236}">
                <a16:creationId xmlns:a16="http://schemas.microsoft.com/office/drawing/2014/main" id="{9A58BAB4-E6DD-FE9A-EAF1-A99922838813}"/>
              </a:ext>
            </a:extLst>
          </p:cNvPr>
          <p:cNvCxnSpPr>
            <a:cxnSpLocks/>
            <a:stCxn id="30" idx="3"/>
            <a:endCxn id="5" idx="2"/>
          </p:cNvCxnSpPr>
          <p:nvPr/>
        </p:nvCxnSpPr>
        <p:spPr>
          <a:xfrm flipV="1">
            <a:off x="7084062" y="3978286"/>
            <a:ext cx="2059168" cy="1281531"/>
          </a:xfrm>
          <a:prstGeom prst="bentConnector2">
            <a:avLst/>
          </a:prstGeom>
          <a:ln w="9525" cap="sq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dk1"/>
          </a:effectRef>
          <a:fontRef idx="minor">
            <a:schemeClr val="lt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1B66E5E3-338F-C7E9-D5F2-7DE1D226A1AA}"/>
              </a:ext>
            </a:extLst>
          </p:cNvPr>
          <p:cNvSpPr/>
          <p:nvPr/>
        </p:nvSpPr>
        <p:spPr>
          <a:xfrm>
            <a:off x="8550444" y="5187393"/>
            <a:ext cx="157293" cy="144188"/>
          </a:xfrm>
          <a:prstGeom prst="ellipse">
            <a:avLst/>
          </a:prstGeom>
          <a:solidFill>
            <a:schemeClr val="accent4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7077144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fd0_DSqHkBr2mNgCv6Lx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3fje84Q0.aqpjjgD293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cMgCkhL_1aohUj4AZUQd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7Zs9wgTmuHMud2grxEw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IFpwDNW5VGZR5eg1ShR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4D5oED9uCoTyTo.mEP0v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mQRUD58LG0UqJMVPppolg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YqvHDhZpii7paHSq4mOV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s_QQF2sDWetjV3VYKO1f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.Sckl3y4fYvv267t6Gk.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qjsG7h_ilydvIC2PaAd5w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ObzO4fdBynBwHM4rpq2M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wGGiMrZ3RPeCQ0Ym2Mj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PbnrdqaEr.dTj8VJgnrs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FyohGpmLQuaECzaF7uX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9EjR0qIh742CJ3EGHPa6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nGs1pgC6FdT.s5.yt1Q9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htH_jRbwNhjo2uhLhM6d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5n5QXyvOoAHbmTQgb52Q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nYFDeUsgRu0o1Go9GITh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bIoylDMxHC_sBfZIqhV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.SKXu7vSVkjKDmAfR7VO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NaP67Jso98fwBJT13K5Kg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MSx0v6mlEmTTi5sO9Plb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W51M3GC93qS_nHklUYcw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UMHXyneu70rP1RXJV6MM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LovVipbtQeMnp7r4XudZw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CvtWoWl10DBBuqQtuVvL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5QyrROOBa83C.aG3JucB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9k.A.pYSf1eDFMXpUmn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zd_L5kzKh1XPNbMG7BvFA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HBVSO06eIEkO2nXgRHNw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COjhqwyjY92amAq.lmpYg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qaWXCmrdF6wfk04hPMa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R2axu9R7Gf.rJ0rq5cNa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EsKj4f0raK2YKqwjZpQZ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b2Tt5ngkSV.jegC8fs_7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tw2baV3.dWnMNIoTUYo6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52Ins_p5kJTBUl5ToOFiA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ThAmmRa93FiL1V2s1r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7xklb5t6guHIodD.qPlQ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cyY1bRVD0Xp8qzMGDT9V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1O61Fi38Rb1XgUQf_JKmQ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6wi8ovV.lbXfwWuDTwpNQ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7UgVa0ZRIgoNpP0VnfO6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1hAY8_HikXqVVHalK4Reg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mB8mv6sAJnQk6Ha1zNz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omLDg2lKoMFZ4pZ6Aq6r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XvLINtmkCxZJYWum3igL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k7gKSDkOz4eH7J.ZdOO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.q64lz.tWHbdiOdZxgWVQ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QQ4VJbkOEPVGr.8bYLs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fbwnNRVyvkCIW9EdEL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8xHADRT8eb8h2l2cz7aw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lv3m3PeV8ZMbk.9pDxBXA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5nZPXOIHtp4WNmTcZ2nJ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Yel9ybyF7EHK9tPl78VQ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.VlHQv7e8IBxRanhryp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zGHvRA.JfoaXeY_EN5q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EjM6aVkQ0qN6DpaAsBCl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tCzlXRCgJlqdb44_WWrX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BpCVYlIHAQVC5TNI61KA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C9jnMl3xp9GY8LMn4S4HA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1etIo3NX321nI_1qPC8T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g13sAcqjLeACm6FJIc8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6GhZ4lUXJKMfD.a3WY7w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altgvQeHKNAfdjFHPSDTg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DC64qnc9tDdcLuof7dt8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1D15BQ2eAH9T.QRc.Yl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pTuFd1teOHEZLNrsJ.2j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0RXJqP2Cao1cU7oy1PxkA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SvEZuKTTjTkrL1TMot0Uw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xFJuv_sZKuQId2IqxVoeA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66LdR1bInszi28ZuNLwjQ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ySrCkcbDGyyvNS7S3oWY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pIUPfJaTBTeTQAjAZx10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euYxZ3cgcO0TNKdSLNTr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xt5rF1JmZQofxNPPyVvK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497D76AF6F2DA4CA5AFC0385F3642EE" ma:contentTypeVersion="8" ma:contentTypeDescription="Create a new document." ma:contentTypeScope="" ma:versionID="3341288d414c4b7c9a2a752cb7791270">
  <xsd:schema xmlns:xsd="http://www.w3.org/2001/XMLSchema" xmlns:xs="http://www.w3.org/2001/XMLSchema" xmlns:p="http://schemas.microsoft.com/office/2006/metadata/properties" xmlns:ns2="997c7c9d-4912-4fbf-81b0-9eda5183b49e" targetNamespace="http://schemas.microsoft.com/office/2006/metadata/properties" ma:root="true" ma:fieldsID="e7d67b7538c4e056fd9581e5b5c01322" ns2:_="">
    <xsd:import namespace="997c7c9d-4912-4fbf-81b0-9eda5183b4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7c7c9d-4912-4fbf-81b0-9eda5183b49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AD2F3AC-88EC-420A-9944-99471C836986}">
  <ds:schemaRefs>
    <ds:schemaRef ds:uri="http://schemas.microsoft.com/office/2006/documentManagement/types"/>
    <ds:schemaRef ds:uri="http://purl.org/dc/terms/"/>
    <ds:schemaRef ds:uri="http://schemas.openxmlformats.org/package/2006/metadata/core-properties"/>
    <ds:schemaRef ds:uri="http://www.w3.org/XML/1998/namespace"/>
    <ds:schemaRef ds:uri="997c7c9d-4912-4fbf-81b0-9eda5183b49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697C83E4-C774-4FCD-B5F0-EBC06B89C74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97c7c9d-4912-4fbf-81b0-9eda5183b4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61</TotalTime>
  <Words>807</Words>
  <Application>Microsoft Macintosh PowerPoint</Application>
  <PresentationFormat>Widescreen</PresentationFormat>
  <Paragraphs>252</Paragraphs>
  <Slides>12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Lato</vt:lpstr>
      <vt:lpstr>Lato Semibold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xSuite – Hypatos Solution Design</vt:lpstr>
      <vt:lpstr>PowerPoint Presentation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30</cp:revision>
  <dcterms:created xsi:type="dcterms:W3CDTF">2023-03-02T14:07:47Z</dcterms:created>
  <dcterms:modified xsi:type="dcterms:W3CDTF">2024-09-12T11:19:22Z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0x0101008497D76AF6F2DA4CA5AFC0385F3642EE</vt:lpwstr>
  </property>
  <property fmtid="{D5CDD505-2E9C-101B-9397-08002B2CF9AE}" pid="3" name="MediaServiceImageTags">
    <vt:lpwstr/>
  </property>
</Properties>
</file>