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147375892" r:id="rId5"/>
    <p:sldId id="2147375523" r:id="rId6"/>
    <p:sldId id="2147375738" r:id="rId7"/>
    <p:sldId id="2147375894" r:id="rId8"/>
    <p:sldId id="2147375895" r:id="rId9"/>
    <p:sldId id="2147375896" r:id="rId10"/>
    <p:sldId id="2147375737" r:id="rId11"/>
    <p:sldId id="2147375893" r:id="rId12"/>
    <p:sldId id="2147375897" r:id="rId13"/>
    <p:sldId id="2147375739" r:id="rId14"/>
    <p:sldId id="2147375898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894"/>
            <p14:sldId id="2147375895"/>
            <p14:sldId id="2147375896"/>
            <p14:sldId id="2147375737"/>
            <p14:sldId id="2147375893"/>
            <p14:sldId id="2147375897"/>
            <p14:sldId id="2147375739"/>
            <p14:sldId id="2147375898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F"/>
    <a:srgbClr val="FF0000"/>
    <a:srgbClr val="7197FF"/>
    <a:srgbClr val="C30B3E"/>
    <a:srgbClr val="AAC1FF"/>
    <a:srgbClr val="43C7A1"/>
    <a:srgbClr val="007770"/>
    <a:srgbClr val="AEE7D7"/>
    <a:srgbClr val="F0C7D7"/>
    <a:srgbClr val="FD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0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hyperlink" Target="http://www.hypatos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1.xml"/><Relationship Id="rId6" Type="http://schemas.openxmlformats.org/officeDocument/2006/relationships/image" Target="../media/image15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28" Type="http://schemas.openxmlformats.org/officeDocument/2006/relationships/tags" Target="../tags/tag138.xml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18" Type="http://schemas.openxmlformats.org/officeDocument/2006/relationships/tags" Target="../tags/tag128.xml"/><Relationship Id="rId134" Type="http://schemas.openxmlformats.org/officeDocument/2006/relationships/tags" Target="../tags/tag144.xml"/><Relationship Id="rId139" Type="http://schemas.openxmlformats.org/officeDocument/2006/relationships/tags" Target="../tags/tag14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tags" Target="../tags/tag118.xml"/><Relationship Id="rId124" Type="http://schemas.openxmlformats.org/officeDocument/2006/relationships/tags" Target="../tags/tag134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40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35" Type="http://schemas.openxmlformats.org/officeDocument/2006/relationships/tags" Target="../tags/tag145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oleObject" Target="../embeddings/oleObject10.bin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image" Target="../media/image10.emf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6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6" name="Picture 5" descr="A logo with a red arrow&#10;&#10;Description automatically generated">
            <a:extLst>
              <a:ext uri="{FF2B5EF4-FFF2-40B4-BE49-F238E27FC236}">
                <a16:creationId xmlns:a16="http://schemas.microsoft.com/office/drawing/2014/main" id="{8FC8A6E1-708D-1BEF-5E5A-AEB41807D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274" y="214941"/>
            <a:ext cx="740918" cy="6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pic>
        <p:nvPicPr>
          <p:cNvPr id="9" name="Kép 11">
            <a:extLst>
              <a:ext uri="{FF2B5EF4-FFF2-40B4-BE49-F238E27FC236}">
                <a16:creationId xmlns:a16="http://schemas.microsoft.com/office/drawing/2014/main" id="{80B0B709-A43D-73EF-D486-CA77696018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03904" y="1887433"/>
            <a:ext cx="1566351" cy="1566351"/>
          </a:xfrm>
          <a:prstGeom prst="flowChartConnector">
            <a:avLst/>
          </a:prstGeom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407988" y="3590217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latin typeface="Open Sauce One" pitchFamily="2" charset="0"/>
              </a:rPr>
              <a:t>Sr. I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652" y="3154146"/>
            <a:ext cx="3718491" cy="3470223"/>
          </a:xfrm>
          <a:prstGeom prst="rect">
            <a:avLst/>
          </a:prstGeom>
        </p:spPr>
      </p:pic>
      <p:sp>
        <p:nvSpPr>
          <p:cNvPr id="4" name="Rechteck 6">
            <a:extLst>
              <a:ext uri="{FF2B5EF4-FFF2-40B4-BE49-F238E27FC236}">
                <a16:creationId xmlns:a16="http://schemas.microsoft.com/office/drawing/2014/main" id="{51384EC5-2AB8-2618-0578-9B96A2A07489}"/>
              </a:ext>
            </a:extLst>
          </p:cNvPr>
          <p:cNvSpPr/>
          <p:nvPr/>
        </p:nvSpPr>
        <p:spPr>
          <a:xfrm>
            <a:off x="3269938" y="3590217"/>
            <a:ext cx="300084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Andreas Schummer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Project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latin typeface="Open Sauce One" pitchFamily="2" charset="0"/>
              </a:rPr>
              <a:t>andreas.moesinger@de.ey.com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160 939 21104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6" name="Kép 11">
            <a:extLst>
              <a:ext uri="{FF2B5EF4-FFF2-40B4-BE49-F238E27FC236}">
                <a16:creationId xmlns:a16="http://schemas.microsoft.com/office/drawing/2014/main" id="{CCD80132-F621-6FDB-52E2-6F022CC366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8" t="3601" r="9419" b="11988"/>
          <a:stretch/>
        </p:blipFill>
        <p:spPr>
          <a:xfrm>
            <a:off x="3353897" y="1887433"/>
            <a:ext cx="1566351" cy="15144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144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/>
        </p:nvGraphicFramePr>
        <p:xfrm>
          <a:off x="406268" y="1604864"/>
          <a:ext cx="11342819" cy="428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42412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45569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LOH SAP DEV Team onboarding for integration implementation. LOH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AFI integration might take more ressources than expected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Discuss Integration Design extensively and support if needed</a:t>
                      </a:r>
                    </a:p>
                  </a:txBody>
                  <a:tcPr marL="9525" marR="9525" marT="9525" anchor="b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Hypatos x LOH to revisit Integration and Project Timelines based on resource onboarding. Dependent on A001. Bi-Weekly follow ups.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expectations are not aligned with HY 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Projekt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Closing Date not able to achieve due to vacation of important stakeholders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6353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/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42494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/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25479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1" imgW="395" imgH="394" progId="TCLayout.ActiveDocument.1">
                  <p:embed/>
                </p:oleObj>
              </mc:Choice>
              <mc:Fallback>
                <p:oleObj name="think-cell Slide" r:id="rId141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Q4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9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Go Live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" name="Szöveg helye 2">
            <a:extLst>
              <a:ext uri="{FF2B5EF4-FFF2-40B4-BE49-F238E27FC236}">
                <a16:creationId xmlns:a16="http://schemas.microsoft.com/office/drawing/2014/main" id="{AFDCF41E-5347-0ACD-888C-327218B51323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9" y="1403350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240899-0641-43F7-8021-2EA668D43FD5}" type="datetime'''''''''''''''Au''''''''''''g'''''''''''">
              <a:rPr lang="en-GB" altLang="en-US" sz="1400" b="1" smtClean="0"/>
              <a:pPr/>
              <a:t>Aug</a:t>
            </a:fld>
            <a:endParaRPr lang="en-GB" sz="1400" b="1" dirty="0"/>
          </a:p>
        </p:txBody>
      </p:sp>
      <p:sp>
        <p:nvSpPr>
          <p:cNvPr id="1127" name="Szöveg helye 2">
            <a:extLst>
              <a:ext uri="{FF2B5EF4-FFF2-40B4-BE49-F238E27FC236}">
                <a16:creationId xmlns:a16="http://schemas.microsoft.com/office/drawing/2014/main" id="{7294AFEF-B532-BF8D-A5F7-7A7D03A4763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856163" y="1403350"/>
            <a:ext cx="12906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58C942-72A4-4047-B78B-8A0AA9387626}" type="datetime'''''''''S''''''''''''''e''''''''p'''''''''''">
              <a:rPr lang="en-GB" altLang="en-US" sz="1400" b="1" smtClean="0"/>
              <a:pPr/>
              <a:t>Sep</a:t>
            </a:fld>
            <a:endParaRPr lang="en-GB" sz="1400" b="1" dirty="0"/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146800" y="1403350"/>
            <a:ext cx="13350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8267B3E5-9CCA-EB1A-A0A9-1F78650A68F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7481888" y="1403350"/>
            <a:ext cx="12922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B6C192-ED95-4DD7-AC40-45A36AA2E9B4}" type="datetime'''''''''''''''''''''''''Nov''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93632231-2271-C6C4-FC4A-6AB79B1B20B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8774113" y="1403350"/>
            <a:ext cx="13350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A1AC3-EE9E-4AEA-A8D2-E1F93833E2CB}" type="datetime'''''''''''D''''''''''''''''''''''e''''''''''''''''''''c'''''''">
              <a:rPr lang="en-GB" altLang="en-US" sz="1400" b="1" smtClean="0"/>
              <a:pPr/>
              <a:t>Dec</a:t>
            </a:fld>
            <a:endParaRPr lang="en-GB" sz="1400" b="1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281035AD-41DD-5651-95EB-4DCBEE7C8C7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0109200" y="1403350"/>
            <a:ext cx="8604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8CBDF94-7DC5-4FF3-A623-0C419D76928C}" type="datetime'J''''''''''''''an'''''''''''''''''''">
              <a:rPr lang="en-GB" altLang="en-US" sz="1400" b="1" smtClean="0"/>
              <a:pPr/>
              <a:t>Jan</a:t>
            </a:fld>
            <a:endParaRPr lang="en-GB" sz="1400" b="1" dirty="0"/>
          </a:p>
        </p:txBody>
      </p:sp>
      <p:sp>
        <p:nvSpPr>
          <p:cNvPr id="1059" name="Szöveg helye 2">
            <a:extLst>
              <a:ext uri="{FF2B5EF4-FFF2-40B4-BE49-F238E27FC236}">
                <a16:creationId xmlns:a16="http://schemas.microsoft.com/office/drawing/2014/main" id="{FAE99D5A-D9D7-DCCE-B984-ABDEA48BA16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554538" y="1749425"/>
            <a:ext cx="428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sp>
        <p:nvSpPr>
          <p:cNvPr id="1060" name="Szöveg helye 2">
            <a:extLst>
              <a:ext uri="{FF2B5EF4-FFF2-40B4-BE49-F238E27FC236}">
                <a16:creationId xmlns:a16="http://schemas.microsoft.com/office/drawing/2014/main" id="{524C05BE-A870-E6A4-9D69-F530DF54D4B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45974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6BAD3C-9AF5-4985-8C24-4C52B707EEDE}" type="datetime'''''''35'''''">
              <a:rPr lang="en-GB" altLang="en-US" sz="1400" b="1" smtClean="0"/>
              <a:pPr/>
              <a:t>35</a:t>
            </a:fld>
            <a:endParaRPr lang="en-GB" sz="1400" b="1" dirty="0"/>
          </a:p>
        </p:txBody>
      </p:sp>
      <p:sp>
        <p:nvSpPr>
          <p:cNvPr id="1061" name="Szöveg helye 2">
            <a:extLst>
              <a:ext uri="{FF2B5EF4-FFF2-40B4-BE49-F238E27FC236}">
                <a16:creationId xmlns:a16="http://schemas.microsoft.com/office/drawing/2014/main" id="{43BAFB23-7DED-DCD9-484A-68613C6630A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489902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D25C7B-B15C-43A2-B0C1-8F37F2E32519}" type="datetime'''''''''''''''''''3''''''''''''''''''''''''''''''6'''''''''">
              <a:rPr lang="en-GB" altLang="en-US" sz="1400" b="1" smtClean="0"/>
              <a:pPr/>
              <a:t>36</a:t>
            </a:fld>
            <a:endParaRPr lang="en-GB" sz="1400" b="1" dirty="0"/>
          </a:p>
        </p:txBody>
      </p:sp>
      <p:sp>
        <p:nvSpPr>
          <p:cNvPr id="1062" name="Szöveg helye 2">
            <a:extLst>
              <a:ext uri="{FF2B5EF4-FFF2-40B4-BE49-F238E27FC236}">
                <a16:creationId xmlns:a16="http://schemas.microsoft.com/office/drawing/2014/main" id="{DAB02AAD-2906-2BE2-E505-189D790215A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20065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E9419F-2811-404D-9799-76BB511FC713}" type="datetime'''''''''''''''''''''''''''3''''7'''''''''''''''">
              <a:rPr lang="en-GB" altLang="en-US" sz="1400" b="1" smtClean="0"/>
              <a:pPr/>
              <a:t>37</a:t>
            </a:fld>
            <a:endParaRPr lang="en-GB" sz="1400" b="1" dirty="0"/>
          </a:p>
        </p:txBody>
      </p:sp>
      <p:sp>
        <p:nvSpPr>
          <p:cNvPr id="1063" name="Szöveg helye 2">
            <a:extLst>
              <a:ext uri="{FF2B5EF4-FFF2-40B4-BE49-F238E27FC236}">
                <a16:creationId xmlns:a16="http://schemas.microsoft.com/office/drawing/2014/main" id="{8D0D9136-64BD-0842-D009-A29FB44DB4A2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50227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60C3ED-C329-4FA3-B656-65DAFBEF8EF6}" type="datetime'''''''''''3''''''''''''''''''''''''8'''''''''''''''''">
              <a:rPr lang="en-GB" altLang="en-US" sz="1400" b="1" smtClean="0"/>
              <a:pPr/>
              <a:t>38</a:t>
            </a:fld>
            <a:endParaRPr lang="en-GB" sz="1400" b="1" dirty="0"/>
          </a:p>
        </p:txBody>
      </p:sp>
      <p:sp>
        <p:nvSpPr>
          <p:cNvPr id="1064" name="Szöveg helye 2">
            <a:extLst>
              <a:ext uri="{FF2B5EF4-FFF2-40B4-BE49-F238E27FC236}">
                <a16:creationId xmlns:a16="http://schemas.microsoft.com/office/drawing/2014/main" id="{51E28F30-4039-39DF-383A-A6F99B64B4D0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5803900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5724A-5D7E-4BC1-BA95-62316CCEEC4A}" type="datetime'''''''''3''''''''''''9'''''''''''''''">
              <a:rPr lang="en-GB" altLang="en-US" sz="1400" b="1" smtClean="0"/>
              <a:pPr/>
              <a:t>39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610393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40556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70718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700881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731043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034F7BE8-F97D-71F1-5F4C-528429A1778E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7612063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AC35FC-B85E-4383-B2AF-4510AE08E51A}" type="datetime'''''''''''''''''45''''''''''''''''''''''''''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990DDDF4-E9D9-634A-3CE7-58C5E8C0151D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79121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3CA06C-E77B-43D5-AD2E-1FAB5D79E641}" type="datetime'''''4''''6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D15BF29A-9087-21C0-E21D-3BE30312639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821372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FEC84B-8659-40E2-BCAE-794A80FCE9B0}" type="datetime'''''''4''''''''''''''''''''''''''''''''''''''''''7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A58E6D1F-0377-0006-14ED-ED9F5F942FFC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851535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567D2B-8D0A-452D-859B-015EC67DCACC}" type="datetime'''''''''''''''''''4''''''''8''''''''''''''''''''''''''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03739FEA-AF4C-68DE-D341-4287D7479472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881697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7F36D0-B95B-46F5-A9C8-5A574B2F1F1F}" type="datetime'''''''''''''''''''''''''''4''''''''9'''''''''''''''''">
              <a:rPr lang="en-GB" altLang="en-US" sz="1400" b="1" smtClean="0"/>
              <a:pPr/>
              <a:t>49</a:t>
            </a:fld>
            <a:endParaRPr lang="en-GB" sz="1400" b="1" dirty="0"/>
          </a:p>
        </p:txBody>
      </p:sp>
      <p:sp>
        <p:nvSpPr>
          <p:cNvPr id="12" name="Szöveg helye 2">
            <a:extLst>
              <a:ext uri="{FF2B5EF4-FFF2-40B4-BE49-F238E27FC236}">
                <a16:creationId xmlns:a16="http://schemas.microsoft.com/office/drawing/2014/main" id="{36A2A6EC-2990-10AA-6360-60292F2887BC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91186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E3F23A-6532-48CE-9E22-795978D062EB}" type="datetime'''''5''''''''''''''''''''0'''''''''''''''''">
              <a:rPr lang="en-GB" altLang="en-US" sz="1400" b="1" smtClean="0"/>
              <a:pPr/>
              <a:t>50</a:t>
            </a:fld>
            <a:endParaRPr lang="en-GB" sz="1400" b="1" dirty="0"/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2A897C06-A192-4505-56B8-52E7BECE969C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9420225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1D0792-D1B3-42A2-AFDC-1B5F7DA8D3B7}" type="datetime'''''''''''''5''''''''''''1'''''''''''''''''''''''''''''''">
              <a:rPr lang="en-GB" altLang="en-US" sz="1400" b="1" smtClean="0"/>
              <a:pPr/>
              <a:t>51</a:t>
            </a:fld>
            <a:endParaRPr lang="en-GB" sz="1400" b="1" dirty="0"/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C4AA7D0B-BA55-7362-23D5-B5865F810DA6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972026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BB6A3E-A20A-48FA-87A0-5E73662178C1}" type="datetime'''''''''''''''''''5''''''''''''''''''2'''''''''''''''''''">
              <a:rPr lang="en-GB" altLang="en-US" sz="1400" b="1" smtClean="0"/>
              <a:pPr/>
              <a:t>52</a:t>
            </a:fld>
            <a:endParaRPr lang="en-GB" sz="1400" b="1" dirty="0"/>
          </a:p>
        </p:txBody>
      </p: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49F70963-E0F0-BB07-C117-49151A59F620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10021888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AF3604-D0EF-4D2B-8A6A-C4BBAA5CE9F4}" type="datetime'''''''''''''''''''''''''''''''''''''''''''''''''0''''''1'">
              <a:rPr lang="en-GB" altLang="en-US" sz="1400" b="1" smtClean="0"/>
              <a:pPr/>
              <a:t>01</a:t>
            </a:fld>
            <a:endParaRPr lang="en-GB" sz="1400" b="1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C662603D-5B44-D3F2-F167-491D32CE96B9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10323513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2AB985-D7D2-424F-8CBA-8F392D1A060E}" type="datetime'''''''''''''''''''0''''''''''''''''''''''''''2'''">
              <a:rPr lang="en-GB" altLang="en-US" sz="1400" b="1" smtClean="0"/>
              <a:pPr/>
              <a:t>02</a:t>
            </a:fld>
            <a:endParaRPr lang="en-GB" sz="1400" b="1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1E6497CC-AC2A-B4BC-730B-E4FEAA770718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10625138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A4C14C-FC22-4372-85CC-91B162E19B12}" type="datetime'''''''''''0''''''''''''''''''''''''''''''''''''''''''''''3'''">
              <a:rPr lang="en-GB" altLang="en-US" sz="1400" b="1" smtClean="0"/>
              <a:pPr/>
              <a:t>03</a:t>
            </a:fld>
            <a:endParaRPr lang="en-GB" sz="1400" b="1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A92EBF0B-3A5D-4F67-8F71-DB9F07F8D6C9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10926763" y="1749425"/>
            <a:ext cx="428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856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61468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4818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C3FF04-75B3-81E1-8719-B4986EFAC4AB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101092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1B0C-71DF-3913-1549-248F57E7FF4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87741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68BE50-6BAD-E82B-65A1-4668A8CAF9A2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6120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79121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B51582-0955-D436-8CAE-594EDA1FE3AE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73104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82137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F2373794-5D15-F271-5A13-0DC662C9C02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85153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53DD0D5F-F0C5-F64E-8277-C4881826BFE7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45974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70088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F68905-EDD7-FF56-DF20-06BB934BCFB9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8169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948A38-4A91-CFDC-C102-E2849E501852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48990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52006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91186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94202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7071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55022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D4D7DA-F0C3-AE97-87B4-55A91E572E37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7202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C20D39-F2A1-02F8-6FF3-B64B7DC91954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8039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64055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61039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0CC61D-ACA2-C074-A6D1-7E04BD970C22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109267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AF3937-AD8B-EB9B-AE79-D860FB966EFF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106251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AE0AFE-3399-5EE1-807A-A501E0F7F19C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00218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4FB1A5-9C36-0B7C-7B64-A832E5E1DD36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103235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1808163" y="334327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808163" y="24066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808163" y="39671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808163" y="30321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1808163" y="491807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1808163" y="42799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1808163" y="45989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1808163" y="27193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808163" y="365601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537210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597535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74"/>
            </p:custDataLst>
          </p:nvPr>
        </p:nvCxnSpPr>
        <p:spPr bwMode="gray">
          <a:xfrm>
            <a:off x="692308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75"/>
            </p:custDataLst>
          </p:nvPr>
        </p:nvCxnSpPr>
        <p:spPr bwMode="gray">
          <a:xfrm>
            <a:off x="7567613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8C0508-BC43-A870-B8AD-B2693E0B3421}"/>
              </a:ext>
            </a:extLst>
          </p:cNvPr>
          <p:cNvCxnSpPr/>
          <p:nvPr>
            <p:custDataLst>
              <p:tags r:id="rId76"/>
            </p:custDataLst>
          </p:nvPr>
        </p:nvCxnSpPr>
        <p:spPr bwMode="gray">
          <a:xfrm>
            <a:off x="5932488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502761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78"/>
            </p:custDataLst>
          </p:nvPr>
        </p:nvCxnSpPr>
        <p:spPr bwMode="gray">
          <a:xfrm>
            <a:off x="4770438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6535738" y="3771900"/>
            <a:ext cx="3000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6535738" y="3460750"/>
            <a:ext cx="60166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9634538" y="5035550"/>
            <a:ext cx="129222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6103938" y="3148013"/>
            <a:ext cx="4318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85D61E24-4083-497F-3230-49C7B491F366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6535738" y="4084638"/>
            <a:ext cx="4302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8515350" y="4722813"/>
            <a:ext cx="11191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4813299" y="2836863"/>
            <a:ext cx="1290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4770438" y="2524125"/>
            <a:ext cx="48641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6965950" y="4397375"/>
            <a:ext cx="15494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4770439" y="2211388"/>
            <a:ext cx="47783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90"/>
            </p:custDataLst>
          </p:nvPr>
        </p:nvSpPr>
        <p:spPr bwMode="gray">
          <a:xfrm>
            <a:off x="7510463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91"/>
            </p:custDataLst>
          </p:nvPr>
        </p:nvSpPr>
        <p:spPr bwMode="gray">
          <a:xfrm>
            <a:off x="686593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92"/>
            </p:custDataLst>
          </p:nvPr>
        </p:nvSpPr>
        <p:spPr bwMode="gray">
          <a:xfrm>
            <a:off x="591820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4FF692-DB14-10CE-402D-6762D42F5596}"/>
              </a:ext>
            </a:extLst>
          </p:cNvPr>
          <p:cNvCxnSpPr/>
          <p:nvPr>
            <p:custDataLst>
              <p:tags r:id="rId93"/>
            </p:custDataLst>
          </p:nvPr>
        </p:nvCxnSpPr>
        <p:spPr bwMode="gray">
          <a:xfrm>
            <a:off x="5875338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94"/>
            </p:custDataLst>
          </p:nvPr>
        </p:nvSpPr>
        <p:spPr bwMode="gray">
          <a:xfrm>
            <a:off x="531495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95"/>
            </p:custDataLst>
          </p:nvPr>
        </p:nvSpPr>
        <p:spPr bwMode="gray">
          <a:xfrm>
            <a:off x="497046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4" name="Diamond 1643">
            <a:extLst>
              <a:ext uri="{FF2B5EF4-FFF2-40B4-BE49-F238E27FC236}">
                <a16:creationId xmlns:a16="http://schemas.microsoft.com/office/drawing/2014/main" id="{259D24C5-BC6A-7385-0643-4A3A318BD64A}"/>
              </a:ext>
            </a:extLst>
          </p:cNvPr>
          <p:cNvSpPr/>
          <p:nvPr>
            <p:custDataLst>
              <p:tags r:id="rId96"/>
            </p:custDataLst>
          </p:nvPr>
        </p:nvSpPr>
        <p:spPr bwMode="gray">
          <a:xfrm>
            <a:off x="9577388" y="4714875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97"/>
            </p:custDataLst>
          </p:nvPr>
        </p:nvSpPr>
        <p:spPr bwMode="gray">
          <a:xfrm>
            <a:off x="8458200" y="4714875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98"/>
            </p:custDataLst>
          </p:nvPr>
        </p:nvSpPr>
        <p:spPr bwMode="gray">
          <a:xfrm>
            <a:off x="4713288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99"/>
            </p:custDataLst>
          </p:nvPr>
        </p:nvSpPr>
        <p:spPr bwMode="gray">
          <a:xfrm>
            <a:off x="8458200" y="43894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100"/>
            </p:custDataLst>
          </p:nvPr>
        </p:nvSpPr>
        <p:spPr bwMode="gray">
          <a:xfrm>
            <a:off x="9491663" y="220345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101"/>
            </p:custDataLst>
          </p:nvPr>
        </p:nvSpPr>
        <p:spPr bwMode="gray">
          <a:xfrm>
            <a:off x="6478588" y="3140075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102"/>
            </p:custDataLst>
          </p:nvPr>
        </p:nvSpPr>
        <p:spPr bwMode="gray">
          <a:xfrm>
            <a:off x="6046788" y="2828925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182025-E35F-8AF9-BFA8-8F669D8A2A6B}"/>
              </a:ext>
            </a:extLst>
          </p:cNvPr>
          <p:cNvCxnSpPr>
            <a:cxnSpLocks/>
          </p:cNvCxnSpPr>
          <p:nvPr>
            <p:custDataLst>
              <p:tags r:id="rId103"/>
            </p:custDataLst>
          </p:nvPr>
        </p:nvCxnSpPr>
        <p:spPr bwMode="gray">
          <a:xfrm flipV="1">
            <a:off x="5710238" y="5424488"/>
            <a:ext cx="222250" cy="9366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F0FD31-6EA0-3CF7-EC26-1F2EB31831D0}"/>
              </a:ext>
            </a:extLst>
          </p:cNvPr>
          <p:cNvCxnSpPr>
            <a:cxnSpLocks/>
          </p:cNvCxnSpPr>
          <p:nvPr>
            <p:custDataLst>
              <p:tags r:id="rId104"/>
            </p:custDataLst>
          </p:nvPr>
        </p:nvCxnSpPr>
        <p:spPr bwMode="gray">
          <a:xfrm flipV="1">
            <a:off x="5337176" y="5481638"/>
            <a:ext cx="349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EAEC0F-E9C0-4773-E660-A3E2CA2D7945}"/>
              </a:ext>
            </a:extLst>
          </p:cNvPr>
          <p:cNvCxnSpPr/>
          <p:nvPr>
            <p:custDataLst>
              <p:tags r:id="rId105"/>
            </p:custDataLst>
          </p:nvPr>
        </p:nvCxnSpPr>
        <p:spPr bwMode="gray">
          <a:xfrm flipV="1">
            <a:off x="4954589" y="5481638"/>
            <a:ext cx="730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D386BA-7AAF-1BA6-3FAD-6893F44A00B2}"/>
              </a:ext>
            </a:extLst>
          </p:cNvPr>
          <p:cNvCxnSpPr>
            <a:cxnSpLocks/>
          </p:cNvCxnSpPr>
          <p:nvPr>
            <p:custDataLst>
              <p:tags r:id="rId106"/>
            </p:custDataLst>
          </p:nvPr>
        </p:nvCxnSpPr>
        <p:spPr bwMode="gray">
          <a:xfrm flipH="1" flipV="1">
            <a:off x="5975350" y="5481638"/>
            <a:ext cx="2222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06BF1-07C8-7C0D-BFAD-EDAEF257BEE6}"/>
              </a:ext>
            </a:extLst>
          </p:cNvPr>
          <p:cNvCxnSpPr/>
          <p:nvPr>
            <p:custDataLst>
              <p:tags r:id="rId107"/>
            </p:custDataLst>
          </p:nvPr>
        </p:nvCxnSpPr>
        <p:spPr bwMode="gray">
          <a:xfrm flipV="1">
            <a:off x="4548188" y="5481638"/>
            <a:ext cx="2222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11041063" y="496887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1879600" y="4968875"/>
            <a:ext cx="1544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8958F48-F834-4D1F-BBD4-E40A056ECA62}" type="datetime'W''a''''v''''e 1'',2,n (Co''''m''pC''''''ode ''xx-''xx'''''')'">
              <a:rPr lang="en-GB" altLang="en-US" sz="1000" smtClean="0"/>
              <a:pPr/>
              <a:t>Wave 1,2,n (CompCode xx-xx)</a:t>
            </a:fld>
            <a:endParaRPr lang="en-GB" sz="1000" dirty="0"/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>
            <a:off x="11041063" y="46561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1879600" y="4656138"/>
            <a:ext cx="1552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E83D3-57C2-4C12-8E7E-5EC366B36A95}" type="datetime'D''elive''''ry'' ''(G''o''L''ive &amp; Hy''p''er''c''''ar''''''e)'">
              <a:rPr lang="en-GB" altLang="en-US" sz="1000" smtClean="0"/>
              <a:pPr/>
              <a:t>Delivery (GoLive &amp; Hypercare)</a:t>
            </a:fld>
            <a:endParaRPr lang="en-GB" sz="1000" dirty="0"/>
          </a:p>
        </p:txBody>
      </p:sp>
      <p:sp useBgFill="1">
        <p:nvSpPr>
          <p:cNvPr id="1642" name="Szöveg helye 2">
            <a:extLst>
              <a:ext uri="{FF2B5EF4-FFF2-40B4-BE49-F238E27FC236}">
                <a16:creationId xmlns:a16="http://schemas.microsoft.com/office/drawing/2014/main" id="{6E1145F3-B7E9-588D-56CC-B94AB88810FD}"/>
              </a:ext>
            </a:extLst>
          </p:cNvPr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8786813" y="4851400"/>
            <a:ext cx="1695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Hypercare Closing &amp; Handover  </a:t>
            </a:r>
            <a:r>
              <a:rPr lang="en-GB" altLang="en-US" sz="800" dirty="0" err="1">
                <a:effectLst/>
                <a:latin typeface="Open Sauce One" panose="00000800000000000000"/>
              </a:rPr>
              <a:t>Cus</a:t>
            </a:r>
            <a:r>
              <a:rPr lang="en-GB" altLang="en-US" sz="800" dirty="0">
                <a:effectLst/>
                <a:latin typeface="Open Sauce One" panose="00000800000000000000"/>
              </a:rPr>
              <a:t>. Care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11041063" y="43307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1879600" y="4330700"/>
            <a:ext cx="1255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E73B407-4471-4B47-B3BD-8BC77DE52D90}" type="datetime'Test''ing ''(FT'' ''&amp;'''''''''' ''S''''IT'' &amp; UAT'''')'''''">
              <a:rPr lang="en-GB" altLang="en-US" sz="1000" smtClean="0"/>
              <a:pPr/>
              <a:t>Testing (FT &amp; SIT &amp; UAT)</a:t>
            </a:fld>
            <a:endParaRPr lang="en-GB" sz="1000" dirty="0"/>
          </a:p>
        </p:txBody>
      </p: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7827963" y="4525963"/>
            <a:ext cx="1374775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 &amp; Go Live decision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11041063" y="40179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1879600" y="4017963"/>
            <a:ext cx="143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6B576-78AF-46EC-B1AE-D653276824B9}" type="datetime'Integr''ation I''''''mp''le''''me''''''nta''t''''''''i''on'''">
              <a:rPr lang="en-GB" altLang="en-US" sz="1000" smtClean="0"/>
              <a:pPr/>
              <a:t>Integration Implementation</a:t>
            </a:fld>
            <a:endParaRPr lang="en-GB" sz="1000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11041063" y="37052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1879600" y="3705225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11041063" y="339407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1879600" y="339407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11041063" y="30813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1879599" y="3081338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4343400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27"/>
            </p:custDataLst>
          </p:nvPr>
        </p:nvSpPr>
        <p:spPr bwMode="auto">
          <a:xfrm>
            <a:off x="11041063" y="27701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28"/>
            </p:custDataLst>
          </p:nvPr>
        </p:nvSpPr>
        <p:spPr bwMode="auto">
          <a:xfrm>
            <a:off x="1879599" y="2770188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29"/>
            </p:custDataLst>
          </p:nvPr>
        </p:nvSpPr>
        <p:spPr bwMode="auto">
          <a:xfrm>
            <a:off x="6202363" y="2800350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30"/>
            </p:custDataLst>
          </p:nvPr>
        </p:nvSpPr>
        <p:spPr bwMode="auto">
          <a:xfrm>
            <a:off x="11041063" y="24574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31"/>
            </p:custDataLst>
          </p:nvPr>
        </p:nvSpPr>
        <p:spPr bwMode="auto">
          <a:xfrm>
            <a:off x="1879601" y="2457450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32"/>
            </p:custDataLst>
          </p:nvPr>
        </p:nvSpPr>
        <p:spPr bwMode="auto">
          <a:xfrm>
            <a:off x="11041063" y="214471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33"/>
            </p:custDataLst>
          </p:nvPr>
        </p:nvSpPr>
        <p:spPr bwMode="auto">
          <a:xfrm>
            <a:off x="1879600" y="2144713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34"/>
            </p:custDataLst>
          </p:nvPr>
        </p:nvSpPr>
        <p:spPr bwMode="auto">
          <a:xfrm>
            <a:off x="9647238" y="2174875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35"/>
            </p:custDataLst>
          </p:nvPr>
        </p:nvSpPr>
        <p:spPr bwMode="auto">
          <a:xfrm>
            <a:off x="5903913" y="5518150"/>
            <a:ext cx="5889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  <a:latin typeface="Open Sauce One" panose="00000800000000000000"/>
              </a:rPr>
              <a:t>Solution D.WS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36"/>
            </p:custDataLst>
          </p:nvPr>
        </p:nvSpPr>
        <p:spPr bwMode="auto">
          <a:xfrm>
            <a:off x="515778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310C6BE1-216A-84D3-5CC9-4CA8C6C71911}"/>
              </a:ext>
            </a:extLst>
          </p:cNvPr>
          <p:cNvSpPr txBox="1">
            <a:spLocks/>
          </p:cNvSpPr>
          <p:nvPr>
            <p:custDataLst>
              <p:tags r:id="rId137"/>
            </p:custDataLst>
          </p:nvPr>
        </p:nvSpPr>
        <p:spPr bwMode="auto">
          <a:xfrm>
            <a:off x="5557838" y="5518150"/>
            <a:ext cx="304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FA5F463-8CD6-4436-9578-041B51E19318}" type="datetime'''''''''''26''.9.''2''4'''''''">
              <a:rPr lang="en-GB" altLang="en-US" sz="800" smtClean="0">
                <a:solidFill>
                  <a:srgbClr val="9DB1CF"/>
                </a:solidFill>
              </a:rPr>
              <a:pPr/>
              <a:t>26.9.24</a:t>
            </a:fld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38"/>
            </p:custDataLst>
          </p:nvPr>
        </p:nvSpPr>
        <p:spPr bwMode="auto">
          <a:xfrm>
            <a:off x="4794250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39"/>
            </p:custDataLst>
          </p:nvPr>
        </p:nvSpPr>
        <p:spPr bwMode="auto">
          <a:xfrm>
            <a:off x="6634163" y="3111500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595408"/>
            <a:ext cx="1398385" cy="6354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3975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3"/>
            <a:ext cx="1397002" cy="63539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608221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oSOYrkFc5LWn9ygiMWG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Eek7q_nvkjU3vTB2UbW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N54jBeJA9NibJxf8eBO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I_uaXupAaYtablf75ar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HaDlJtODTLO2y.5_ZK_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KFt9HGY_Bl_smHzL1jr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jwUlIOFh_NPiW52mU2B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kq2KPyT.B31NH5LwVQi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JIy1IsUTXv2EMUOFi8s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5qWZIHYmakRV88.A1XT_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Y8JFjt4McHblhld8RyM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y.OxEcakLLbAapFMcK2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JtOESlBXTitHvMlLx52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.ui8MxKqJtDV2S6jkY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Qr4QkWwrsMFCXlYFYZ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Hm5jh0cp6bXCOrz8KY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xbfrDTCnVhpY2nlJCdj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goGzk332amlx_sAqem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4kDEOw9_zNSOHH6.8L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XuUSEbCPE7JrCi.wsw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vEyXlVPpmGfeIgsXqw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W709pa2tAvQ3Gw7oAC7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.asAIAQ8I3AHzy5V4w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.GiKqc0Oxk0W_NB.Je8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Dv2QG8bDmokBitxeNo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GiJQDD7ly9wT.3OXaB2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Z8rdZid8_eGDSkaRyya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FCPeZz4F5S8zZNROpmq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mh2dJEtY8ohVqQja5Ir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9vNc.jPnOiuSI2Fa8x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JZm5sAkBFOdgqgr1L28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A5mz57n638SXnwFOA8L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BTR4y60oYX6nNOA5Ub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wLlMwZtcTjkrM0g_Zgk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YUK1ucqiCvRBgqAiuF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LAujlLpP1WJoszNXf4N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49FcPdPqWB4gyo0tYsh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7vDfkyeMAVBpEMn4nF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dGPrxboLqvZVYsVDrLv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MLE759UtL9lGzhv6Nu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ZKZITtdUv59k_3pweH8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gZt0ApMWFxq7yEfYAY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9ZTPo9dm8VUvp0Xifl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guRMmRhmpnAKES.HXvM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TEwa.BdNfQpifryBRN.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p59mzBroqJH7O9MG.X_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602</Words>
  <Application>Microsoft Macintosh PowerPoint</Application>
  <PresentationFormat>Widescreen</PresentationFormat>
  <Paragraphs>216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Q4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12</cp:revision>
  <dcterms:created xsi:type="dcterms:W3CDTF">2023-03-02T14:07:47Z</dcterms:created>
  <dcterms:modified xsi:type="dcterms:W3CDTF">2024-10-09T11:28:35Z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