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notesSlides/notesSlide1.xml" ContentType="application/vnd.openxmlformats-officedocument.presentationml.notesSlide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2.xml" ContentType="application/vnd.openxmlformats-officedocument.presentationml.notesSlide+xml"/>
  <Override PartName="/ppt/tags/tag8.xml" ContentType="application/vnd.openxmlformats-officedocument.presentationml.tags+xml"/>
  <Override PartName="/ppt/notesSlides/notesSlide3.xml" ContentType="application/vnd.openxmlformats-officedocument.presentationml.notesSlide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4"/>
  </p:sldMasterIdLst>
  <p:notesMasterIdLst>
    <p:notesMasterId r:id="rId15"/>
  </p:notesMasterIdLst>
  <p:sldIdLst>
    <p:sldId id="2147375892" r:id="rId5"/>
    <p:sldId id="2147375523" r:id="rId6"/>
    <p:sldId id="2147375738" r:id="rId7"/>
    <p:sldId id="2147375894" r:id="rId8"/>
    <p:sldId id="2147375895" r:id="rId9"/>
    <p:sldId id="2147375896" r:id="rId10"/>
    <p:sldId id="2147375737" r:id="rId11"/>
    <p:sldId id="2147375893" r:id="rId12"/>
    <p:sldId id="2147375739" r:id="rId13"/>
    <p:sldId id="2147375898" r:id="rId14"/>
  </p:sldIdLst>
  <p:sldSz cx="12192000" cy="6858000"/>
  <p:notesSz cx="6858000" cy="9144000"/>
  <p:custDataLst>
    <p:tags r:id="rId16"/>
  </p:custDataLst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1" id="{64ACFE1F-71FC-E841-A5AF-D24D4DDEF674}">
          <p14:sldIdLst>
            <p14:sldId id="2147375892"/>
            <p14:sldId id="2147375523"/>
            <p14:sldId id="2147375738"/>
            <p14:sldId id="2147375894"/>
            <p14:sldId id="2147375895"/>
            <p14:sldId id="2147375896"/>
            <p14:sldId id="2147375737"/>
            <p14:sldId id="2147375893"/>
            <p14:sldId id="2147375739"/>
            <p14:sldId id="2147375898"/>
          </p14:sldIdLst>
        </p14:section>
        <p14:section name="Annex" id="{6060F927-E528-E547-85CB-5226F2D4F576}">
          <p14:sldIdLst/>
        </p14:section>
        <p14:section name="Chapter Slides" id="{F25C8EC6-C36E-9442-96EE-14B6E97436F0}">
          <p14:sldIdLst/>
        </p14:section>
        <p14:section name="Layouts" id="{C065DEFC-A59F-D841-8A37-1B2A03AAED61}">
          <p14:sldIdLst/>
        </p14:section>
        <p14:section name="Resources" id="{BF97F892-5C28-5A46-B15B-B44C6C2BDA9D}">
          <p14:sldIdLst/>
        </p14:section>
        <p14:section name="Exemplary content" id="{B24945F6-325B-CC48-8340-7E96D9C36593}">
          <p14:sldIdLst/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9143F65-AA63-E2A7-21B9-7F03F85FB9E8}" name="Luca van Skyhawk" initials="LvS" userId="S::luca.van.skyhawk@hypatos.ai::ca582406-7256-4a16-b275-aa59cba0438e" providerId="AD"/>
  <p188:author id="{CBA2658B-331C-D476-7795-8F8B878581AE}" name="Leticia Silva" initials="LS" userId="S::leticia.silva@hypatos.ai::ae98470f-b13e-4231-82f5-fda0897d4c9b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8FAFF"/>
    <a:srgbClr val="FF0000"/>
    <a:srgbClr val="7197FF"/>
    <a:srgbClr val="C30B3E"/>
    <a:srgbClr val="AAC1FF"/>
    <a:srgbClr val="43C7A1"/>
    <a:srgbClr val="007770"/>
    <a:srgbClr val="AEE7D7"/>
    <a:srgbClr val="F0C7D7"/>
    <a:srgbClr val="FDE7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194"/>
    <p:restoredTop sz="94658"/>
  </p:normalViewPr>
  <p:slideViewPr>
    <p:cSldViewPr snapToGrid="0" showGuides="1">
      <p:cViewPr varScale="1">
        <p:scale>
          <a:sx n="120" d="100"/>
          <a:sy n="120" d="100"/>
        </p:scale>
        <p:origin x="37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F8F1DAA2-B4A1-484C-B300-98EDACCAF20E}" type="datetimeFigureOut">
              <a:rPr lang="en-US" smtClean="0"/>
              <a:pPr/>
              <a:t>1/29/25</a:t>
            </a:fld>
            <a:endParaRPr lang="en-US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Open Sauce One" pitchFamily="2" charset="0"/>
              </a:defRPr>
            </a:lvl1pPr>
          </a:lstStyle>
          <a:p>
            <a:fld id="{8E55ECEC-4EE4-604E-8AA4-7344F5E194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5023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1pPr>
    <a:lvl2pPr marL="4572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2pPr>
    <a:lvl3pPr marL="9144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3pPr>
    <a:lvl4pPr marL="13716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4pPr>
    <a:lvl5pPr marL="1828800" algn="l" defTabSz="914400" rtl="0" eaLnBrk="1" latinLnBrk="0" hangingPunct="1">
      <a:defRPr sz="1200" b="0" i="0" kern="1200">
        <a:solidFill>
          <a:schemeClr val="tx1"/>
        </a:solidFill>
        <a:latin typeface="Open Sauce One" pitchFamily="2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5396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59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326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E55ECEC-4EE4-604E-8AA4-7344F5E1943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417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278E2B11-0B99-8962-164A-2696A4BD710C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8582A95C-80BE-C80D-0767-2B79637390B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5378" y="1422454"/>
            <a:ext cx="5680622" cy="2006545"/>
          </a:xfrm>
        </p:spPr>
        <p:txBody>
          <a:bodyPr anchor="t">
            <a:normAutofit/>
          </a:bodyPr>
          <a:lstStyle>
            <a:lvl1pPr algn="l">
              <a:defRPr sz="48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2499ACCB-6411-9C4C-4226-01902F985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3691246"/>
            <a:ext cx="5680622" cy="727122"/>
          </a:xfrm>
        </p:spPr>
        <p:txBody>
          <a:bodyPr lIns="0">
            <a:spAutoFit/>
          </a:bodyPr>
          <a:lstStyle>
            <a:lvl1pPr marL="0" indent="0" algn="l">
              <a:lnSpc>
                <a:spcPct val="120000"/>
              </a:lnSpc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  <a:endParaRPr lang="en-US"/>
          </a:p>
        </p:txBody>
      </p:sp>
      <p:pic>
        <p:nvPicPr>
          <p:cNvPr id="13" name="Ábra 12">
            <a:extLst>
              <a:ext uri="{FF2B5EF4-FFF2-40B4-BE49-F238E27FC236}">
                <a16:creationId xmlns:a16="http://schemas.microsoft.com/office/drawing/2014/main" id="{79457AE1-AFB7-3B19-EF8F-3043C76FD09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07989" y="404813"/>
            <a:ext cx="1758774" cy="355137"/>
          </a:xfrm>
          <a:prstGeom prst="rect">
            <a:avLst/>
          </a:prstGeom>
        </p:spPr>
      </p:pic>
      <p:sp>
        <p:nvSpPr>
          <p:cNvPr id="14" name="Téglalap 13">
            <a:extLst>
              <a:ext uri="{FF2B5EF4-FFF2-40B4-BE49-F238E27FC236}">
                <a16:creationId xmlns:a16="http://schemas.microsoft.com/office/drawing/2014/main" id="{CD5DDE16-3FF3-4A17-342A-F47C795163A7}"/>
              </a:ext>
            </a:extLst>
          </p:cNvPr>
          <p:cNvSpPr/>
          <p:nvPr userDrawn="1"/>
        </p:nvSpPr>
        <p:spPr>
          <a:xfrm>
            <a:off x="407989" y="6191160"/>
            <a:ext cx="1288289" cy="4064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b="0" i="0">
              <a:latin typeface="Open Sauce One" pitchFamily="2" charset="0"/>
            </a:endParaRPr>
          </a:p>
        </p:txBody>
      </p:sp>
      <p:sp>
        <p:nvSpPr>
          <p:cNvPr id="17" name="Szöveg helye 16">
            <a:extLst>
              <a:ext uri="{FF2B5EF4-FFF2-40B4-BE49-F238E27FC236}">
                <a16:creationId xmlns:a16="http://schemas.microsoft.com/office/drawing/2014/main" id="{B26C3A30-1892-DCF4-ADE2-793B44601A9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27462"/>
          </a:xfrm>
        </p:spPr>
        <p:txBody>
          <a:bodyPr lIns="0">
            <a:spAutoFit/>
          </a:bodyPr>
          <a:lstStyle>
            <a:lvl1pPr marL="0" indent="0">
              <a:lnSpc>
                <a:spcPct val="120000"/>
              </a:lnSpc>
              <a:buNone/>
              <a:defRPr sz="1400">
                <a:solidFill>
                  <a:schemeClr val="accent5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hu-HU"/>
              <a:t>Mintaszöveg szerkesztése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1377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57">
          <p15:clr>
            <a:srgbClr val="FBAE40"/>
          </p15:clr>
        </p15:guide>
        <p15:guide id="4" orient="horz" pos="255">
          <p15:clr>
            <a:srgbClr val="FBAE40"/>
          </p15:clr>
        </p15:guide>
        <p15:guide id="5" pos="7423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954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E3545EA7-DE47-4AD2-25EF-35E517978706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8" name="Ábra 7">
            <a:extLst>
              <a:ext uri="{FF2B5EF4-FFF2-40B4-BE49-F238E27FC236}">
                <a16:creationId xmlns:a16="http://schemas.microsoft.com/office/drawing/2014/main" id="{A938BEAC-0620-32DF-3AF0-59796B12724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16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1410BE50-15B7-6C38-28E0-4B19C9863800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92BF3852-944B-6B56-DA65-8DA7BFABE1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08780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0D5BACC2-0301-A5BD-D7BC-A07384D871EE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8646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D9E7B0F7-D4B3-5600-71F3-F6F9D466FCA3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34902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églalap 6">
            <a:extLst>
              <a:ext uri="{FF2B5EF4-FFF2-40B4-BE49-F238E27FC236}">
                <a16:creationId xmlns:a16="http://schemas.microsoft.com/office/drawing/2014/main" id="{20E01D61-0BE5-76E0-4730-6A2922B6E2F9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01AA5D79-DB2B-048C-98C2-73795C5060D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80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églalap 8">
            <a:extLst>
              <a:ext uri="{FF2B5EF4-FFF2-40B4-BE49-F238E27FC236}">
                <a16:creationId xmlns:a16="http://schemas.microsoft.com/office/drawing/2014/main" id="{30B674F8-958A-BC5D-6B49-46F3573D76CC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pic>
        <p:nvPicPr>
          <p:cNvPr id="10" name="Ábra 9">
            <a:extLst>
              <a:ext uri="{FF2B5EF4-FFF2-40B4-BE49-F238E27FC236}">
                <a16:creationId xmlns:a16="http://schemas.microsoft.com/office/drawing/2014/main" id="{D7472431-DF5F-DFED-9AD7-D357812762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870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B3491A4A-2270-0C19-B47D-005CBA6614B0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/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816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hapter-slide-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576263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567F778-AE5F-A230-A411-610D0A0E4B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6214" y="3455988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2025. 01. 29.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5524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-slide-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1CEABB4-5B8C-F0BA-3C70-7828414DE7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14" y="4627164"/>
            <a:ext cx="10515600" cy="1015663"/>
          </a:xfrm>
        </p:spPr>
        <p:txBody>
          <a:bodyPr anchor="b"/>
          <a:lstStyle>
            <a:lvl1pPr>
              <a:defRPr sz="6000">
                <a:solidFill>
                  <a:schemeClr val="accent5"/>
                </a:solidFill>
              </a:defRPr>
            </a:lvl1pPr>
          </a:lstStyle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C97252AC-0874-BBFA-33AE-0AB18720C12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/>
          <a:lstStyle/>
          <a:p>
            <a:fld id="{048842C2-15A0-AD4F-8277-44B7B073CCF0}" type="datetime1">
              <a:rPr lang="hu-HU" smtClean="0"/>
              <a:t>2025. 01. 29.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6366E31B-DCA2-C64C-21E7-0C69756A1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03B3A41-4EA0-827C-882E-4BAD1D1B9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6978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569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2F223C7-0D39-3D02-FDBF-90F172D1A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BF29BA6-31DB-7915-BC17-1FB5FBD34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50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C657E6E8-B9D7-27CE-2E59-9CD1C9E3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354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églalap 3">
            <a:extLst>
              <a:ext uri="{FF2B5EF4-FFF2-40B4-BE49-F238E27FC236}">
                <a16:creationId xmlns:a16="http://schemas.microsoft.com/office/drawing/2014/main" id="{9C5B33D1-B91F-2BF3-6FEC-3A3CE2672B8A}"/>
              </a:ext>
            </a:extLst>
          </p:cNvPr>
          <p:cNvSpPr/>
          <p:nvPr userDrawn="1"/>
        </p:nvSpPr>
        <p:spPr>
          <a:xfrm>
            <a:off x="-1" y="0"/>
            <a:ext cx="12192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55844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68728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8128042" y="1"/>
            <a:ext cx="4063958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27048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885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6096000" y="1"/>
            <a:ext cx="6096000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70907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0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8828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with pre-header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églalap 7">
            <a:extLst>
              <a:ext uri="{FF2B5EF4-FFF2-40B4-BE49-F238E27FC236}">
                <a16:creationId xmlns:a16="http://schemas.microsoft.com/office/drawing/2014/main" id="{B7EB88C6-46D9-F7E3-AB1A-5B9783005B4F}"/>
              </a:ext>
            </a:extLst>
          </p:cNvPr>
          <p:cNvSpPr/>
          <p:nvPr userDrawn="1"/>
        </p:nvSpPr>
        <p:spPr>
          <a:xfrm>
            <a:off x="4063958" y="1"/>
            <a:ext cx="8128042" cy="6857999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Open Sauce One" pitchFamily="2" charset="0"/>
            </a:endParaRP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F9428877-86F4-D38A-CD8B-2E408D59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11341100" cy="590931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B000B88-064B-5976-F68D-7568D4EC3B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987" y="1693904"/>
            <a:ext cx="11341099" cy="4175438"/>
          </a:xfrm>
        </p:spPr>
        <p:txBody>
          <a:bodyPr lIns="0">
            <a:spAutoFit/>
          </a:bodyPr>
          <a:lstStyle>
            <a:lvl1pPr>
              <a:lnSpc>
                <a:spcPct val="120000"/>
              </a:lnSpc>
              <a:spcAft>
                <a:spcPts val="600"/>
              </a:spcAft>
              <a:defRPr sz="1600"/>
            </a:lvl1pPr>
            <a:lvl2pPr>
              <a:lnSpc>
                <a:spcPct val="120000"/>
              </a:lnSpc>
              <a:spcAft>
                <a:spcPts val="600"/>
              </a:spcAft>
              <a:defRPr sz="1600"/>
            </a:lvl2pPr>
            <a:lvl3pPr>
              <a:lnSpc>
                <a:spcPct val="120000"/>
              </a:lnSpc>
              <a:spcAft>
                <a:spcPts val="600"/>
              </a:spcAft>
              <a:defRPr sz="1600"/>
            </a:lvl3pPr>
            <a:lvl4pPr>
              <a:lnSpc>
                <a:spcPct val="120000"/>
              </a:lnSpc>
              <a:spcAft>
                <a:spcPts val="600"/>
              </a:spcAft>
              <a:defRPr sz="1600"/>
            </a:lvl4pPr>
            <a:lvl5pPr>
              <a:lnSpc>
                <a:spcPct val="120000"/>
              </a:lnSpc>
              <a:spcAft>
                <a:spcPts val="600"/>
              </a:spcAft>
              <a:defRPr sz="1600"/>
            </a:lvl5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br>
              <a:rPr lang="hu-HU"/>
            </a:br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C0C854E-F2D6-1E8C-A68E-478F51CA7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D4BB8923-F9F1-EFE7-B580-0B5AC7B37967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7987" y="432176"/>
            <a:ext cx="11341099" cy="391374"/>
          </a:xfrm>
        </p:spPr>
        <p:txBody>
          <a:bodyPr lIns="0">
            <a:noAutofit/>
          </a:bodyPr>
          <a:lstStyle>
            <a:lvl1pPr marL="0" indent="0">
              <a:lnSpc>
                <a:spcPct val="120000"/>
              </a:lnSpc>
              <a:spcAft>
                <a:spcPts val="600"/>
              </a:spcAft>
              <a:buNone/>
              <a:defRPr sz="1600">
                <a:solidFill>
                  <a:schemeClr val="accent5"/>
                </a:solidFill>
              </a:defRPr>
            </a:lvl1pPr>
            <a:lvl2pPr>
              <a:lnSpc>
                <a:spcPct val="120000"/>
              </a:lnSpc>
              <a:spcAft>
                <a:spcPts val="600"/>
              </a:spcAft>
              <a:defRPr/>
            </a:lvl2pPr>
            <a:lvl3pPr>
              <a:lnSpc>
                <a:spcPct val="120000"/>
              </a:lnSpc>
              <a:spcAft>
                <a:spcPts val="600"/>
              </a:spcAft>
              <a:defRPr/>
            </a:lvl3pPr>
            <a:lvl4pPr>
              <a:lnSpc>
                <a:spcPct val="120000"/>
              </a:lnSpc>
              <a:spcAft>
                <a:spcPts val="600"/>
              </a:spcAft>
              <a:defRPr/>
            </a:lvl4pPr>
            <a:lvl5pPr>
              <a:lnSpc>
                <a:spcPct val="120000"/>
              </a:lnSpc>
              <a:spcAft>
                <a:spcPts val="600"/>
              </a:spcAft>
              <a:defRPr/>
            </a:lvl5pPr>
          </a:lstStyle>
          <a:p>
            <a:pPr lvl="0"/>
            <a:endParaRPr lang="en-US"/>
          </a:p>
        </p:txBody>
      </p:sp>
      <p:pic>
        <p:nvPicPr>
          <p:cNvPr id="5" name="Ábra 4">
            <a:extLst>
              <a:ext uri="{FF2B5EF4-FFF2-40B4-BE49-F238E27FC236}">
                <a16:creationId xmlns:a16="http://schemas.microsoft.com/office/drawing/2014/main" id="{28ED8307-F35A-8BB1-7A14-B0B460A4762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599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oleObject" Target="../embeddings/oleObject1.bin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ags" Target="../tags/tag2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Relationship Id="rId27" Type="http://schemas.openxmlformats.org/officeDocument/2006/relationships/image" Target="../media/image3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1FFB09DD-3C86-34AD-8C84-2AE6C5F8E9A3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3"/>
            </p:custDataLst>
            <p:extLst>
              <p:ext uri="{D42A27DB-BD31-4B8C-83A1-F6EECF244321}">
                <p14:modId xmlns:p14="http://schemas.microsoft.com/office/powerpoint/2010/main" val="338068681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24" imgW="406" imgH="403" progId="TCLayout.ActiveDocument.1">
                  <p:embed/>
                </p:oleObj>
              </mc:Choice>
              <mc:Fallback>
                <p:oleObj name="think-cell Slide" r:id="rId2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1FFB09DD-3C86-34AD-8C84-2AE6C5F8E9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helye 1">
            <a:extLst>
              <a:ext uri="{FF2B5EF4-FFF2-40B4-BE49-F238E27FC236}">
                <a16:creationId xmlns:a16="http://schemas.microsoft.com/office/drawing/2014/main" id="{848627DD-9538-8CE7-B22D-C22720A8C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/>
          <a:p>
            <a:r>
              <a:rPr lang="hu-HU"/>
              <a:t>Mintacím szerkesztése</a:t>
            </a:r>
            <a:endParaRPr lang="en-US"/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6BC610D1-575F-ECF6-2183-D2E011BBF2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7987" y="1825625"/>
            <a:ext cx="11341099" cy="2033314"/>
          </a:xfrm>
          <a:prstGeom prst="rect">
            <a:avLst/>
          </a:prstGeom>
        </p:spPr>
        <p:txBody>
          <a:bodyPr vert="horz" lIns="91440" tIns="45720" rIns="91440" bIns="45720" rtlCol="0">
            <a:sp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  <a:endParaRPr lang="en-US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7A504CC-F12E-0489-D2F8-FFDB5D4EC35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916982" y="6329481"/>
            <a:ext cx="1289024" cy="246221"/>
          </a:xfrm>
          <a:prstGeom prst="rect">
            <a:avLst/>
          </a:prstGeom>
        </p:spPr>
        <p:txBody>
          <a:bodyPr vert="horz" wrap="square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A2231FF2-4DB4-DC44-B1FA-15E7782B356D}" type="datetime1">
              <a:rPr lang="hu-HU" smtClean="0"/>
              <a:t>2025. 01. 29.</a:t>
            </a:fld>
            <a:endParaRPr lang="en-US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42E4E59-3D41-6E16-245B-98F974E42D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381231" y="6329481"/>
            <a:ext cx="41148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l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F1AF005-2BB0-EAB9-03C9-8AA56395D5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05886" y="6329481"/>
            <a:ext cx="2743200" cy="246221"/>
          </a:xfrm>
          <a:prstGeom prst="rect">
            <a:avLst/>
          </a:prstGeom>
        </p:spPr>
        <p:txBody>
          <a:bodyPr vert="horz" lIns="91440" tIns="45720" rIns="91440" bIns="45720" rtlCol="0" anchor="ctr">
            <a:spAutoFit/>
          </a:bodyPr>
          <a:lstStyle>
            <a:lvl1pPr algn="r">
              <a:defRPr sz="1000" b="0" i="0">
                <a:solidFill>
                  <a:schemeClr val="bg1">
                    <a:lumMod val="50000"/>
                  </a:schemeClr>
                </a:solidFill>
                <a:latin typeface="Open Sauce One" pitchFamily="2" charset="0"/>
              </a:defRPr>
            </a:lvl1pPr>
          </a:lstStyle>
          <a:p>
            <a:fld id="{61F2D668-955E-AB45-9B4E-D4D3490B1261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9" name="Ábra 8">
            <a:extLst>
              <a:ext uri="{FF2B5EF4-FFF2-40B4-BE49-F238E27FC236}">
                <a16:creationId xmlns:a16="http://schemas.microsoft.com/office/drawing/2014/main" id="{830D333D-E88F-6D17-2C69-9F93D67D4BFD}"/>
              </a:ext>
            </a:extLst>
          </p:cNvPr>
          <p:cNvPicPr>
            <a:picLocks noChangeAspect="1"/>
          </p:cNvPicPr>
          <p:nvPr userDrawn="1"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442914" y="6348192"/>
            <a:ext cx="1184657" cy="239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7913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0" r:id="rId10"/>
    <p:sldLayoutId id="2147483668" r:id="rId11"/>
    <p:sldLayoutId id="2147483669" r:id="rId12"/>
    <p:sldLayoutId id="2147483670" r:id="rId13"/>
    <p:sldLayoutId id="2147483671" r:id="rId14"/>
    <p:sldLayoutId id="2147483672" r:id="rId15"/>
    <p:sldLayoutId id="2147483673" r:id="rId16"/>
    <p:sldLayoutId id="2147483674" r:id="rId17"/>
    <p:sldLayoutId id="2147483651" r:id="rId18"/>
    <p:sldLayoutId id="2147483675" r:id="rId19"/>
    <p:sldLayoutId id="2147483654" r:id="rId20"/>
    <p:sldLayoutId id="2147483655" r:id="rId21"/>
  </p:sldLayoutIdLst>
  <p:hf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3200" b="1" kern="1200">
          <a:solidFill>
            <a:schemeClr val="tx2"/>
          </a:solidFill>
          <a:latin typeface="Open Sauce One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40000"/>
        </a:lnSpc>
        <a:spcBef>
          <a:spcPts val="10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40000"/>
        </a:lnSpc>
        <a:spcBef>
          <a:spcPts val="500"/>
        </a:spcBef>
        <a:buClr>
          <a:schemeClr val="accent4"/>
        </a:buClr>
        <a:buFont typeface="Arial" panose="020B0604020202020204" pitchFamily="34" charset="0"/>
        <a:buChar char="•"/>
        <a:defRPr sz="1600" kern="1200">
          <a:solidFill>
            <a:schemeClr val="bg1">
              <a:lumMod val="50000"/>
            </a:schemeClr>
          </a:solidFill>
          <a:latin typeface="Open Sauce One" pitchFamily="2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74">
          <p15:clr>
            <a:srgbClr val="F26B43"/>
          </p15:clr>
        </p15:guide>
        <p15:guide id="2" pos="3840">
          <p15:clr>
            <a:srgbClr val="F26B43"/>
          </p15:clr>
        </p15:guide>
        <p15:guide id="3" pos="257">
          <p15:clr>
            <a:srgbClr val="F26B43"/>
          </p15:clr>
        </p15:guide>
        <p15:guide id="4" pos="7401">
          <p15:clr>
            <a:srgbClr val="F26B43"/>
          </p15:clr>
        </p15:guide>
        <p15:guide id="5" orient="horz" pos="255">
          <p15:clr>
            <a:srgbClr val="F26B43"/>
          </p15:clr>
        </p15:guide>
        <p15:guide id="6" orient="horz" pos="4156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7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6" Type="http://schemas.openxmlformats.org/officeDocument/2006/relationships/image" Target="../media/image6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4.xml"/><Relationship Id="rId7" Type="http://schemas.openxmlformats.org/officeDocument/2006/relationships/hyperlink" Target="http://www.hypatos.ai/" TargetMode="External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2.xml"/><Relationship Id="rId6" Type="http://schemas.openxmlformats.org/officeDocument/2006/relationships/image" Target="../media/image15.jpeg"/><Relationship Id="rId5" Type="http://schemas.openxmlformats.org/officeDocument/2006/relationships/image" Target="../media/image10.emf"/><Relationship Id="rId4" Type="http://schemas.openxmlformats.org/officeDocument/2006/relationships/oleObject" Target="../embeddings/oleObject7.bin"/><Relationship Id="rId9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3.xml"/><Relationship Id="rId1" Type="http://schemas.openxmlformats.org/officeDocument/2006/relationships/tags" Target="../tags/tag4.xml"/><Relationship Id="rId5" Type="http://schemas.openxmlformats.org/officeDocument/2006/relationships/image" Target="../media/image9.png"/><Relationship Id="rId4" Type="http://schemas.openxmlformats.org/officeDocument/2006/relationships/image" Target="../media/image8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5.xml"/><Relationship Id="rId4" Type="http://schemas.openxmlformats.org/officeDocument/2006/relationships/image" Target="../media/image10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6.xml"/><Relationship Id="rId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7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8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9.xml"/><Relationship Id="rId4" Type="http://schemas.openxmlformats.org/officeDocument/2006/relationships/image" Target="../media/image10.e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oleObject" Target="../embeddings/oleObject6.bin"/><Relationship Id="rId7" Type="http://schemas.openxmlformats.org/officeDocument/2006/relationships/image" Target="../media/image13.png"/><Relationship Id="rId2" Type="http://schemas.openxmlformats.org/officeDocument/2006/relationships/slideLayout" Target="../slideLayouts/slideLayout3.xml"/><Relationship Id="rId1" Type="http://schemas.openxmlformats.org/officeDocument/2006/relationships/tags" Target="../tags/tag10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11.xml"/><Relationship Id="rId1" Type="http://schemas.openxmlformats.org/officeDocument/2006/relationships/tags" Target="../tags/tag11.xml"/><Relationship Id="rId4" Type="http://schemas.openxmlformats.org/officeDocument/2006/relationships/image" Target="../media/image10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Object 4" hidden="1">
            <a:extLst>
              <a:ext uri="{FF2B5EF4-FFF2-40B4-BE49-F238E27FC236}">
                <a16:creationId xmlns:a16="http://schemas.microsoft.com/office/drawing/2014/main" id="{84EBF0E9-8189-29F3-C5F1-F842D5DFCEFF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5976685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5" name="Object 4" hidden="1">
                        <a:extLst>
                          <a:ext uri="{FF2B5EF4-FFF2-40B4-BE49-F238E27FC236}">
                            <a16:creationId xmlns:a16="http://schemas.microsoft.com/office/drawing/2014/main" id="{84EBF0E9-8189-29F3-C5F1-F842D5DFCEF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0D521E6-A9D0-E5E4-1B64-6F4F417DE21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>
            <a:normAutofit fontScale="90000"/>
          </a:bodyPr>
          <a:lstStyle/>
          <a:p>
            <a:r>
              <a:rPr lang="en-GB" sz="4800" dirty="0"/>
              <a:t>Next Generation AI for Document Automation – Order To Cash</a:t>
            </a:r>
            <a:endParaRPr lang="en-US" dirty="0"/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CCB28E9-57C2-6F42-8FC3-2BC3B58EA9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15378" y="4636512"/>
            <a:ext cx="2126896" cy="402546"/>
          </a:xfrm>
        </p:spPr>
        <p:txBody>
          <a:bodyPr/>
          <a:lstStyle/>
          <a:p>
            <a:r>
              <a:rPr lang="en-US" dirty="0">
                <a:latin typeface="Open Sauce One"/>
              </a:rPr>
              <a:t>Weekly Report CW</a:t>
            </a:r>
            <a:endParaRPr lang="en-US" dirty="0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181436A4-2142-D060-55E8-64356F7A9DD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5378" y="5700254"/>
            <a:ext cx="5688012" cy="333617"/>
          </a:xfrm>
        </p:spPr>
        <p:txBody>
          <a:bodyPr/>
          <a:lstStyle/>
          <a:p>
            <a:r>
              <a:rPr lang="en-US" dirty="0"/>
              <a:t>January 2024</a:t>
            </a:r>
          </a:p>
        </p:txBody>
      </p:sp>
      <p:pic>
        <p:nvPicPr>
          <p:cNvPr id="10" name="Kép 10">
            <a:extLst>
              <a:ext uri="{FF2B5EF4-FFF2-40B4-BE49-F238E27FC236}">
                <a16:creationId xmlns:a16="http://schemas.microsoft.com/office/drawing/2014/main" id="{9C6F8094-D964-818A-FF05-00FCA8699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67203" y="1333241"/>
            <a:ext cx="4770308" cy="4277799"/>
          </a:xfrm>
          <a:prstGeom prst="rect">
            <a:avLst/>
          </a:prstGeom>
        </p:spPr>
      </p:pic>
      <p:sp>
        <p:nvSpPr>
          <p:cNvPr id="8" name="CWPlaceHolder">
            <a:extLst>
              <a:ext uri="{FF2B5EF4-FFF2-40B4-BE49-F238E27FC236}">
                <a16:creationId xmlns:a16="http://schemas.microsoft.com/office/drawing/2014/main" id="{F7287745-2D3F-A59C-1BE4-F00C477E816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>
            <a:off x="2192241" y="4636512"/>
            <a:ext cx="2126896" cy="402546"/>
          </a:xfrm>
          <a:prstGeom prst="rect">
            <a:avLst/>
          </a:prstGeom>
        </p:spPr>
        <p:txBody>
          <a:bodyPr vert="horz" lIns="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10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20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8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140000"/>
              </a:lnSpc>
              <a:spcBef>
                <a:spcPts val="500"/>
              </a:spcBef>
              <a:buClr>
                <a:schemeClr val="accent4"/>
              </a:buClr>
              <a:buFont typeface="Arial" panose="020B0604020202020204" pitchFamily="34" charset="0"/>
              <a:buNone/>
              <a:defRPr sz="1600" kern="1200">
                <a:solidFill>
                  <a:schemeClr val="bg1">
                    <a:lumMod val="50000"/>
                  </a:schemeClr>
                </a:solidFill>
                <a:latin typeface="Open Sauce One" pitchFamily="2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Open Sauce One"/>
              </a:rPr>
              <a:t>#placeholder</a:t>
            </a:r>
            <a:endParaRPr lang="en-US" dirty="0"/>
          </a:p>
        </p:txBody>
      </p:sp>
      <p:pic>
        <p:nvPicPr>
          <p:cNvPr id="7" name="Picture 6" descr="A colorful square logo with black text&#10;&#10;Description automatically generated">
            <a:extLst>
              <a:ext uri="{FF2B5EF4-FFF2-40B4-BE49-F238E27FC236}">
                <a16:creationId xmlns:a16="http://schemas.microsoft.com/office/drawing/2014/main" id="{D1C93085-A573-47BF-2F6F-CC2918181D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08696" y="146747"/>
            <a:ext cx="746993" cy="945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5787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hink-cell data - do not delete" hidden="1">
            <a:extLst>
              <a:ext uri="{FF2B5EF4-FFF2-40B4-BE49-F238E27FC236}">
                <a16:creationId xmlns:a16="http://schemas.microsoft.com/office/drawing/2014/main" id="{8445AB3A-A110-479F-CC58-B2F3C662BB81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395" imgH="394" progId="TCLayout.ActiveDocument.1">
                  <p:embed/>
                </p:oleObj>
              </mc:Choice>
              <mc:Fallback>
                <p:oleObj name="think-cell Slide" r:id="rId4" imgW="395" imgH="394" progId="TCLayout.ActiveDocument.1">
                  <p:embed/>
                  <p:pic>
                    <p:nvPicPr>
                      <p:cNvPr id="1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445AB3A-A110-479F-CC58-B2F3C662BB8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Körszelet 4">
            <a:extLst>
              <a:ext uri="{FF2B5EF4-FFF2-40B4-BE49-F238E27FC236}">
                <a16:creationId xmlns:a16="http://schemas.microsoft.com/office/drawing/2014/main" id="{F0ABA3AB-21C6-5972-B82A-6D8841C8B84B}"/>
              </a:ext>
            </a:extLst>
          </p:cNvPr>
          <p:cNvSpPr/>
          <p:nvPr/>
        </p:nvSpPr>
        <p:spPr>
          <a:xfrm>
            <a:off x="8529401" y="2270606"/>
            <a:ext cx="4302177" cy="4302177"/>
          </a:xfrm>
          <a:prstGeom prst="chord">
            <a:avLst>
              <a:gd name="adj1" fmla="val 2700000"/>
              <a:gd name="adj2" fmla="val 18918683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1015663"/>
          </a:xfrm>
        </p:spPr>
        <p:txBody>
          <a:bodyPr vert="horz"/>
          <a:lstStyle/>
          <a:p>
            <a:r>
              <a:rPr lang="en-US" sz="6000"/>
              <a:t>Thank you</a:t>
            </a:r>
          </a:p>
        </p:txBody>
      </p:sp>
      <p:pic>
        <p:nvPicPr>
          <p:cNvPr id="9" name="Kép 11">
            <a:extLst>
              <a:ext uri="{FF2B5EF4-FFF2-40B4-BE49-F238E27FC236}">
                <a16:creationId xmlns:a16="http://schemas.microsoft.com/office/drawing/2014/main" id="{80B0B709-A43D-73EF-D486-CA7769601863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/>
          <a:stretch/>
        </p:blipFill>
        <p:spPr>
          <a:xfrm>
            <a:off x="503904" y="1887433"/>
            <a:ext cx="1566351" cy="1566351"/>
          </a:xfrm>
          <a:prstGeom prst="flowChartConnector">
            <a:avLst/>
          </a:prstGeom>
        </p:spPr>
      </p:pic>
      <p:sp>
        <p:nvSpPr>
          <p:cNvPr id="10" name="Rechteck 6">
            <a:extLst>
              <a:ext uri="{FF2B5EF4-FFF2-40B4-BE49-F238E27FC236}">
                <a16:creationId xmlns:a16="http://schemas.microsoft.com/office/drawing/2014/main" id="{71836ADA-DD66-7722-8C97-5248A3C64662}"/>
              </a:ext>
            </a:extLst>
          </p:cNvPr>
          <p:cNvSpPr/>
          <p:nvPr/>
        </p:nvSpPr>
        <p:spPr>
          <a:xfrm>
            <a:off x="407988" y="3590217"/>
            <a:ext cx="3000846" cy="19399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Stephan Kuche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>
                <a:latin typeface="Open Sauce One" pitchFamily="2" charset="0"/>
              </a:rPr>
              <a:t>Lead Solution </a:t>
            </a:r>
            <a:r>
              <a:rPr lang="de-DE" sz="1200" dirty="0" err="1">
                <a:latin typeface="Open Sauce One" pitchFamily="2" charset="0"/>
              </a:rPr>
              <a:t>Architect</a:t>
            </a:r>
            <a:endParaRPr lang="de-DE" sz="1200" dirty="0"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 err="1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stephan.kuche@hypatos.ai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(0) 179 340 36 49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Open Sauce One" pitchFamily="2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hypatos.ai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solidFill>
                <a:schemeClr val="accent5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9B82E006-DBE6-8376-CA1D-B3F1BE037B5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18652" y="3154146"/>
            <a:ext cx="3718491" cy="3470223"/>
          </a:xfrm>
          <a:prstGeom prst="rect">
            <a:avLst/>
          </a:prstGeom>
        </p:spPr>
      </p:pic>
      <p:sp>
        <p:nvSpPr>
          <p:cNvPr id="4" name="Rechteck 6">
            <a:extLst>
              <a:ext uri="{FF2B5EF4-FFF2-40B4-BE49-F238E27FC236}">
                <a16:creationId xmlns:a16="http://schemas.microsoft.com/office/drawing/2014/main" id="{51384EC5-2AB8-2618-0578-9B96A2A07489}"/>
              </a:ext>
            </a:extLst>
          </p:cNvPr>
          <p:cNvSpPr/>
          <p:nvPr/>
        </p:nvSpPr>
        <p:spPr>
          <a:xfrm>
            <a:off x="3269938" y="3590217"/>
            <a:ext cx="3000846" cy="16699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b="1" i="0" u="none" strike="noStrike" kern="120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Open Sauce One" pitchFamily="2" charset="0"/>
              </a:rPr>
              <a:t>Andreas Schummer</a:t>
            </a:r>
            <a:endParaRPr kumimoji="0" lang="de-DE" b="0" i="0" u="none" strike="noStrike" kern="1200" cap="none" spc="0" normalizeH="0" baseline="0" noProof="0" dirty="0">
              <a:ln>
                <a:noFill/>
              </a:ln>
              <a:solidFill>
                <a:schemeClr val="accent4"/>
              </a:solidFill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Project Manager</a:t>
            </a: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DE" sz="1200" dirty="0" err="1">
                <a:latin typeface="Open Sauce One" pitchFamily="2" charset="0"/>
              </a:rPr>
              <a:t>andreas.moesinger@de.ey.com</a:t>
            </a:r>
            <a:endParaRPr kumimoji="0" lang="de-DE" sz="12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Open Sauce One" pitchFamily="2" charset="0"/>
            </a:endParaRPr>
          </a:p>
          <a:p>
            <a:pPr marL="0" marR="0" lvl="0" indent="0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  <a:t>+49 (0) 160 939 21104 </a:t>
            </a:r>
            <a:br>
              <a:rPr kumimoji="0" lang="de-DE" sz="12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Open Sauce One" pitchFamily="2" charset="0"/>
              </a:rPr>
            </a:br>
            <a:endParaRPr kumimoji="0" lang="de-DE" sz="1600" b="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6" name="Kép 11">
            <a:extLst>
              <a:ext uri="{FF2B5EF4-FFF2-40B4-BE49-F238E27FC236}">
                <a16:creationId xmlns:a16="http://schemas.microsoft.com/office/drawing/2014/main" id="{CCD80132-F621-6FDB-52E2-6F022CC366D5}"/>
              </a:ext>
            </a:extLst>
          </p:cNvPr>
          <p:cNvPicPr>
            <a:picLocks noChangeAspect="1"/>
          </p:cNvPicPr>
          <p:nvPr/>
        </p:nvPicPr>
        <p:blipFill rotWithShape="1">
          <a:blip r:embed="rId9"/>
          <a:srcRect l="4058" t="3601" r="9419" b="11988"/>
          <a:stretch/>
        </p:blipFill>
        <p:spPr>
          <a:xfrm>
            <a:off x="3353897" y="1887433"/>
            <a:ext cx="1566351" cy="151447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5144862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3F7836E2-948B-1E12-23E2-9037FFAC7F88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037399644"/>
              </p:ext>
            </p:extLst>
          </p:nvPr>
        </p:nvGraphicFramePr>
        <p:xfrm>
          <a:off x="1588" y="1588"/>
          <a:ext cx="1227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7772400" imgH="10058400" progId="TCLayout.ActiveDocument.1">
                  <p:embed/>
                </p:oleObj>
              </mc:Choice>
              <mc:Fallback>
                <p:oleObj name="think-cell Slide" r:id="rId3" imgW="7772400" imgH="10058400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227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8" name="Kép 7">
            <a:extLst>
              <a:ext uri="{FF2B5EF4-FFF2-40B4-BE49-F238E27FC236}">
                <a16:creationId xmlns:a16="http://schemas.microsoft.com/office/drawing/2014/main" id="{2FC6A511-137E-561A-EA00-47ACECCCA62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1274" y="700278"/>
            <a:ext cx="5959642" cy="5959642"/>
          </a:xfrm>
          <a:prstGeom prst="rect">
            <a:avLst/>
          </a:prstGeom>
        </p:spPr>
      </p:pic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DE8C932-2A39-2005-9246-3EBF7E4AD5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9761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8C1C4AAC-DF7E-B6F8-6FFC-2E25058AFCDE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C1C4AAC-DF7E-B6F8-6FFC-2E25058AFCD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defRPr/>
            </a:pPr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4160796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406" imgH="403" progId="TCLayout.ActiveDocument.1">
                  <p:embed/>
                </p:oleObj>
              </mc:Choice>
              <mc:Fallback>
                <p:oleObj name="think-cell Slide" r:id="rId3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Risks – Focus on Open / In Response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4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406268" y="462666"/>
            <a:ext cx="11341099" cy="391374"/>
          </a:xfrm>
        </p:spPr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7" name="Table 20">
            <a:extLst>
              <a:ext uri="{FF2B5EF4-FFF2-40B4-BE49-F238E27FC236}">
                <a16:creationId xmlns:a16="http://schemas.microsoft.com/office/drawing/2014/main" id="{1F13A2E4-818E-9DCE-8C94-2435952FC1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2778629"/>
              </p:ext>
            </p:extLst>
          </p:nvPr>
        </p:nvGraphicFramePr>
        <p:xfrm>
          <a:off x="406268" y="1604864"/>
          <a:ext cx="11342819" cy="33573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083">
                  <a:extLst>
                    <a:ext uri="{9D8B030D-6E8A-4147-A177-3AD203B41FA5}">
                      <a16:colId xmlns:a16="http://schemas.microsoft.com/office/drawing/2014/main" val="3287350630"/>
                    </a:ext>
                  </a:extLst>
                </a:gridCol>
                <a:gridCol w="773461">
                  <a:extLst>
                    <a:ext uri="{9D8B030D-6E8A-4147-A177-3AD203B41FA5}">
                      <a16:colId xmlns:a16="http://schemas.microsoft.com/office/drawing/2014/main" val="1514582785"/>
                    </a:ext>
                  </a:extLst>
                </a:gridCol>
                <a:gridCol w="471171">
                  <a:extLst>
                    <a:ext uri="{9D8B030D-6E8A-4147-A177-3AD203B41FA5}">
                      <a16:colId xmlns:a16="http://schemas.microsoft.com/office/drawing/2014/main" val="1751608001"/>
                    </a:ext>
                  </a:extLst>
                </a:gridCol>
                <a:gridCol w="2997285">
                  <a:extLst>
                    <a:ext uri="{9D8B030D-6E8A-4147-A177-3AD203B41FA5}">
                      <a16:colId xmlns:a16="http://schemas.microsoft.com/office/drawing/2014/main" val="401929430"/>
                    </a:ext>
                  </a:extLst>
                </a:gridCol>
                <a:gridCol w="662205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667651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3442412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1145569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599982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</a:tblGrid>
              <a:tr h="549578"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Open at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Priority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Description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Responsible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Action Status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DC1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917699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9525" marR="9525" marT="9525" anchor="b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74414768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35975530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537104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929735"/>
                  </a:ext>
                </a:extLst>
              </a:tr>
              <a:tr h="344753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85887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0697081"/>
                  </a:ext>
                </a:extLst>
              </a:tr>
              <a:tr h="172376"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DE" sz="1100" b="0" i="0" u="none" strike="noStrike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9525" marR="9525" marT="9525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922162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GB" sz="1100" b="0" i="0" u="none" strike="noStrike" dirty="0">
                        <a:solidFill>
                          <a:srgbClr val="000000"/>
                        </a:solidFill>
                        <a:effectLst/>
                        <a:latin typeface="Lato" panose="020F0502020204030203" pitchFamily="34" charset="77"/>
                      </a:endParaRPr>
                    </a:p>
                  </a:txBody>
                  <a:tcPr marL="0" marR="0" marT="0" marB="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7398481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5451603"/>
                  </a:ext>
                </a:extLst>
              </a:tr>
              <a:tr h="172375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37385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0" marR="0" marT="0" marB="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11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6350" marR="6350" marT="6350" anchor="ctr">
                    <a:lnL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L>
                    <a:lnR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R>
                    <a:lnT w="3174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</a:lnT>
                    <a:lnB w="3174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0">
                      <a:noFill/>
                    </a:lnTlToBr>
                    <a:lnBlToTr w="0"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9195619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5437FA19-F6AE-63E7-6B09-1439AB4C955E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3635377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Object 7" hidden="1">
            <a:extLst>
              <a:ext uri="{FF2B5EF4-FFF2-40B4-BE49-F238E27FC236}">
                <a16:creationId xmlns:a16="http://schemas.microsoft.com/office/drawing/2014/main" id="{B596B07D-E7FD-9D77-6E9E-02D3F1443077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8" name="Object 7" hidden="1">
                        <a:extLst>
                          <a:ext uri="{FF2B5EF4-FFF2-40B4-BE49-F238E27FC236}">
                            <a16:creationId xmlns:a16="http://schemas.microsoft.com/office/drawing/2014/main" id="{B596B07D-E7FD-9D77-6E9E-02D3F14430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Issues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5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  <a:p>
            <a:endParaRPr lang="en-US"/>
          </a:p>
        </p:txBody>
      </p:sp>
      <p:graphicFrame>
        <p:nvGraphicFramePr>
          <p:cNvPr id="10" name="Table 20">
            <a:extLst>
              <a:ext uri="{FF2B5EF4-FFF2-40B4-BE49-F238E27FC236}">
                <a16:creationId xmlns:a16="http://schemas.microsoft.com/office/drawing/2014/main" id="{7544F936-BD39-3E2C-CBE5-9E72161B5790}"/>
              </a:ext>
            </a:extLst>
          </p:cNvPr>
          <p:cNvGraphicFramePr>
            <a:graphicFrameLocks noGrp="1"/>
          </p:cNvGraphicFramePr>
          <p:nvPr/>
        </p:nvGraphicFramePr>
        <p:xfrm>
          <a:off x="430187" y="1614689"/>
          <a:ext cx="11318898" cy="41619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1688">
                  <a:extLst>
                    <a:ext uri="{9D8B030D-6E8A-4147-A177-3AD203B41FA5}">
                      <a16:colId xmlns:a16="http://schemas.microsoft.com/office/drawing/2014/main" val="3244616842"/>
                    </a:ext>
                  </a:extLst>
                </a:gridCol>
                <a:gridCol w="679508">
                  <a:extLst>
                    <a:ext uri="{9D8B030D-6E8A-4147-A177-3AD203B41FA5}">
                      <a16:colId xmlns:a16="http://schemas.microsoft.com/office/drawing/2014/main" val="2386481620"/>
                    </a:ext>
                  </a:extLst>
                </a:gridCol>
                <a:gridCol w="675314">
                  <a:extLst>
                    <a:ext uri="{9D8B030D-6E8A-4147-A177-3AD203B41FA5}">
                      <a16:colId xmlns:a16="http://schemas.microsoft.com/office/drawing/2014/main" val="2503647407"/>
                    </a:ext>
                  </a:extLst>
                </a:gridCol>
                <a:gridCol w="339754">
                  <a:extLst>
                    <a:ext uri="{9D8B030D-6E8A-4147-A177-3AD203B41FA5}">
                      <a16:colId xmlns:a16="http://schemas.microsoft.com/office/drawing/2014/main" val="430674172"/>
                    </a:ext>
                  </a:extLst>
                </a:gridCol>
                <a:gridCol w="1390234">
                  <a:extLst>
                    <a:ext uri="{9D8B030D-6E8A-4147-A177-3AD203B41FA5}">
                      <a16:colId xmlns:a16="http://schemas.microsoft.com/office/drawing/2014/main" val="4026057114"/>
                    </a:ext>
                  </a:extLst>
                </a:gridCol>
                <a:gridCol w="811876">
                  <a:extLst>
                    <a:ext uri="{9D8B030D-6E8A-4147-A177-3AD203B41FA5}">
                      <a16:colId xmlns:a16="http://schemas.microsoft.com/office/drawing/2014/main" val="3217662333"/>
                    </a:ext>
                  </a:extLst>
                </a:gridCol>
                <a:gridCol w="473978">
                  <a:extLst>
                    <a:ext uri="{9D8B030D-6E8A-4147-A177-3AD203B41FA5}">
                      <a16:colId xmlns:a16="http://schemas.microsoft.com/office/drawing/2014/main" val="3517698874"/>
                    </a:ext>
                  </a:extLst>
                </a:gridCol>
                <a:gridCol w="1663975">
                  <a:extLst>
                    <a:ext uri="{9D8B030D-6E8A-4147-A177-3AD203B41FA5}">
                      <a16:colId xmlns:a16="http://schemas.microsoft.com/office/drawing/2014/main" val="1199696440"/>
                    </a:ext>
                  </a:extLst>
                </a:gridCol>
                <a:gridCol w="529747">
                  <a:extLst>
                    <a:ext uri="{9D8B030D-6E8A-4147-A177-3AD203B41FA5}">
                      <a16:colId xmlns:a16="http://schemas.microsoft.com/office/drawing/2014/main" val="2137262870"/>
                    </a:ext>
                  </a:extLst>
                </a:gridCol>
                <a:gridCol w="3305262">
                  <a:extLst>
                    <a:ext uri="{9D8B030D-6E8A-4147-A177-3AD203B41FA5}">
                      <a16:colId xmlns:a16="http://schemas.microsoft.com/office/drawing/2014/main" val="51222143"/>
                    </a:ext>
                  </a:extLst>
                </a:gridCol>
                <a:gridCol w="717562">
                  <a:extLst>
                    <a:ext uri="{9D8B030D-6E8A-4147-A177-3AD203B41FA5}">
                      <a16:colId xmlns:a16="http://schemas.microsoft.com/office/drawing/2014/main" val="3189088595"/>
                    </a:ext>
                  </a:extLst>
                </a:gridCol>
              </a:tblGrid>
              <a:tr h="420341"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Opened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Closed at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Priority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Risk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Id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Description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000" b="1" i="0" u="none" strike="noStrike">
                          <a:solidFill>
                            <a:srgbClr val="000000"/>
                          </a:solidFill>
                          <a:effectLst/>
                          <a:latin typeface="Open Sauce One" panose="00000800000000000000"/>
                        </a:rPr>
                        <a:t>Action Status</a:t>
                      </a:r>
                    </a:p>
                  </a:txBody>
                  <a:tcPr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DE7D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6493418"/>
                  </a:ext>
                </a:extLst>
              </a:tr>
              <a:tr h="627220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2455665"/>
                  </a:ext>
                </a:extLst>
              </a:tr>
              <a:tr h="423373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60078448"/>
                  </a:ext>
                </a:extLst>
              </a:tr>
              <a:tr h="338979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highlight>
                          <a:srgbClr val="808080"/>
                        </a:highlight>
                        <a:latin typeface="Open Sauce One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31911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357745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42402667"/>
                  </a:ext>
                </a:extLst>
              </a:tr>
              <a:tr h="784024"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endParaRPr lang="en-US" sz="900" b="0" i="0" u="none" strike="noStrike" kern="1200" dirty="0">
                        <a:solidFill>
                          <a:srgbClr val="000000"/>
                        </a:solidFill>
                        <a:effectLst/>
                        <a:latin typeface="Open Sauce One" panose="00000800000000000000"/>
                        <a:ea typeface="+mn-ea"/>
                        <a:cs typeface="+mn-cs"/>
                      </a:endParaRPr>
                    </a:p>
                  </a:txBody>
                  <a:tcPr marL="9144" marR="0" marT="0" marB="0" anchor="ctr">
                    <a:lnL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>
                          <a:lumMod val="60000"/>
                          <a:lumOff val="4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229295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412BB4E3-6A42-81EE-0219-A475125952BB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4249434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>
            <a:extLst>
              <a:ext uri="{FF2B5EF4-FFF2-40B4-BE49-F238E27FC236}">
                <a16:creationId xmlns:a16="http://schemas.microsoft.com/office/drawing/2014/main" id="{871E243F-3D70-26B4-1DC9-ABEC8EB1A63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6" imgH="403" progId="TCLayout.ActiveDocument.1">
                  <p:embed/>
                </p:oleObj>
              </mc:Choice>
              <mc:Fallback>
                <p:oleObj name="think-cell Slide" r:id="rId4" imgW="406" imgH="403" progId="TCLayout.ActiveDocument.1">
                  <p:embed/>
                  <p:pic>
                    <p:nvPicPr>
                      <p:cNvPr id="7" name="Object 6" hidden="1">
                        <a:extLst>
                          <a:ext uri="{FF2B5EF4-FFF2-40B4-BE49-F238E27FC236}">
                            <a16:creationId xmlns:a16="http://schemas.microsoft.com/office/drawing/2014/main" id="{871E243F-3D70-26B4-1DC9-ABEC8EB1A63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2693F6C8-A3C4-5F1E-D7B7-CA5762A5B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/>
              <a:t>Decisions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6</a:t>
            </a:fld>
            <a:endParaRPr lang="en-US"/>
          </a:p>
        </p:txBody>
      </p:sp>
      <p:sp>
        <p:nvSpPr>
          <p:cNvPr id="5" name="Tartalom helye 4">
            <a:extLst>
              <a:ext uri="{FF2B5EF4-FFF2-40B4-BE49-F238E27FC236}">
                <a16:creationId xmlns:a16="http://schemas.microsoft.com/office/drawing/2014/main" id="{17EB80B3-2456-FCC0-52E0-2B3C660FEE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/>
              <a:t>RAID (Risks, Actions, Issues &amp; Decisions) Follow-up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A447D38A-BC4A-6237-DA3C-1B8FAE09896D}"/>
              </a:ext>
            </a:extLst>
          </p:cNvPr>
          <p:cNvGraphicFramePr>
            <a:graphicFrameLocks noGrp="1"/>
          </p:cNvGraphicFramePr>
          <p:nvPr/>
        </p:nvGraphicFramePr>
        <p:xfrm>
          <a:off x="429766" y="1618491"/>
          <a:ext cx="11319322" cy="27863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141">
                  <a:extLst>
                    <a:ext uri="{9D8B030D-6E8A-4147-A177-3AD203B41FA5}">
                      <a16:colId xmlns:a16="http://schemas.microsoft.com/office/drawing/2014/main" val="807255311"/>
                    </a:ext>
                  </a:extLst>
                </a:gridCol>
                <a:gridCol w="2490613">
                  <a:extLst>
                    <a:ext uri="{9D8B030D-6E8A-4147-A177-3AD203B41FA5}">
                      <a16:colId xmlns:a16="http://schemas.microsoft.com/office/drawing/2014/main" val="163418338"/>
                    </a:ext>
                  </a:extLst>
                </a:gridCol>
                <a:gridCol w="2537457">
                  <a:extLst>
                    <a:ext uri="{9D8B030D-6E8A-4147-A177-3AD203B41FA5}">
                      <a16:colId xmlns:a16="http://schemas.microsoft.com/office/drawing/2014/main" val="3392869195"/>
                    </a:ext>
                  </a:extLst>
                </a:gridCol>
                <a:gridCol w="1552692">
                  <a:extLst>
                    <a:ext uri="{9D8B030D-6E8A-4147-A177-3AD203B41FA5}">
                      <a16:colId xmlns:a16="http://schemas.microsoft.com/office/drawing/2014/main" val="3247310338"/>
                    </a:ext>
                  </a:extLst>
                </a:gridCol>
                <a:gridCol w="645459">
                  <a:extLst>
                    <a:ext uri="{9D8B030D-6E8A-4147-A177-3AD203B41FA5}">
                      <a16:colId xmlns:a16="http://schemas.microsoft.com/office/drawing/2014/main" val="2961316966"/>
                    </a:ext>
                  </a:extLst>
                </a:gridCol>
                <a:gridCol w="668511">
                  <a:extLst>
                    <a:ext uri="{9D8B030D-6E8A-4147-A177-3AD203B41FA5}">
                      <a16:colId xmlns:a16="http://schemas.microsoft.com/office/drawing/2014/main" val="2238210792"/>
                    </a:ext>
                  </a:extLst>
                </a:gridCol>
                <a:gridCol w="2912449">
                  <a:extLst>
                    <a:ext uri="{9D8B030D-6E8A-4147-A177-3AD203B41FA5}">
                      <a16:colId xmlns:a16="http://schemas.microsoft.com/office/drawing/2014/main" val="3112965645"/>
                    </a:ext>
                  </a:extLst>
                </a:gridCol>
              </a:tblGrid>
              <a:tr h="345620"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Id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Detail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Impact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Decision Date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Proposed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Approved by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GB" sz="9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Alternatives Considered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6F5E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7506681"/>
                  </a:ext>
                </a:extLst>
              </a:tr>
              <a:tr h="818070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D001​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42592930"/>
                  </a:ext>
                </a:extLst>
              </a:tr>
              <a:tr h="392865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D002​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3096845"/>
                  </a:ext>
                </a:extLst>
              </a:tr>
              <a:tr h="475228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D003​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62547024"/>
                  </a:ext>
                </a:extLst>
              </a:tr>
              <a:tr h="734443">
                <a:tc>
                  <a:txBody>
                    <a:bodyPr/>
                    <a:lstStyle/>
                    <a:p>
                      <a:pPr algn="ctr" rtl="0" fontAlgn="base"/>
                      <a:r>
                        <a:rPr lang="en-US" sz="800" kern="1200" dirty="0">
                          <a:solidFill>
                            <a:schemeClr val="tx1"/>
                          </a:solidFill>
                          <a:latin typeface="Open Sauce One" panose="00000800000000000000"/>
                          <a:ea typeface="Lato"/>
                          <a:cs typeface="Lato"/>
                        </a:rPr>
                        <a:t>D004​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rtl="0" fontAlgn="base"/>
                      <a:endParaRPr lang="en-US" sz="800" kern="1200" dirty="0">
                        <a:solidFill>
                          <a:schemeClr val="tx1"/>
                        </a:solidFill>
                        <a:latin typeface="Open Sauce One" panose="00000800000000000000"/>
                        <a:ea typeface="Lato"/>
                        <a:cs typeface="Lato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accent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82854381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8A478872-7F95-E4DF-9D2C-3418B2F698B1}"/>
              </a:ext>
            </a:extLst>
          </p:cNvPr>
          <p:cNvSpPr/>
          <p:nvPr/>
        </p:nvSpPr>
        <p:spPr>
          <a:xfrm>
            <a:off x="9160532" y="6200667"/>
            <a:ext cx="2433907" cy="50384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900">
                <a:solidFill>
                  <a:schemeClr val="tx1"/>
                </a:solidFill>
                <a:highlight>
                  <a:srgbClr val="FFCCDC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* Update since last week</a:t>
            </a:r>
            <a:r>
              <a:rPr lang="en-GB" sz="900">
                <a:solidFill>
                  <a:schemeClr val="tx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  </a:t>
            </a:r>
            <a:r>
              <a:rPr lang="en-GB" sz="900">
                <a:solidFill>
                  <a:schemeClr val="tx1"/>
                </a:solidFill>
                <a:highlight>
                  <a:srgbClr val="FFFF00"/>
                </a:highlight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Live Update</a:t>
            </a:r>
          </a:p>
        </p:txBody>
      </p:sp>
    </p:spTree>
    <p:extLst>
      <p:ext uri="{BB962C8B-B14F-4D97-AF65-F5344CB8AC3E}">
        <p14:creationId xmlns:p14="http://schemas.microsoft.com/office/powerpoint/2010/main" val="2547981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35114EE0-8285-E4F8-6A9B-9E569477392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5114EE0-8285-E4F8-6A9B-9E569477392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7197FF"/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3122850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think-cell data - do not delete" hidden="1">
            <a:extLst>
              <a:ext uri="{FF2B5EF4-FFF2-40B4-BE49-F238E27FC236}">
                <a16:creationId xmlns:a16="http://schemas.microsoft.com/office/drawing/2014/main" id="{F66DDAE5-9499-636E-1D1C-114278166184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7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66DDAE5-9499-636E-1D1C-11427816618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6378E78-613D-08C5-DB7B-D2F0290EB2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2D668-955E-AB45-9B4E-D4D3490B1261}" type="slidenum">
              <a:rPr lang="en-US" smtClean="0"/>
              <a:t>8</a:t>
            </a:fld>
            <a:endParaRPr lang="en-US"/>
          </a:p>
        </p:txBody>
      </p:sp>
      <p:sp>
        <p:nvSpPr>
          <p:cNvPr id="9" name="Lekerekített téglalap 8">
            <a:extLst>
              <a:ext uri="{FF2B5EF4-FFF2-40B4-BE49-F238E27FC236}">
                <a16:creationId xmlns:a16="http://schemas.microsoft.com/office/drawing/2014/main" id="{D4891B43-0B9E-717C-711B-227BCAE81373}"/>
              </a:ext>
            </a:extLst>
          </p:cNvPr>
          <p:cNvSpPr>
            <a:spLocks/>
          </p:cNvSpPr>
          <p:nvPr/>
        </p:nvSpPr>
        <p:spPr>
          <a:xfrm>
            <a:off x="561411" y="1935538"/>
            <a:ext cx="5489728" cy="4263927"/>
          </a:xfrm>
          <a:prstGeom prst="roundRect">
            <a:avLst>
              <a:gd name="adj" fmla="val 7297"/>
            </a:avLst>
          </a:prstGeom>
          <a:solidFill>
            <a:schemeClr val="bg1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-</a:t>
            </a:r>
          </a:p>
        </p:txBody>
      </p:sp>
      <p:sp>
        <p:nvSpPr>
          <p:cNvPr id="17" name="Rechteck 116">
            <a:extLst>
              <a:ext uri="{FF2B5EF4-FFF2-40B4-BE49-F238E27FC236}">
                <a16:creationId xmlns:a16="http://schemas.microsoft.com/office/drawing/2014/main" id="{2E8D6115-0F54-700C-E153-7C7F63A01AED}"/>
              </a:ext>
            </a:extLst>
          </p:cNvPr>
          <p:cNvSpPr/>
          <p:nvPr/>
        </p:nvSpPr>
        <p:spPr>
          <a:xfrm>
            <a:off x="706000" y="2478024"/>
            <a:ext cx="5029200" cy="382092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74320" lvl="1" indent="-27432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  <a:tabLst>
                <a:tab pos="282575" algn="l"/>
              </a:tabLst>
            </a:pPr>
            <a:r>
              <a:rPr lang="en-US" sz="1400" dirty="0">
                <a:solidFill>
                  <a:schemeClr val="accent1"/>
                </a:solidFill>
                <a:latin typeface="Open Sauce One" panose="00000800000000000000"/>
                <a:ea typeface="Lato" panose="020F0502020204030203" pitchFamily="34" charset="0"/>
                <a:cs typeface="Lato" panose="020F0502020204030203" pitchFamily="34" charset="0"/>
              </a:rPr>
              <a:t>…</a:t>
            </a:r>
          </a:p>
        </p:txBody>
      </p:sp>
      <p:sp>
        <p:nvSpPr>
          <p:cNvPr id="24" name="Rechteck 191">
            <a:extLst>
              <a:ext uri="{FF2B5EF4-FFF2-40B4-BE49-F238E27FC236}">
                <a16:creationId xmlns:a16="http://schemas.microsoft.com/office/drawing/2014/main" id="{BD212E31-0735-E6EB-9EE6-35082E2E985C}"/>
              </a:ext>
            </a:extLst>
          </p:cNvPr>
          <p:cNvSpPr/>
          <p:nvPr/>
        </p:nvSpPr>
        <p:spPr>
          <a:xfrm>
            <a:off x="798941" y="2052984"/>
            <a:ext cx="2116744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Achievements 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pic>
        <p:nvPicPr>
          <p:cNvPr id="37" name="Ábra 36">
            <a:extLst>
              <a:ext uri="{FF2B5EF4-FFF2-40B4-BE49-F238E27FC236}">
                <a16:creationId xmlns:a16="http://schemas.microsoft.com/office/drawing/2014/main" id="{4A688CBA-D4C5-061D-AE4C-9419C12A2C7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266592" y="1677800"/>
            <a:ext cx="601329" cy="601329"/>
          </a:xfrm>
          <a:prstGeom prst="rect">
            <a:avLst/>
          </a:prstGeom>
        </p:spPr>
      </p:pic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61B6DCB1-4152-A1EB-DB24-534478AEE0EE}"/>
              </a:ext>
            </a:extLst>
          </p:cNvPr>
          <p:cNvSpPr>
            <a:spLocks/>
          </p:cNvSpPr>
          <p:nvPr/>
        </p:nvSpPr>
        <p:spPr>
          <a:xfrm>
            <a:off x="6238334" y="1935537"/>
            <a:ext cx="5486400" cy="4263928"/>
          </a:xfrm>
          <a:prstGeom prst="roundRect">
            <a:avLst>
              <a:gd name="adj" fmla="val 7297"/>
            </a:avLst>
          </a:prstGeom>
          <a:solidFill>
            <a:schemeClr val="bg2"/>
          </a:solidFill>
          <a:ln>
            <a:noFill/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latin typeface="Open Sauce One" pitchFamily="2" charset="0"/>
              </a:rPr>
              <a:t>G</a:t>
            </a:r>
          </a:p>
        </p:txBody>
      </p:sp>
      <p:sp>
        <p:nvSpPr>
          <p:cNvPr id="18" name="Rechteck 119">
            <a:extLst>
              <a:ext uri="{FF2B5EF4-FFF2-40B4-BE49-F238E27FC236}">
                <a16:creationId xmlns:a16="http://schemas.microsoft.com/office/drawing/2014/main" id="{2DFDA6F5-9B4B-6556-3B36-1C525CD615F3}"/>
              </a:ext>
            </a:extLst>
          </p:cNvPr>
          <p:cNvSpPr/>
          <p:nvPr/>
        </p:nvSpPr>
        <p:spPr>
          <a:xfrm>
            <a:off x="6544076" y="2477198"/>
            <a:ext cx="5029200" cy="1028423"/>
          </a:xfrm>
          <a:prstGeom prst="rect">
            <a:avLst/>
          </a:prstGeom>
          <a:noFill/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r>
              <a:rPr lang="de-DE" sz="1400" dirty="0">
                <a:solidFill>
                  <a:schemeClr val="tx1"/>
                </a:solidFill>
                <a:latin typeface="Open Sauce One" panose="00000800000000000000"/>
                <a:ea typeface="Lato"/>
                <a:cs typeface="Lato"/>
              </a:rPr>
              <a:t>…</a:t>
            </a: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  <a:p>
            <a:pPr marL="285750" indent="-285750">
              <a:lnSpc>
                <a:spcPct val="150000"/>
              </a:lnSpc>
              <a:buClr>
                <a:schemeClr val="accent4"/>
              </a:buClr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  <a:latin typeface="Open Sauce One" panose="00000800000000000000"/>
            </a:endParaRPr>
          </a:p>
        </p:txBody>
      </p:sp>
      <p:sp>
        <p:nvSpPr>
          <p:cNvPr id="38" name="Rechteck 191">
            <a:extLst>
              <a:ext uri="{FF2B5EF4-FFF2-40B4-BE49-F238E27FC236}">
                <a16:creationId xmlns:a16="http://schemas.microsoft.com/office/drawing/2014/main" id="{58693136-510D-9D4C-A24C-6B6D5C332494}"/>
              </a:ext>
            </a:extLst>
          </p:cNvPr>
          <p:cNvSpPr/>
          <p:nvPr/>
        </p:nvSpPr>
        <p:spPr>
          <a:xfrm>
            <a:off x="6670275" y="2052984"/>
            <a:ext cx="4415028" cy="369332"/>
          </a:xfrm>
          <a:prstGeom prst="rect">
            <a:avLst/>
          </a:prstGeom>
          <a:effectLst/>
        </p:spPr>
        <p:txBody>
          <a:bodyPr vert="horz" wrap="square" lIns="91440" tIns="45720" rIns="91440" bIns="45720" rtlCol="0" anchor="ctr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E702E"/>
              </a:buClr>
              <a:buSzTx/>
              <a:buFontTx/>
              <a:buNone/>
              <a:tabLst/>
              <a:defRPr/>
            </a:pPr>
            <a:r>
              <a:rPr lang="de-DE" b="1" spc="100">
                <a:solidFill>
                  <a:schemeClr val="tx2"/>
                </a:solidFill>
                <a:latin typeface="Open Sauce One" pitchFamily="2" charset="0"/>
              </a:rPr>
              <a:t>Next </a:t>
            </a:r>
            <a:r>
              <a:rPr lang="de-DE" b="1" spc="100" err="1">
                <a:solidFill>
                  <a:schemeClr val="tx2"/>
                </a:solidFill>
                <a:latin typeface="Open Sauce One" pitchFamily="2" charset="0"/>
              </a:rPr>
              <a:t>Steps</a:t>
            </a:r>
            <a:endParaRPr kumimoji="0" lang="de-DE" b="1" i="0" u="none" strike="noStrike" kern="1200" cap="none" spc="100" normalizeH="0" baseline="0" noProof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Open Sauce One" pitchFamily="2" charset="0"/>
            </a:endParaRP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E9BCB2A-E542-21B8-A7FA-E4354ABE47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963466"/>
            <a:ext cx="2988355" cy="590931"/>
          </a:xfrm>
        </p:spPr>
        <p:txBody>
          <a:bodyPr vert="horz"/>
          <a:lstStyle/>
          <a:p>
            <a:r>
              <a:rPr lang="en-GB" dirty="0">
                <a:latin typeface="Open Sauce One"/>
              </a:rPr>
              <a:t>Weekly Report – 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06822629-7338-06ED-9798-E440B3F742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GB" dirty="0"/>
              <a:t>Projects Status &amp; Timeline Review</a:t>
            </a:r>
          </a:p>
        </p:txBody>
      </p:sp>
      <p:pic>
        <p:nvPicPr>
          <p:cNvPr id="33" name="Ábra 72">
            <a:extLst>
              <a:ext uri="{FF2B5EF4-FFF2-40B4-BE49-F238E27FC236}">
                <a16:creationId xmlns:a16="http://schemas.microsoft.com/office/drawing/2014/main" id="{FF020B75-E8A0-F10D-B90B-53932E75F3F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815808" y="1677800"/>
            <a:ext cx="571500" cy="571500"/>
          </a:xfrm>
          <a:prstGeom prst="rect">
            <a:avLst/>
          </a:prstGeom>
        </p:spPr>
      </p:pic>
      <p:sp>
        <p:nvSpPr>
          <p:cNvPr id="3" name="CWPlaceHolderNextSteps">
            <a:extLst>
              <a:ext uri="{FF2B5EF4-FFF2-40B4-BE49-F238E27FC236}">
                <a16:creationId xmlns:a16="http://schemas.microsoft.com/office/drawing/2014/main" id="{82127352-E24B-238A-2090-523F070919FE}"/>
              </a:ext>
            </a:extLst>
          </p:cNvPr>
          <p:cNvSpPr txBox="1">
            <a:spLocks/>
          </p:cNvSpPr>
          <p:nvPr/>
        </p:nvSpPr>
        <p:spPr>
          <a:xfrm>
            <a:off x="3297867" y="963466"/>
            <a:ext cx="2988355" cy="590931"/>
          </a:xfrm>
          <a:prstGeom prst="rect">
            <a:avLst/>
          </a:prstGeom>
        </p:spPr>
        <p:txBody>
          <a:bodyPr vert="horz" lIns="0" tIns="45720" rIns="91440" bIns="45720" rtlCol="0" anchor="t" anchorCtr="0">
            <a:sp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200" b="1" kern="1200">
                <a:solidFill>
                  <a:schemeClr val="tx2"/>
                </a:solidFill>
                <a:latin typeface="Open Sauce One" pitchFamily="2" charset="0"/>
                <a:ea typeface="+mj-ea"/>
                <a:cs typeface="+mj-cs"/>
              </a:defRPr>
            </a:lvl1pPr>
          </a:lstStyle>
          <a:p>
            <a:r>
              <a:rPr lang="en-GB" dirty="0">
                <a:latin typeface="Open Sauce One"/>
              </a:rPr>
              <a:t>#</a:t>
            </a:r>
            <a:r>
              <a:rPr lang="en-GB" dirty="0" err="1">
                <a:latin typeface="Open Sauce One"/>
              </a:rPr>
              <a:t>CWPlaceHolder</a:t>
            </a:r>
            <a:endParaRPr lang="en-GB" dirty="0">
              <a:latin typeface="Open Sauce One"/>
            </a:endParaRPr>
          </a:p>
        </p:txBody>
      </p:sp>
    </p:spTree>
    <p:extLst>
      <p:ext uri="{BB962C8B-B14F-4D97-AF65-F5344CB8AC3E}">
        <p14:creationId xmlns:p14="http://schemas.microsoft.com/office/powerpoint/2010/main" val="38894808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1DFBF1CE-45BE-A081-94AE-B463F74DD512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395" imgH="394" progId="TCLayout.ActiveDocument.1">
                  <p:embed/>
                </p:oleObj>
              </mc:Choice>
              <mc:Fallback>
                <p:oleObj name="think-cell Slide" r:id="rId3" imgW="395" imgH="394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DFBF1CE-45BE-A081-94AE-B463F74DD5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Cím 1">
            <a:extLst>
              <a:ext uri="{FF2B5EF4-FFF2-40B4-BE49-F238E27FC236}">
                <a16:creationId xmlns:a16="http://schemas.microsoft.com/office/drawing/2014/main" id="{98FD1992-DD91-82E4-B0D8-5890E91D49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988" y="404813"/>
            <a:ext cx="11341100" cy="584775"/>
          </a:xfrm>
        </p:spPr>
        <p:txBody>
          <a:bodyPr vert="horz"/>
          <a:lstStyle/>
          <a:p>
            <a:r>
              <a:rPr lang="en-US"/>
              <a:t>Agenda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FE8720D-AC6F-E516-5D61-AD1509AEE8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1F2D668-955E-AB45-9B4E-D4D3490B1261}" type="slidenum">
              <a:rPr kumimoji="0" lang="en-US" sz="1000" b="0" i="0" u="none" strike="noStrike" kern="1200" cap="none" spc="0" normalizeH="0" baseline="0" noProof="0" smtClean="0">
                <a:ln>
                  <a:noFill/>
                </a:ln>
                <a:solidFill>
                  <a:srgbClr val="FFFFFF">
                    <a:lumMod val="50000"/>
                  </a:srgbClr>
                </a:solidFill>
                <a:effectLst/>
                <a:uLnTx/>
                <a:uFillTx/>
                <a:latin typeface="Open Sauce One" pitchFamily="2" charset="0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FFFFFF">
                  <a:lumMod val="50000"/>
                </a:srgbClr>
              </a:solidFill>
              <a:effectLst/>
              <a:uLnTx/>
              <a:uFillTx/>
              <a:latin typeface="Open Sauce One" pitchFamily="2" charset="0"/>
              <a:ea typeface="+mn-ea"/>
              <a:cs typeface="+mn-cs"/>
            </a:endParaRPr>
          </a:p>
        </p:txBody>
      </p:sp>
      <p:sp>
        <p:nvSpPr>
          <p:cNvPr id="11" name="Lekerekített téglalap 10">
            <a:extLst>
              <a:ext uri="{FF2B5EF4-FFF2-40B4-BE49-F238E27FC236}">
                <a16:creationId xmlns:a16="http://schemas.microsoft.com/office/drawing/2014/main" id="{76C920B7-BE94-0D30-8832-EF946C388FF8}"/>
              </a:ext>
            </a:extLst>
          </p:cNvPr>
          <p:cNvSpPr/>
          <p:nvPr/>
        </p:nvSpPr>
        <p:spPr>
          <a:xfrm>
            <a:off x="407986" y="1810583"/>
            <a:ext cx="9862683" cy="417080"/>
          </a:xfrm>
          <a:prstGeom prst="roundRect">
            <a:avLst>
              <a:gd name="adj" fmla="val 8975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762000" dist="76200" dir="5400000" sx="95049" sy="95049" algn="t" rotWithShape="0">
              <a:schemeClr val="tx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Project Status &amp; Timeline Review</a:t>
            </a:r>
          </a:p>
        </p:txBody>
      </p:sp>
      <p:sp>
        <p:nvSpPr>
          <p:cNvPr id="12" name="Lekerekített téglalap 11">
            <a:extLst>
              <a:ext uri="{FF2B5EF4-FFF2-40B4-BE49-F238E27FC236}">
                <a16:creationId xmlns:a16="http://schemas.microsoft.com/office/drawing/2014/main" id="{31A1A74D-3785-5589-AB3A-DD6034C72EF3}"/>
              </a:ext>
            </a:extLst>
          </p:cNvPr>
          <p:cNvSpPr/>
          <p:nvPr/>
        </p:nvSpPr>
        <p:spPr>
          <a:xfrm>
            <a:off x="407988" y="1274164"/>
            <a:ext cx="9862683" cy="417080"/>
          </a:xfrm>
          <a:prstGeom prst="roundRect">
            <a:avLst>
              <a:gd name="adj" fmla="val 11614"/>
            </a:avLst>
          </a:prstGeom>
          <a:noFill/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>
                <a:solidFill>
                  <a:srgbClr val="7197FF"/>
                </a:solidFill>
                <a:latin typeface="Open Sauce One" pitchFamily="2" charset="0"/>
              </a:rPr>
              <a:t>RAID (Risks, Actions, Issues &amp; Decisions) Follow-up</a:t>
            </a:r>
          </a:p>
        </p:txBody>
      </p:sp>
      <p:sp>
        <p:nvSpPr>
          <p:cNvPr id="17" name="Lekerekített téglalap 16">
            <a:extLst>
              <a:ext uri="{FF2B5EF4-FFF2-40B4-BE49-F238E27FC236}">
                <a16:creationId xmlns:a16="http://schemas.microsoft.com/office/drawing/2014/main" id="{EC20F76B-4421-69CF-B455-88358336714B}"/>
              </a:ext>
            </a:extLst>
          </p:cNvPr>
          <p:cNvSpPr/>
          <p:nvPr/>
        </p:nvSpPr>
        <p:spPr>
          <a:xfrm>
            <a:off x="407986" y="2352039"/>
            <a:ext cx="9862683" cy="417080"/>
          </a:xfrm>
          <a:prstGeom prst="roundRect">
            <a:avLst>
              <a:gd name="adj" fmla="val 8975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b="1">
                <a:solidFill>
                  <a:srgbClr val="030436"/>
                </a:solidFill>
                <a:latin typeface="Open Sauce One" pitchFamily="2" charset="0"/>
              </a:rPr>
              <a:t>Highlight Topics</a:t>
            </a:r>
          </a:p>
        </p:txBody>
      </p:sp>
    </p:spTree>
    <p:extLst>
      <p:ext uri="{BB962C8B-B14F-4D97-AF65-F5344CB8AC3E}">
        <p14:creationId xmlns:p14="http://schemas.microsoft.com/office/powerpoint/2010/main" val="24802614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PRESENTATIONDONOTDELETE" val="&lt;?xml version=&quot;1.0&quot; encoding=&quot;UTF-16&quot; standalone=&quot;yes&quot;?&gt;&lt;root reqver=&quot;28224&quot;&gt;&lt;version val=&quot;35255&quot;/&gt;&lt;CPresentation id=&quot;1&quot;&gt;&lt;m_precDefaultNumber&gt;&lt;m_yearfmt&gt;&lt;begin val=&quot;0&quot;/&gt;&lt;end val=&quot;4&quot;/&gt;&lt;/m_yearfmt&gt;&lt;/m_precDefaultNumber&gt;&lt;m_precDefaultPercent&gt;&lt;m_yearfmt&gt;&lt;begin val=&quot;0&quot;/&gt;&lt;end val=&quot;4&quot;/&gt;&lt;/m_yearfmt&gt;&lt;/m_precDefaultPercent&gt;&lt;m_precDefaultDate&gt;&lt;m_yearfmt&gt;&lt;begin val=&quot;0&quot;/&gt;&lt;end val=&quot;4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1&quot;&gt;&lt;elem m_fUsage=&quot;1.00000000000000000000E+00&quot;&gt;&lt;m_msothmcolidx val=&quot;0&quot;/&gt;&lt;m_rgb r=&quot;71&quot; g=&quot;97&quot; b=&quot;FF&quot;/&gt;&lt;/elem&gt;&lt;/m_vecMRU&gt;&lt;/m_mruColor&gt;&lt;/CPresentation&gt;&lt;/root&gt;"/>
  <p:tag name="THINKCELLUNDODONOTDELETE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Hypatos-theme">
  <a:themeElements>
    <a:clrScheme name="Hypatos">
      <a:dk1>
        <a:srgbClr val="030436"/>
      </a:dk1>
      <a:lt1>
        <a:srgbClr val="FFFFFF"/>
      </a:lt1>
      <a:dk2>
        <a:srgbClr val="0038D5"/>
      </a:dk2>
      <a:lt2>
        <a:srgbClr val="F7F9FF"/>
      </a:lt2>
      <a:accent1>
        <a:srgbClr val="030436"/>
      </a:accent1>
      <a:accent2>
        <a:srgbClr val="0038D5"/>
      </a:accent2>
      <a:accent3>
        <a:srgbClr val="F7F9FF"/>
      </a:accent3>
      <a:accent4>
        <a:srgbClr val="FF0050"/>
      </a:accent4>
      <a:accent5>
        <a:srgbClr val="7197FF"/>
      </a:accent5>
      <a:accent6>
        <a:srgbClr val="FFE38A"/>
      </a:accent6>
      <a:hlink>
        <a:srgbClr val="43C7A1"/>
      </a:hlink>
      <a:folHlink>
        <a:srgbClr val="43C7A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dirty="0">
            <a:solidFill>
              <a:schemeClr val="bg1">
                <a:lumMod val="50000"/>
              </a:schemeClr>
            </a:solidFill>
            <a:latin typeface="Open Sauce One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541D480877BA4048A9D91342E163CE04" ma:contentTypeVersion="18" ma:contentTypeDescription="Create a new document." ma:contentTypeScope="" ma:versionID="a44a9fe7ae61d9789cef6348c37c692f">
  <xsd:schema xmlns:xsd="http://www.w3.org/2001/XMLSchema" xmlns:xs="http://www.w3.org/2001/XMLSchema" xmlns:p="http://schemas.microsoft.com/office/2006/metadata/properties" xmlns:ns2="2d57a97e-bf0b-4cec-a587-841817f75a75" xmlns:ns3="d57067be-9d14-4795-a8ab-0027d10e2a03" targetNamespace="http://schemas.microsoft.com/office/2006/metadata/properties" ma:root="true" ma:fieldsID="6ca95eae8ed1bc77ef0c7305f1f4104a" ns2:_="" ns3:_="">
    <xsd:import namespace="2d57a97e-bf0b-4cec-a587-841817f75a75"/>
    <xsd:import namespace="d57067be-9d14-4795-a8ab-0027d10e2a0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d57a97e-bf0b-4cec-a587-841817f75a7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dcac98fe-d733-4e69-82d2-f2b57074612d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57067be-9d14-4795-a8ab-0027d10e2a03" elementFormDefault="qualified">
    <xsd:import namespace="http://schemas.microsoft.com/office/2006/documentManagement/types"/>
    <xsd:import namespace="http://schemas.microsoft.com/office/infopath/2007/PartnerControls"/>
    <xsd:element name="SharedWithUsers" ma:index="1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c9984ec3-4967-4aa6-95d4-7574c46fc649}" ma:internalName="TaxCatchAll" ma:showField="CatchAllData" ma:web="d57067be-9d14-4795-a8ab-0027d10e2a0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2d57a97e-bf0b-4cec-a587-841817f75a75">
      <Terms xmlns="http://schemas.microsoft.com/office/infopath/2007/PartnerControls"/>
    </lcf76f155ced4ddcb4097134ff3c332f>
    <TaxCatchAll xmlns="d57067be-9d14-4795-a8ab-0027d10e2a03" xsi:nil="true"/>
  </documentManagement>
</p:properties>
</file>

<file path=customXml/itemProps1.xml><?xml version="1.0" encoding="utf-8"?>
<ds:datastoreItem xmlns:ds="http://schemas.openxmlformats.org/officeDocument/2006/customXml" ds:itemID="{D3C0FC9C-3F7D-41A3-9A88-5048D447D374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3C319C9-8DFE-4DEA-87FC-52B4DFEE77A6}">
  <ds:schemaRefs>
    <ds:schemaRef ds:uri="2d57a97e-bf0b-4cec-a587-841817f75a75"/>
    <ds:schemaRef ds:uri="d57067be-9d14-4795-a8ab-0027d10e2a0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7AD2F3AC-88EC-420A-9944-99471C836986}">
  <ds:schemaRefs>
    <ds:schemaRef ds:uri="http://purl.org/dc/elements/1.1/"/>
    <ds:schemaRef ds:uri="http://schemas.microsoft.com/office/infopath/2007/PartnerControls"/>
    <ds:schemaRef ds:uri="http://schemas.microsoft.com/office/2006/documentManagement/types"/>
    <ds:schemaRef ds:uri="http://purl.org/dc/dcmitype/"/>
    <ds:schemaRef ds:uri="http://schemas.microsoft.com/office/2006/metadata/properties"/>
    <ds:schemaRef ds:uri="d57067be-9d14-4795-a8ab-0027d10e2a03"/>
    <ds:schemaRef ds:uri="http://purl.org/dc/terms/"/>
    <ds:schemaRef ds:uri="http://schemas.openxmlformats.org/package/2006/metadata/core-properties"/>
    <ds:schemaRef ds:uri="2d57a97e-bf0b-4cec-a587-841817f75a75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22</TotalTime>
  <Words>264</Words>
  <Application>Microsoft Macintosh PowerPoint</Application>
  <PresentationFormat>Widescreen</PresentationFormat>
  <Paragraphs>87</Paragraphs>
  <Slides>10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Lato</vt:lpstr>
      <vt:lpstr>Open Sauce One</vt:lpstr>
      <vt:lpstr>Hypatos-theme</vt:lpstr>
      <vt:lpstr>think-cell Slide</vt:lpstr>
      <vt:lpstr>Next Generation AI for Document Automation – Order To Cash</vt:lpstr>
      <vt:lpstr>PowerPoint Presentation</vt:lpstr>
      <vt:lpstr>Agenda</vt:lpstr>
      <vt:lpstr>Risks – Focus on Open / In Response</vt:lpstr>
      <vt:lpstr>Issues</vt:lpstr>
      <vt:lpstr>Decisions</vt:lpstr>
      <vt:lpstr>Agenda</vt:lpstr>
      <vt:lpstr>Weekly Report – </vt:lpstr>
      <vt:lpstr>Agenda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Funke x Hypatos Pilot Kick-off</dc:title>
  <dc:creator>Microsoft Office User</dc:creator>
  <cp:lastModifiedBy>Stephan Kuche</cp:lastModifiedBy>
  <cp:revision>14</cp:revision>
  <dcterms:created xsi:type="dcterms:W3CDTF">2023-03-02T14:07:47Z</dcterms:created>
  <dcterms:modified xsi:type="dcterms:W3CDTF">2025-01-29T09:31:46Z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0x010100541D480877BA4048A9D91342E163CE04</vt:lpwstr>
  </property>
  <property fmtid="{D5CDD505-2E9C-101B-9397-08002B2CF9AE}" pid="3" name="MediaServiceImageTags">
    <vt:lpwstr/>
  </property>
</Properties>
</file>