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147375892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893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893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1"/>
    <p:restoredTop sz="94674"/>
  </p:normalViewPr>
  <p:slideViewPr>
    <p:cSldViewPr snapToGrid="0" showGuides="1">
      <p:cViewPr>
        <p:scale>
          <a:sx n="180" d="100"/>
          <a:sy n="180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3/31/24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2024. 03. 31.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2024. 03. 31.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2024. 03. 31.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8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image" Target="../media/image15.emf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35" Type="http://schemas.openxmlformats.org/officeDocument/2006/relationships/tags" Target="../tags/tag145.xml"/><Relationship Id="rId151" Type="http://schemas.openxmlformats.org/officeDocument/2006/relationships/tags" Target="../tags/tag161.xml"/><Relationship Id="rId156" Type="http://schemas.openxmlformats.org/officeDocument/2006/relationships/tags" Target="../tags/tag166.xml"/><Relationship Id="rId177" Type="http://schemas.openxmlformats.org/officeDocument/2006/relationships/tags" Target="../tags/tag187.xml"/><Relationship Id="rId172" Type="http://schemas.openxmlformats.org/officeDocument/2006/relationships/tags" Target="../tags/tag182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slideLayout" Target="../slideLayouts/slideLayout3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notesSlide" Target="../notesSlides/notesSlide4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oleObject" Target="../embeddings/oleObject10.bin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002D5-880C-81B4-8884-C0B5108424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661878" y="194244"/>
            <a:ext cx="881260" cy="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11" name="Rechteck 6">
            <a:extLst>
              <a:ext uri="{FF2B5EF4-FFF2-40B4-BE49-F238E27FC236}">
                <a16:creationId xmlns:a16="http://schemas.microsoft.com/office/drawing/2014/main" id="{80C21CE7-FD18-B54E-4BE8-190C16AC6CCA}"/>
              </a:ext>
            </a:extLst>
          </p:cNvPr>
          <p:cNvSpPr/>
          <p:nvPr/>
        </p:nvSpPr>
        <p:spPr>
          <a:xfrm>
            <a:off x="3310487" y="3713707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Lucia </a:t>
            </a:r>
            <a:r>
              <a:rPr kumimoji="0" lang="de-DE" b="1" i="0" u="none" strike="noStrike" kern="1200" cap="none" spc="0" normalizeH="0" baseline="0" noProof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Ferreiro</a:t>
            </a: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 Martinez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Customer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err="1">
                <a:latin typeface="Open Sauce One" pitchFamily="2" charset="0"/>
              </a:rPr>
              <a:t>lucia.ferreiro.martinez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>
                <a:latin typeface="Open Sauce One" pitchFamily="2" charset="0"/>
              </a:rPr>
              <a:t>+49 176 73573508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09022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KTM SAP DEV Team onboarding for integration implementation. KTM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KTM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Projekt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0032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0" imgW="500" imgH="501" progId="TCLayout.ActiveDocument.1">
                  <p:embed/>
                </p:oleObj>
              </mc:Choice>
              <mc:Fallback>
                <p:oleObj name="think-cell Slide" r:id="rId180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921250" y="1978025"/>
            <a:ext cx="293688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600575" y="1701800"/>
            <a:ext cx="5603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160963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989638" y="1701800"/>
            <a:ext cx="7747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764338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593013" y="1701800"/>
            <a:ext cx="8001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393113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221788" y="1701800"/>
            <a:ext cx="8016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023475" y="1701800"/>
            <a:ext cx="74771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6005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7879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975225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1609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3482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5356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7229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91026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0960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2833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4706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657975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8437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0310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2183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4056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59301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787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9660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1534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3407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528050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7137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9011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90884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27576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4615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6488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8361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0234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210800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3965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5838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1831975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49752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10771188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DDE55-F499-0040-2F17-E155BA37B5F8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57229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B6793-3352-0E97-A680-873E100F7CFC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60960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4600575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05838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103965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2833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102108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100234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98361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64706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96488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94615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2757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1501438" y="197802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90884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89011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47879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87137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85280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66579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FE82EFB-EEAB-60FD-20BF-C3392DA1EA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9102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83407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81534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79660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77787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75930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51609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74056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CCA029-4045-DE24-3965-E35E558ADE54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55356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72183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C2407-8619-74D0-240D-74C8A38E35F0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53482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70310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68437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1244DA-F935-0C6A-4B12-8E4E8D2A68D4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831975" y="24050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831975" y="2986088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831975" y="327660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831975" y="356711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84"/>
            </p:custDataLst>
          </p:nvPr>
        </p:nvCxnSpPr>
        <p:spPr bwMode="auto">
          <a:xfrm>
            <a:off x="1831975" y="47307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D541FD-5053-7E0E-3B6D-BCF6545A7A29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1831975" y="3857625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5B23D-F995-CCA3-9BD2-49FBFF451782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1831975" y="2695575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1831975" y="4440238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6380C9-DC2C-3142-EFB0-F66440E12D5E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1831975" y="4148138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1831975" y="52609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01A358-DB12-9C9A-C939-8F5B71EB6023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6203950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7832725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92"/>
            </p:custDataLst>
          </p:nvPr>
        </p:nvCxnSpPr>
        <p:spPr bwMode="gray">
          <a:xfrm>
            <a:off x="8661400" y="197802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93"/>
            </p:custDataLst>
          </p:nvPr>
        </p:nvCxnSpPr>
        <p:spPr bwMode="auto">
          <a:xfrm>
            <a:off x="5614988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94"/>
            </p:custDataLst>
          </p:nvPr>
        </p:nvCxnSpPr>
        <p:spPr bwMode="auto">
          <a:xfrm>
            <a:off x="5454650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95"/>
            </p:custDataLst>
          </p:nvPr>
        </p:nvCxnSpPr>
        <p:spPr bwMode="auto">
          <a:xfrm>
            <a:off x="5241925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6"/>
            </p:custDataLst>
          </p:nvPr>
        </p:nvCxnSpPr>
        <p:spPr bwMode="auto">
          <a:xfrm>
            <a:off x="1831975" y="19780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832725" y="2501900"/>
            <a:ext cx="1333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935663" y="3663950"/>
            <a:ext cx="10953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7378700" y="4244975"/>
            <a:ext cx="4540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5429250" y="3082925"/>
            <a:ext cx="5064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4921250" y="2792413"/>
            <a:ext cx="50800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5910263" y="3373438"/>
            <a:ext cx="12811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5187950" y="2501900"/>
            <a:ext cx="7477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5187950" y="2035175"/>
            <a:ext cx="5684838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5935664" y="3954463"/>
            <a:ext cx="11223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528FC44-77E7-7997-C396-3455EE6C4B93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8688387" y="4827588"/>
            <a:ext cx="1868488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dash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10556875" y="5026025"/>
            <a:ext cx="315913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7031039" y="3673475"/>
            <a:ext cx="5619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7191375" y="3382963"/>
            <a:ext cx="40163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5935663" y="2511425"/>
            <a:ext cx="18970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1D09BD-03A9-C3D3-663C-18197B650A8E}"/>
              </a:ext>
            </a:extLst>
          </p:cNvPr>
          <p:cNvSpPr/>
          <p:nvPr>
            <p:custDataLst>
              <p:tags r:id="rId111"/>
            </p:custDataLst>
          </p:nvPr>
        </p:nvSpPr>
        <p:spPr bwMode="auto">
          <a:xfrm>
            <a:off x="7058024" y="3963988"/>
            <a:ext cx="534988" cy="60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6F8DB9"/>
            </a:solidFill>
            <a:prstDash val="dash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12"/>
            </p:custDataLst>
          </p:nvPr>
        </p:nvSpPr>
        <p:spPr bwMode="auto">
          <a:xfrm>
            <a:off x="5749925" y="3673475"/>
            <a:ext cx="18573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>
            <a:off x="8634413" y="4516438"/>
            <a:ext cx="2238375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>
            <a:off x="4814888" y="3092450"/>
            <a:ext cx="6143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7966075" y="4546600"/>
            <a:ext cx="668338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058025" y="4254500"/>
            <a:ext cx="32067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7"/>
            </p:custDataLst>
          </p:nvPr>
        </p:nvSpPr>
        <p:spPr bwMode="auto">
          <a:xfrm rot="10800000">
            <a:off x="6430963" y="590708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8"/>
            </p:custDataLst>
          </p:nvPr>
        </p:nvSpPr>
        <p:spPr bwMode="auto">
          <a:xfrm rot="5400000">
            <a:off x="6483350" y="4557713"/>
            <a:ext cx="107950" cy="2590800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8610600" y="537368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7781925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73CB9A3-9D1E-636B-0E93-597ADD504EAF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6153150" y="537368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5564188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5403850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5191125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7781925" y="42338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8610600" y="45259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5884863" y="307181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B4672DC-AC3E-8DA2-6ED4-DF0E671F2EF6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7915275" y="4525963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4764088" y="20637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7327900" y="42338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378450" y="27813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FB2D5-F160-54A1-AC94-A7F076D7C4DE}"/>
              </a:ext>
            </a:extLst>
          </p:cNvPr>
          <p:cNvCxnSpPr/>
          <p:nvPr>
            <p:custDataLst>
              <p:tags r:id="rId132"/>
            </p:custDataLst>
          </p:nvPr>
        </p:nvCxnSpPr>
        <p:spPr bwMode="gray">
          <a:xfrm flipV="1">
            <a:off x="4899024" y="5497513"/>
            <a:ext cx="3429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238A64-8B1C-3007-4482-A2F5ED2284C3}"/>
              </a:ext>
            </a:extLst>
          </p:cNvPr>
          <p:cNvCxnSpPr/>
          <p:nvPr>
            <p:custDataLst>
              <p:tags r:id="rId133"/>
            </p:custDataLst>
          </p:nvPr>
        </p:nvCxnSpPr>
        <p:spPr bwMode="gray">
          <a:xfrm flipH="1" flipV="1">
            <a:off x="6203950" y="5497513"/>
            <a:ext cx="3175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54B86-B51C-EAA6-D760-E71D4F6A1F61}"/>
              </a:ext>
            </a:extLst>
          </p:cNvPr>
          <p:cNvCxnSpPr>
            <a:cxnSpLocks/>
          </p:cNvCxnSpPr>
          <p:nvPr>
            <p:custDataLst>
              <p:tags r:id="rId134"/>
            </p:custDataLst>
          </p:nvPr>
        </p:nvCxnSpPr>
        <p:spPr bwMode="gray">
          <a:xfrm flipV="1">
            <a:off x="5445126" y="5497513"/>
            <a:ext cx="9525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C55E0-8831-10EF-4A4A-DF7F0CB3D4BE}"/>
              </a:ext>
            </a:extLst>
          </p:cNvPr>
          <p:cNvCxnSpPr>
            <a:cxnSpLocks/>
          </p:cNvCxnSpPr>
          <p:nvPr>
            <p:custDataLst>
              <p:tags r:id="rId135"/>
            </p:custDataLst>
          </p:nvPr>
        </p:nvCxnSpPr>
        <p:spPr bwMode="gray">
          <a:xfrm flipH="1" flipV="1">
            <a:off x="5614988" y="5497513"/>
            <a:ext cx="3429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36"/>
            </p:custDataLst>
          </p:nvPr>
        </p:nvSpPr>
        <p:spPr bwMode="auto">
          <a:xfrm>
            <a:off x="10914063" y="184150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37"/>
            </p:custDataLst>
          </p:nvPr>
        </p:nvSpPr>
        <p:spPr bwMode="auto">
          <a:xfrm>
            <a:off x="10914063" y="3644900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873250" y="3644900"/>
            <a:ext cx="2536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Application Implement. (Studio Configuration)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0914063" y="3354388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873250" y="3354388"/>
            <a:ext cx="19129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&amp; </a:t>
            </a:r>
            <a:r>
              <a:rPr lang="en-US" altLang="en-US" sz="10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O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ptimization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914063" y="306387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873250" y="3063875"/>
            <a:ext cx="1449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Lato" panose="020F0502020204030203" pitchFamily="34" charset="0"/>
              </a:rPr>
              <a:t>Design of New AP Process</a:t>
            </a:r>
            <a:endParaRPr lang="en-US" sz="1000" dirty="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914063" y="422592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  <a:latin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6027738" y="3068638"/>
            <a:ext cx="16414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SoW &amp; Solution Design Confirmation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306766BA-B9E1-F28C-1E77-2C9351DBCAA1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914063" y="2773363"/>
            <a:ext cx="269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fld id="{4CD1CFC4-5943-4BCD-9568-A0224E94A1F1}" type="datetime'Label'">
              <a:rPr lang="en-US" altLang="en-US" sz="900" smtClean="0">
                <a:solidFill>
                  <a:srgbClr val="000000"/>
                </a:solidFill>
                <a:latin typeface="Lato" panose="020F0502020204030203" pitchFamily="34" charset="77"/>
              </a:rPr>
              <a:pPr lvl="1">
                <a:spcBef>
                  <a:spcPct val="0"/>
                </a:spcBef>
                <a:spcAft>
                  <a:spcPct val="0"/>
                </a:spcAft>
                <a:defRPr/>
              </a:pPr>
              <a:t>Label</a:t>
            </a:fld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77"/>
              <a:sym typeface="Lato" panose="020F0502020204030203" pitchFamily="34" charset="0"/>
            </a:endParaRP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C13D341D-463E-1279-AEF0-16F5A726A837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873250" y="2773363"/>
            <a:ext cx="2270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Data Acquisition &amp; Requirement Analysis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1873250" y="185420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1873250" y="4225925"/>
            <a:ext cx="1363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Testing (FT &amp; SIT &amp; UAT)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10914063" y="2482850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CUS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1873250" y="2482850"/>
            <a:ext cx="955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7616825" y="2598738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6292850" y="2598738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5176838" y="2598738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10914063" y="2055813"/>
            <a:ext cx="5048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  <a:latin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1873250" y="2055813"/>
            <a:ext cx="1219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Setup &amp; </a:t>
            </a:r>
            <a:r>
              <a:rPr kumimoji="0" lang="en-US" sz="1000" b="0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Mgmt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5" name="Text Placeholder 2">
            <a:extLst>
              <a:ext uri="{FF2B5EF4-FFF2-40B4-BE49-F238E27FC236}">
                <a16:creationId xmlns:a16="http://schemas.microsoft.com/office/drawing/2014/main" id="{6D358D2B-3191-052D-C784-86F386F032B8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10914063" y="5046663"/>
            <a:ext cx="269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fld id="{9F7C66F9-1A7F-4A24-A298-E423618703CB}" type="datetime'Label'">
              <a:rPr lang="en-US" altLang="en-US" sz="900" smtClean="0">
                <a:solidFill>
                  <a:srgbClr val="000000"/>
                </a:solidFill>
                <a:latin typeface="Lato" panose="020F0502020204030203" pitchFamily="34" charset="77"/>
              </a:rPr>
              <a:pPr/>
              <a:t>Label</a:t>
            </a:fld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77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4398963" y="200501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20</a:t>
            </a: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65" name="Textplatzhalter 2">
            <a:extLst>
              <a:ext uri="{FF2B5EF4-FFF2-40B4-BE49-F238E27FC236}">
                <a16:creationId xmlns:a16="http://schemas.microsoft.com/office/drawing/2014/main" id="{39FAF301-42B9-65C9-DDD0-9D6FD9DF2B21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1873250" y="5046664"/>
            <a:ext cx="1546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2 (</a:t>
            </a:r>
            <a:r>
              <a:rPr lang="en-US" altLang="en-US" sz="1000" dirty="0" err="1">
                <a:solidFill>
                  <a:srgbClr val="000000"/>
                </a:solidFill>
              </a:rPr>
              <a:t>CompCode</a:t>
            </a:r>
            <a:r>
              <a:rPr lang="en-US" altLang="en-US" sz="1000" dirty="0">
                <a:solidFill>
                  <a:srgbClr val="000000"/>
                </a:solidFill>
              </a:rPr>
              <a:t> xx – xx)</a:t>
            </a:r>
            <a:endParaRPr kumimoji="0" lang="en-US" alt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8366125" y="553402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1873250" y="3935413"/>
            <a:ext cx="1963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7531100" y="553402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0914063" y="3935413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10914063" y="4808538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17D2B-2246-6EDD-07F4-36FEF60EA253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6234113" y="5534025"/>
            <a:ext cx="5762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hlink"/>
                </a:solidFill>
              </a:rPr>
              <a:t>Today </a:t>
            </a:r>
            <a:fld id="{AE0BBED6-2237-44CE-B5B7-CF08620E9268}" type="datetime'''''''''''09''''''.''''''''''0''''''''''2''''''''.'''''">
              <a:rPr lang="en-US" altLang="en-US" sz="800" smtClean="0">
                <a:solidFill>
                  <a:schemeClr val="hlink"/>
                </a:solidFill>
              </a:rPr>
              <a:pPr/>
              <a:t>09.02.</a:t>
            </a:fld>
            <a:endParaRPr lang="en-GB" sz="800" dirty="0">
              <a:solidFill>
                <a:schemeClr val="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873250" y="4808538"/>
            <a:ext cx="1546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1 (</a:t>
            </a:r>
            <a:r>
              <a:rPr lang="en-US" altLang="en-US" sz="1000" dirty="0" err="1">
                <a:solidFill>
                  <a:srgbClr val="000000"/>
                </a:solidFill>
              </a:rPr>
              <a:t>CompCode</a:t>
            </a:r>
            <a:r>
              <a:rPr lang="en-US" altLang="en-US" sz="1000" dirty="0">
                <a:solidFill>
                  <a:srgbClr val="000000"/>
                </a:solidFill>
              </a:rPr>
              <a:t> xx – xx)</a:t>
            </a:r>
            <a:endParaRPr kumimoji="0" lang="en-US" alt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7869238" y="4175125"/>
            <a:ext cx="7651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 approved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 Live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5722938" y="553402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7158038" y="4357688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914063" y="451802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5208588" y="553402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1873250" y="4518025"/>
            <a:ext cx="2686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Hypercare &amp; Continuous Improvement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8753475" y="4467225"/>
            <a:ext cx="11461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Hypercare Closing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Handover Customer </a:t>
            </a:r>
            <a:r>
              <a:rPr lang="en-GB" altLang="en-US" sz="800" dirty="0">
                <a:solidFill>
                  <a:schemeClr val="tx2"/>
                </a:solidFill>
                <a:ea typeface="Lato" panose="020F0502020204030203" pitchFamily="34" charset="0"/>
                <a:cs typeface="Lato" panose="020F0502020204030203" pitchFamily="34" charset="0"/>
              </a:rPr>
              <a:t>Care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4632325" y="553402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743575" y="6032500"/>
            <a:ext cx="15890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(2-3 months)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4384675" y="185420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8132763" y="4633913"/>
            <a:ext cx="3349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 Live</a:t>
            </a: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5521325" y="2778125"/>
            <a:ext cx="12223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Confirmation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FT= Functional Testing</a:t>
            </a:r>
          </a:p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591" y="4447808"/>
            <a:ext cx="1400573" cy="8131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Deployment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9780" y="3276599"/>
            <a:ext cx="1398383" cy="28721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10760" y="3563811"/>
            <a:ext cx="1397404" cy="589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2" y="2695575"/>
            <a:ext cx="1397002" cy="5810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 &amp; Assessment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11162" y="1978025"/>
            <a:ext cx="1397002" cy="7175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 &amp; User Training</a:t>
            </a:r>
          </a:p>
        </p:txBody>
      </p:sp>
      <p:sp>
        <p:nvSpPr>
          <p:cNvPr id="54" name="TextBox 48">
            <a:extLst>
              <a:ext uri="{FF2B5EF4-FFF2-40B4-BE49-F238E27FC236}">
                <a16:creationId xmlns:a16="http://schemas.microsoft.com/office/drawing/2014/main" id="{7AE5DB78-D1E2-4F47-9BB3-A96FD5B79E98}"/>
              </a:ext>
            </a:extLst>
          </p:cNvPr>
          <p:cNvSpPr txBox="1"/>
          <p:nvPr/>
        </p:nvSpPr>
        <p:spPr>
          <a:xfrm>
            <a:off x="410761" y="4153027"/>
            <a:ext cx="1397403" cy="29264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20436"/>
                </a:solidFill>
                <a:latin typeface="Lato" panose="020F0502020204030203" pitchFamily="34" charset="0"/>
              </a:rPr>
              <a:t>Testing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16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TtuKeIR0Umr7kn8101u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L_Tf23xw3nLexfH_aQZ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swssgK1rHeE1CJuzV2z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A2R848ABrs_4P0nuDPd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jRnXIsfJAZ3VQ7LInUT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zRs8EZt9JVSbJ3fNC2s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X.FrY1gJIh.8fgRfV_O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vwFEwXDcttCPuIj8g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Bu1UFWesM6pa.50FxKB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m_.B23aeaHxbWIaestc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YmMFLtIfncSJw4FKWrh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Gbu6Z7c7cOG_ZO.YN6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Rv8LFg_tQMSUwdvpBmA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gdfswR7yTjxnmw48hm1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2cDXesYQvOqvtB6.Ad2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bWPFM6gwspi5_sov2Dz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IuWa.uin.Z3mVxhd4yW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8x53ej047YYmNFdrVZa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NompwXtS6Ymo0a0G7E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.DcSSkF639Qb.3M0VCi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6s5qqQRi8vHVufiUNDd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loO1TuX75aZnauDa3W.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l5YMC8UczOa.ml3fuAz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693</TotalTime>
  <Words>751</Words>
  <Application>Microsoft Macintosh PowerPoint</Application>
  <PresentationFormat>Widescreen</PresentationFormat>
  <Paragraphs>249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12</cp:revision>
  <dcterms:created xsi:type="dcterms:W3CDTF">2023-03-02T14:07:47Z</dcterms:created>
  <dcterms:modified xsi:type="dcterms:W3CDTF">2024-04-01T08:44:32Z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