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ef2cfd6e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ef2cfd6e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cef2cfd6e9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cef2cfd6e9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cef2cfd6e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cef2cfd6e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ef2cfd6e9_0_1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cef2cfd6e9_0_1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cef2cfd6e9_0_1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cef2cfd6e9_0_1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ef2cfd6e9_0_1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cef2cfd6e9_0_1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f0426ae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cf0426ae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800"/>
              <a:t>Продажи</a:t>
            </a:r>
            <a:endParaRPr sz="6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27897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Возрастные группы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5701475" y="3185525"/>
            <a:ext cx="26679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Покупатели возраста 16-25 лет составляют 13.48%, 26-40 лет 26.01%, 40+ лет 60.51%</a:t>
            </a:r>
            <a:br>
              <a:rPr lang="ru"/>
            </a:br>
            <a:r>
              <a:rPr lang="ru"/>
              <a:t>Из этого можно сделать вывод,</a:t>
            </a:r>
            <a:br>
              <a:rPr lang="ru"/>
            </a:br>
            <a:r>
              <a:rPr lang="ru"/>
              <a:t>что основной аудиторией являются взрослые.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00" y="2115200"/>
            <a:ext cx="5265051" cy="26069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6" name="Google Shape;286;p14"/>
          <p:cNvSpPr txBox="1"/>
          <p:nvPr/>
        </p:nvSpPr>
        <p:spPr>
          <a:xfrm>
            <a:off x="4504375" y="1881900"/>
            <a:ext cx="223200" cy="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4297925" y="-561250"/>
            <a:ext cx="5525825" cy="3564101"/>
          </a:xfrm>
          <a:custGeom>
            <a:rect b="b" l="l" r="r" t="t"/>
            <a:pathLst>
              <a:path extrusionOk="0" h="90425" w="221033">
                <a:moveTo>
                  <a:pt x="15119" y="284"/>
                </a:moveTo>
                <a:cubicBezTo>
                  <a:pt x="-16668" y="-1136"/>
                  <a:pt x="10588" y="3091"/>
                  <a:pt x="17554" y="9212"/>
                </a:cubicBezTo>
                <a:cubicBezTo>
                  <a:pt x="24520" y="15333"/>
                  <a:pt x="49815" y="28555"/>
                  <a:pt x="56916" y="37009"/>
                </a:cubicBezTo>
                <a:cubicBezTo>
                  <a:pt x="64017" y="45463"/>
                  <a:pt x="54278" y="57096"/>
                  <a:pt x="60162" y="59937"/>
                </a:cubicBezTo>
                <a:cubicBezTo>
                  <a:pt x="66046" y="62778"/>
                  <a:pt x="83496" y="58145"/>
                  <a:pt x="92221" y="54053"/>
                </a:cubicBezTo>
                <a:cubicBezTo>
                  <a:pt x="100946" y="49961"/>
                  <a:pt x="107066" y="32918"/>
                  <a:pt x="112510" y="35386"/>
                </a:cubicBezTo>
                <a:cubicBezTo>
                  <a:pt x="117954" y="37855"/>
                  <a:pt x="119409" y="60816"/>
                  <a:pt x="124887" y="68864"/>
                </a:cubicBezTo>
                <a:cubicBezTo>
                  <a:pt x="130365" y="76912"/>
                  <a:pt x="138177" y="84420"/>
                  <a:pt x="145380" y="83676"/>
                </a:cubicBezTo>
                <a:cubicBezTo>
                  <a:pt x="152583" y="82932"/>
                  <a:pt x="160057" y="64266"/>
                  <a:pt x="168105" y="64401"/>
                </a:cubicBezTo>
                <a:cubicBezTo>
                  <a:pt x="176153" y="64536"/>
                  <a:pt x="188090" y="81106"/>
                  <a:pt x="193670" y="84488"/>
                </a:cubicBezTo>
                <a:cubicBezTo>
                  <a:pt x="199250" y="87870"/>
                  <a:pt x="199148" y="95817"/>
                  <a:pt x="201583" y="84691"/>
                </a:cubicBezTo>
                <a:cubicBezTo>
                  <a:pt x="204018" y="73565"/>
                  <a:pt x="239356" y="31802"/>
                  <a:pt x="208279" y="17734"/>
                </a:cubicBezTo>
                <a:cubicBezTo>
                  <a:pt x="177202" y="3666"/>
                  <a:pt x="46907" y="1704"/>
                  <a:pt x="15119" y="284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Выручка по месяцам</a:t>
            </a:r>
            <a:endParaRPr/>
          </a:p>
        </p:txBody>
      </p:sp>
      <p:sp>
        <p:nvSpPr>
          <p:cNvPr id="293" name="Google Shape;293;p15"/>
          <p:cNvSpPr txBox="1"/>
          <p:nvPr>
            <p:ph idx="2" type="body"/>
          </p:nvPr>
        </p:nvSpPr>
        <p:spPr>
          <a:xfrm>
            <a:off x="4734300" y="623925"/>
            <a:ext cx="36000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октябре выручка выросла практически в 4 раза по сравнению с сентябрем.</a:t>
            </a:r>
            <a:br>
              <a:rPr lang="ru"/>
            </a:br>
            <a:r>
              <a:rPr lang="ru"/>
              <a:t>В ноябре и декабре наблюдалось небольшое падение.</a:t>
            </a:r>
            <a:endParaRPr/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0" y="1663775"/>
            <a:ext cx="8430250" cy="3388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192025" y="598575"/>
            <a:ext cx="4712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Количество покупателей по месяцам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6152925" y="1990050"/>
            <a:ext cx="2181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сентябре 105.000 покупателей, в октябре 331.000, в ноябре 321.000, в декабре 308.000.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Посмотрев на этот график и на график выручки по месяцам, можно сделать вывод, что выручка напрямую зависит от количества покупателей.</a:t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00" y="1886975"/>
            <a:ext cx="5198474" cy="278894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2" name="Google Shape;302;p16"/>
          <p:cNvSpPr/>
          <p:nvPr/>
        </p:nvSpPr>
        <p:spPr>
          <a:xfrm>
            <a:off x="5667508" y="-118341"/>
            <a:ext cx="3715100" cy="2333625"/>
          </a:xfrm>
          <a:custGeom>
            <a:rect b="b" l="l" r="r" t="t"/>
            <a:pathLst>
              <a:path extrusionOk="0" h="93345" w="148604">
                <a:moveTo>
                  <a:pt x="10287" y="3517"/>
                </a:moveTo>
                <a:cubicBezTo>
                  <a:pt x="12350" y="5952"/>
                  <a:pt x="11944" y="13966"/>
                  <a:pt x="14345" y="15285"/>
                </a:cubicBezTo>
                <a:cubicBezTo>
                  <a:pt x="16746" y="16604"/>
                  <a:pt x="20635" y="12986"/>
                  <a:pt x="24693" y="11430"/>
                </a:cubicBezTo>
                <a:cubicBezTo>
                  <a:pt x="28751" y="9875"/>
                  <a:pt x="36191" y="3686"/>
                  <a:pt x="38693" y="5952"/>
                </a:cubicBezTo>
                <a:cubicBezTo>
                  <a:pt x="41195" y="8218"/>
                  <a:pt x="36123" y="22556"/>
                  <a:pt x="39707" y="25025"/>
                </a:cubicBezTo>
                <a:cubicBezTo>
                  <a:pt x="43292" y="27494"/>
                  <a:pt x="55026" y="21001"/>
                  <a:pt x="60200" y="20764"/>
                </a:cubicBezTo>
                <a:cubicBezTo>
                  <a:pt x="65374" y="20527"/>
                  <a:pt x="68654" y="21710"/>
                  <a:pt x="70751" y="23604"/>
                </a:cubicBezTo>
                <a:cubicBezTo>
                  <a:pt x="72848" y="25498"/>
                  <a:pt x="72340" y="27223"/>
                  <a:pt x="72780" y="32126"/>
                </a:cubicBezTo>
                <a:cubicBezTo>
                  <a:pt x="73220" y="37030"/>
                  <a:pt x="74945" y="47344"/>
                  <a:pt x="73389" y="53025"/>
                </a:cubicBezTo>
                <a:cubicBezTo>
                  <a:pt x="71834" y="58706"/>
                  <a:pt x="62872" y="62764"/>
                  <a:pt x="63447" y="66213"/>
                </a:cubicBezTo>
                <a:cubicBezTo>
                  <a:pt x="64022" y="69662"/>
                  <a:pt x="72713" y="74193"/>
                  <a:pt x="76838" y="73720"/>
                </a:cubicBezTo>
                <a:cubicBezTo>
                  <a:pt x="80964" y="73247"/>
                  <a:pt x="85664" y="66180"/>
                  <a:pt x="88200" y="63373"/>
                </a:cubicBezTo>
                <a:cubicBezTo>
                  <a:pt x="90736" y="60566"/>
                  <a:pt x="89586" y="56136"/>
                  <a:pt x="92055" y="56880"/>
                </a:cubicBezTo>
                <a:cubicBezTo>
                  <a:pt x="94524" y="57624"/>
                  <a:pt x="101727" y="63102"/>
                  <a:pt x="103012" y="67836"/>
                </a:cubicBezTo>
                <a:cubicBezTo>
                  <a:pt x="104297" y="72570"/>
                  <a:pt x="98785" y="81093"/>
                  <a:pt x="99766" y="85286"/>
                </a:cubicBezTo>
                <a:cubicBezTo>
                  <a:pt x="100747" y="89479"/>
                  <a:pt x="105345" y="94721"/>
                  <a:pt x="108896" y="92996"/>
                </a:cubicBezTo>
                <a:cubicBezTo>
                  <a:pt x="112447" y="91271"/>
                  <a:pt x="118027" y="79402"/>
                  <a:pt x="121070" y="74938"/>
                </a:cubicBezTo>
                <a:cubicBezTo>
                  <a:pt x="124114" y="70474"/>
                  <a:pt x="124722" y="65368"/>
                  <a:pt x="127157" y="66213"/>
                </a:cubicBezTo>
                <a:cubicBezTo>
                  <a:pt x="129592" y="67058"/>
                  <a:pt x="133481" y="78218"/>
                  <a:pt x="135679" y="80010"/>
                </a:cubicBezTo>
                <a:cubicBezTo>
                  <a:pt x="137877" y="81802"/>
                  <a:pt x="138857" y="78692"/>
                  <a:pt x="140345" y="76967"/>
                </a:cubicBezTo>
                <a:cubicBezTo>
                  <a:pt x="141833" y="75242"/>
                  <a:pt x="143355" y="72401"/>
                  <a:pt x="144606" y="69662"/>
                </a:cubicBezTo>
                <a:cubicBezTo>
                  <a:pt x="145857" y="66923"/>
                  <a:pt x="147211" y="66315"/>
                  <a:pt x="147853" y="60532"/>
                </a:cubicBezTo>
                <a:cubicBezTo>
                  <a:pt x="148496" y="54750"/>
                  <a:pt x="148732" y="42339"/>
                  <a:pt x="148461" y="34967"/>
                </a:cubicBezTo>
                <a:cubicBezTo>
                  <a:pt x="148191" y="27595"/>
                  <a:pt x="147177" y="21440"/>
                  <a:pt x="146230" y="16300"/>
                </a:cubicBezTo>
                <a:cubicBezTo>
                  <a:pt x="145283" y="11160"/>
                  <a:pt x="145925" y="6493"/>
                  <a:pt x="142780" y="4126"/>
                </a:cubicBezTo>
                <a:cubicBezTo>
                  <a:pt x="139635" y="1759"/>
                  <a:pt x="132399" y="2740"/>
                  <a:pt x="127360" y="2097"/>
                </a:cubicBezTo>
                <a:cubicBezTo>
                  <a:pt x="122321" y="1455"/>
                  <a:pt x="125770" y="609"/>
                  <a:pt x="112548" y="271"/>
                </a:cubicBezTo>
                <a:cubicBezTo>
                  <a:pt x="99326" y="-67"/>
                  <a:pt x="66456" y="0"/>
                  <a:pt x="48026" y="68"/>
                </a:cubicBezTo>
                <a:cubicBezTo>
                  <a:pt x="29596" y="136"/>
                  <a:pt x="8258" y="102"/>
                  <a:pt x="1968" y="677"/>
                </a:cubicBezTo>
                <a:cubicBezTo>
                  <a:pt x="-4322" y="1252"/>
                  <a:pt x="8224" y="1082"/>
                  <a:pt x="10287" y="3517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Топ-10 продавцов</a:t>
            </a:r>
            <a:endParaRPr sz="4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4413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Суммарная выручка продавцов.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6477575" y="2049275"/>
            <a:ext cx="1958100" cy="12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Лучшим оказался</a:t>
            </a:r>
            <a:br>
              <a:rPr lang="ru"/>
            </a:br>
            <a:r>
              <a:rPr lang="ru"/>
              <a:t>Dirk Stringer - 24.10% от всей выручки.</a:t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50" y="1537275"/>
            <a:ext cx="6093699" cy="32692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5" name="Google Shape;315;p18"/>
          <p:cNvSpPr/>
          <p:nvPr/>
        </p:nvSpPr>
        <p:spPr>
          <a:xfrm>
            <a:off x="4755602" y="-123545"/>
            <a:ext cx="5211725" cy="2443525"/>
          </a:xfrm>
          <a:custGeom>
            <a:rect b="b" l="l" r="r" t="t"/>
            <a:pathLst>
              <a:path extrusionOk="0" h="97741" w="208469">
                <a:moveTo>
                  <a:pt x="6993" y="5470"/>
                </a:moveTo>
                <a:cubicBezTo>
                  <a:pt x="8616" y="8108"/>
                  <a:pt x="6621" y="17543"/>
                  <a:pt x="10645" y="18050"/>
                </a:cubicBezTo>
                <a:cubicBezTo>
                  <a:pt x="14669" y="18557"/>
                  <a:pt x="25897" y="7398"/>
                  <a:pt x="31138" y="8514"/>
                </a:cubicBezTo>
                <a:cubicBezTo>
                  <a:pt x="36380" y="9630"/>
                  <a:pt x="38036" y="23461"/>
                  <a:pt x="42094" y="24746"/>
                </a:cubicBezTo>
                <a:cubicBezTo>
                  <a:pt x="46152" y="26031"/>
                  <a:pt x="50819" y="15649"/>
                  <a:pt x="55486" y="16224"/>
                </a:cubicBezTo>
                <a:cubicBezTo>
                  <a:pt x="60153" y="16799"/>
                  <a:pt x="69148" y="25862"/>
                  <a:pt x="70095" y="28195"/>
                </a:cubicBezTo>
                <a:cubicBezTo>
                  <a:pt x="71042" y="30528"/>
                  <a:pt x="57853" y="29649"/>
                  <a:pt x="61167" y="30224"/>
                </a:cubicBezTo>
                <a:cubicBezTo>
                  <a:pt x="64481" y="30799"/>
                  <a:pt x="84670" y="32659"/>
                  <a:pt x="89979" y="31644"/>
                </a:cubicBezTo>
                <a:cubicBezTo>
                  <a:pt x="95288" y="30630"/>
                  <a:pt x="90114" y="22446"/>
                  <a:pt x="93022" y="24137"/>
                </a:cubicBezTo>
                <a:cubicBezTo>
                  <a:pt x="95930" y="25828"/>
                  <a:pt x="105568" y="35601"/>
                  <a:pt x="107428" y="41789"/>
                </a:cubicBezTo>
                <a:cubicBezTo>
                  <a:pt x="109288" y="47978"/>
                  <a:pt x="104114" y="57041"/>
                  <a:pt x="104182" y="61268"/>
                </a:cubicBezTo>
                <a:cubicBezTo>
                  <a:pt x="104250" y="65495"/>
                  <a:pt x="105636" y="68234"/>
                  <a:pt x="107834" y="67152"/>
                </a:cubicBezTo>
                <a:cubicBezTo>
                  <a:pt x="110032" y="66070"/>
                  <a:pt x="114766" y="54369"/>
                  <a:pt x="117370" y="54775"/>
                </a:cubicBezTo>
                <a:cubicBezTo>
                  <a:pt x="119974" y="55181"/>
                  <a:pt x="121902" y="64919"/>
                  <a:pt x="123457" y="69586"/>
                </a:cubicBezTo>
                <a:cubicBezTo>
                  <a:pt x="125013" y="74253"/>
                  <a:pt x="123896" y="84500"/>
                  <a:pt x="126703" y="82775"/>
                </a:cubicBezTo>
                <a:cubicBezTo>
                  <a:pt x="129510" y="81051"/>
                  <a:pt x="136274" y="60795"/>
                  <a:pt x="140298" y="59239"/>
                </a:cubicBezTo>
                <a:cubicBezTo>
                  <a:pt x="144322" y="57683"/>
                  <a:pt x="148278" y="68369"/>
                  <a:pt x="150848" y="73441"/>
                </a:cubicBezTo>
                <a:cubicBezTo>
                  <a:pt x="153418" y="78513"/>
                  <a:pt x="151018" y="85649"/>
                  <a:pt x="155718" y="89673"/>
                </a:cubicBezTo>
                <a:cubicBezTo>
                  <a:pt x="160419" y="93697"/>
                  <a:pt x="172524" y="98568"/>
                  <a:pt x="179051" y="97587"/>
                </a:cubicBezTo>
                <a:cubicBezTo>
                  <a:pt x="185578" y="96606"/>
                  <a:pt x="190482" y="88490"/>
                  <a:pt x="194878" y="83789"/>
                </a:cubicBezTo>
                <a:cubicBezTo>
                  <a:pt x="199274" y="79089"/>
                  <a:pt x="203568" y="76519"/>
                  <a:pt x="205428" y="69384"/>
                </a:cubicBezTo>
                <a:cubicBezTo>
                  <a:pt x="207288" y="62249"/>
                  <a:pt x="206612" y="52070"/>
                  <a:pt x="206037" y="40978"/>
                </a:cubicBezTo>
                <a:cubicBezTo>
                  <a:pt x="205462" y="29886"/>
                  <a:pt x="213950" y="9191"/>
                  <a:pt x="201979" y="2833"/>
                </a:cubicBezTo>
                <a:cubicBezTo>
                  <a:pt x="190008" y="-3524"/>
                  <a:pt x="153250" y="2935"/>
                  <a:pt x="134211" y="2833"/>
                </a:cubicBezTo>
                <a:cubicBezTo>
                  <a:pt x="115172" y="2732"/>
                  <a:pt x="105501" y="2495"/>
                  <a:pt x="87747" y="2224"/>
                </a:cubicBezTo>
                <a:cubicBezTo>
                  <a:pt x="69993" y="1953"/>
                  <a:pt x="42163" y="1209"/>
                  <a:pt x="27689" y="1209"/>
                </a:cubicBezTo>
                <a:cubicBezTo>
                  <a:pt x="13216" y="1209"/>
                  <a:pt x="4355" y="1514"/>
                  <a:pt x="906" y="2224"/>
                </a:cubicBezTo>
                <a:cubicBezTo>
                  <a:pt x="-2543" y="2934"/>
                  <a:pt x="5370" y="2832"/>
                  <a:pt x="6993" y="547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52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Количество сделок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продавцов.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6234075" y="2439875"/>
            <a:ext cx="22929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Больше всего совершил сделок </a:t>
            </a:r>
            <a:r>
              <a:rPr lang="ru"/>
              <a:t>Abraham Bennet - 9460 сделок.</a:t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00" y="1703250"/>
            <a:ext cx="5779001" cy="310039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3" name="Google Shape;323;p19"/>
          <p:cNvSpPr/>
          <p:nvPr/>
        </p:nvSpPr>
        <p:spPr>
          <a:xfrm>
            <a:off x="3922468" y="-178125"/>
            <a:ext cx="5441025" cy="2679150"/>
          </a:xfrm>
          <a:custGeom>
            <a:rect b="b" l="l" r="r" t="t"/>
            <a:pathLst>
              <a:path extrusionOk="0" h="107166" w="217641">
                <a:moveTo>
                  <a:pt x="10899" y="7734"/>
                </a:moveTo>
                <a:cubicBezTo>
                  <a:pt x="14856" y="8478"/>
                  <a:pt x="23377" y="7734"/>
                  <a:pt x="23884" y="10574"/>
                </a:cubicBezTo>
                <a:cubicBezTo>
                  <a:pt x="24391" y="13415"/>
                  <a:pt x="13029" y="22004"/>
                  <a:pt x="13942" y="24777"/>
                </a:cubicBezTo>
                <a:cubicBezTo>
                  <a:pt x="14855" y="27550"/>
                  <a:pt x="25948" y="28362"/>
                  <a:pt x="29363" y="27212"/>
                </a:cubicBezTo>
                <a:cubicBezTo>
                  <a:pt x="32779" y="26062"/>
                  <a:pt x="32034" y="17034"/>
                  <a:pt x="34435" y="17879"/>
                </a:cubicBezTo>
                <a:cubicBezTo>
                  <a:pt x="36836" y="18725"/>
                  <a:pt x="39745" y="31135"/>
                  <a:pt x="43769" y="32285"/>
                </a:cubicBezTo>
                <a:cubicBezTo>
                  <a:pt x="47793" y="33435"/>
                  <a:pt x="52087" y="25453"/>
                  <a:pt x="58580" y="24777"/>
                </a:cubicBezTo>
                <a:cubicBezTo>
                  <a:pt x="65073" y="24101"/>
                  <a:pt x="74880" y="26401"/>
                  <a:pt x="82725" y="28227"/>
                </a:cubicBezTo>
                <a:cubicBezTo>
                  <a:pt x="90571" y="30053"/>
                  <a:pt x="102305" y="31406"/>
                  <a:pt x="105653" y="35734"/>
                </a:cubicBezTo>
                <a:cubicBezTo>
                  <a:pt x="109001" y="40063"/>
                  <a:pt x="107208" y="50343"/>
                  <a:pt x="102812" y="54198"/>
                </a:cubicBezTo>
                <a:cubicBezTo>
                  <a:pt x="98416" y="58053"/>
                  <a:pt x="81948" y="55990"/>
                  <a:pt x="79276" y="58864"/>
                </a:cubicBezTo>
                <a:cubicBezTo>
                  <a:pt x="76605" y="61738"/>
                  <a:pt x="85194" y="67217"/>
                  <a:pt x="86783" y="71444"/>
                </a:cubicBezTo>
                <a:cubicBezTo>
                  <a:pt x="88372" y="75671"/>
                  <a:pt x="88237" y="79797"/>
                  <a:pt x="88812" y="84227"/>
                </a:cubicBezTo>
                <a:cubicBezTo>
                  <a:pt x="89387" y="88657"/>
                  <a:pt x="87189" y="97179"/>
                  <a:pt x="90232" y="98024"/>
                </a:cubicBezTo>
                <a:cubicBezTo>
                  <a:pt x="93276" y="98869"/>
                  <a:pt x="103962" y="93594"/>
                  <a:pt x="107073" y="89299"/>
                </a:cubicBezTo>
                <a:cubicBezTo>
                  <a:pt x="110184" y="85004"/>
                  <a:pt x="105957" y="74488"/>
                  <a:pt x="108899" y="72256"/>
                </a:cubicBezTo>
                <a:cubicBezTo>
                  <a:pt x="111841" y="70024"/>
                  <a:pt x="124218" y="70328"/>
                  <a:pt x="124725" y="75908"/>
                </a:cubicBezTo>
                <a:cubicBezTo>
                  <a:pt x="125232" y="81488"/>
                  <a:pt x="110759" y="101744"/>
                  <a:pt x="111943" y="105734"/>
                </a:cubicBezTo>
                <a:cubicBezTo>
                  <a:pt x="113127" y="109724"/>
                  <a:pt x="128006" y="104584"/>
                  <a:pt x="131827" y="99850"/>
                </a:cubicBezTo>
                <a:cubicBezTo>
                  <a:pt x="135648" y="95116"/>
                  <a:pt x="132807" y="76550"/>
                  <a:pt x="134870" y="77328"/>
                </a:cubicBezTo>
                <a:cubicBezTo>
                  <a:pt x="136933" y="78106"/>
                  <a:pt x="140045" y="103503"/>
                  <a:pt x="144204" y="104517"/>
                </a:cubicBezTo>
                <a:cubicBezTo>
                  <a:pt x="148364" y="105532"/>
                  <a:pt x="155532" y="88555"/>
                  <a:pt x="159827" y="83415"/>
                </a:cubicBezTo>
                <a:cubicBezTo>
                  <a:pt x="164122" y="78275"/>
                  <a:pt x="168924" y="70869"/>
                  <a:pt x="169972" y="73676"/>
                </a:cubicBezTo>
                <a:cubicBezTo>
                  <a:pt x="171020" y="76483"/>
                  <a:pt x="164629" y="95082"/>
                  <a:pt x="166117" y="100256"/>
                </a:cubicBezTo>
                <a:cubicBezTo>
                  <a:pt x="167605" y="105430"/>
                  <a:pt x="174436" y="106411"/>
                  <a:pt x="178900" y="104720"/>
                </a:cubicBezTo>
                <a:cubicBezTo>
                  <a:pt x="183364" y="103029"/>
                  <a:pt x="187929" y="93019"/>
                  <a:pt x="192900" y="90111"/>
                </a:cubicBezTo>
                <a:cubicBezTo>
                  <a:pt x="197871" y="87203"/>
                  <a:pt x="204668" y="90956"/>
                  <a:pt x="208726" y="87270"/>
                </a:cubicBezTo>
                <a:cubicBezTo>
                  <a:pt x="212784" y="83584"/>
                  <a:pt x="216031" y="76551"/>
                  <a:pt x="217248" y="67995"/>
                </a:cubicBezTo>
                <a:cubicBezTo>
                  <a:pt x="218465" y="59440"/>
                  <a:pt x="216233" y="45710"/>
                  <a:pt x="216030" y="35937"/>
                </a:cubicBezTo>
                <a:cubicBezTo>
                  <a:pt x="215827" y="26164"/>
                  <a:pt x="218702" y="15275"/>
                  <a:pt x="216030" y="9357"/>
                </a:cubicBezTo>
                <a:cubicBezTo>
                  <a:pt x="213359" y="3439"/>
                  <a:pt x="208218" y="1714"/>
                  <a:pt x="200001" y="429"/>
                </a:cubicBezTo>
                <a:cubicBezTo>
                  <a:pt x="191784" y="-856"/>
                  <a:pt x="186373" y="1275"/>
                  <a:pt x="166726" y="1647"/>
                </a:cubicBezTo>
                <a:cubicBezTo>
                  <a:pt x="147079" y="2019"/>
                  <a:pt x="106939" y="2864"/>
                  <a:pt x="82117" y="2661"/>
                </a:cubicBezTo>
                <a:cubicBezTo>
                  <a:pt x="57296" y="2458"/>
                  <a:pt x="31459" y="-146"/>
                  <a:pt x="17797" y="429"/>
                </a:cubicBezTo>
                <a:cubicBezTo>
                  <a:pt x="4135" y="1004"/>
                  <a:pt x="1295" y="4894"/>
                  <a:pt x="145" y="6111"/>
                </a:cubicBezTo>
                <a:cubicBezTo>
                  <a:pt x="-1005" y="7329"/>
                  <a:pt x="6943" y="6990"/>
                  <a:pt x="10899" y="7734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Дашборд</a:t>
            </a:r>
            <a:endParaRPr/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https://083f8177.us2a.app.preset.io/superset/dashboard/p/V7E93aP2ZPl/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