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336" r:id="rId3"/>
    <p:sldId id="261" r:id="rId4"/>
    <p:sldId id="282" r:id="rId5"/>
    <p:sldId id="283" r:id="rId6"/>
    <p:sldId id="314" r:id="rId7"/>
    <p:sldId id="280" r:id="rId8"/>
    <p:sldId id="315" r:id="rId9"/>
    <p:sldId id="330" r:id="rId10"/>
    <p:sldId id="317" r:id="rId11"/>
    <p:sldId id="319" r:id="rId12"/>
    <p:sldId id="318" r:id="rId13"/>
    <p:sldId id="338" r:id="rId14"/>
    <p:sldId id="279" r:id="rId15"/>
    <p:sldId id="307" r:id="rId16"/>
    <p:sldId id="308" r:id="rId17"/>
    <p:sldId id="309" r:id="rId18"/>
    <p:sldId id="321" r:id="rId19"/>
    <p:sldId id="313" r:id="rId20"/>
    <p:sldId id="312" r:id="rId21"/>
    <p:sldId id="272" r:id="rId22"/>
    <p:sldId id="264" r:id="rId23"/>
    <p:sldId id="285" r:id="rId24"/>
    <p:sldId id="332" r:id="rId25"/>
    <p:sldId id="333" r:id="rId26"/>
    <p:sldId id="335" r:id="rId27"/>
    <p:sldId id="322" r:id="rId28"/>
    <p:sldId id="323" r:id="rId29"/>
    <p:sldId id="341" r:id="rId30"/>
    <p:sldId id="339" r:id="rId31"/>
    <p:sldId id="311" r:id="rId32"/>
    <p:sldId id="324" r:id="rId33"/>
    <p:sldId id="325" r:id="rId34"/>
    <p:sldId id="327" r:id="rId35"/>
    <p:sldId id="275" r:id="rId36"/>
    <p:sldId id="299" r:id="rId37"/>
    <p:sldId id="277" r:id="rId38"/>
    <p:sldId id="265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4E000-42D0-489C-BB42-BE5A15F9F1F6}" type="datetimeFigureOut">
              <a:rPr lang="en-BE" smtClean="0"/>
              <a:t>19/09/2024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9E249-919E-4DF7-8F45-BA737BA36CB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7893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9E249-919E-4DF7-8F45-BA737BA36CBF}" type="slidenum">
              <a:rPr lang="en-BE" smtClean="0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02705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know, Conformal Prediction framework is on top on any model (in our case </a:t>
            </a:r>
            <a:r>
              <a:rPr lang="en-US" dirty="0" err="1"/>
              <a:t>catboost</a:t>
            </a:r>
            <a:r>
              <a:rPr lang="en-US" dirty="0"/>
              <a:t>)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9E249-919E-4DF7-8F45-BA737BA36CBF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69414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9E249-919E-4DF7-8F45-BA737BA36CBF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1241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9E249-919E-4DF7-8F45-BA737BA36CBF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51243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9E249-919E-4DF7-8F45-BA737BA36CBF}" type="slidenum">
              <a:rPr lang="en-BE" smtClean="0"/>
              <a:t>13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69368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9B47-C842-4A70-BC93-7EC3371D9605}" type="datetimeFigureOut">
              <a:rPr lang="en-BE" smtClean="0"/>
              <a:t>19/09/2024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FFC26-B5BA-4678-A521-E08C795268C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8429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9B47-C842-4A70-BC93-7EC3371D9605}" type="datetimeFigureOut">
              <a:rPr lang="en-BE" smtClean="0"/>
              <a:t>19/09/2024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FFC26-B5BA-4678-A521-E08C795268C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71559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9B47-C842-4A70-BC93-7EC3371D9605}" type="datetimeFigureOut">
              <a:rPr lang="en-BE" smtClean="0"/>
              <a:t>19/09/2024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FFC26-B5BA-4678-A521-E08C795268C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94918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9B47-C842-4A70-BC93-7EC3371D9605}" type="datetimeFigureOut">
              <a:rPr lang="en-BE" smtClean="0"/>
              <a:t>19/09/2024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FFC26-B5BA-4678-A521-E08C795268C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46584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9B47-C842-4A70-BC93-7EC3371D9605}" type="datetimeFigureOut">
              <a:rPr lang="en-BE" smtClean="0"/>
              <a:t>19/09/2024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FFC26-B5BA-4678-A521-E08C795268C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87843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9B47-C842-4A70-BC93-7EC3371D9605}" type="datetimeFigureOut">
              <a:rPr lang="en-BE" smtClean="0"/>
              <a:t>19/09/2024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FFC26-B5BA-4678-A521-E08C795268C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49293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9B47-C842-4A70-BC93-7EC3371D9605}" type="datetimeFigureOut">
              <a:rPr lang="en-BE" smtClean="0"/>
              <a:t>19/09/2024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FFC26-B5BA-4678-A521-E08C795268C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89741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9B47-C842-4A70-BC93-7EC3371D9605}" type="datetimeFigureOut">
              <a:rPr lang="en-BE" smtClean="0"/>
              <a:t>19/09/2024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FFC26-B5BA-4678-A521-E08C795268C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76373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9B47-C842-4A70-BC93-7EC3371D9605}" type="datetimeFigureOut">
              <a:rPr lang="en-BE" smtClean="0"/>
              <a:t>19/09/2024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FFC26-B5BA-4678-A521-E08C795268C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0080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9B47-C842-4A70-BC93-7EC3371D9605}" type="datetimeFigureOut">
              <a:rPr lang="en-BE" smtClean="0"/>
              <a:t>19/09/2024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A6FFC26-B5BA-4678-A521-E08C795268C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3939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9B47-C842-4A70-BC93-7EC3371D9605}" type="datetimeFigureOut">
              <a:rPr lang="en-BE" smtClean="0"/>
              <a:t>19/09/2024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FFC26-B5BA-4678-A521-E08C795268C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8779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9B47-C842-4A70-BC93-7EC3371D9605}" type="datetimeFigureOut">
              <a:rPr lang="en-BE" smtClean="0"/>
              <a:t>19/09/2024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FFC26-B5BA-4678-A521-E08C795268C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9558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9B47-C842-4A70-BC93-7EC3371D9605}" type="datetimeFigureOut">
              <a:rPr lang="en-BE" smtClean="0"/>
              <a:t>19/09/2024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FFC26-B5BA-4678-A521-E08C795268C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0591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9B47-C842-4A70-BC93-7EC3371D9605}" type="datetimeFigureOut">
              <a:rPr lang="en-BE" smtClean="0"/>
              <a:t>19/09/2024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FFC26-B5BA-4678-A521-E08C795268C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2202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9B47-C842-4A70-BC93-7EC3371D9605}" type="datetimeFigureOut">
              <a:rPr lang="en-BE" smtClean="0"/>
              <a:t>19/09/2024</a:t>
            </a:fld>
            <a:endParaRPr lang="en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FFC26-B5BA-4678-A521-E08C795268C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4409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9B47-C842-4A70-BC93-7EC3371D9605}" type="datetimeFigureOut">
              <a:rPr lang="en-BE" smtClean="0"/>
              <a:t>19/09/2024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FFC26-B5BA-4678-A521-E08C795268C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656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9B47-C842-4A70-BC93-7EC3371D9605}" type="datetimeFigureOut">
              <a:rPr lang="en-BE" smtClean="0"/>
              <a:t>19/09/2024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FFC26-B5BA-4678-A521-E08C795268C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2884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E19B47-C842-4A70-BC93-7EC3371D9605}" type="datetimeFigureOut">
              <a:rPr lang="en-BE" smtClean="0"/>
              <a:t>19/09/2024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6FFC26-B5BA-4678-A521-E08C795268C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4169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valeriy-manokhin-phd-mba-cqf-704731236/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www.linkedin.com/in/stephane-degeye-b460a5221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kaggle.com/competitions/probabilistic-forecasting-i-temperature" TargetMode="External"/><Relationship Id="rId5" Type="http://schemas.openxmlformats.org/officeDocument/2006/relationships/hyperlink" Target="https://www.linkedin.com/in/carl-mcbride-ellis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ingsys.org/nips17/assets/papers/paper_11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atboost.ai/en/docs/concepts/parameter-tuning#one-hot-en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catboost.ai/en/docs/references/training-parameters/common#depth" TargetMode="External"/><Relationship Id="rId3" Type="http://schemas.openxmlformats.org/officeDocument/2006/relationships/hyperlink" Target="https://catboost.ai/en/docs/references/training-parameters/performance" TargetMode="External"/><Relationship Id="rId7" Type="http://schemas.openxmlformats.org/officeDocument/2006/relationships/hyperlink" Target="https://catboost.ai/en/docs/references/training-parameters/common#learning_rate" TargetMode="External"/><Relationship Id="rId12" Type="http://schemas.openxmlformats.org/officeDocument/2006/relationships/hyperlink" Target="https://catboost.ai/en/docs/references/training-parameter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tboost.ai/en/docs/references/training-parameters/common#iterations" TargetMode="External"/><Relationship Id="rId11" Type="http://schemas.openxmlformats.org/officeDocument/2006/relationships/hyperlink" Target="https://catboost.ai/en/docs/references/training-parameters/common#min_data_in_leaf" TargetMode="External"/><Relationship Id="rId5" Type="http://schemas.openxmlformats.org/officeDocument/2006/relationships/hyperlink" Target="https://catboost.ai/en/docs/references/training-parameters/common#sampling_frequency" TargetMode="External"/><Relationship Id="rId10" Type="http://schemas.openxmlformats.org/officeDocument/2006/relationships/hyperlink" Target="https://catboost.ai/en/docs/references/training-parameters/#rsm" TargetMode="External"/><Relationship Id="rId4" Type="http://schemas.openxmlformats.org/officeDocument/2006/relationships/hyperlink" Target="https://catboost.ai/en/docs/concepts/algorithm-main-stages_bootstrap-options" TargetMode="External"/><Relationship Id="rId9" Type="http://schemas.openxmlformats.org/officeDocument/2006/relationships/hyperlink" Target="https://catboost.ai/en/docs/references/training-parameters/common#subsample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probabilistic-forecasting-i-temperatur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3.png"/><Relationship Id="rId7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svg"/><Relationship Id="rId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hyperlink" Target="https://a.co/d/h7ji9B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.nips.cc/paper_files/paper/2019/file/5103c3584b063c431bd1268e9b5e76fb-Paper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yandex.com/dev/catboost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/>
          <a:lstStyle/>
          <a:p>
            <a:endParaRPr lang="en-BE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BE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en-BE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/>
          <a:lstStyle/>
          <a:p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2480F-9324-3733-7669-37E33BE3F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1" y="643468"/>
            <a:ext cx="11629474" cy="2463074"/>
          </a:xfrm>
        </p:spPr>
        <p:txBody>
          <a:bodyPr anchor="b">
            <a:normAutofit/>
          </a:bodyPr>
          <a:lstStyle/>
          <a:p>
            <a:pPr fontAlgn="base"/>
            <a:r>
              <a:rPr lang="en-US" sz="4800" b="1" dirty="0"/>
              <a:t>Probabilistic forecasting I: Temperature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7681D-53AD-A1CB-C112-6168C555C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4078" y="3581189"/>
            <a:ext cx="6752908" cy="534308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A Short Presentation</a:t>
            </a:r>
            <a:endParaRPr lang="en-BE" sz="2400" dirty="0"/>
          </a:p>
        </p:txBody>
      </p:sp>
      <p:pic>
        <p:nvPicPr>
          <p:cNvPr id="1028" name="Picture 4" descr="Kaggle logo - Social media &amp; Logos Icons">
            <a:extLst>
              <a:ext uri="{FF2B5EF4-FFF2-40B4-BE49-F238E27FC236}">
                <a16:creationId xmlns:a16="http://schemas.microsoft.com/office/drawing/2014/main" id="{75512ABB-95CA-1262-A4C3-C7FECEDA4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915" y="166395"/>
            <a:ext cx="4876800" cy="238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2996C7-08EA-71AA-4B5A-2D132F930899}"/>
              </a:ext>
            </a:extLst>
          </p:cNvPr>
          <p:cNvSpPr txBox="1"/>
          <p:nvPr/>
        </p:nvSpPr>
        <p:spPr>
          <a:xfrm>
            <a:off x="3644165" y="4590144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3C4043"/>
                </a:solidFill>
                <a:effectLst/>
                <a:latin typeface="Inter"/>
                <a:hlinkClick r:id="rId5"/>
              </a:rPr>
              <a:t>Carl McBride Ellis</a:t>
            </a:r>
            <a:r>
              <a:rPr lang="en-US" sz="1400" b="0" i="0" dirty="0">
                <a:solidFill>
                  <a:srgbClr val="3C4043"/>
                </a:solidFill>
                <a:effectLst/>
                <a:latin typeface="Inter"/>
              </a:rPr>
              <a:t>. (2024). Probabilistic forecasting I: Temperature. Kaggle. </a:t>
            </a:r>
            <a:r>
              <a:rPr lang="en-US" sz="1400" b="0" i="0" dirty="0">
                <a:solidFill>
                  <a:srgbClr val="3C4043"/>
                </a:solidFill>
                <a:effectLst/>
                <a:latin typeface="Inter"/>
                <a:hlinkClick r:id="rId6"/>
              </a:rPr>
              <a:t>https://kaggle.com/competitions/probabilistic-forecasting-i-temperature</a:t>
            </a:r>
            <a:endParaRPr lang="en-BE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5E1397-55B7-F0E5-2888-552FC03D8245}"/>
              </a:ext>
            </a:extLst>
          </p:cNvPr>
          <p:cNvSpPr txBox="1"/>
          <p:nvPr/>
        </p:nvSpPr>
        <p:spPr>
          <a:xfrm>
            <a:off x="6034910" y="6526037"/>
            <a:ext cx="61570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3C4043"/>
                </a:solidFill>
                <a:effectLst/>
                <a:latin typeface="Inter"/>
                <a:hlinkClick r:id="rId7"/>
              </a:rPr>
              <a:t>S. Degeye </a:t>
            </a:r>
            <a:r>
              <a:rPr lang="en-US" sz="1400" b="0" i="0" dirty="0">
                <a:solidFill>
                  <a:srgbClr val="3C4043"/>
                </a:solidFill>
                <a:effectLst/>
                <a:latin typeface="Inter"/>
              </a:rPr>
              <a:t>/ 2024-09-19 / Third Cohort on Conformal Prediction (</a:t>
            </a:r>
            <a:r>
              <a:rPr lang="en-US" sz="1400" b="0" i="0" dirty="0">
                <a:solidFill>
                  <a:srgbClr val="3C4043"/>
                </a:solidFill>
                <a:effectLst/>
                <a:latin typeface="Inter"/>
                <a:hlinkClick r:id="rId8"/>
              </a:rPr>
              <a:t>Valeriy Manokhin</a:t>
            </a:r>
            <a:r>
              <a:rPr lang="en-US" sz="1400" b="0" i="0" dirty="0">
                <a:solidFill>
                  <a:srgbClr val="3C4043"/>
                </a:solidFill>
                <a:effectLst/>
                <a:latin typeface="Inter"/>
              </a:rPr>
              <a:t>)</a:t>
            </a:r>
            <a:endParaRPr lang="en-BE" sz="1400" dirty="0"/>
          </a:p>
        </p:txBody>
      </p:sp>
    </p:spTree>
    <p:extLst>
      <p:ext uri="{BB962C8B-B14F-4D97-AF65-F5344CB8AC3E}">
        <p14:creationId xmlns:p14="http://schemas.microsoft.com/office/powerpoint/2010/main" val="394987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68F7-11B9-742A-34D8-6FF377F5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509" y="82120"/>
            <a:ext cx="6993168" cy="814526"/>
          </a:xfrm>
        </p:spPr>
        <p:txBody>
          <a:bodyPr/>
          <a:lstStyle/>
          <a:p>
            <a:r>
              <a:rPr lang="en-US" dirty="0"/>
              <a:t>EDA : Missing Data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2BBC1-3AC1-7502-C3FB-D00BD8913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469" y="1462287"/>
            <a:ext cx="3348004" cy="29629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36DC25-3360-2A2C-6347-03F586DA5B34}"/>
              </a:ext>
            </a:extLst>
          </p:cNvPr>
          <p:cNvSpPr txBox="1"/>
          <p:nvPr/>
        </p:nvSpPr>
        <p:spPr>
          <a:xfrm>
            <a:off x="1526959" y="960530"/>
            <a:ext cx="7529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/>
              <a:t>The first thing we can check are the uninitialized values in the existing records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834620-59E4-333E-DD72-CA37DDC9780A}"/>
              </a:ext>
            </a:extLst>
          </p:cNvPr>
          <p:cNvSpPr txBox="1"/>
          <p:nvPr/>
        </p:nvSpPr>
        <p:spPr>
          <a:xfrm>
            <a:off x="5024760" y="1505067"/>
            <a:ext cx="62942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/>
              <a:t>For the sake of completeness, we should also check </a:t>
            </a:r>
            <a:r>
              <a:rPr lang="en-US" dirty="0"/>
              <a:t>:</a:t>
            </a:r>
            <a:r>
              <a:rPr lang="en-BE" dirty="0"/>
              <a:t> 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dirty="0"/>
              <a:t>Records could also be </a:t>
            </a:r>
            <a:r>
              <a:rPr lang="en-BE" dirty="0">
                <a:solidFill>
                  <a:srgbClr val="0070C0"/>
                </a:solidFill>
              </a:rPr>
              <a:t>non-existent</a:t>
            </a:r>
            <a:r>
              <a:rPr lang="en-BE" dirty="0"/>
              <a:t> (</a:t>
            </a:r>
            <a:r>
              <a:rPr lang="en-US" dirty="0"/>
              <a:t>gaps</a:t>
            </a:r>
            <a:r>
              <a:rPr lang="en-BE" dirty="0"/>
              <a:t> in the data)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Zone(s) </a:t>
            </a:r>
            <a:r>
              <a:rPr lang="en-BE" dirty="0"/>
              <a:t>with </a:t>
            </a:r>
            <a:r>
              <a:rPr lang="en-US" dirty="0">
                <a:solidFill>
                  <a:srgbClr val="0070C0"/>
                </a:solidFill>
              </a:rPr>
              <a:t>no variation</a:t>
            </a:r>
            <a:r>
              <a:rPr lang="en-BE" dirty="0"/>
              <a:t> in the data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Unusual Values (Outliers, negative values,….)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317F5A-39A3-5B8B-6C36-75E4DAF3570C}"/>
              </a:ext>
            </a:extLst>
          </p:cNvPr>
          <p:cNvSpPr txBox="1"/>
          <p:nvPr/>
        </p:nvSpPr>
        <p:spPr>
          <a:xfrm>
            <a:off x="1464814" y="4792660"/>
            <a:ext cx="9481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/>
              <a:t>All this, of course, needs to be assessed with knowledge of the underlying subject, and the various stakeholders can be helpful at this stage.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210B18-32F3-4B4F-7912-D6945DCA2A7D}"/>
              </a:ext>
            </a:extLst>
          </p:cNvPr>
          <p:cNvSpPr txBox="1"/>
          <p:nvPr/>
        </p:nvSpPr>
        <p:spPr>
          <a:xfrm>
            <a:off x="5007004" y="3038334"/>
            <a:ext cx="73684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some cases, it will probably be useful to make an imputation such as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/ Median Imputation (may depend on the underlying distribution)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Last Observation Carried Forward (LOCF) =&gt; Forward Fill Propagation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Next Observation Carried Backward (NOCB)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=&gt; Backward Fill Propagation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812242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68F7-11B9-742A-34D8-6FF377F5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550" y="189762"/>
            <a:ext cx="8973393" cy="814526"/>
          </a:xfrm>
        </p:spPr>
        <p:txBody>
          <a:bodyPr>
            <a:normAutofit fontScale="90000"/>
          </a:bodyPr>
          <a:lstStyle/>
          <a:p>
            <a:r>
              <a:rPr lang="en-US" dirty="0"/>
              <a:t>EDA : </a:t>
            </a:r>
            <a:r>
              <a:rPr lang="en-US" dirty="0">
                <a:solidFill>
                  <a:srgbClr val="0070C0"/>
                </a:solidFill>
              </a:rPr>
              <a:t>P</a:t>
            </a:r>
            <a:r>
              <a:rPr lang="en-US" dirty="0"/>
              <a:t>artial 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/>
              <a:t>uto</a:t>
            </a:r>
            <a:r>
              <a:rPr lang="en-US" dirty="0">
                <a:solidFill>
                  <a:srgbClr val="0070C0"/>
                </a:solidFill>
              </a:rPr>
              <a:t>C</a:t>
            </a:r>
            <a:r>
              <a:rPr lang="en-US" dirty="0"/>
              <a:t>orrelation </a:t>
            </a:r>
            <a:r>
              <a:rPr lang="en-US" dirty="0">
                <a:solidFill>
                  <a:srgbClr val="0070C0"/>
                </a:solidFill>
              </a:rPr>
              <a:t>F</a:t>
            </a:r>
            <a:r>
              <a:rPr lang="en-US" dirty="0"/>
              <a:t>unction Plot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23C069-A7F5-20B8-1558-EFC616919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724" y="972722"/>
            <a:ext cx="2898306" cy="2346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9E1CD4-858C-5E3D-AD55-A3405AA73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967" y="3467252"/>
            <a:ext cx="2898306" cy="23404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04EA16-8D3D-1341-E96C-FB9E434C8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917" y="972722"/>
            <a:ext cx="2886026" cy="2344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2A3A2D-0708-82F1-0657-3506D54FA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4918" y="3467251"/>
            <a:ext cx="2898306" cy="23404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4BF2B55-FBBE-48F3-035E-4CC00C6E0F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7550" y="972722"/>
            <a:ext cx="2951287" cy="2344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433F41A-350E-3E5F-F7DD-3756349812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7551" y="3467251"/>
            <a:ext cx="2951772" cy="23404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FE6ECB-F484-720A-FF31-3DE5543DC7DE}"/>
              </a:ext>
            </a:extLst>
          </p:cNvPr>
          <p:cNvSpPr txBox="1"/>
          <p:nvPr/>
        </p:nvSpPr>
        <p:spPr>
          <a:xfrm>
            <a:off x="2516493" y="5818300"/>
            <a:ext cx="92286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 PACF : direct correlation between a time series and its lagged values</a:t>
            </a:r>
          </a:p>
          <a:p>
            <a:pPr algn="l"/>
            <a:r>
              <a:rPr lang="en-US" b="0" i="0" dirty="0">
                <a:effectLst/>
                <a:latin typeface="__fkGroteskNeue_598ab8"/>
              </a:rPr>
              <a:t>  (by removing the influence of intermediate lags)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 This makes PACF useful for determining the number of autoregressive terms needed in a model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747505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68F7-11B9-742A-34D8-6FF377F5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509" y="179774"/>
            <a:ext cx="6993168" cy="814526"/>
          </a:xfrm>
        </p:spPr>
        <p:txBody>
          <a:bodyPr/>
          <a:lstStyle/>
          <a:p>
            <a:r>
              <a:rPr lang="en-US" dirty="0"/>
              <a:t>EDA : Check for Stationarity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37B796-49C0-7339-597D-A84FA9D79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132" y="1516454"/>
            <a:ext cx="4944862" cy="33154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F5AA20-CF65-4F6E-E0B1-C5BF6F188465}"/>
              </a:ext>
            </a:extLst>
          </p:cNvPr>
          <p:cNvSpPr txBox="1"/>
          <p:nvPr/>
        </p:nvSpPr>
        <p:spPr>
          <a:xfrm>
            <a:off x="1180731" y="5043107"/>
            <a:ext cx="106887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It's a prerequisite for Autoregressive models (one or more differencing will be necessary if not stationary)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dirty="0"/>
              <a:t>My feeling is that this is not a hard requirement for Catboost regressor (I'd like to explore this in more detail</a:t>
            </a:r>
            <a:r>
              <a:rPr lang="en-US" dirty="0"/>
              <a:t>s</a:t>
            </a:r>
            <a:r>
              <a:rPr lang="en-BE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31049-12B0-47DC-F547-D287193E7592}"/>
              </a:ext>
            </a:extLst>
          </p:cNvPr>
          <p:cNvSpPr txBox="1"/>
          <p:nvPr/>
        </p:nvSpPr>
        <p:spPr>
          <a:xfrm>
            <a:off x="2854171" y="6012604"/>
            <a:ext cx="7075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/>
              <a:t>In our case, the ADF Test result indicates that our time series is stationary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1A34F2-8793-B2C0-F930-B9633ECE8A8B}"/>
              </a:ext>
            </a:extLst>
          </p:cNvPr>
          <p:cNvSpPr txBox="1"/>
          <p:nvPr/>
        </p:nvSpPr>
        <p:spPr>
          <a:xfrm>
            <a:off x="2692153" y="982101"/>
            <a:ext cx="7339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It's a good habit to always check whether a time series is stationary or not. </a:t>
            </a:r>
          </a:p>
        </p:txBody>
      </p:sp>
    </p:spTree>
    <p:extLst>
      <p:ext uri="{BB962C8B-B14F-4D97-AF65-F5344CB8AC3E}">
        <p14:creationId xmlns:p14="http://schemas.microsoft.com/office/powerpoint/2010/main" val="465179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68F7-11B9-742A-34D8-6FF377F5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509" y="78178"/>
            <a:ext cx="6993168" cy="814526"/>
          </a:xfrm>
        </p:spPr>
        <p:txBody>
          <a:bodyPr>
            <a:normAutofit fontScale="90000"/>
          </a:bodyPr>
          <a:lstStyle/>
          <a:p>
            <a:r>
              <a:rPr lang="en-US" dirty="0"/>
              <a:t>EDA : Stationarity with seasonality</a:t>
            </a:r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DC9E9B-CBC2-6C21-47CE-0A75CEC3C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980" y="1260640"/>
            <a:ext cx="5347852" cy="2874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EC9018-93FD-E9D9-AA4F-0C0B988DF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518" y="1260639"/>
            <a:ext cx="4664298" cy="4774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272AFC5-DE40-CC56-F12B-DC610A341D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6980" y="4323383"/>
            <a:ext cx="5347852" cy="1711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7453FC-96AE-71A0-8EB0-808C764354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5326" y="6081435"/>
            <a:ext cx="3800000" cy="7238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0987F0-A40D-7EF0-90DF-5C4653C70262}"/>
              </a:ext>
            </a:extLst>
          </p:cNvPr>
          <p:cNvSpPr txBox="1"/>
          <p:nvPr/>
        </p:nvSpPr>
        <p:spPr>
          <a:xfrm>
            <a:off x="3759694" y="752428"/>
            <a:ext cx="4789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/>
              <a:t>A stationary time series can display a seasonality</a:t>
            </a:r>
          </a:p>
        </p:txBody>
      </p:sp>
    </p:spTree>
    <p:extLst>
      <p:ext uri="{BB962C8B-B14F-4D97-AF65-F5344CB8AC3E}">
        <p14:creationId xmlns:p14="http://schemas.microsoft.com/office/powerpoint/2010/main" val="873957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68F7-11B9-742A-34D8-6FF377F5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243" y="206408"/>
            <a:ext cx="6993168" cy="814526"/>
          </a:xfrm>
        </p:spPr>
        <p:txBody>
          <a:bodyPr/>
          <a:lstStyle/>
          <a:p>
            <a:r>
              <a:rPr lang="en-US" dirty="0"/>
              <a:t>Feature Engineering</a:t>
            </a:r>
            <a:endParaRPr lang="en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9C558-94E2-333C-4D92-179F336AD13F}"/>
              </a:ext>
            </a:extLst>
          </p:cNvPr>
          <p:cNvSpPr txBox="1"/>
          <p:nvPr/>
        </p:nvSpPr>
        <p:spPr>
          <a:xfrm>
            <a:off x="4180840" y="4960215"/>
            <a:ext cx="46150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Calendar Features / Temporal progression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Lag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Fourier Terms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High Correlated Features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7EBCB8-90C2-09DE-0F5B-75C82B1C7A2D}"/>
              </a:ext>
            </a:extLst>
          </p:cNvPr>
          <p:cNvSpPr txBox="1"/>
          <p:nvPr/>
        </p:nvSpPr>
        <p:spPr>
          <a:xfrm>
            <a:off x="1748901" y="1297620"/>
            <a:ext cx="1020044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already seen that the chosen strategy is to treat the problem as a </a:t>
            </a:r>
            <a:r>
              <a:rPr lang="en-US" b="1" dirty="0"/>
              <a:t>regression problem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are therefore no longer dealing with the ‘difference equation’ of an autoregressive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For our regression problem, we need </a:t>
            </a:r>
            <a:r>
              <a:rPr lang="en-US" b="1" dirty="0">
                <a:solidFill>
                  <a:srgbClr val="0070C0"/>
                </a:solidFill>
              </a:rPr>
              <a:t>to embed the temporal information as features</a:t>
            </a:r>
            <a:r>
              <a:rPr lang="en-US" b="1" dirty="0"/>
              <a:t> </a:t>
            </a:r>
            <a:r>
              <a:rPr lang="en-US" dirty="0"/>
              <a:t>of our model</a:t>
            </a:r>
          </a:p>
          <a:p>
            <a:endParaRPr lang="en-US" dirty="0"/>
          </a:p>
          <a:p>
            <a:r>
              <a:rPr lang="en-US" dirty="0"/>
              <a:t>There is no time travel between row</a:t>
            </a:r>
            <a:r>
              <a:rPr lang="en-US" baseline="-25000" dirty="0">
                <a:solidFill>
                  <a:srgbClr val="0070C0"/>
                </a:solidFill>
              </a:rPr>
              <a:t>t</a:t>
            </a:r>
            <a:r>
              <a:rPr lang="en-US" dirty="0"/>
              <a:t> , row</a:t>
            </a:r>
            <a:r>
              <a:rPr lang="en-US" baseline="-25000" dirty="0">
                <a:solidFill>
                  <a:srgbClr val="0070C0"/>
                </a:solidFill>
              </a:rPr>
              <a:t>t-1 </a:t>
            </a:r>
            <a:r>
              <a:rPr lang="en-US" dirty="0"/>
              <a:t>, row</a:t>
            </a:r>
            <a:r>
              <a:rPr lang="en-US" baseline="-25000" dirty="0">
                <a:solidFill>
                  <a:srgbClr val="0070C0"/>
                </a:solidFill>
              </a:rPr>
              <a:t>t-2</a:t>
            </a:r>
            <a:r>
              <a:rPr lang="en-US" dirty="0"/>
              <a:t> , row</a:t>
            </a:r>
            <a:r>
              <a:rPr lang="en-US" baseline="-25000" dirty="0">
                <a:solidFill>
                  <a:srgbClr val="0070C0"/>
                </a:solidFill>
              </a:rPr>
              <a:t>t-x </a:t>
            </a:r>
            <a:r>
              <a:rPr lang="en-US" dirty="0"/>
              <a:t>in a regression model</a:t>
            </a:r>
          </a:p>
          <a:p>
            <a:r>
              <a:rPr lang="en-US" dirty="0"/>
              <a:t> (all necessary information must be packed with each record)</a:t>
            </a:r>
          </a:p>
          <a:p>
            <a:endParaRPr lang="en-US" dirty="0"/>
          </a:p>
          <a:p>
            <a:r>
              <a:rPr lang="en-US" dirty="0"/>
              <a:t>Of course, during the Feature Engineering stage, and particularly for lag feature, the order of records in the dataset is important.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932917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68F7-11B9-742A-34D8-6FF377F5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908" y="188652"/>
            <a:ext cx="9781309" cy="814526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Features : Calendar Features / Time Progression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38C4A4-FC36-F6C6-1A49-9DE98D595B85}"/>
              </a:ext>
            </a:extLst>
          </p:cNvPr>
          <p:cNvSpPr txBox="1"/>
          <p:nvPr/>
        </p:nvSpPr>
        <p:spPr>
          <a:xfrm>
            <a:off x="2093536" y="1598649"/>
            <a:ext cx="51772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7400"/>
                </a:solidFill>
                <a:effectLst/>
                <a:latin typeface="source-code-pro"/>
              </a:rPr>
              <a:t># Create Calendar Features</a:t>
            </a:r>
            <a:br>
              <a:rPr lang="en-US" sz="1200" dirty="0"/>
            </a:b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train_df[</a:t>
            </a:r>
            <a:r>
              <a:rPr lang="en-US" sz="1200" b="0" i="0" dirty="0">
                <a:solidFill>
                  <a:srgbClr val="C41A16"/>
                </a:solidFill>
                <a:effectLst/>
                <a:latin typeface="source-code-pro"/>
              </a:rPr>
              <a:t>'year'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] = train_df[</a:t>
            </a:r>
            <a:r>
              <a:rPr lang="en-US" sz="1200" b="0" i="0" dirty="0">
                <a:solidFill>
                  <a:srgbClr val="C41A16"/>
                </a:solidFill>
                <a:effectLst/>
                <a:latin typeface="source-code-pro"/>
              </a:rPr>
              <a:t>'date'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].dt.year.astype(</a:t>
            </a:r>
            <a:r>
              <a:rPr lang="en-US" sz="1200" b="0" i="0" dirty="0">
                <a:solidFill>
                  <a:srgbClr val="5C2699"/>
                </a:solidFill>
                <a:effectLst/>
                <a:latin typeface="source-code-pro"/>
              </a:rPr>
              <a:t>int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)</a:t>
            </a:r>
            <a:br>
              <a:rPr lang="en-US" sz="1200" dirty="0"/>
            </a:b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train_df[</a:t>
            </a:r>
            <a:r>
              <a:rPr lang="en-US" sz="1200" b="0" i="0" dirty="0">
                <a:solidFill>
                  <a:srgbClr val="C41A16"/>
                </a:solidFill>
                <a:effectLst/>
                <a:latin typeface="source-code-pro"/>
              </a:rPr>
              <a:t>'month'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] = train_df[</a:t>
            </a:r>
            <a:r>
              <a:rPr lang="en-US" sz="1200" b="0" i="0" dirty="0">
                <a:solidFill>
                  <a:srgbClr val="C41A16"/>
                </a:solidFill>
                <a:effectLst/>
                <a:latin typeface="source-code-pro"/>
              </a:rPr>
              <a:t>'date'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].dt.month.astype(</a:t>
            </a:r>
            <a:r>
              <a:rPr lang="en-US" sz="1200" b="0" i="0" dirty="0">
                <a:solidFill>
                  <a:srgbClr val="5C2699"/>
                </a:solidFill>
                <a:effectLst/>
                <a:latin typeface="source-code-pro"/>
              </a:rPr>
              <a:t>int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)</a:t>
            </a:r>
            <a:br>
              <a:rPr lang="en-US" sz="1200" dirty="0"/>
            </a:b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train_df[</a:t>
            </a:r>
            <a:r>
              <a:rPr lang="en-US" sz="1200" b="0" i="0" dirty="0">
                <a:solidFill>
                  <a:srgbClr val="C41A16"/>
                </a:solidFill>
                <a:effectLst/>
                <a:latin typeface="source-code-pro"/>
              </a:rPr>
              <a:t>'day'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] = train_df[</a:t>
            </a:r>
            <a:r>
              <a:rPr lang="en-US" sz="1200" b="0" i="0" dirty="0">
                <a:solidFill>
                  <a:srgbClr val="C41A16"/>
                </a:solidFill>
                <a:effectLst/>
                <a:latin typeface="source-code-pro"/>
              </a:rPr>
              <a:t>'date'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].dt.day.astype(</a:t>
            </a:r>
            <a:r>
              <a:rPr lang="en-US" sz="1200" b="0" i="0" dirty="0">
                <a:solidFill>
                  <a:srgbClr val="5C2699"/>
                </a:solidFill>
                <a:effectLst/>
                <a:latin typeface="source-code-pro"/>
              </a:rPr>
              <a:t>int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)</a:t>
            </a:r>
            <a:br>
              <a:rPr lang="en-US" sz="1200" dirty="0"/>
            </a:b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train_df[</a:t>
            </a:r>
            <a:r>
              <a:rPr lang="en-US" sz="1200" b="0" i="0" dirty="0">
                <a:solidFill>
                  <a:srgbClr val="C41A16"/>
                </a:solidFill>
                <a:effectLst/>
                <a:latin typeface="source-code-pro"/>
              </a:rPr>
              <a:t>'hour'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] = train_df[</a:t>
            </a:r>
            <a:r>
              <a:rPr lang="en-US" sz="1200" b="0" i="0" dirty="0">
                <a:solidFill>
                  <a:srgbClr val="C41A16"/>
                </a:solidFill>
                <a:effectLst/>
                <a:latin typeface="source-code-pro"/>
              </a:rPr>
              <a:t>'date'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].dt.hour.astype(</a:t>
            </a:r>
            <a:r>
              <a:rPr lang="en-US" sz="1200" b="0" i="0" dirty="0">
                <a:solidFill>
                  <a:srgbClr val="5C2699"/>
                </a:solidFill>
                <a:effectLst/>
                <a:latin typeface="source-code-pro"/>
              </a:rPr>
              <a:t>int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)</a:t>
            </a:r>
            <a:br>
              <a:rPr lang="en-US" sz="1200" dirty="0"/>
            </a:b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train_df[</a:t>
            </a:r>
            <a:r>
              <a:rPr lang="en-US" sz="1200" b="0" i="0" dirty="0">
                <a:solidFill>
                  <a:srgbClr val="C41A16"/>
                </a:solidFill>
                <a:effectLst/>
                <a:latin typeface="source-code-pro"/>
              </a:rPr>
              <a:t>'week_of_year'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] = train_df[</a:t>
            </a:r>
            <a:r>
              <a:rPr lang="en-US" sz="1200" b="0" i="0" dirty="0">
                <a:solidFill>
                  <a:srgbClr val="C41A16"/>
                </a:solidFill>
                <a:effectLst/>
                <a:latin typeface="source-code-pro"/>
              </a:rPr>
              <a:t>'date'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].apply(</a:t>
            </a:r>
            <a:r>
              <a:rPr lang="en-US" sz="1200" b="0" i="0" dirty="0">
                <a:solidFill>
                  <a:srgbClr val="AA0D91"/>
                </a:solidFill>
                <a:effectLst/>
                <a:latin typeface="source-code-pro"/>
              </a:rPr>
              <a:t>lambda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 x: x.isocalendar()[</a:t>
            </a:r>
            <a:r>
              <a:rPr lang="en-US" sz="1200" b="0" i="0" dirty="0">
                <a:solidFill>
                  <a:srgbClr val="1C00CF"/>
                </a:solidFill>
                <a:effectLst/>
                <a:latin typeface="source-code-pro"/>
              </a:rPr>
              <a:t>1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])</a:t>
            </a:r>
            <a:br>
              <a:rPr lang="en-US" sz="1200" dirty="0"/>
            </a:b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train_df[</a:t>
            </a:r>
            <a:r>
              <a:rPr lang="en-US" sz="1200" b="0" i="0" dirty="0">
                <a:solidFill>
                  <a:srgbClr val="C41A16"/>
                </a:solidFill>
                <a:effectLst/>
                <a:latin typeface="source-code-pro"/>
              </a:rPr>
              <a:t>'day_of_week'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] = train_df[</a:t>
            </a:r>
            <a:r>
              <a:rPr lang="en-US" sz="1200" b="0" i="0" dirty="0">
                <a:solidFill>
                  <a:srgbClr val="C41A16"/>
                </a:solidFill>
                <a:effectLst/>
                <a:latin typeface="source-code-pro"/>
              </a:rPr>
              <a:t>'date'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].dt.dayofweek.astype(</a:t>
            </a:r>
            <a:r>
              <a:rPr lang="en-US" sz="1200" b="0" i="0" dirty="0">
                <a:solidFill>
                  <a:srgbClr val="5C2699"/>
                </a:solidFill>
                <a:effectLst/>
                <a:latin typeface="source-code-pro"/>
              </a:rPr>
              <a:t>int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)</a:t>
            </a:r>
            <a:br>
              <a:rPr lang="en-US" sz="1200" dirty="0"/>
            </a:br>
            <a:endParaRPr lang="en-BE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517AD6-EAFA-1BE5-3270-B13400487190}"/>
              </a:ext>
            </a:extLst>
          </p:cNvPr>
          <p:cNvSpPr txBox="1"/>
          <p:nvPr/>
        </p:nvSpPr>
        <p:spPr>
          <a:xfrm>
            <a:off x="2037042" y="3863879"/>
            <a:ext cx="92170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__fkGroteskNeue_598ab8"/>
              </a:rPr>
              <a:t> In my baseline, my first idea was to treat Calendar features </a:t>
            </a:r>
            <a:r>
              <a:rPr lang="en-US" dirty="0">
                <a:solidFill>
                  <a:srgbClr val="0070C0"/>
                </a:solidFill>
                <a:latin typeface="__fkGroteskNeue_598ab8"/>
              </a:rPr>
              <a:t>as numerical and not as categories</a:t>
            </a:r>
          </a:p>
          <a:p>
            <a:r>
              <a:rPr lang="en-US" dirty="0">
                <a:latin typeface="__fkGroteskNeue_598ab8"/>
              </a:rPr>
              <a:t>   (to give an idea of time progression and similar moment in time)</a:t>
            </a:r>
          </a:p>
          <a:p>
            <a:pPr algn="l"/>
            <a:endParaRPr lang="en-US" dirty="0">
              <a:latin typeface="__fkGroteskNeue_598ab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__fkGroteskNeue_598ab8"/>
              </a:rPr>
              <a:t> Another possibility is to treat Calendar Features or a subset of them as categories. </a:t>
            </a:r>
          </a:p>
          <a:p>
            <a:pPr algn="l"/>
            <a:r>
              <a:rPr lang="en-US" dirty="0">
                <a:latin typeface="__fkGroteskNeue_598ab8"/>
              </a:rPr>
              <a:t>   In this case, </a:t>
            </a:r>
            <a:r>
              <a:rPr lang="en-US" dirty="0">
                <a:solidFill>
                  <a:srgbClr val="0070C0"/>
                </a:solidFill>
                <a:latin typeface="__fkGroteskNeue_598ab8"/>
              </a:rPr>
              <a:t>target statistics would be imputed </a:t>
            </a:r>
            <a:r>
              <a:rPr lang="en-US" dirty="0">
                <a:latin typeface="__fkGroteskNeue_598ab8"/>
              </a:rPr>
              <a:t> to each category  (Target Encoding)</a:t>
            </a:r>
          </a:p>
          <a:p>
            <a:pPr algn="l"/>
            <a:endParaRPr lang="en-US" b="1" dirty="0">
              <a:latin typeface="__fkGroteskNeue_598ab8"/>
            </a:endParaRPr>
          </a:p>
          <a:p>
            <a:pPr algn="l"/>
            <a:r>
              <a:rPr lang="en-US" b="1" dirty="0">
                <a:latin typeface="__fkGroteskNeue_598ab8"/>
              </a:rPr>
              <a:t>         There's still a lot to be explored on this subject, and there is just one good solution</a:t>
            </a:r>
            <a:endParaRPr lang="en-US" b="1" i="0" dirty="0">
              <a:effectLst/>
              <a:latin typeface="__fkGroteskNeue_598ab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2A6F5-A6FD-5632-B28B-D97AF2465072}"/>
              </a:ext>
            </a:extLst>
          </p:cNvPr>
          <p:cNvSpPr txBox="1"/>
          <p:nvPr/>
        </p:nvSpPr>
        <p:spPr>
          <a:xfrm>
            <a:off x="2093536" y="2967718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7400"/>
                </a:solidFill>
                <a:effectLst/>
                <a:latin typeface="source-code-pro"/>
              </a:rPr>
              <a:t># inform model about the temporal progression of the data</a:t>
            </a:r>
            <a:br>
              <a:rPr lang="en-US" sz="1200" dirty="0"/>
            </a:b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train_df[</a:t>
            </a:r>
            <a:r>
              <a:rPr lang="en-US" sz="1200" b="0" i="0" dirty="0">
                <a:solidFill>
                  <a:srgbClr val="C41A16"/>
                </a:solidFill>
                <a:effectLst/>
                <a:latin typeface="source-code-pro"/>
              </a:rPr>
              <a:t>'id'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] = train_df[</a:t>
            </a:r>
            <a:r>
              <a:rPr lang="en-US" sz="1200" b="0" i="0" dirty="0">
                <a:solidFill>
                  <a:srgbClr val="C41A16"/>
                </a:solidFill>
                <a:effectLst/>
                <a:latin typeface="source-code-pro"/>
              </a:rPr>
              <a:t>'id'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].astype(</a:t>
            </a:r>
            <a:r>
              <a:rPr lang="en-US" sz="1200" b="0" i="0" dirty="0">
                <a:solidFill>
                  <a:srgbClr val="5C2699"/>
                </a:solidFill>
                <a:effectLst/>
                <a:latin typeface="source-code-pro"/>
              </a:rPr>
              <a:t>float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)</a:t>
            </a:r>
            <a:br>
              <a:rPr lang="en-US" sz="1200" dirty="0"/>
            </a:b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kaggle_test_df[</a:t>
            </a:r>
            <a:r>
              <a:rPr lang="en-US" sz="1200" b="0" i="0" dirty="0">
                <a:solidFill>
                  <a:srgbClr val="C41A16"/>
                </a:solidFill>
                <a:effectLst/>
                <a:latin typeface="source-code-pro"/>
              </a:rPr>
              <a:t>'id'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] = kaggle_test_df[</a:t>
            </a:r>
            <a:r>
              <a:rPr lang="en-US" sz="1200" b="0" i="0" dirty="0">
                <a:solidFill>
                  <a:srgbClr val="C41A16"/>
                </a:solidFill>
                <a:effectLst/>
                <a:latin typeface="source-code-pro"/>
              </a:rPr>
              <a:t>'id'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].astype(</a:t>
            </a:r>
            <a:r>
              <a:rPr lang="en-US" sz="1200" b="0" i="0" dirty="0">
                <a:solidFill>
                  <a:srgbClr val="5C2699"/>
                </a:solidFill>
                <a:effectLst/>
                <a:latin typeface="source-code-pro"/>
              </a:rPr>
              <a:t>float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)</a:t>
            </a:r>
            <a:endParaRPr lang="en-BE" sz="12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CBBAA17-6382-6123-C8F1-917E7456D7BC}"/>
              </a:ext>
            </a:extLst>
          </p:cNvPr>
          <p:cNvSpPr/>
          <p:nvPr/>
        </p:nvSpPr>
        <p:spPr>
          <a:xfrm>
            <a:off x="2163326" y="5603372"/>
            <a:ext cx="304310" cy="18864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3172D-D7F5-E4AF-E770-EBCE8FA1546E}"/>
              </a:ext>
            </a:extLst>
          </p:cNvPr>
          <p:cNvSpPr txBox="1"/>
          <p:nvPr/>
        </p:nvSpPr>
        <p:spPr>
          <a:xfrm>
            <a:off x="2467636" y="970184"/>
            <a:ext cx="8392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__fkGroteskNeue_598ab8"/>
              </a:rPr>
              <a:t>Periodic </a:t>
            </a:r>
            <a:r>
              <a:rPr lang="en-US" b="0" i="0" dirty="0">
                <a:effectLst/>
                <a:latin typeface="__fkGroteskNeue_598ab8"/>
              </a:rPr>
              <a:t>patterns are modelized based on calendar units (day, day of week, month, …)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7022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68F7-11B9-742A-34D8-6FF377F5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020" y="99875"/>
            <a:ext cx="6993168" cy="814526"/>
          </a:xfrm>
        </p:spPr>
        <p:txBody>
          <a:bodyPr/>
          <a:lstStyle/>
          <a:p>
            <a:r>
              <a:rPr lang="en-US" dirty="0"/>
              <a:t>Features : Lag values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737F6-BDB3-F65F-6DDA-2E7336217F9E}"/>
              </a:ext>
            </a:extLst>
          </p:cNvPr>
          <p:cNvSpPr txBox="1"/>
          <p:nvPr/>
        </p:nvSpPr>
        <p:spPr>
          <a:xfrm>
            <a:off x="1748901" y="2421059"/>
            <a:ext cx="9800948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rgbClr val="007400"/>
                </a:solidFill>
                <a:effectLst/>
                <a:latin typeface="source-code-pro"/>
              </a:rPr>
              <a:t># Create Lag Features</a:t>
            </a:r>
            <a:br>
              <a:rPr lang="en-US" sz="1000" dirty="0"/>
            </a:b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features_prefix = 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"feature_"</a:t>
            </a:r>
            <a:br>
              <a:rPr lang="en-US" sz="1000" dirty="0"/>
            </a:b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features_suffix = 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"_lag_"</a:t>
            </a:r>
            <a:br>
              <a:rPr lang="en-US" sz="1000" dirty="0"/>
            </a:br>
            <a:br>
              <a:rPr lang="en-US" sz="1000" dirty="0"/>
            </a:b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lag_features = [</a:t>
            </a:r>
            <a:br>
              <a:rPr lang="en-US" sz="1000" dirty="0"/>
            </a:b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{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'AA'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 : [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'1'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, 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'2'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, 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'4'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, 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'6'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, 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'97'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, 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'98'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]},</a:t>
            </a:r>
            <a:br>
              <a:rPr lang="en-US" sz="1000" dirty="0"/>
            </a:b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{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'AB'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 : [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'1'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, 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'2'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, 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'3'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, 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'98'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]},</a:t>
            </a:r>
            <a:br>
              <a:rPr lang="en-US" sz="1000" dirty="0"/>
            </a:b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{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'CA'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 : [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'1'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, 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'36'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, 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'97'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, 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'98'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]},</a:t>
            </a:r>
            <a:br>
              <a:rPr lang="en-US" sz="1000" dirty="0"/>
            </a:b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{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'CB'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 : [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'1'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, 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'2'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, 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'3'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]}</a:t>
            </a:r>
            <a:br>
              <a:rPr lang="en-US" sz="1000" dirty="0"/>
            </a:b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]</a:t>
            </a:r>
            <a:br>
              <a:rPr lang="en-US" sz="1000" dirty="0"/>
            </a:br>
            <a:br>
              <a:rPr lang="en-US" sz="1000" dirty="0"/>
            </a:br>
            <a:r>
              <a:rPr lang="en-US" sz="1000" b="0" i="0" dirty="0">
                <a:solidFill>
                  <a:srgbClr val="AA0D91"/>
                </a:solidFill>
                <a:effectLst/>
                <a:latin typeface="source-code-pro"/>
              </a:rPr>
              <a:t>for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 lag_feature </a:t>
            </a:r>
            <a:r>
              <a:rPr lang="en-US" sz="1000" b="0" i="0" dirty="0">
                <a:solidFill>
                  <a:srgbClr val="AA0D91"/>
                </a:solidFill>
                <a:effectLst/>
                <a:latin typeface="source-code-pro"/>
              </a:rPr>
              <a:t>in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 lag_features:</a:t>
            </a:r>
            <a:br>
              <a:rPr lang="en-US" sz="1000" dirty="0"/>
            </a:br>
            <a:r>
              <a:rPr lang="en-US" sz="1000" dirty="0"/>
              <a:t>	</a:t>
            </a:r>
            <a:r>
              <a:rPr lang="en-US" sz="1000" b="0" i="0" dirty="0">
                <a:solidFill>
                  <a:srgbClr val="AA0D91"/>
                </a:solidFill>
                <a:effectLst/>
                <a:latin typeface="source-code-pro"/>
              </a:rPr>
              <a:t>for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 lag_list </a:t>
            </a:r>
            <a:r>
              <a:rPr lang="en-US" sz="1000" b="0" i="0" dirty="0">
                <a:solidFill>
                  <a:srgbClr val="AA0D91"/>
                </a:solidFill>
                <a:effectLst/>
                <a:latin typeface="source-code-pro"/>
              </a:rPr>
              <a:t>in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 lag_feature.values(): </a:t>
            </a:r>
            <a:br>
              <a:rPr lang="en-US" sz="1000" dirty="0"/>
            </a:br>
            <a:r>
              <a:rPr lang="en-US" sz="1000" dirty="0"/>
              <a:t>		</a:t>
            </a:r>
            <a:r>
              <a:rPr lang="en-US" sz="1000" b="0" i="0" dirty="0">
                <a:solidFill>
                  <a:srgbClr val="AA0D91"/>
                </a:solidFill>
                <a:effectLst/>
                <a:latin typeface="source-code-pro"/>
              </a:rPr>
              <a:t>for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 lag </a:t>
            </a:r>
            <a:r>
              <a:rPr lang="en-US" sz="1000" b="0" i="0" dirty="0">
                <a:solidFill>
                  <a:srgbClr val="AA0D91"/>
                </a:solidFill>
                <a:effectLst/>
                <a:latin typeface="source-code-pro"/>
              </a:rPr>
              <a:t>in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 lag_list:</a:t>
            </a:r>
            <a:br>
              <a:rPr lang="en-US" sz="1000" dirty="0"/>
            </a:br>
            <a:r>
              <a:rPr lang="en-US" sz="1000" dirty="0"/>
              <a:t>			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train_df[features_prefix + 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', '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.join(lag_feature.keys()) + features_suffix + lag] = train_df[features_prefix + 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', '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.join(lag_feature.keys())].shift(</a:t>
            </a:r>
            <a:r>
              <a:rPr lang="en-US" sz="1000" b="0" i="0" dirty="0">
                <a:solidFill>
                  <a:srgbClr val="5C2699"/>
                </a:solidFill>
                <a:effectLst/>
                <a:latin typeface="source-code-pro"/>
              </a:rPr>
              <a:t>int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(lag))</a:t>
            </a:r>
            <a:br>
              <a:rPr lang="en-US" sz="1000" dirty="0"/>
            </a:br>
            <a:r>
              <a:rPr lang="en-US" sz="1000" dirty="0"/>
              <a:t>			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kaggle_test_df[features_prefix + 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', '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.join(lag_feature.keys()) + features_suffix + lag] = kaggle_test_df[features_prefix + 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', '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.join(lag_feature.keys())].shift(</a:t>
            </a:r>
            <a:r>
              <a:rPr lang="en-US" sz="1000" b="0" i="0" dirty="0">
                <a:solidFill>
                  <a:srgbClr val="5C2699"/>
                </a:solidFill>
                <a:effectLst/>
                <a:latin typeface="source-code-pro"/>
              </a:rPr>
              <a:t>int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(lag))</a:t>
            </a:r>
            <a:br>
              <a:rPr lang="en-US" sz="1000" dirty="0"/>
            </a:br>
            <a:endParaRPr lang="en-BE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7EB8AD-4DF8-E347-038F-1C4A3C83F02E}"/>
              </a:ext>
            </a:extLst>
          </p:cNvPr>
          <p:cNvSpPr txBox="1"/>
          <p:nvPr/>
        </p:nvSpPr>
        <p:spPr>
          <a:xfrm>
            <a:off x="1748901" y="1120067"/>
            <a:ext cx="94902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That’s a way to inform your regression model with the Autoregressive Aspect of the time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Interesting if the number of lag features is limited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Easily interpretable, based on EDA results (PACF Plots)</a:t>
            </a:r>
          </a:p>
        </p:txBody>
      </p:sp>
    </p:spTree>
    <p:extLst>
      <p:ext uri="{BB962C8B-B14F-4D97-AF65-F5344CB8AC3E}">
        <p14:creationId xmlns:p14="http://schemas.microsoft.com/office/powerpoint/2010/main" val="1663652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68F7-11B9-742A-34D8-6FF377F5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32" y="101284"/>
            <a:ext cx="6993168" cy="814526"/>
          </a:xfrm>
        </p:spPr>
        <p:txBody>
          <a:bodyPr/>
          <a:lstStyle/>
          <a:p>
            <a:r>
              <a:rPr lang="en-US" dirty="0"/>
              <a:t>Features : Fourier Terms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1E797-8BEB-A438-9FF9-BA188E97E4B9}"/>
              </a:ext>
            </a:extLst>
          </p:cNvPr>
          <p:cNvSpPr txBox="1"/>
          <p:nvPr/>
        </p:nvSpPr>
        <p:spPr>
          <a:xfrm>
            <a:off x="1589104" y="2427236"/>
            <a:ext cx="60945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7400"/>
                </a:solidFill>
                <a:effectLst/>
                <a:latin typeface="source-code-pro"/>
              </a:rPr>
              <a:t># Create Fourier terms for daily seasonality</a:t>
            </a:r>
            <a:br>
              <a:rPr lang="en-US" sz="1200" dirty="0"/>
            </a:b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train_fourier_day = np.sin(</a:t>
            </a:r>
            <a:r>
              <a:rPr lang="en-US" sz="1200" b="0" i="0" dirty="0">
                <a:solidFill>
                  <a:srgbClr val="1C00CF"/>
                </a:solidFill>
                <a:effectLst/>
                <a:latin typeface="source-code-pro"/>
              </a:rPr>
              <a:t>2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 * np.pi * np.arange(</a:t>
            </a:r>
            <a:r>
              <a:rPr lang="en-US" sz="1200" b="0" i="0" dirty="0">
                <a:solidFill>
                  <a:srgbClr val="5C2699"/>
                </a:solidFill>
                <a:effectLst/>
                <a:latin typeface="source-code-pro"/>
              </a:rPr>
              <a:t>len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(train_df)) / </a:t>
            </a:r>
            <a:r>
              <a:rPr lang="en-US" sz="1200" b="0" i="0" dirty="0">
                <a:solidFill>
                  <a:srgbClr val="1C00CF"/>
                </a:solidFill>
                <a:effectLst/>
                <a:latin typeface="source-code-pro"/>
              </a:rPr>
              <a:t>96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)</a:t>
            </a:r>
            <a:br>
              <a:rPr lang="en-US" sz="1200" dirty="0"/>
            </a:b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train_fourier_day += np.cos(</a:t>
            </a:r>
            <a:r>
              <a:rPr lang="en-US" sz="1200" b="0" i="0" dirty="0">
                <a:solidFill>
                  <a:srgbClr val="1C00CF"/>
                </a:solidFill>
                <a:effectLst/>
                <a:latin typeface="source-code-pro"/>
              </a:rPr>
              <a:t>2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 * np.pi * np.arange(</a:t>
            </a:r>
            <a:r>
              <a:rPr lang="en-US" sz="1200" b="0" i="0" dirty="0">
                <a:solidFill>
                  <a:srgbClr val="5C2699"/>
                </a:solidFill>
                <a:effectLst/>
                <a:latin typeface="source-code-pro"/>
              </a:rPr>
              <a:t>len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(train_df)) / </a:t>
            </a:r>
            <a:r>
              <a:rPr lang="en-US" sz="1200" b="0" i="0" dirty="0">
                <a:solidFill>
                  <a:srgbClr val="1C00CF"/>
                </a:solidFill>
                <a:effectLst/>
                <a:latin typeface="source-code-pro"/>
              </a:rPr>
              <a:t>96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)</a:t>
            </a:r>
            <a:br>
              <a:rPr lang="en-US" sz="1200" dirty="0"/>
            </a:b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train_df[</a:t>
            </a:r>
            <a:r>
              <a:rPr lang="en-US" sz="1200" b="0" i="0" dirty="0">
                <a:solidFill>
                  <a:srgbClr val="C41A16"/>
                </a:solidFill>
                <a:effectLst/>
                <a:latin typeface="source-code-pro"/>
              </a:rPr>
              <a:t>'fourier_terms_day'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] = train_fourier_day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kaggle_test_fourier_day = np.sin(</a:t>
            </a:r>
            <a:r>
              <a:rPr lang="en-US" sz="1200" b="0" i="0" dirty="0">
                <a:solidFill>
                  <a:srgbClr val="1C00CF"/>
                </a:solidFill>
                <a:effectLst/>
                <a:latin typeface="source-code-pro"/>
              </a:rPr>
              <a:t>2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 * np.pi * np.arange(</a:t>
            </a:r>
            <a:r>
              <a:rPr lang="en-US" sz="1200" b="0" i="0" dirty="0">
                <a:solidFill>
                  <a:srgbClr val="5C2699"/>
                </a:solidFill>
                <a:effectLst/>
                <a:latin typeface="source-code-pro"/>
              </a:rPr>
              <a:t>len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(kaggle_test_df)) / </a:t>
            </a:r>
            <a:r>
              <a:rPr lang="en-US" sz="1200" b="0" i="0" dirty="0">
                <a:solidFill>
                  <a:srgbClr val="1C00CF"/>
                </a:solidFill>
                <a:effectLst/>
                <a:latin typeface="source-code-pro"/>
              </a:rPr>
              <a:t>96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)</a:t>
            </a:r>
            <a:br>
              <a:rPr lang="en-US" sz="1200" dirty="0"/>
            </a:b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kaggle_test_fourier_day += np.cos(</a:t>
            </a:r>
            <a:r>
              <a:rPr lang="en-US" sz="1200" b="0" i="0" dirty="0">
                <a:solidFill>
                  <a:srgbClr val="1C00CF"/>
                </a:solidFill>
                <a:effectLst/>
                <a:latin typeface="source-code-pro"/>
              </a:rPr>
              <a:t>2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 * np.pi * np.arange(</a:t>
            </a:r>
            <a:r>
              <a:rPr lang="en-US" sz="1200" b="0" i="0" dirty="0">
                <a:solidFill>
                  <a:srgbClr val="5C2699"/>
                </a:solidFill>
                <a:effectLst/>
                <a:latin typeface="source-code-pro"/>
              </a:rPr>
              <a:t>len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(kaggle_test_df)) / </a:t>
            </a:r>
            <a:r>
              <a:rPr lang="en-US" sz="1200" b="0" i="0" dirty="0">
                <a:solidFill>
                  <a:srgbClr val="1C00CF"/>
                </a:solidFill>
                <a:effectLst/>
                <a:latin typeface="source-code-pro"/>
              </a:rPr>
              <a:t>96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)</a:t>
            </a:r>
            <a:br>
              <a:rPr lang="en-US" sz="1200" dirty="0"/>
            </a:b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kaggle_test_df[</a:t>
            </a:r>
            <a:r>
              <a:rPr lang="en-US" sz="1200" b="0" i="0" dirty="0">
                <a:solidFill>
                  <a:srgbClr val="C41A16"/>
                </a:solidFill>
                <a:effectLst/>
                <a:latin typeface="source-code-pro"/>
              </a:rPr>
              <a:t>'fourier_terms_day'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] = kaggle_test_fourier_day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0" i="0" dirty="0">
                <a:solidFill>
                  <a:srgbClr val="007400"/>
                </a:solidFill>
                <a:effectLst/>
                <a:latin typeface="source-code-pro"/>
              </a:rPr>
              <a:t># Create Fourier terms for weekly seasonality</a:t>
            </a:r>
            <a:br>
              <a:rPr lang="en-US" sz="1200" dirty="0"/>
            </a:b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train_fourier_week = np.sin(</a:t>
            </a:r>
            <a:r>
              <a:rPr lang="en-US" sz="1200" b="0" i="0" dirty="0">
                <a:solidFill>
                  <a:srgbClr val="1C00CF"/>
                </a:solidFill>
                <a:effectLst/>
                <a:latin typeface="source-code-pro"/>
              </a:rPr>
              <a:t>2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 * np.pi * np.arange(</a:t>
            </a:r>
            <a:r>
              <a:rPr lang="en-US" sz="1200" b="0" i="0" dirty="0">
                <a:solidFill>
                  <a:srgbClr val="5C2699"/>
                </a:solidFill>
                <a:effectLst/>
                <a:latin typeface="source-code-pro"/>
              </a:rPr>
              <a:t>len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(train_df)) / </a:t>
            </a:r>
            <a:r>
              <a:rPr lang="en-US" sz="1200" b="0" i="0" dirty="0">
                <a:solidFill>
                  <a:srgbClr val="1C00CF"/>
                </a:solidFill>
                <a:effectLst/>
                <a:latin typeface="source-code-pro"/>
              </a:rPr>
              <a:t>96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*</a:t>
            </a:r>
            <a:r>
              <a:rPr lang="en-US" sz="1200" b="0" i="0" dirty="0">
                <a:solidFill>
                  <a:srgbClr val="1C00CF"/>
                </a:solidFill>
                <a:effectLst/>
                <a:latin typeface="source-code-pro"/>
              </a:rPr>
              <a:t>7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)</a:t>
            </a:r>
            <a:br>
              <a:rPr lang="en-US" sz="1200" dirty="0"/>
            </a:b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train_fourier_week += np.cos(</a:t>
            </a:r>
            <a:r>
              <a:rPr lang="en-US" sz="1200" b="0" i="0" dirty="0">
                <a:solidFill>
                  <a:srgbClr val="1C00CF"/>
                </a:solidFill>
                <a:effectLst/>
                <a:latin typeface="source-code-pro"/>
              </a:rPr>
              <a:t>2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 * np.pi * np.arange(</a:t>
            </a:r>
            <a:r>
              <a:rPr lang="en-US" sz="1200" b="0" i="0" dirty="0">
                <a:solidFill>
                  <a:srgbClr val="5C2699"/>
                </a:solidFill>
                <a:effectLst/>
                <a:latin typeface="source-code-pro"/>
              </a:rPr>
              <a:t>len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(train_df)) / </a:t>
            </a:r>
            <a:r>
              <a:rPr lang="en-US" sz="1200" b="0" i="0" dirty="0">
                <a:solidFill>
                  <a:srgbClr val="1C00CF"/>
                </a:solidFill>
                <a:effectLst/>
                <a:latin typeface="source-code-pro"/>
              </a:rPr>
              <a:t>96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*</a:t>
            </a:r>
            <a:r>
              <a:rPr lang="en-US" sz="1200" b="0" i="0" dirty="0">
                <a:solidFill>
                  <a:srgbClr val="1C00CF"/>
                </a:solidFill>
                <a:effectLst/>
                <a:latin typeface="source-code-pro"/>
              </a:rPr>
              <a:t>7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)</a:t>
            </a:r>
            <a:br>
              <a:rPr lang="en-US" sz="1200" dirty="0"/>
            </a:b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train_df[</a:t>
            </a:r>
            <a:r>
              <a:rPr lang="en-US" sz="1200" b="0" i="0" dirty="0">
                <a:solidFill>
                  <a:srgbClr val="C41A16"/>
                </a:solidFill>
                <a:effectLst/>
                <a:latin typeface="source-code-pro"/>
              </a:rPr>
              <a:t>'fourier_terms_week'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] = train_fourier_week</a:t>
            </a:r>
          </a:p>
          <a:p>
            <a:endParaRPr lang="en-US" sz="1200" dirty="0">
              <a:solidFill>
                <a:srgbClr val="242424"/>
              </a:solidFill>
              <a:latin typeface="source-code-pro"/>
            </a:endParaRPr>
          </a:p>
          <a:p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kaggle_test_fourier_week = np.sin(</a:t>
            </a:r>
            <a:r>
              <a:rPr lang="en-US" sz="1200" b="0" i="0" dirty="0">
                <a:solidFill>
                  <a:srgbClr val="1C00CF"/>
                </a:solidFill>
                <a:effectLst/>
                <a:latin typeface="source-code-pro"/>
              </a:rPr>
              <a:t>2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 * np.pi * np.arange(</a:t>
            </a:r>
            <a:r>
              <a:rPr lang="en-US" sz="1200" b="0" i="0" dirty="0">
                <a:solidFill>
                  <a:srgbClr val="5C2699"/>
                </a:solidFill>
                <a:effectLst/>
                <a:latin typeface="source-code-pro"/>
              </a:rPr>
              <a:t>len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(kaggle_test_df)) / </a:t>
            </a:r>
            <a:r>
              <a:rPr lang="en-US" sz="1200" b="0" i="0" dirty="0">
                <a:solidFill>
                  <a:srgbClr val="1C00CF"/>
                </a:solidFill>
                <a:effectLst/>
                <a:latin typeface="source-code-pro"/>
              </a:rPr>
              <a:t>96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*</a:t>
            </a:r>
            <a:r>
              <a:rPr lang="en-US" sz="1200" b="0" i="0" dirty="0">
                <a:solidFill>
                  <a:srgbClr val="1C00CF"/>
                </a:solidFill>
                <a:effectLst/>
                <a:latin typeface="source-code-pro"/>
              </a:rPr>
              <a:t>7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)</a:t>
            </a:r>
            <a:br>
              <a:rPr lang="en-US" sz="1200" dirty="0"/>
            </a:b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kaggle_test_fourier_week += np.cos(</a:t>
            </a:r>
            <a:r>
              <a:rPr lang="en-US" sz="1200" b="0" i="0" dirty="0">
                <a:solidFill>
                  <a:srgbClr val="1C00CF"/>
                </a:solidFill>
                <a:effectLst/>
                <a:latin typeface="source-code-pro"/>
              </a:rPr>
              <a:t>2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 * np.pi * np.arange(</a:t>
            </a:r>
            <a:r>
              <a:rPr lang="en-US" sz="1200" b="0" i="0" dirty="0">
                <a:solidFill>
                  <a:srgbClr val="5C2699"/>
                </a:solidFill>
                <a:effectLst/>
                <a:latin typeface="source-code-pro"/>
              </a:rPr>
              <a:t>len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(kaggle_test_df)) / </a:t>
            </a:r>
            <a:r>
              <a:rPr lang="en-US" sz="1200" b="0" i="0" dirty="0">
                <a:solidFill>
                  <a:srgbClr val="1C00CF"/>
                </a:solidFill>
                <a:effectLst/>
                <a:latin typeface="source-code-pro"/>
              </a:rPr>
              <a:t>96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*</a:t>
            </a:r>
            <a:r>
              <a:rPr lang="en-US" sz="1200" b="0" i="0" dirty="0">
                <a:solidFill>
                  <a:srgbClr val="1C00CF"/>
                </a:solidFill>
                <a:effectLst/>
                <a:latin typeface="source-code-pro"/>
              </a:rPr>
              <a:t>7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)</a:t>
            </a:r>
            <a:br>
              <a:rPr lang="en-US" sz="1200" dirty="0"/>
            </a:b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kaggle_test_df[</a:t>
            </a:r>
            <a:r>
              <a:rPr lang="en-US" sz="1200" b="0" i="0" dirty="0">
                <a:solidFill>
                  <a:srgbClr val="C41A16"/>
                </a:solidFill>
                <a:effectLst/>
                <a:latin typeface="source-code-pro"/>
              </a:rPr>
              <a:t>'fourier_terms_week'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] = kaggle_test_fourier_week</a:t>
            </a:r>
            <a:br>
              <a:rPr lang="en-US" sz="1200" dirty="0"/>
            </a:br>
            <a:endParaRPr lang="en-BE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BDB889-9501-A916-8E61-96C9CAF7FA2D}"/>
              </a:ext>
            </a:extLst>
          </p:cNvPr>
          <p:cNvSpPr txBox="1"/>
          <p:nvPr/>
        </p:nvSpPr>
        <p:spPr>
          <a:xfrm>
            <a:off x="1589104" y="949908"/>
            <a:ext cx="10360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__fkGroteskNeue_598ab8"/>
              </a:rPr>
              <a:t>P</a:t>
            </a:r>
            <a:r>
              <a:rPr lang="en-US" b="0" i="0" dirty="0">
                <a:effectLst/>
                <a:latin typeface="__fkGroteskNeue_598ab8"/>
              </a:rPr>
              <a:t>eriodic signal can be breakdown in several sin/cosine functions of different frequencies.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__fkGroteskNeue_598ab8"/>
              </a:rPr>
              <a:t>Initial signal can be rebuilt by adding all its component</a:t>
            </a:r>
            <a:endParaRPr lang="en-US" b="0" i="0" dirty="0">
              <a:effectLst/>
              <a:latin typeface="__fkGroteskNeue_598ab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__fkGroteskNeue_598ab8"/>
              </a:rPr>
              <a:t>Switch from Time Domain to Frequency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__fkGroteskNeue_598ab8"/>
              </a:rPr>
              <a:t>Useful to model long seasonal periods (avoiding multiples lag features)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AE35A1-292E-8190-7380-D75D1F42ED9B}"/>
              </a:ext>
            </a:extLst>
          </p:cNvPr>
          <p:cNvSpPr txBox="1"/>
          <p:nvPr/>
        </p:nvSpPr>
        <p:spPr>
          <a:xfrm>
            <a:off x="2808907" y="5974779"/>
            <a:ext cx="8745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__fkGroteskNeue_598ab8"/>
              </a:rPr>
              <a:t>My work for this baseline was more experimental but my initial idea was to add Fourier terms for more longer periods such as one year period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736755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68F7-11B9-742A-34D8-6FF377F5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291" y="0"/>
            <a:ext cx="9235062" cy="814526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Features : Pearson Pairwise Correlation Matrix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80DEFF-01F5-609A-B993-EA29E4C08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510" y="814526"/>
            <a:ext cx="5484979" cy="47757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024599-FBED-F9D7-BCD8-89DF9B42B7A7}"/>
              </a:ext>
            </a:extLst>
          </p:cNvPr>
          <p:cNvSpPr txBox="1"/>
          <p:nvPr/>
        </p:nvSpPr>
        <p:spPr>
          <a:xfrm>
            <a:off x="3835154" y="5761608"/>
            <a:ext cx="49182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 </a:t>
            </a:r>
            <a:r>
              <a:rPr lang="en-US" b="0" i="0" dirty="0">
                <a:solidFill>
                  <a:srgbClr val="0070C0"/>
                </a:solidFill>
                <a:effectLst/>
                <a:latin typeface="__fkGroteskNeue_598ab8"/>
              </a:rPr>
              <a:t>1</a:t>
            </a:r>
            <a:r>
              <a:rPr lang="en-US" b="0" i="0" dirty="0">
                <a:effectLst/>
                <a:latin typeface="__fkGroteskNeue_598ab8"/>
              </a:rPr>
              <a:t> indicates a perfect </a:t>
            </a:r>
            <a:r>
              <a:rPr lang="en-US" b="0" i="0" dirty="0">
                <a:solidFill>
                  <a:srgbClr val="0070C0"/>
                </a:solidFill>
                <a:effectLst/>
                <a:latin typeface="__fkGroteskNeue_598ab8"/>
              </a:rPr>
              <a:t>positive linear relationship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 </a:t>
            </a:r>
            <a:r>
              <a:rPr lang="en-US" b="0" i="0" dirty="0">
                <a:solidFill>
                  <a:srgbClr val="0070C0"/>
                </a:solidFill>
                <a:effectLst/>
                <a:latin typeface="__fkGroteskNeue_598ab8"/>
              </a:rPr>
              <a:t>-1</a:t>
            </a:r>
            <a:r>
              <a:rPr lang="en-US" b="0" i="0" dirty="0">
                <a:effectLst/>
                <a:latin typeface="__fkGroteskNeue_598ab8"/>
              </a:rPr>
              <a:t> indicates a perfect </a:t>
            </a:r>
            <a:r>
              <a:rPr lang="en-US" b="0" i="0" dirty="0">
                <a:solidFill>
                  <a:srgbClr val="0070C0"/>
                </a:solidFill>
                <a:effectLst/>
                <a:latin typeface="__fkGroteskNeue_598ab8"/>
              </a:rPr>
              <a:t>negative linear relationship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 </a:t>
            </a:r>
            <a:r>
              <a:rPr lang="en-US" b="0" i="0" dirty="0">
                <a:solidFill>
                  <a:srgbClr val="0070C0"/>
                </a:solidFill>
                <a:effectLst/>
                <a:latin typeface="__fkGroteskNeue_598ab8"/>
              </a:rPr>
              <a:t>0</a:t>
            </a:r>
            <a:r>
              <a:rPr lang="en-US" b="0" i="0" dirty="0">
                <a:effectLst/>
                <a:latin typeface="__fkGroteskNeue_598ab8"/>
              </a:rPr>
              <a:t> indicates </a:t>
            </a:r>
            <a:r>
              <a:rPr lang="en-US" b="0" i="0" dirty="0">
                <a:solidFill>
                  <a:srgbClr val="0070C0"/>
                </a:solidFill>
                <a:effectLst/>
                <a:latin typeface="__fkGroteskNeue_598ab8"/>
              </a:rPr>
              <a:t>no linear relationship</a:t>
            </a:r>
          </a:p>
        </p:txBody>
      </p:sp>
    </p:spTree>
    <p:extLst>
      <p:ext uri="{BB962C8B-B14F-4D97-AF65-F5344CB8AC3E}">
        <p14:creationId xmlns:p14="http://schemas.microsoft.com/office/powerpoint/2010/main" val="3731837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68F7-11B9-742A-34D8-6FF377F5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64" y="170897"/>
            <a:ext cx="8913180" cy="814526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Features : Remove highly correlated features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DECAE9-4FC0-930A-DEEF-393A7DACFA8F}"/>
              </a:ext>
            </a:extLst>
          </p:cNvPr>
          <p:cNvSpPr txBox="1"/>
          <p:nvPr/>
        </p:nvSpPr>
        <p:spPr>
          <a:xfrm>
            <a:off x="2212040" y="1410922"/>
            <a:ext cx="6094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200" dirty="0"/>
            </a:br>
            <a:r>
              <a:rPr lang="en-US" sz="1200" b="0" i="0" dirty="0">
                <a:solidFill>
                  <a:srgbClr val="007400"/>
                </a:solidFill>
                <a:effectLst/>
                <a:latin typeface="source-code-pro"/>
              </a:rPr>
              <a:t># Remove highly correlated features (unnecessarily increase model complexity)</a:t>
            </a:r>
            <a:br>
              <a:rPr lang="en-US" sz="1200" dirty="0"/>
            </a:br>
            <a:r>
              <a:rPr lang="en-US" sz="1200" b="0" i="0" dirty="0" err="1">
                <a:solidFill>
                  <a:srgbClr val="242424"/>
                </a:solidFill>
                <a:effectLst/>
                <a:latin typeface="source-code-pro"/>
              </a:rPr>
              <a:t>train_df.drop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(</a:t>
            </a:r>
            <a:r>
              <a:rPr lang="en-US" sz="1200" b="0" i="0" dirty="0">
                <a:solidFill>
                  <a:srgbClr val="C41A16"/>
                </a:solidFill>
                <a:effectLst/>
                <a:latin typeface="source-code-pro"/>
              </a:rPr>
              <a:t>'</a:t>
            </a:r>
            <a:r>
              <a:rPr lang="en-US" sz="1200" b="0" i="0" dirty="0" err="1">
                <a:solidFill>
                  <a:srgbClr val="C41A16"/>
                </a:solidFill>
                <a:effectLst/>
                <a:latin typeface="source-code-pro"/>
              </a:rPr>
              <a:t>feature_BA</a:t>
            </a:r>
            <a:r>
              <a:rPr lang="en-US" sz="1200" b="0" i="0" dirty="0">
                <a:solidFill>
                  <a:srgbClr val="C41A16"/>
                </a:solidFill>
                <a:effectLst/>
                <a:latin typeface="source-code-pro"/>
              </a:rPr>
              <a:t>'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, axis=</a:t>
            </a:r>
            <a:r>
              <a:rPr lang="en-US" sz="1200" b="0" i="0" dirty="0">
                <a:solidFill>
                  <a:srgbClr val="1C00CF"/>
                </a:solidFill>
                <a:effectLst/>
                <a:latin typeface="source-code-pro"/>
              </a:rPr>
              <a:t>1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, </a:t>
            </a:r>
            <a:r>
              <a:rPr lang="en-US" sz="1200" b="0" i="0" dirty="0" err="1">
                <a:solidFill>
                  <a:srgbClr val="242424"/>
                </a:solidFill>
                <a:effectLst/>
                <a:latin typeface="source-code-pro"/>
              </a:rPr>
              <a:t>inplace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=</a:t>
            </a:r>
            <a:r>
              <a:rPr lang="en-US" sz="1200" b="0" i="0" dirty="0">
                <a:solidFill>
                  <a:srgbClr val="AA0D91"/>
                </a:solidFill>
                <a:effectLst/>
                <a:latin typeface="source-code-pro"/>
              </a:rPr>
              <a:t>True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)</a:t>
            </a:r>
            <a:br>
              <a:rPr lang="en-US" sz="1200" dirty="0"/>
            </a:br>
            <a:r>
              <a:rPr lang="en-US" sz="1200" b="0" i="0" dirty="0" err="1">
                <a:solidFill>
                  <a:srgbClr val="242424"/>
                </a:solidFill>
                <a:effectLst/>
                <a:latin typeface="source-code-pro"/>
              </a:rPr>
              <a:t>train_df.drop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(</a:t>
            </a:r>
            <a:r>
              <a:rPr lang="en-US" sz="1200" b="0" i="0" dirty="0">
                <a:solidFill>
                  <a:srgbClr val="C41A16"/>
                </a:solidFill>
                <a:effectLst/>
                <a:latin typeface="source-code-pro"/>
              </a:rPr>
              <a:t>'</a:t>
            </a:r>
            <a:r>
              <a:rPr lang="en-US" sz="1200" b="0" i="0" dirty="0" err="1">
                <a:solidFill>
                  <a:srgbClr val="C41A16"/>
                </a:solidFill>
                <a:effectLst/>
                <a:latin typeface="source-code-pro"/>
              </a:rPr>
              <a:t>feature_BB</a:t>
            </a:r>
            <a:r>
              <a:rPr lang="en-US" sz="1200" b="0" i="0" dirty="0">
                <a:solidFill>
                  <a:srgbClr val="C41A16"/>
                </a:solidFill>
                <a:effectLst/>
                <a:latin typeface="source-code-pro"/>
              </a:rPr>
              <a:t>'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, axis=</a:t>
            </a:r>
            <a:r>
              <a:rPr lang="en-US" sz="1200" b="0" i="0" dirty="0">
                <a:solidFill>
                  <a:srgbClr val="1C00CF"/>
                </a:solidFill>
                <a:effectLst/>
                <a:latin typeface="source-code-pro"/>
              </a:rPr>
              <a:t>1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, </a:t>
            </a:r>
            <a:r>
              <a:rPr lang="en-US" sz="1200" b="0" i="0" dirty="0" err="1">
                <a:solidFill>
                  <a:srgbClr val="242424"/>
                </a:solidFill>
                <a:effectLst/>
                <a:latin typeface="source-code-pro"/>
              </a:rPr>
              <a:t>inplace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=</a:t>
            </a:r>
            <a:r>
              <a:rPr lang="en-US" sz="1200" b="0" i="0" dirty="0">
                <a:solidFill>
                  <a:srgbClr val="AA0D91"/>
                </a:solidFill>
                <a:effectLst/>
                <a:latin typeface="source-code-pro"/>
              </a:rPr>
              <a:t>True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)</a:t>
            </a:r>
            <a:br>
              <a:rPr lang="en-US" sz="1200" dirty="0"/>
            </a:br>
            <a:r>
              <a:rPr lang="en-US" sz="1200" b="0" i="0" dirty="0" err="1">
                <a:solidFill>
                  <a:srgbClr val="242424"/>
                </a:solidFill>
                <a:effectLst/>
                <a:latin typeface="source-code-pro"/>
              </a:rPr>
              <a:t>train_df.drop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(</a:t>
            </a:r>
            <a:r>
              <a:rPr lang="en-US" sz="1200" b="0" i="0" dirty="0">
                <a:solidFill>
                  <a:srgbClr val="C41A16"/>
                </a:solidFill>
                <a:effectLst/>
                <a:latin typeface="source-code-pro"/>
              </a:rPr>
              <a:t>'date'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, axis=</a:t>
            </a:r>
            <a:r>
              <a:rPr lang="en-US" sz="1200" b="0" i="0" dirty="0">
                <a:solidFill>
                  <a:srgbClr val="1C00CF"/>
                </a:solidFill>
                <a:effectLst/>
                <a:latin typeface="source-code-pro"/>
              </a:rPr>
              <a:t>1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, </a:t>
            </a:r>
            <a:r>
              <a:rPr lang="en-US" sz="1200" b="0" i="0" dirty="0" err="1">
                <a:solidFill>
                  <a:srgbClr val="242424"/>
                </a:solidFill>
                <a:effectLst/>
                <a:latin typeface="source-code-pro"/>
              </a:rPr>
              <a:t>inplace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=</a:t>
            </a:r>
            <a:r>
              <a:rPr lang="en-US" sz="1200" b="0" i="0" dirty="0">
                <a:solidFill>
                  <a:srgbClr val="AA0D91"/>
                </a:solidFill>
                <a:effectLst/>
                <a:latin typeface="source-code-pro"/>
              </a:rPr>
              <a:t>True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)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0" i="0" dirty="0" err="1">
                <a:solidFill>
                  <a:srgbClr val="242424"/>
                </a:solidFill>
                <a:effectLst/>
                <a:latin typeface="source-code-pro"/>
              </a:rPr>
              <a:t>kaggle_test_df.drop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(</a:t>
            </a:r>
            <a:r>
              <a:rPr lang="en-US" sz="1200" b="0" i="0" dirty="0">
                <a:solidFill>
                  <a:srgbClr val="C41A16"/>
                </a:solidFill>
                <a:effectLst/>
                <a:latin typeface="source-code-pro"/>
              </a:rPr>
              <a:t>'</a:t>
            </a:r>
            <a:r>
              <a:rPr lang="en-US" sz="1200" b="0" i="0" dirty="0" err="1">
                <a:solidFill>
                  <a:srgbClr val="C41A16"/>
                </a:solidFill>
                <a:effectLst/>
                <a:latin typeface="source-code-pro"/>
              </a:rPr>
              <a:t>feature_BA</a:t>
            </a:r>
            <a:r>
              <a:rPr lang="en-US" sz="1200" b="0" i="0" dirty="0">
                <a:solidFill>
                  <a:srgbClr val="C41A16"/>
                </a:solidFill>
                <a:effectLst/>
                <a:latin typeface="source-code-pro"/>
              </a:rPr>
              <a:t>'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, axis=</a:t>
            </a:r>
            <a:r>
              <a:rPr lang="en-US" sz="1200" b="0" i="0" dirty="0">
                <a:solidFill>
                  <a:srgbClr val="1C00CF"/>
                </a:solidFill>
                <a:effectLst/>
                <a:latin typeface="source-code-pro"/>
              </a:rPr>
              <a:t>1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, </a:t>
            </a:r>
            <a:r>
              <a:rPr lang="en-US" sz="1200" b="0" i="0" dirty="0" err="1">
                <a:solidFill>
                  <a:srgbClr val="242424"/>
                </a:solidFill>
                <a:effectLst/>
                <a:latin typeface="source-code-pro"/>
              </a:rPr>
              <a:t>inplace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=</a:t>
            </a:r>
            <a:r>
              <a:rPr lang="en-US" sz="1200" b="0" i="0" dirty="0">
                <a:solidFill>
                  <a:srgbClr val="AA0D91"/>
                </a:solidFill>
                <a:effectLst/>
                <a:latin typeface="source-code-pro"/>
              </a:rPr>
              <a:t>True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)</a:t>
            </a:r>
            <a:br>
              <a:rPr lang="en-US" sz="1200" dirty="0"/>
            </a:br>
            <a:r>
              <a:rPr lang="en-US" sz="1200" b="0" i="0" dirty="0" err="1">
                <a:solidFill>
                  <a:srgbClr val="242424"/>
                </a:solidFill>
                <a:effectLst/>
                <a:latin typeface="source-code-pro"/>
              </a:rPr>
              <a:t>kaggle_test_df.drop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(</a:t>
            </a:r>
            <a:r>
              <a:rPr lang="en-US" sz="1200" b="0" i="0" dirty="0">
                <a:solidFill>
                  <a:srgbClr val="C41A16"/>
                </a:solidFill>
                <a:effectLst/>
                <a:latin typeface="source-code-pro"/>
              </a:rPr>
              <a:t>'</a:t>
            </a:r>
            <a:r>
              <a:rPr lang="en-US" sz="1200" b="0" i="0" dirty="0" err="1">
                <a:solidFill>
                  <a:srgbClr val="C41A16"/>
                </a:solidFill>
                <a:effectLst/>
                <a:latin typeface="source-code-pro"/>
              </a:rPr>
              <a:t>feature_BB</a:t>
            </a:r>
            <a:r>
              <a:rPr lang="en-US" sz="1200" b="0" i="0" dirty="0">
                <a:solidFill>
                  <a:srgbClr val="C41A16"/>
                </a:solidFill>
                <a:effectLst/>
                <a:latin typeface="source-code-pro"/>
              </a:rPr>
              <a:t>'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, axis=</a:t>
            </a:r>
            <a:r>
              <a:rPr lang="en-US" sz="1200" b="0" i="0" dirty="0">
                <a:solidFill>
                  <a:srgbClr val="1C00CF"/>
                </a:solidFill>
                <a:effectLst/>
                <a:latin typeface="source-code-pro"/>
              </a:rPr>
              <a:t>1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, </a:t>
            </a:r>
            <a:r>
              <a:rPr lang="en-US" sz="1200" b="0" i="0" dirty="0" err="1">
                <a:solidFill>
                  <a:srgbClr val="242424"/>
                </a:solidFill>
                <a:effectLst/>
                <a:latin typeface="source-code-pro"/>
              </a:rPr>
              <a:t>inplace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=</a:t>
            </a:r>
            <a:r>
              <a:rPr lang="en-US" sz="1200" b="0" i="0" dirty="0">
                <a:solidFill>
                  <a:srgbClr val="AA0D91"/>
                </a:solidFill>
                <a:effectLst/>
                <a:latin typeface="source-code-pro"/>
              </a:rPr>
              <a:t>True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)</a:t>
            </a:r>
            <a:br>
              <a:rPr lang="en-US" sz="1200" dirty="0"/>
            </a:br>
            <a:r>
              <a:rPr lang="en-US" sz="1200" b="0" i="0" dirty="0" err="1">
                <a:solidFill>
                  <a:srgbClr val="242424"/>
                </a:solidFill>
                <a:effectLst/>
                <a:latin typeface="source-code-pro"/>
              </a:rPr>
              <a:t>kaggle_test_df.drop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(</a:t>
            </a:r>
            <a:r>
              <a:rPr lang="en-US" sz="1200" b="0" i="0" dirty="0">
                <a:solidFill>
                  <a:srgbClr val="C41A16"/>
                </a:solidFill>
                <a:effectLst/>
                <a:latin typeface="source-code-pro"/>
              </a:rPr>
              <a:t>'date'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, axis=</a:t>
            </a:r>
            <a:r>
              <a:rPr lang="en-US" sz="1200" b="0" i="0" dirty="0">
                <a:solidFill>
                  <a:srgbClr val="1C00CF"/>
                </a:solidFill>
                <a:effectLst/>
                <a:latin typeface="source-code-pro"/>
              </a:rPr>
              <a:t>1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, </a:t>
            </a:r>
            <a:r>
              <a:rPr lang="en-US" sz="1200" b="0" i="0" dirty="0" err="1">
                <a:solidFill>
                  <a:srgbClr val="242424"/>
                </a:solidFill>
                <a:effectLst/>
                <a:latin typeface="source-code-pro"/>
              </a:rPr>
              <a:t>inplace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=</a:t>
            </a:r>
            <a:r>
              <a:rPr lang="en-US" sz="1200" b="0" i="0" dirty="0">
                <a:solidFill>
                  <a:srgbClr val="AA0D91"/>
                </a:solidFill>
                <a:effectLst/>
                <a:latin typeface="source-code-pro"/>
              </a:rPr>
              <a:t>True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code-pro"/>
              </a:rPr>
              <a:t>)</a:t>
            </a:r>
            <a:endParaRPr lang="en-BE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916887-6B89-729A-B0FF-CFC7C4434AD7}"/>
              </a:ext>
            </a:extLst>
          </p:cNvPr>
          <p:cNvSpPr txBox="1"/>
          <p:nvPr/>
        </p:nvSpPr>
        <p:spPr>
          <a:xfrm>
            <a:off x="2212040" y="3429000"/>
            <a:ext cx="5307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dirty="0"/>
              <a:t>Two features are highly correlated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dirty="0"/>
              <a:t>There is no added value in keeping them 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AC17D-8852-03B6-B16B-0E85562A4D22}"/>
              </a:ext>
            </a:extLst>
          </p:cNvPr>
          <p:cNvSpPr txBox="1"/>
          <p:nvPr/>
        </p:nvSpPr>
        <p:spPr>
          <a:xfrm>
            <a:off x="3615431" y="884011"/>
            <a:ext cx="5075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/>
              <a:t>It's always worth reducing complexity for the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A2AB71-FE43-CE63-DD85-B0B610E2CFF7}"/>
              </a:ext>
            </a:extLst>
          </p:cNvPr>
          <p:cNvSpPr txBox="1"/>
          <p:nvPr/>
        </p:nvSpPr>
        <p:spPr>
          <a:xfrm>
            <a:off x="1056442" y="4445616"/>
            <a:ext cx="108840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/>
              <a:t>You have to be careful in the real world, because what's true at a given moment may not be true in the future (monitoring is needed).</a:t>
            </a:r>
          </a:p>
        </p:txBody>
      </p:sp>
    </p:spTree>
    <p:extLst>
      <p:ext uri="{BB962C8B-B14F-4D97-AF65-F5344CB8AC3E}">
        <p14:creationId xmlns:p14="http://schemas.microsoft.com/office/powerpoint/2010/main" val="262836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68F7-11B9-742A-34D8-6FF377F5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939" y="266699"/>
            <a:ext cx="6913269" cy="814526"/>
          </a:xfrm>
        </p:spPr>
        <p:txBody>
          <a:bodyPr/>
          <a:lstStyle/>
          <a:p>
            <a:r>
              <a:rPr lang="en-US" dirty="0"/>
              <a:t>Contents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B28FB-6D53-31FC-ADD6-2C280CBA2F59}"/>
              </a:ext>
            </a:extLst>
          </p:cNvPr>
          <p:cNvSpPr txBox="1"/>
          <p:nvPr/>
        </p:nvSpPr>
        <p:spPr>
          <a:xfrm>
            <a:off x="1670317" y="1204443"/>
            <a:ext cx="956251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latin typeface="source-serif-pro"/>
              </a:rPr>
              <a:t>Goal of the competition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latin typeface="source-serif-pro"/>
              </a:rPr>
              <a:t>Strategy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latin typeface="source-serif-pro"/>
              </a:rPr>
              <a:t>Kaggle Dataset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latin typeface="source-serif-pro"/>
              </a:rPr>
              <a:t>Features/Target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latin typeface="source-serif-pro"/>
              </a:rPr>
              <a:t>EDA (Exploratory Data Analysis)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latin typeface="source-serif-pro"/>
              </a:rPr>
              <a:t>Features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latin typeface="source-serif-pro"/>
              </a:rPr>
              <a:t>CQR (Conformalized Quantiles Prediction)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latin typeface="source-serif-pro"/>
              </a:rPr>
              <a:t>ICP (Inductive Conformal Prediction) Dataset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latin typeface="source-serif-pro"/>
              </a:rPr>
              <a:t>Model Fitting on Proper Training Set (Catboost, Hyperparameters tuning, Pinball loss function,…)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latin typeface="source-serif-pro"/>
              </a:rPr>
              <a:t>Prediction on Calibration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latin typeface="source-serif-pro"/>
              </a:rPr>
              <a:t>Non-Conformity Score computation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latin typeface="source-serif-pro"/>
              </a:rPr>
              <a:t>Quantile Computation (Correction factor to be applied on Points Prediction)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latin typeface="source-serif-pro"/>
              </a:rPr>
              <a:t>Prediction Intervals Computation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latin typeface="source-serif-pro"/>
              </a:rPr>
              <a:t>Evaluation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latin typeface="source-serif-pro"/>
              </a:rPr>
              <a:t>Submission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latin typeface="source-serif-pro"/>
              </a:rPr>
              <a:t>The secret of victory</a:t>
            </a:r>
          </a:p>
        </p:txBody>
      </p:sp>
    </p:spTree>
    <p:extLst>
      <p:ext uri="{BB962C8B-B14F-4D97-AF65-F5344CB8AC3E}">
        <p14:creationId xmlns:p14="http://schemas.microsoft.com/office/powerpoint/2010/main" val="2257419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68F7-11B9-742A-34D8-6FF377F5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508" y="597025"/>
            <a:ext cx="7378509" cy="814526"/>
          </a:xfrm>
        </p:spPr>
        <p:txBody>
          <a:bodyPr>
            <a:normAutofit/>
          </a:bodyPr>
          <a:lstStyle/>
          <a:p>
            <a:r>
              <a:rPr lang="en-US" dirty="0"/>
              <a:t>CQR Process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33667-DD8D-B057-B829-B04C03CD811A}"/>
              </a:ext>
            </a:extLst>
          </p:cNvPr>
          <p:cNvSpPr txBox="1"/>
          <p:nvPr/>
        </p:nvSpPr>
        <p:spPr>
          <a:xfrm>
            <a:off x="2511220" y="1737471"/>
            <a:ext cx="82330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Dataset Setup to fit the ICP Framework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Multiquantiles Regressor Model Training on Proper Training Set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Prediction on Calibration Set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Non-Conformity Scores Calculations (Output = Error distributions)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Compute Quantile based on User Confidence Level applied on Error distributions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Adjust the predicted quantiles based on the previous CQR computed quantile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380145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68F7-11B9-742A-34D8-6FF377F5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979" y="205040"/>
            <a:ext cx="6993168" cy="814526"/>
          </a:xfrm>
        </p:spPr>
        <p:txBody>
          <a:bodyPr/>
          <a:lstStyle/>
          <a:p>
            <a:r>
              <a:rPr lang="en-US" dirty="0"/>
              <a:t>ICP Dataset Setup</a:t>
            </a:r>
            <a:endParaRPr lang="en-BE" dirty="0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F73A2628-194F-90E3-8DEF-451F3818B45E}"/>
              </a:ext>
            </a:extLst>
          </p:cNvPr>
          <p:cNvSpPr/>
          <p:nvPr/>
        </p:nvSpPr>
        <p:spPr>
          <a:xfrm>
            <a:off x="2433628" y="1752045"/>
            <a:ext cx="6511384" cy="714064"/>
          </a:xfrm>
          <a:prstGeom prst="can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1600" dirty="0"/>
              <a:t>Training Set</a:t>
            </a:r>
          </a:p>
          <a:p>
            <a:pPr algn="ctr"/>
            <a:endParaRPr lang="en-BE" dirty="0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9A333F83-D547-55DD-53B7-1058F9D10D4B}"/>
              </a:ext>
            </a:extLst>
          </p:cNvPr>
          <p:cNvSpPr/>
          <p:nvPr/>
        </p:nvSpPr>
        <p:spPr>
          <a:xfrm>
            <a:off x="2433628" y="2982118"/>
            <a:ext cx="4604482" cy="714064"/>
          </a:xfrm>
          <a:prstGeom prst="can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1600" dirty="0"/>
              <a:t>Training Set</a:t>
            </a:r>
          </a:p>
          <a:p>
            <a:pPr algn="ctr"/>
            <a:endParaRPr lang="en-BE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7F9DC2F5-76AA-CBD6-9EE9-DBFA8D8F0819}"/>
              </a:ext>
            </a:extLst>
          </p:cNvPr>
          <p:cNvSpPr/>
          <p:nvPr/>
        </p:nvSpPr>
        <p:spPr>
          <a:xfrm>
            <a:off x="7038110" y="2972881"/>
            <a:ext cx="1906902" cy="714064"/>
          </a:xfrm>
          <a:prstGeom prst="can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1600" dirty="0"/>
              <a:t>Validation Set</a:t>
            </a:r>
          </a:p>
          <a:p>
            <a:pPr algn="ctr"/>
            <a:endParaRPr lang="en-BE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39B51119-22FF-63F3-52C2-D3E81B6BDB3D}"/>
              </a:ext>
            </a:extLst>
          </p:cNvPr>
          <p:cNvSpPr/>
          <p:nvPr/>
        </p:nvSpPr>
        <p:spPr>
          <a:xfrm>
            <a:off x="2433628" y="4164927"/>
            <a:ext cx="3062006" cy="714064"/>
          </a:xfrm>
          <a:prstGeom prst="can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1600" dirty="0"/>
              <a:t>Proper  Training Set</a:t>
            </a:r>
          </a:p>
          <a:p>
            <a:pPr algn="ctr"/>
            <a:endParaRPr lang="en-BE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F80FF502-50FE-2CB2-BB1E-6EFADE2A004F}"/>
              </a:ext>
            </a:extLst>
          </p:cNvPr>
          <p:cNvSpPr/>
          <p:nvPr/>
        </p:nvSpPr>
        <p:spPr>
          <a:xfrm>
            <a:off x="5495634" y="4164927"/>
            <a:ext cx="1542476" cy="714064"/>
          </a:xfrm>
          <a:prstGeom prst="can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r>
              <a:rPr lang="en-US" sz="1600" dirty="0"/>
              <a:t>Calibration Set</a:t>
            </a:r>
          </a:p>
          <a:p>
            <a:pPr algn="ctr"/>
            <a:endParaRPr lang="en-BE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055D59BB-1758-7F02-1AC7-AC13F8DF4487}"/>
              </a:ext>
            </a:extLst>
          </p:cNvPr>
          <p:cNvSpPr/>
          <p:nvPr/>
        </p:nvSpPr>
        <p:spPr>
          <a:xfrm>
            <a:off x="8945012" y="1752045"/>
            <a:ext cx="1594260" cy="714064"/>
          </a:xfrm>
          <a:prstGeom prst="can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1600" dirty="0"/>
              <a:t>Public Test Set</a:t>
            </a:r>
          </a:p>
          <a:p>
            <a:pPr algn="ctr"/>
            <a:endParaRPr lang="en-BE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6380FD3E-BA7D-00ED-E8D7-296C20543CDA}"/>
              </a:ext>
            </a:extLst>
          </p:cNvPr>
          <p:cNvSpPr/>
          <p:nvPr/>
        </p:nvSpPr>
        <p:spPr>
          <a:xfrm>
            <a:off x="7038110" y="4156317"/>
            <a:ext cx="1906902" cy="714064"/>
          </a:xfrm>
          <a:prstGeom prst="can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1600" dirty="0"/>
              <a:t>Validation Set</a:t>
            </a:r>
          </a:p>
          <a:p>
            <a:pPr algn="ctr"/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C56A6C-A794-0BA6-35DD-A1044B61C2C2}"/>
              </a:ext>
            </a:extLst>
          </p:cNvPr>
          <p:cNvSpPr txBox="1"/>
          <p:nvPr/>
        </p:nvSpPr>
        <p:spPr>
          <a:xfrm>
            <a:off x="2433628" y="2571829"/>
            <a:ext cx="7739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X_train, X_val, y_train, y_val = train_test_split(X, y, test_size=</a:t>
            </a:r>
            <a:r>
              <a:rPr lang="en-US" b="0" i="0" dirty="0">
                <a:solidFill>
                  <a:srgbClr val="1C00CF"/>
                </a:solidFill>
                <a:effectLst/>
                <a:latin typeface="source-code-pro"/>
              </a:rPr>
              <a:t>5360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)</a:t>
            </a:r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5D05F3-B987-3505-E5E2-1386E116BD65}"/>
              </a:ext>
            </a:extLst>
          </p:cNvPr>
          <p:cNvSpPr txBox="1"/>
          <p:nvPr/>
        </p:nvSpPr>
        <p:spPr>
          <a:xfrm>
            <a:off x="1224204" y="3767540"/>
            <a:ext cx="10627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X_proper_train, X_cal, y_proper_train, y_cal = train_test_split(X_train, y_train, test_size=</a:t>
            </a:r>
            <a:r>
              <a:rPr lang="en-US" b="0" i="0" dirty="0">
                <a:solidFill>
                  <a:srgbClr val="1C00CF"/>
                </a:solidFill>
                <a:effectLst/>
                <a:latin typeface="source-code-pro"/>
              </a:rPr>
              <a:t>0.12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, random_state=</a:t>
            </a:r>
            <a:r>
              <a:rPr lang="en-US" b="0" i="0" dirty="0">
                <a:solidFill>
                  <a:srgbClr val="1C00CF"/>
                </a:solidFill>
                <a:effectLst/>
                <a:latin typeface="source-code-pro"/>
              </a:rPr>
              <a:t>1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)</a:t>
            </a:r>
            <a:endParaRPr lang="en-BE" dirty="0"/>
          </a:p>
        </p:txBody>
      </p:sp>
      <p:sp>
        <p:nvSpPr>
          <p:cNvPr id="37" name="Graphic 24" descr="Badge 1 with solid fill">
            <a:extLst>
              <a:ext uri="{FF2B5EF4-FFF2-40B4-BE49-F238E27FC236}">
                <a16:creationId xmlns:a16="http://schemas.microsoft.com/office/drawing/2014/main" id="{17A6DF50-D55A-EE72-BE36-1C96EA2B73EF}"/>
              </a:ext>
            </a:extLst>
          </p:cNvPr>
          <p:cNvSpPr/>
          <p:nvPr/>
        </p:nvSpPr>
        <p:spPr>
          <a:xfrm>
            <a:off x="1831428" y="296066"/>
            <a:ext cx="723499" cy="723500"/>
          </a:xfrm>
          <a:custGeom>
            <a:avLst/>
            <a:gdLst>
              <a:gd name="connsiteX0" fmla="*/ 361750 w 723499"/>
              <a:gd name="connsiteY0" fmla="*/ 0 h 723500"/>
              <a:gd name="connsiteX1" fmla="*/ 0 w 723499"/>
              <a:gd name="connsiteY1" fmla="*/ 361750 h 723500"/>
              <a:gd name="connsiteX2" fmla="*/ 361750 w 723499"/>
              <a:gd name="connsiteY2" fmla="*/ 723500 h 723500"/>
              <a:gd name="connsiteX3" fmla="*/ 723500 w 723499"/>
              <a:gd name="connsiteY3" fmla="*/ 361750 h 723500"/>
              <a:gd name="connsiteX4" fmla="*/ 723500 w 723499"/>
              <a:gd name="connsiteY4" fmla="*/ 361712 h 723500"/>
              <a:gd name="connsiteX5" fmla="*/ 362036 w 723499"/>
              <a:gd name="connsiteY5" fmla="*/ 0 h 723500"/>
              <a:gd name="connsiteX6" fmla="*/ 361750 w 723499"/>
              <a:gd name="connsiteY6" fmla="*/ 0 h 723500"/>
              <a:gd name="connsiteX7" fmla="*/ 401431 w 723499"/>
              <a:gd name="connsiteY7" fmla="*/ 515303 h 723500"/>
              <a:gd name="connsiteX8" fmla="*/ 346405 w 723499"/>
              <a:gd name="connsiteY8" fmla="*/ 515303 h 723500"/>
              <a:gd name="connsiteX9" fmla="*/ 346405 w 723499"/>
              <a:gd name="connsiteY9" fmla="*/ 252498 h 723500"/>
              <a:gd name="connsiteX10" fmla="*/ 331689 w 723499"/>
              <a:gd name="connsiteY10" fmla="*/ 261671 h 723500"/>
              <a:gd name="connsiteX11" fmla="*/ 315725 w 723499"/>
              <a:gd name="connsiteY11" fmla="*/ 269577 h 723500"/>
              <a:gd name="connsiteX12" fmla="*/ 297066 w 723499"/>
              <a:gd name="connsiteY12" fmla="*/ 276063 h 723500"/>
              <a:gd name="connsiteX13" fmla="*/ 275558 w 723499"/>
              <a:gd name="connsiteY13" fmla="*/ 281912 h 723500"/>
              <a:gd name="connsiteX14" fmla="*/ 275558 w 723499"/>
              <a:gd name="connsiteY14" fmla="*/ 237954 h 723500"/>
              <a:gd name="connsiteX15" fmla="*/ 289941 w 723499"/>
              <a:gd name="connsiteY15" fmla="*/ 233524 h 723500"/>
              <a:gd name="connsiteX16" fmla="*/ 302762 w 723499"/>
              <a:gd name="connsiteY16" fmla="*/ 229095 h 723500"/>
              <a:gd name="connsiteX17" fmla="*/ 315411 w 723499"/>
              <a:gd name="connsiteY17" fmla="*/ 223876 h 723500"/>
              <a:gd name="connsiteX18" fmla="*/ 328060 w 723499"/>
              <a:gd name="connsiteY18" fmla="*/ 218656 h 723500"/>
              <a:gd name="connsiteX19" fmla="*/ 340224 w 723499"/>
              <a:gd name="connsiteY19" fmla="*/ 212331 h 723500"/>
              <a:gd name="connsiteX20" fmla="*/ 352415 w 723499"/>
              <a:gd name="connsiteY20" fmla="*/ 205664 h 723500"/>
              <a:gd name="connsiteX21" fmla="*/ 365531 w 723499"/>
              <a:gd name="connsiteY21" fmla="*/ 198044 h 723500"/>
              <a:gd name="connsiteX22" fmla="*/ 378666 w 723499"/>
              <a:gd name="connsiteY22" fmla="*/ 190424 h 723500"/>
              <a:gd name="connsiteX23" fmla="*/ 401431 w 723499"/>
              <a:gd name="connsiteY23" fmla="*/ 190424 h 72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3499" h="723500">
                <a:moveTo>
                  <a:pt x="361750" y="0"/>
                </a:moveTo>
                <a:cubicBezTo>
                  <a:pt x="161961" y="0"/>
                  <a:pt x="0" y="161961"/>
                  <a:pt x="0" y="361750"/>
                </a:cubicBezTo>
                <a:cubicBezTo>
                  <a:pt x="0" y="561539"/>
                  <a:pt x="161961" y="723500"/>
                  <a:pt x="361750" y="723500"/>
                </a:cubicBezTo>
                <a:cubicBezTo>
                  <a:pt x="561539" y="723500"/>
                  <a:pt x="723500" y="561539"/>
                  <a:pt x="723500" y="361750"/>
                </a:cubicBezTo>
                <a:cubicBezTo>
                  <a:pt x="723500" y="361738"/>
                  <a:pt x="723500" y="361724"/>
                  <a:pt x="723500" y="361712"/>
                </a:cubicBezTo>
                <a:cubicBezTo>
                  <a:pt x="723569" y="162013"/>
                  <a:pt x="561735" y="69"/>
                  <a:pt x="362036" y="0"/>
                </a:cubicBezTo>
                <a:cubicBezTo>
                  <a:pt x="361940" y="0"/>
                  <a:pt x="361845" y="0"/>
                  <a:pt x="361750" y="0"/>
                </a:cubicBezTo>
                <a:close/>
                <a:moveTo>
                  <a:pt x="401431" y="515303"/>
                </a:moveTo>
                <a:lnTo>
                  <a:pt x="346405" y="515303"/>
                </a:lnTo>
                <a:lnTo>
                  <a:pt x="346405" y="252498"/>
                </a:lnTo>
                <a:cubicBezTo>
                  <a:pt x="341757" y="255673"/>
                  <a:pt x="336852" y="258731"/>
                  <a:pt x="331689" y="261671"/>
                </a:cubicBezTo>
                <a:cubicBezTo>
                  <a:pt x="326529" y="264621"/>
                  <a:pt x="321198" y="267260"/>
                  <a:pt x="315725" y="269577"/>
                </a:cubicBezTo>
                <a:cubicBezTo>
                  <a:pt x="309807" y="271901"/>
                  <a:pt x="303587" y="274063"/>
                  <a:pt x="297066" y="276063"/>
                </a:cubicBezTo>
                <a:cubicBezTo>
                  <a:pt x="290544" y="278063"/>
                  <a:pt x="283375" y="280013"/>
                  <a:pt x="275558" y="281912"/>
                </a:cubicBezTo>
                <a:lnTo>
                  <a:pt x="275558" y="237954"/>
                </a:lnTo>
                <a:cubicBezTo>
                  <a:pt x="280828" y="236474"/>
                  <a:pt x="285623" y="234998"/>
                  <a:pt x="289941" y="233524"/>
                </a:cubicBezTo>
                <a:cubicBezTo>
                  <a:pt x="294259" y="232051"/>
                  <a:pt x="298533" y="230575"/>
                  <a:pt x="302762" y="229095"/>
                </a:cubicBezTo>
                <a:cubicBezTo>
                  <a:pt x="306962" y="227409"/>
                  <a:pt x="311191" y="225676"/>
                  <a:pt x="315411" y="223876"/>
                </a:cubicBezTo>
                <a:cubicBezTo>
                  <a:pt x="319630" y="222075"/>
                  <a:pt x="323840" y="220351"/>
                  <a:pt x="328060" y="218656"/>
                </a:cubicBezTo>
                <a:cubicBezTo>
                  <a:pt x="332061" y="216548"/>
                  <a:pt x="336115" y="214439"/>
                  <a:pt x="340224" y="212331"/>
                </a:cubicBezTo>
                <a:cubicBezTo>
                  <a:pt x="344332" y="210224"/>
                  <a:pt x="348396" y="208000"/>
                  <a:pt x="352415" y="205664"/>
                </a:cubicBezTo>
                <a:cubicBezTo>
                  <a:pt x="356861" y="203352"/>
                  <a:pt x="361233" y="200813"/>
                  <a:pt x="365531" y="198044"/>
                </a:cubicBezTo>
                <a:cubicBezTo>
                  <a:pt x="369830" y="195275"/>
                  <a:pt x="374209" y="192736"/>
                  <a:pt x="378666" y="190424"/>
                </a:cubicBezTo>
                <a:lnTo>
                  <a:pt x="401431" y="190424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219890BB-1E1C-667B-8FDA-A73711E3D5C5}"/>
              </a:ext>
            </a:extLst>
          </p:cNvPr>
          <p:cNvSpPr/>
          <p:nvPr/>
        </p:nvSpPr>
        <p:spPr>
          <a:xfrm>
            <a:off x="8945012" y="2963644"/>
            <a:ext cx="1594260" cy="714064"/>
          </a:xfrm>
          <a:prstGeom prst="can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1600" dirty="0"/>
              <a:t>Public Test Set</a:t>
            </a:r>
          </a:p>
          <a:p>
            <a:pPr algn="ctr"/>
            <a:endParaRPr lang="en-BE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D491649-68F4-9ED9-09E4-5A20768CCEAF}"/>
              </a:ext>
            </a:extLst>
          </p:cNvPr>
          <p:cNvSpPr/>
          <p:nvPr/>
        </p:nvSpPr>
        <p:spPr>
          <a:xfrm>
            <a:off x="8945012" y="4164927"/>
            <a:ext cx="1594260" cy="714064"/>
          </a:xfrm>
          <a:prstGeom prst="can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1600" dirty="0"/>
              <a:t>Public Test Set</a:t>
            </a:r>
          </a:p>
          <a:p>
            <a:pPr algn="ctr"/>
            <a:endParaRPr lang="en-B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CCCACF-FCB7-1A3F-6650-FE55EC89D4BB}"/>
              </a:ext>
            </a:extLst>
          </p:cNvPr>
          <p:cNvSpPr txBox="1"/>
          <p:nvPr/>
        </p:nvSpPr>
        <p:spPr>
          <a:xfrm>
            <a:off x="2671482" y="1106835"/>
            <a:ext cx="8041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/>
              <a:t>The </a:t>
            </a:r>
            <a:r>
              <a:rPr lang="en-BE" dirty="0">
                <a:solidFill>
                  <a:srgbClr val="0070C0"/>
                </a:solidFill>
              </a:rPr>
              <a:t>first step </a:t>
            </a:r>
            <a:r>
              <a:rPr lang="en-BE" dirty="0"/>
              <a:t>is to keep a calibration set separate from the proper training set.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C65435-457B-2218-2BB4-4DCE6B33DDB4}"/>
              </a:ext>
            </a:extLst>
          </p:cNvPr>
          <p:cNvSpPr txBox="1"/>
          <p:nvPr/>
        </p:nvSpPr>
        <p:spPr>
          <a:xfrm>
            <a:off x="2585762" y="5257048"/>
            <a:ext cx="7731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/>
              <a:t>The Calibration set will play a role in determining the Non-Conformity scores.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A1DC53-FA2E-378E-26D9-B2A19583110A}"/>
              </a:ext>
            </a:extLst>
          </p:cNvPr>
          <p:cNvSpPr txBox="1"/>
          <p:nvPr/>
        </p:nvSpPr>
        <p:spPr>
          <a:xfrm>
            <a:off x="2585762" y="6434919"/>
            <a:ext cx="3744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ICP* : </a:t>
            </a:r>
            <a:r>
              <a:rPr lang="en-US" b="1" dirty="0"/>
              <a:t>I</a:t>
            </a:r>
            <a:r>
              <a:rPr lang="en-US" dirty="0"/>
              <a:t>nductive </a:t>
            </a:r>
            <a:r>
              <a:rPr lang="en-US" b="1" dirty="0"/>
              <a:t>C</a:t>
            </a:r>
            <a:r>
              <a:rPr lang="en-US" dirty="0"/>
              <a:t>onformal </a:t>
            </a:r>
            <a:r>
              <a:rPr lang="en-US" b="1" dirty="0"/>
              <a:t>P</a:t>
            </a:r>
            <a:r>
              <a:rPr lang="en-US" dirty="0"/>
              <a:t>rediction</a:t>
            </a:r>
            <a:endParaRPr lang="en-B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7E4E5C-8A61-6F29-F6AF-3343ECDB1209}"/>
              </a:ext>
            </a:extLst>
          </p:cNvPr>
          <p:cNvCxnSpPr>
            <a:cxnSpLocks/>
          </p:cNvCxnSpPr>
          <p:nvPr/>
        </p:nvCxnSpPr>
        <p:spPr>
          <a:xfrm flipH="1">
            <a:off x="5495634" y="4962617"/>
            <a:ext cx="600366" cy="294431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826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GitHub - catboost/catboost: A fast, scalable, high performance Gradient  Boosting on Decision Trees library, used for ranking, classification,  regression and other machine learning tasks for Python, R, Java, C++.  Supports computation on">
            <a:extLst>
              <a:ext uri="{FF2B5EF4-FFF2-40B4-BE49-F238E27FC236}">
                <a16:creationId xmlns:a16="http://schemas.microsoft.com/office/drawing/2014/main" id="{C3CBC813-2423-CC5C-22FA-5BB6EDCF3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500" y="3439226"/>
            <a:ext cx="1722268" cy="72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30EB75E-EA6E-47A5-3A30-E3AB6852B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3051" y="144194"/>
            <a:ext cx="7989750" cy="814526"/>
          </a:xfrm>
        </p:spPr>
        <p:txBody>
          <a:bodyPr>
            <a:normAutofit/>
          </a:bodyPr>
          <a:lstStyle/>
          <a:p>
            <a:r>
              <a:rPr lang="en-US" dirty="0"/>
              <a:t>Model Fitting on Proper Training Set</a:t>
            </a:r>
            <a:endParaRPr lang="en-BE" dirty="0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591E8F20-3ECB-0C17-0F88-EEFBCD6F7938}"/>
              </a:ext>
            </a:extLst>
          </p:cNvPr>
          <p:cNvSpPr/>
          <p:nvPr/>
        </p:nvSpPr>
        <p:spPr>
          <a:xfrm>
            <a:off x="2433609" y="1914999"/>
            <a:ext cx="3062006" cy="714064"/>
          </a:xfrm>
          <a:prstGeom prst="can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1600" dirty="0"/>
              <a:t>Proper Training Set</a:t>
            </a:r>
          </a:p>
          <a:p>
            <a:pPr algn="ctr"/>
            <a:endParaRPr lang="en-BE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9276E8-62D8-5577-C2F3-81BA65F76632}"/>
              </a:ext>
            </a:extLst>
          </p:cNvPr>
          <p:cNvSpPr/>
          <p:nvPr/>
        </p:nvSpPr>
        <p:spPr>
          <a:xfrm>
            <a:off x="3091589" y="3314283"/>
            <a:ext cx="1722268" cy="973916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MultiQuantiles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Regressor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Model</a:t>
            </a:r>
            <a:endParaRPr lang="en-BE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3158AC4-F1FB-5CC3-3069-A52C8BC9D821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3952723" y="2612267"/>
            <a:ext cx="0" cy="702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3C020EB-B675-612F-6EF3-291D0989BA79}"/>
              </a:ext>
            </a:extLst>
          </p:cNvPr>
          <p:cNvSpPr/>
          <p:nvPr/>
        </p:nvSpPr>
        <p:spPr>
          <a:xfrm>
            <a:off x="3091589" y="5049752"/>
            <a:ext cx="1722268" cy="97391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 Output</a:t>
            </a:r>
            <a:endParaRPr lang="en-BE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0FB9323-B89E-0C26-6B53-1DCB886764A0}"/>
              </a:ext>
            </a:extLst>
          </p:cNvPr>
          <p:cNvCxnSpPr>
            <a:cxnSpLocks/>
          </p:cNvCxnSpPr>
          <p:nvPr/>
        </p:nvCxnSpPr>
        <p:spPr>
          <a:xfrm>
            <a:off x="3947664" y="4328199"/>
            <a:ext cx="0" cy="702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0CBCB87-A8D2-BFCE-C5C9-CA95AF1EE127}"/>
              </a:ext>
            </a:extLst>
          </p:cNvPr>
          <p:cNvSpPr txBox="1"/>
          <p:nvPr/>
        </p:nvSpPr>
        <p:spPr>
          <a:xfrm>
            <a:off x="6096000" y="2366611"/>
            <a:ext cx="465299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rgbClr val="007400"/>
                </a:solidFill>
                <a:effectLst/>
                <a:latin typeface="source-code-pro"/>
              </a:rPr>
              <a:t># model definition</a:t>
            </a:r>
            <a:br>
              <a:rPr lang="en-US" sz="1000" dirty="0"/>
            </a:b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multiquantiles_model = CatBoostRegressor(</a:t>
            </a:r>
            <a:br>
              <a:rPr lang="en-US" sz="1000" dirty="0"/>
            </a:br>
            <a:r>
              <a:rPr lang="en-US" sz="1000" b="0" i="0" dirty="0" err="1">
                <a:solidFill>
                  <a:srgbClr val="242424"/>
                </a:solidFill>
                <a:effectLst/>
                <a:latin typeface="source-code-pro"/>
              </a:rPr>
              <a:t>loss_function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 = 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f'MultiQuantile:alpha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=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source-code-pro"/>
              </a:rPr>
              <a:t>{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source-code-pro"/>
              </a:rPr>
              <a:t>quantile_str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source-code-pro"/>
              </a:rPr>
              <a:t>}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'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,</a:t>
            </a:r>
            <a:br>
              <a:rPr lang="en-US" sz="1000" dirty="0"/>
            </a:b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thread_count = -</a:t>
            </a:r>
            <a:r>
              <a:rPr lang="en-US" sz="1000" b="0" i="0" dirty="0">
                <a:solidFill>
                  <a:srgbClr val="1C00CF"/>
                </a:solidFill>
                <a:effectLst/>
                <a:latin typeface="source-code-pro"/>
              </a:rPr>
              <a:t>1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,</a:t>
            </a:r>
            <a:br>
              <a:rPr lang="en-US" sz="1000" dirty="0"/>
            </a:b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bootstrap_type = </a:t>
            </a:r>
            <a:r>
              <a:rPr lang="en-US" sz="1000" dirty="0">
                <a:solidFill>
                  <a:srgbClr val="C41A16"/>
                </a:solidFill>
                <a:latin typeface="source-code-pro"/>
              </a:rPr>
              <a:t>‘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Bernoulli</a:t>
            </a:r>
            <a:r>
              <a:rPr lang="en-US" sz="1000" dirty="0">
                <a:solidFill>
                  <a:srgbClr val="C41A16"/>
                </a:solidFill>
                <a:latin typeface="source-code-pro"/>
              </a:rPr>
              <a:t>’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,</a:t>
            </a:r>
            <a:br>
              <a:rPr lang="en-US" sz="1000" dirty="0"/>
            </a:b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sampling_frequency= 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'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PerTree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'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,</a:t>
            </a:r>
            <a:br>
              <a:rPr lang="en-US" sz="1000" dirty="0"/>
            </a:b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iterations = </a:t>
            </a:r>
            <a:r>
              <a:rPr lang="en-US" sz="1000" b="0" i="0" dirty="0">
                <a:solidFill>
                  <a:srgbClr val="1C00CF"/>
                </a:solidFill>
                <a:effectLst/>
                <a:latin typeface="source-code-pro"/>
              </a:rPr>
              <a:t>10000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,</a:t>
            </a:r>
            <a:br>
              <a:rPr lang="en-US" sz="1000" dirty="0"/>
            </a:b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**{</a:t>
            </a:r>
            <a:br>
              <a:rPr lang="en-US" sz="1000" dirty="0"/>
            </a:b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'learning_rate'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: </a:t>
            </a:r>
            <a:r>
              <a:rPr lang="en-US" sz="1000" b="0" i="0" dirty="0">
                <a:solidFill>
                  <a:srgbClr val="1C00CF"/>
                </a:solidFill>
                <a:effectLst/>
                <a:latin typeface="source-code-pro"/>
              </a:rPr>
              <a:t>0.015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,</a:t>
            </a:r>
            <a:br>
              <a:rPr lang="en-US" sz="1000" dirty="0"/>
            </a:b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'max_depth'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: </a:t>
            </a:r>
            <a:r>
              <a:rPr lang="en-US" sz="1000" b="0" i="0" dirty="0">
                <a:solidFill>
                  <a:srgbClr val="1C00CF"/>
                </a:solidFill>
                <a:effectLst/>
                <a:latin typeface="source-code-pro"/>
              </a:rPr>
              <a:t>10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,</a:t>
            </a:r>
            <a:br>
              <a:rPr lang="en-US" sz="1000" dirty="0"/>
            </a:b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'subsample'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: </a:t>
            </a:r>
            <a:r>
              <a:rPr lang="en-US" sz="1000" b="0" i="0" dirty="0">
                <a:solidFill>
                  <a:srgbClr val="1C00CF"/>
                </a:solidFill>
                <a:effectLst/>
                <a:latin typeface="source-code-pro"/>
              </a:rPr>
              <a:t>0.75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,</a:t>
            </a:r>
            <a:br>
              <a:rPr lang="en-US" sz="1000" dirty="0"/>
            </a:b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'colsample_bylevel'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: </a:t>
            </a:r>
            <a:r>
              <a:rPr lang="en-US" sz="1000" b="0" i="0" dirty="0">
                <a:solidFill>
                  <a:srgbClr val="1C00CF"/>
                </a:solidFill>
                <a:effectLst/>
                <a:latin typeface="source-code-pro"/>
              </a:rPr>
              <a:t>0.9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,</a:t>
            </a:r>
            <a:br>
              <a:rPr lang="en-US" sz="1000" dirty="0"/>
            </a:b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'min_data_in_leaf'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: </a:t>
            </a:r>
            <a:r>
              <a:rPr lang="en-US" sz="1000" b="0" i="0" dirty="0">
                <a:solidFill>
                  <a:srgbClr val="1C00CF"/>
                </a:solidFill>
                <a:effectLst/>
                <a:latin typeface="source-code-pro"/>
              </a:rPr>
              <a:t>45</a:t>
            </a:r>
            <a:br>
              <a:rPr lang="en-US" sz="1000" dirty="0"/>
            </a:b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},</a:t>
            </a:r>
            <a:br>
              <a:rPr lang="en-US" sz="1000" dirty="0"/>
            </a:b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verbose=</a:t>
            </a:r>
            <a:r>
              <a:rPr lang="en-US" sz="1000" b="0" i="0" dirty="0">
                <a:solidFill>
                  <a:srgbClr val="1C00CF"/>
                </a:solidFill>
                <a:effectLst/>
                <a:latin typeface="source-code-pro"/>
              </a:rPr>
              <a:t>1000</a:t>
            </a:r>
            <a:br>
              <a:rPr lang="en-US" sz="1000" dirty="0"/>
            </a:b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)</a:t>
            </a:r>
            <a:br>
              <a:rPr lang="en-US" sz="1000" dirty="0"/>
            </a:br>
            <a:br>
              <a:rPr lang="en-US" sz="1000" dirty="0"/>
            </a:br>
            <a:br>
              <a:rPr lang="en-US" sz="1000" dirty="0"/>
            </a:br>
            <a:r>
              <a:rPr lang="en-US" sz="1000" b="0" i="0" dirty="0">
                <a:solidFill>
                  <a:srgbClr val="007400"/>
                </a:solidFill>
                <a:effectLst/>
                <a:latin typeface="source-code-pro"/>
              </a:rPr>
              <a:t># model fitting on training set</a:t>
            </a:r>
            <a:br>
              <a:rPr lang="en-US" sz="1000" dirty="0"/>
            </a:br>
            <a:r>
              <a:rPr lang="en-US" sz="1000" b="0" i="0" dirty="0" err="1">
                <a:solidFill>
                  <a:srgbClr val="242424"/>
                </a:solidFill>
                <a:effectLst/>
                <a:latin typeface="source-code-pro"/>
              </a:rPr>
              <a:t>multiquantiles_model.fit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(X_proper_train, y_proper_train, </a:t>
            </a:r>
            <a:r>
              <a:rPr lang="en-US" sz="1000" b="0" i="0" dirty="0" err="1">
                <a:solidFill>
                  <a:srgbClr val="242424"/>
                </a:solidFill>
                <a:effectLst/>
                <a:latin typeface="source-code-pro"/>
              </a:rPr>
              <a:t>eval_set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=(X_val, y_val))</a:t>
            </a:r>
            <a:endParaRPr lang="en-BE" sz="1000" dirty="0"/>
          </a:p>
        </p:txBody>
      </p:sp>
      <p:sp>
        <p:nvSpPr>
          <p:cNvPr id="34" name="Graphic 18" descr="Badge with solid fill">
            <a:extLst>
              <a:ext uri="{FF2B5EF4-FFF2-40B4-BE49-F238E27FC236}">
                <a16:creationId xmlns:a16="http://schemas.microsoft.com/office/drawing/2014/main" id="{3DF8611C-B8C8-38C3-0CDB-7DFAAA829634}"/>
              </a:ext>
            </a:extLst>
          </p:cNvPr>
          <p:cNvSpPr/>
          <p:nvPr/>
        </p:nvSpPr>
        <p:spPr>
          <a:xfrm>
            <a:off x="1851768" y="235221"/>
            <a:ext cx="723499" cy="723499"/>
          </a:xfrm>
          <a:custGeom>
            <a:avLst/>
            <a:gdLst>
              <a:gd name="connsiteX0" fmla="*/ 361750 w 723499"/>
              <a:gd name="connsiteY0" fmla="*/ 0 h 723499"/>
              <a:gd name="connsiteX1" fmla="*/ 0 w 723499"/>
              <a:gd name="connsiteY1" fmla="*/ 361750 h 723499"/>
              <a:gd name="connsiteX2" fmla="*/ 361750 w 723499"/>
              <a:gd name="connsiteY2" fmla="*/ 723500 h 723499"/>
              <a:gd name="connsiteX3" fmla="*/ 723500 w 723499"/>
              <a:gd name="connsiteY3" fmla="*/ 361750 h 723499"/>
              <a:gd name="connsiteX4" fmla="*/ 723500 w 723499"/>
              <a:gd name="connsiteY4" fmla="*/ 361721 h 723499"/>
              <a:gd name="connsiteX5" fmla="*/ 362026 w 723499"/>
              <a:gd name="connsiteY5" fmla="*/ 0 h 723499"/>
              <a:gd name="connsiteX6" fmla="*/ 361750 w 723499"/>
              <a:gd name="connsiteY6" fmla="*/ 0 h 723499"/>
              <a:gd name="connsiteX7" fmla="*/ 465172 w 723499"/>
              <a:gd name="connsiteY7" fmla="*/ 523961 h 723499"/>
              <a:gd name="connsiteX8" fmla="*/ 258337 w 723499"/>
              <a:gd name="connsiteY8" fmla="*/ 523961 h 723499"/>
              <a:gd name="connsiteX9" fmla="*/ 258337 w 723499"/>
              <a:gd name="connsiteY9" fmla="*/ 493605 h 723499"/>
              <a:gd name="connsiteX10" fmla="*/ 265290 w 723499"/>
              <a:gd name="connsiteY10" fmla="*/ 456457 h 723499"/>
              <a:gd name="connsiteX11" fmla="*/ 284417 w 723499"/>
              <a:gd name="connsiteY11" fmla="*/ 425977 h 723499"/>
              <a:gd name="connsiteX12" fmla="*/ 312734 w 723499"/>
              <a:gd name="connsiteY12" fmla="*/ 400050 h 723499"/>
              <a:gd name="connsiteX13" fmla="*/ 347520 w 723499"/>
              <a:gd name="connsiteY13" fmla="*/ 376647 h 723499"/>
              <a:gd name="connsiteX14" fmla="*/ 377047 w 723499"/>
              <a:gd name="connsiteY14" fmla="*/ 355454 h 723499"/>
              <a:gd name="connsiteX15" fmla="*/ 395421 w 723499"/>
              <a:gd name="connsiteY15" fmla="*/ 335280 h 723499"/>
              <a:gd name="connsiteX16" fmla="*/ 404765 w 723499"/>
              <a:gd name="connsiteY16" fmla="*/ 314877 h 723499"/>
              <a:gd name="connsiteX17" fmla="*/ 407289 w 723499"/>
              <a:gd name="connsiteY17" fmla="*/ 292103 h 723499"/>
              <a:gd name="connsiteX18" fmla="*/ 404127 w 723499"/>
              <a:gd name="connsiteY18" fmla="*/ 272501 h 723499"/>
              <a:gd name="connsiteX19" fmla="*/ 394792 w 723499"/>
              <a:gd name="connsiteY19" fmla="*/ 255899 h 723499"/>
              <a:gd name="connsiteX20" fmla="*/ 378981 w 723499"/>
              <a:gd name="connsiteY20" fmla="*/ 244469 h 723499"/>
              <a:gd name="connsiteX21" fmla="*/ 356692 w 723499"/>
              <a:gd name="connsiteY21" fmla="*/ 240201 h 723499"/>
              <a:gd name="connsiteX22" fmla="*/ 313677 w 723499"/>
              <a:gd name="connsiteY22" fmla="*/ 250327 h 723499"/>
              <a:gd name="connsiteX23" fmla="*/ 275415 w 723499"/>
              <a:gd name="connsiteY23" fmla="*/ 277520 h 723499"/>
              <a:gd name="connsiteX24" fmla="*/ 275415 w 723499"/>
              <a:gd name="connsiteY24" fmla="*/ 228181 h 723499"/>
              <a:gd name="connsiteX25" fmla="*/ 313830 w 723499"/>
              <a:gd name="connsiteY25" fmla="*/ 206045 h 723499"/>
              <a:gd name="connsiteX26" fmla="*/ 361455 w 723499"/>
              <a:gd name="connsiteY26" fmla="*/ 199377 h 723499"/>
              <a:gd name="connsiteX27" fmla="*/ 399402 w 723499"/>
              <a:gd name="connsiteY27" fmla="*/ 205092 h 723499"/>
              <a:gd name="connsiteX28" fmla="*/ 430397 w 723499"/>
              <a:gd name="connsiteY28" fmla="*/ 221694 h 723499"/>
              <a:gd name="connsiteX29" fmla="*/ 451275 w 723499"/>
              <a:gd name="connsiteY29" fmla="*/ 248888 h 723499"/>
              <a:gd name="connsiteX30" fmla="*/ 458895 w 723499"/>
              <a:gd name="connsiteY30" fmla="*/ 286036 h 723499"/>
              <a:gd name="connsiteX31" fmla="*/ 454924 w 723499"/>
              <a:gd name="connsiteY31" fmla="*/ 320183 h 723499"/>
              <a:gd name="connsiteX32" fmla="*/ 441893 w 723499"/>
              <a:gd name="connsiteY32" fmla="*/ 349701 h 723499"/>
              <a:gd name="connsiteX33" fmla="*/ 418348 w 723499"/>
              <a:gd name="connsiteY33" fmla="*/ 376590 h 723499"/>
              <a:gd name="connsiteX34" fmla="*/ 382924 w 723499"/>
              <a:gd name="connsiteY34" fmla="*/ 402831 h 723499"/>
              <a:gd name="connsiteX35" fmla="*/ 352558 w 723499"/>
              <a:gd name="connsiteY35" fmla="*/ 422758 h 723499"/>
              <a:gd name="connsiteX36" fmla="*/ 329936 w 723499"/>
              <a:gd name="connsiteY36" fmla="*/ 440941 h 723499"/>
              <a:gd name="connsiteX37" fmla="*/ 315878 w 723499"/>
              <a:gd name="connsiteY37" fmla="*/ 459600 h 723499"/>
              <a:gd name="connsiteX38" fmla="*/ 311115 w 723499"/>
              <a:gd name="connsiteY38" fmla="*/ 480955 h 723499"/>
              <a:gd name="connsiteX39" fmla="*/ 465134 w 723499"/>
              <a:gd name="connsiteY39" fmla="*/ 480955 h 72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23499" h="723499">
                <a:moveTo>
                  <a:pt x="361750" y="0"/>
                </a:moveTo>
                <a:cubicBezTo>
                  <a:pt x="161961" y="0"/>
                  <a:pt x="0" y="161961"/>
                  <a:pt x="0" y="361750"/>
                </a:cubicBezTo>
                <a:cubicBezTo>
                  <a:pt x="0" y="561539"/>
                  <a:pt x="161961" y="723500"/>
                  <a:pt x="361750" y="723500"/>
                </a:cubicBezTo>
                <a:cubicBezTo>
                  <a:pt x="561539" y="723500"/>
                  <a:pt x="723500" y="561539"/>
                  <a:pt x="723500" y="361750"/>
                </a:cubicBezTo>
                <a:cubicBezTo>
                  <a:pt x="723500" y="361740"/>
                  <a:pt x="723500" y="361731"/>
                  <a:pt x="723500" y="361721"/>
                </a:cubicBezTo>
                <a:cubicBezTo>
                  <a:pt x="723569" y="162016"/>
                  <a:pt x="561731" y="69"/>
                  <a:pt x="362026" y="0"/>
                </a:cubicBezTo>
                <a:cubicBezTo>
                  <a:pt x="361934" y="0"/>
                  <a:pt x="361842" y="0"/>
                  <a:pt x="361750" y="0"/>
                </a:cubicBezTo>
                <a:close/>
                <a:moveTo>
                  <a:pt x="465172" y="523961"/>
                </a:moveTo>
                <a:lnTo>
                  <a:pt x="258337" y="523961"/>
                </a:lnTo>
                <a:lnTo>
                  <a:pt x="258337" y="493605"/>
                </a:lnTo>
                <a:cubicBezTo>
                  <a:pt x="258148" y="480882"/>
                  <a:pt x="260513" y="468250"/>
                  <a:pt x="265290" y="456457"/>
                </a:cubicBezTo>
                <a:cubicBezTo>
                  <a:pt x="269973" y="445328"/>
                  <a:pt x="276432" y="435033"/>
                  <a:pt x="284417" y="425977"/>
                </a:cubicBezTo>
                <a:cubicBezTo>
                  <a:pt x="292914" y="416360"/>
                  <a:pt x="302406" y="407669"/>
                  <a:pt x="312734" y="400050"/>
                </a:cubicBezTo>
                <a:cubicBezTo>
                  <a:pt x="323491" y="392042"/>
                  <a:pt x="335087" y="384241"/>
                  <a:pt x="347520" y="376647"/>
                </a:cubicBezTo>
                <a:cubicBezTo>
                  <a:pt x="357931" y="370412"/>
                  <a:pt x="367808" y="363324"/>
                  <a:pt x="377047" y="355454"/>
                </a:cubicBezTo>
                <a:cubicBezTo>
                  <a:pt x="383994" y="349527"/>
                  <a:pt x="390167" y="342749"/>
                  <a:pt x="395421" y="335280"/>
                </a:cubicBezTo>
                <a:cubicBezTo>
                  <a:pt x="399745" y="329101"/>
                  <a:pt x="402911" y="322188"/>
                  <a:pt x="404765" y="314877"/>
                </a:cubicBezTo>
                <a:cubicBezTo>
                  <a:pt x="406502" y="307413"/>
                  <a:pt x="407350" y="299768"/>
                  <a:pt x="407289" y="292103"/>
                </a:cubicBezTo>
                <a:cubicBezTo>
                  <a:pt x="407300" y="285441"/>
                  <a:pt x="406233" y="278822"/>
                  <a:pt x="404127" y="272501"/>
                </a:cubicBezTo>
                <a:cubicBezTo>
                  <a:pt x="402144" y="266404"/>
                  <a:pt x="398971" y="260761"/>
                  <a:pt x="394792" y="255899"/>
                </a:cubicBezTo>
                <a:cubicBezTo>
                  <a:pt x="390438" y="250959"/>
                  <a:pt x="385037" y="247054"/>
                  <a:pt x="378981" y="244469"/>
                </a:cubicBezTo>
                <a:cubicBezTo>
                  <a:pt x="371932" y="241502"/>
                  <a:pt x="364339" y="240047"/>
                  <a:pt x="356692" y="240201"/>
                </a:cubicBezTo>
                <a:cubicBezTo>
                  <a:pt x="341757" y="240145"/>
                  <a:pt x="327019" y="243614"/>
                  <a:pt x="313677" y="250327"/>
                </a:cubicBezTo>
                <a:cubicBezTo>
                  <a:pt x="299647" y="257446"/>
                  <a:pt x="286752" y="266610"/>
                  <a:pt x="275415" y="277520"/>
                </a:cubicBezTo>
                <a:lnTo>
                  <a:pt x="275415" y="228181"/>
                </a:lnTo>
                <a:cubicBezTo>
                  <a:pt x="286370" y="217977"/>
                  <a:pt x="299508" y="210405"/>
                  <a:pt x="313830" y="206045"/>
                </a:cubicBezTo>
                <a:cubicBezTo>
                  <a:pt x="329284" y="201462"/>
                  <a:pt x="345336" y="199214"/>
                  <a:pt x="361455" y="199377"/>
                </a:cubicBezTo>
                <a:cubicBezTo>
                  <a:pt x="374325" y="199288"/>
                  <a:pt x="387129" y="201217"/>
                  <a:pt x="399402" y="205092"/>
                </a:cubicBezTo>
                <a:cubicBezTo>
                  <a:pt x="410695" y="208606"/>
                  <a:pt x="421215" y="214241"/>
                  <a:pt x="430397" y="221694"/>
                </a:cubicBezTo>
                <a:cubicBezTo>
                  <a:pt x="439324" y="229062"/>
                  <a:pt x="446463" y="238360"/>
                  <a:pt x="451275" y="248888"/>
                </a:cubicBezTo>
                <a:cubicBezTo>
                  <a:pt x="456514" y="260560"/>
                  <a:pt x="459115" y="273244"/>
                  <a:pt x="458895" y="286036"/>
                </a:cubicBezTo>
                <a:cubicBezTo>
                  <a:pt x="459007" y="297540"/>
                  <a:pt x="457672" y="309012"/>
                  <a:pt x="454924" y="320183"/>
                </a:cubicBezTo>
                <a:cubicBezTo>
                  <a:pt x="452230" y="330671"/>
                  <a:pt x="447828" y="340644"/>
                  <a:pt x="441893" y="349701"/>
                </a:cubicBezTo>
                <a:cubicBezTo>
                  <a:pt x="435278" y="359673"/>
                  <a:pt x="427359" y="368716"/>
                  <a:pt x="418348" y="376590"/>
                </a:cubicBezTo>
                <a:cubicBezTo>
                  <a:pt x="407255" y="386264"/>
                  <a:pt x="395409" y="395038"/>
                  <a:pt x="382924" y="402831"/>
                </a:cubicBezTo>
                <a:cubicBezTo>
                  <a:pt x="371532" y="410006"/>
                  <a:pt x="361410" y="416649"/>
                  <a:pt x="352558" y="422758"/>
                </a:cubicBezTo>
                <a:cubicBezTo>
                  <a:pt x="344540" y="428200"/>
                  <a:pt x="336975" y="434281"/>
                  <a:pt x="329936" y="440941"/>
                </a:cubicBezTo>
                <a:cubicBezTo>
                  <a:pt x="324212" y="446306"/>
                  <a:pt x="319456" y="452619"/>
                  <a:pt x="315878" y="459600"/>
                </a:cubicBezTo>
                <a:cubicBezTo>
                  <a:pt x="312659" y="466254"/>
                  <a:pt x="311029" y="473564"/>
                  <a:pt x="311115" y="480955"/>
                </a:cubicBezTo>
                <a:lnTo>
                  <a:pt x="465134" y="480955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453DEE-2964-E776-7A1E-A7FEF190585A}"/>
              </a:ext>
            </a:extLst>
          </p:cNvPr>
          <p:cNvSpPr txBox="1"/>
          <p:nvPr/>
        </p:nvSpPr>
        <p:spPr>
          <a:xfrm>
            <a:off x="1589179" y="1073942"/>
            <a:ext cx="91598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/>
              <a:t>The </a:t>
            </a:r>
            <a:r>
              <a:rPr lang="en-BE" dirty="0">
                <a:solidFill>
                  <a:srgbClr val="0070C0"/>
                </a:solidFill>
              </a:rPr>
              <a:t>second step</a:t>
            </a:r>
            <a:r>
              <a:rPr lang="en-BE" dirty="0"/>
              <a:t> is the classic basic training.</a:t>
            </a:r>
          </a:p>
          <a:p>
            <a:r>
              <a:rPr lang="en-US" dirty="0"/>
              <a:t>Goal : Train a model (for predicting the separate Calibration &amp; Public Test Set in the next steps)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66953-BE8C-CEEF-3187-A8502F615470}"/>
              </a:ext>
            </a:extLst>
          </p:cNvPr>
          <p:cNvSpPr txBox="1"/>
          <p:nvPr/>
        </p:nvSpPr>
        <p:spPr>
          <a:xfrm>
            <a:off x="2575267" y="6253447"/>
            <a:ext cx="75636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/>
              <a:t>In the following slides, I will provide some additional information on the model</a:t>
            </a:r>
          </a:p>
        </p:txBody>
      </p:sp>
    </p:spTree>
    <p:extLst>
      <p:ext uri="{BB962C8B-B14F-4D97-AF65-F5344CB8AC3E}">
        <p14:creationId xmlns:p14="http://schemas.microsoft.com/office/powerpoint/2010/main" val="1355529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68F7-11B9-742A-34D8-6FF377F5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784" y="98131"/>
            <a:ext cx="10018713" cy="814526"/>
          </a:xfrm>
        </p:spPr>
        <p:txBody>
          <a:bodyPr/>
          <a:lstStyle/>
          <a:p>
            <a:r>
              <a:rPr lang="en-US" dirty="0"/>
              <a:t>Simplified Vision of Gradient Boosting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00C4AF-EAB6-43F5-A3C9-3DC19F24A70D}"/>
              </a:ext>
            </a:extLst>
          </p:cNvPr>
          <p:cNvSpPr txBox="1"/>
          <p:nvPr/>
        </p:nvSpPr>
        <p:spPr>
          <a:xfrm>
            <a:off x="1972582" y="842316"/>
            <a:ext cx="9321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Iterative combination of weaker models (ensemble) to form a strong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Sequence of model that learn error (residual error) done by the previous one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1A8E93-5057-6A2A-D833-2B95BC6D9290}"/>
              </a:ext>
            </a:extLst>
          </p:cNvPr>
          <p:cNvSpPr/>
          <p:nvPr/>
        </p:nvSpPr>
        <p:spPr>
          <a:xfrm>
            <a:off x="2796467" y="3339623"/>
            <a:ext cx="2524967" cy="46163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D2BE54-399D-0276-1E8A-DC993E6BE242}"/>
              </a:ext>
            </a:extLst>
          </p:cNvPr>
          <p:cNvSpPr/>
          <p:nvPr/>
        </p:nvSpPr>
        <p:spPr>
          <a:xfrm>
            <a:off x="2796467" y="4139221"/>
            <a:ext cx="2524967" cy="46163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</a:t>
            </a:r>
            <a:r>
              <a:rPr lang="en-US" sz="1200" b="1" dirty="0"/>
              <a:t>1</a:t>
            </a:r>
            <a:endParaRPr lang="en-BE" sz="1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96A420D-DA1E-9D0F-2D60-3811ECCF0D04}"/>
              </a:ext>
            </a:extLst>
          </p:cNvPr>
          <p:cNvSpPr/>
          <p:nvPr/>
        </p:nvSpPr>
        <p:spPr>
          <a:xfrm>
            <a:off x="2796467" y="4920535"/>
            <a:ext cx="2524967" cy="105415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Training data</a:t>
            </a:r>
          </a:p>
          <a:p>
            <a:pPr algn="ctr"/>
            <a:r>
              <a:rPr lang="en-US" sz="1200" dirty="0"/>
              <a:t>Target is</a:t>
            </a:r>
          </a:p>
          <a:p>
            <a:pPr algn="ctr"/>
            <a:r>
              <a:rPr lang="en-US" sz="1200" dirty="0"/>
              <a:t> </a:t>
            </a:r>
            <a:r>
              <a:rPr lang="en-US" sz="1200" b="1" dirty="0"/>
              <a:t>y_true</a:t>
            </a:r>
            <a:endParaRPr lang="en-BE" sz="12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6FACCD-1014-7B3F-6137-7B08A02A33BF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4058951" y="4600860"/>
            <a:ext cx="0" cy="319675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96C01E-4F79-5337-5A42-2E34AE2EA591}"/>
              </a:ext>
            </a:extLst>
          </p:cNvPr>
          <p:cNvCxnSpPr>
            <a:cxnSpLocks/>
          </p:cNvCxnSpPr>
          <p:nvPr/>
        </p:nvCxnSpPr>
        <p:spPr>
          <a:xfrm flipV="1">
            <a:off x="4062651" y="3801262"/>
            <a:ext cx="0" cy="337959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75DA804-351D-67E3-ED31-9A4F888ECDA3}"/>
              </a:ext>
            </a:extLst>
          </p:cNvPr>
          <p:cNvSpPr/>
          <p:nvPr/>
        </p:nvSpPr>
        <p:spPr>
          <a:xfrm>
            <a:off x="5907370" y="3339623"/>
            <a:ext cx="2485729" cy="46163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y_pred_M2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A5714E9-EEB2-69CD-C643-FAF8285ECE5A}"/>
              </a:ext>
            </a:extLst>
          </p:cNvPr>
          <p:cNvSpPr/>
          <p:nvPr/>
        </p:nvSpPr>
        <p:spPr>
          <a:xfrm>
            <a:off x="5907370" y="4139221"/>
            <a:ext cx="2485721" cy="46163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</a:t>
            </a:r>
            <a:r>
              <a:rPr lang="en-US" sz="1200" b="1" dirty="0"/>
              <a:t>2</a:t>
            </a:r>
            <a:endParaRPr lang="en-BE" sz="1200" b="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BAB505F-7871-6A91-34B1-8FB0317DBA3E}"/>
              </a:ext>
            </a:extLst>
          </p:cNvPr>
          <p:cNvSpPr/>
          <p:nvPr/>
        </p:nvSpPr>
        <p:spPr>
          <a:xfrm>
            <a:off x="5907370" y="4938819"/>
            <a:ext cx="2485721" cy="103587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Training data</a:t>
            </a:r>
          </a:p>
          <a:p>
            <a:pPr algn="ctr"/>
            <a:r>
              <a:rPr lang="en-US" sz="1200" dirty="0"/>
              <a:t>Target is</a:t>
            </a:r>
          </a:p>
          <a:p>
            <a:pPr algn="ctr"/>
            <a:r>
              <a:rPr lang="en-US" sz="1200" b="1" dirty="0"/>
              <a:t>y_true - </a:t>
            </a:r>
            <a:r>
              <a:rPr lang="en-US" sz="1200" b="1" dirty="0">
                <a:solidFill>
                  <a:srgbClr val="0070C0"/>
                </a:solidFill>
              </a:rPr>
              <a:t>y_pred_M2</a:t>
            </a:r>
            <a:endParaRPr lang="en-BE" sz="1200" b="1" dirty="0">
              <a:solidFill>
                <a:srgbClr val="0070C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460D68-E16C-3734-E2E5-B5F72C102062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7150231" y="4600860"/>
            <a:ext cx="0" cy="337959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417FF4-DBCA-18FB-8DA6-309BD53EB17E}"/>
              </a:ext>
            </a:extLst>
          </p:cNvPr>
          <p:cNvCxnSpPr>
            <a:cxnSpLocks/>
          </p:cNvCxnSpPr>
          <p:nvPr/>
        </p:nvCxnSpPr>
        <p:spPr>
          <a:xfrm flipV="1">
            <a:off x="7159105" y="3801262"/>
            <a:ext cx="0" cy="337959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D9AC58D5-16FB-91BE-D329-8CEF21C30B21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5321434" y="3570443"/>
            <a:ext cx="585936" cy="188631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0DB76EB-F70C-27F3-8577-E12521BD3D9E}"/>
              </a:ext>
            </a:extLst>
          </p:cNvPr>
          <p:cNvSpPr/>
          <p:nvPr/>
        </p:nvSpPr>
        <p:spPr>
          <a:xfrm>
            <a:off x="8918570" y="3339623"/>
            <a:ext cx="2485719" cy="46163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y_pred_M3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FC92A1E-32B6-A526-DF80-1EE34D78CF33}"/>
              </a:ext>
            </a:extLst>
          </p:cNvPr>
          <p:cNvSpPr/>
          <p:nvPr/>
        </p:nvSpPr>
        <p:spPr>
          <a:xfrm>
            <a:off x="8918570" y="4139221"/>
            <a:ext cx="2485720" cy="46163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</a:t>
            </a:r>
            <a:r>
              <a:rPr lang="en-US" sz="1200" b="1" dirty="0"/>
              <a:t>3</a:t>
            </a:r>
            <a:endParaRPr lang="en-BE" sz="1200" b="1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F216FEF-AA9B-6304-719E-1F230EFAC486}"/>
              </a:ext>
            </a:extLst>
          </p:cNvPr>
          <p:cNvSpPr/>
          <p:nvPr/>
        </p:nvSpPr>
        <p:spPr>
          <a:xfrm>
            <a:off x="8918571" y="4938818"/>
            <a:ext cx="2485721" cy="103586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Training data</a:t>
            </a:r>
          </a:p>
          <a:p>
            <a:pPr algn="ctr"/>
            <a:r>
              <a:rPr lang="en-US" sz="1200" dirty="0"/>
              <a:t>Target is </a:t>
            </a:r>
          </a:p>
          <a:p>
            <a:pPr algn="ctr"/>
            <a:r>
              <a:rPr lang="en-US" sz="1200" b="1" dirty="0"/>
              <a:t>y_true - </a:t>
            </a:r>
            <a:r>
              <a:rPr lang="en-US" sz="1200" b="1" dirty="0">
                <a:solidFill>
                  <a:srgbClr val="0070C0"/>
                </a:solidFill>
              </a:rPr>
              <a:t>y_pred_M1 </a:t>
            </a:r>
            <a:r>
              <a:rPr lang="en-US" sz="1200" b="1" dirty="0"/>
              <a:t>- </a:t>
            </a:r>
            <a:r>
              <a:rPr lang="en-US" sz="1200" b="1" dirty="0">
                <a:solidFill>
                  <a:srgbClr val="C00000"/>
                </a:solidFill>
              </a:rPr>
              <a:t>y_pred_M2 </a:t>
            </a:r>
          </a:p>
          <a:p>
            <a:pPr algn="ctr"/>
            <a:endParaRPr lang="en-BE" sz="12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218C430-5049-AB1F-2CD2-E886155982B8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H="1" flipV="1">
            <a:off x="10161430" y="4600860"/>
            <a:ext cx="2" cy="33795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24F2FAE-C519-6722-9C2C-7EA8C61AAEBB}"/>
              </a:ext>
            </a:extLst>
          </p:cNvPr>
          <p:cNvCxnSpPr>
            <a:cxnSpLocks/>
          </p:cNvCxnSpPr>
          <p:nvPr/>
        </p:nvCxnSpPr>
        <p:spPr>
          <a:xfrm flipV="1">
            <a:off x="10161430" y="3801262"/>
            <a:ext cx="0" cy="337959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9AD09AD7-DBC2-3A66-79D4-8E597D5666A9}"/>
              </a:ext>
            </a:extLst>
          </p:cNvPr>
          <p:cNvCxnSpPr/>
          <p:nvPr/>
        </p:nvCxnSpPr>
        <p:spPr>
          <a:xfrm>
            <a:off x="8393074" y="3607566"/>
            <a:ext cx="554114" cy="181780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F0F6C1-0708-73A7-D52F-BA70BEB695EA}"/>
              </a:ext>
            </a:extLst>
          </p:cNvPr>
          <p:cNvCxnSpPr>
            <a:cxnSpLocks/>
          </p:cNvCxnSpPr>
          <p:nvPr/>
        </p:nvCxnSpPr>
        <p:spPr>
          <a:xfrm>
            <a:off x="4449892" y="5655092"/>
            <a:ext cx="195978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212AFB0-3922-C350-3B3E-A3B85AC17E33}"/>
              </a:ext>
            </a:extLst>
          </p:cNvPr>
          <p:cNvCxnSpPr>
            <a:cxnSpLocks/>
          </p:cNvCxnSpPr>
          <p:nvPr/>
        </p:nvCxnSpPr>
        <p:spPr>
          <a:xfrm>
            <a:off x="7901127" y="5655092"/>
            <a:ext cx="112746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26" name="Picture 2" descr="Summation - Free education icons">
            <a:extLst>
              <a:ext uri="{FF2B5EF4-FFF2-40B4-BE49-F238E27FC236}">
                <a16:creationId xmlns:a16="http://schemas.microsoft.com/office/drawing/2014/main" id="{18ECD09F-169F-118C-F320-8F5379B22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864" y="2528614"/>
            <a:ext cx="454482" cy="45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E5D212C1-4D21-5840-9612-FB8805F01FC1}"/>
              </a:ext>
            </a:extLst>
          </p:cNvPr>
          <p:cNvCxnSpPr>
            <a:cxnSpLocks/>
            <a:stCxn id="8" idx="0"/>
            <a:endCxn id="1026" idx="1"/>
          </p:cNvCxnSpPr>
          <p:nvPr/>
        </p:nvCxnSpPr>
        <p:spPr>
          <a:xfrm rot="5400000" flipH="1" flipV="1">
            <a:off x="5203523" y="1611283"/>
            <a:ext cx="583768" cy="287291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4" name="Connector: Curved 1023">
            <a:extLst>
              <a:ext uri="{FF2B5EF4-FFF2-40B4-BE49-F238E27FC236}">
                <a16:creationId xmlns:a16="http://schemas.microsoft.com/office/drawing/2014/main" id="{457580B8-7B75-0FC5-E5D8-4A01277F1DD6}"/>
              </a:ext>
            </a:extLst>
          </p:cNvPr>
          <p:cNvCxnSpPr>
            <a:cxnSpLocks/>
            <a:stCxn id="34" idx="0"/>
            <a:endCxn id="1026" idx="3"/>
          </p:cNvCxnSpPr>
          <p:nvPr/>
        </p:nvCxnSpPr>
        <p:spPr>
          <a:xfrm rot="16200000" flipV="1">
            <a:off x="8482004" y="1660197"/>
            <a:ext cx="583768" cy="277508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78EA646B-7CBC-C980-AD0C-C86B3AE811BA}"/>
              </a:ext>
            </a:extLst>
          </p:cNvPr>
          <p:cNvCxnSpPr>
            <a:cxnSpLocks/>
          </p:cNvCxnSpPr>
          <p:nvPr/>
        </p:nvCxnSpPr>
        <p:spPr>
          <a:xfrm flipV="1">
            <a:off x="7159105" y="3001664"/>
            <a:ext cx="0" cy="337959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DD94D824-F15C-E339-4E02-7AD927C12ECA}"/>
              </a:ext>
            </a:extLst>
          </p:cNvPr>
          <p:cNvCxnSpPr>
            <a:cxnSpLocks/>
          </p:cNvCxnSpPr>
          <p:nvPr/>
        </p:nvCxnSpPr>
        <p:spPr>
          <a:xfrm flipV="1">
            <a:off x="7146534" y="2190655"/>
            <a:ext cx="0" cy="337959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30" name="Rectangle: Rounded Corners 1029">
            <a:extLst>
              <a:ext uri="{FF2B5EF4-FFF2-40B4-BE49-F238E27FC236}">
                <a16:creationId xmlns:a16="http://schemas.microsoft.com/office/drawing/2014/main" id="{6B9C13BD-2669-6AFB-E991-AA91E8D0A319}"/>
              </a:ext>
            </a:extLst>
          </p:cNvPr>
          <p:cNvSpPr/>
          <p:nvPr/>
        </p:nvSpPr>
        <p:spPr>
          <a:xfrm>
            <a:off x="5916240" y="1726343"/>
            <a:ext cx="2485729" cy="46163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Y_pred_tot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FCC8A523-FFDC-1946-A526-32EBC7F41F0B}"/>
              </a:ext>
            </a:extLst>
          </p:cNvPr>
          <p:cNvSpPr txBox="1"/>
          <p:nvPr/>
        </p:nvSpPr>
        <p:spPr>
          <a:xfrm>
            <a:off x="3207931" y="3425094"/>
            <a:ext cx="17985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</a:rPr>
              <a:t>y_pred_M2</a:t>
            </a:r>
          </a:p>
        </p:txBody>
      </p:sp>
    </p:spTree>
    <p:extLst>
      <p:ext uri="{BB962C8B-B14F-4D97-AF65-F5344CB8AC3E}">
        <p14:creationId xmlns:p14="http://schemas.microsoft.com/office/powerpoint/2010/main" val="2544199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68F7-11B9-742A-34D8-6FF377F5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784" y="98131"/>
            <a:ext cx="8688961" cy="814526"/>
          </a:xfrm>
        </p:spPr>
        <p:txBody>
          <a:bodyPr/>
          <a:lstStyle/>
          <a:p>
            <a:r>
              <a:rPr lang="en-US" dirty="0"/>
              <a:t>Why CatBoost?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A78910-FA9C-B74E-60B5-A0468B151B3E}"/>
              </a:ext>
            </a:extLst>
          </p:cNvPr>
          <p:cNvSpPr txBox="1"/>
          <p:nvPr/>
        </p:nvSpPr>
        <p:spPr>
          <a:xfrm>
            <a:off x="1285010" y="1059898"/>
            <a:ext cx="10635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/>
              <a:t>CatBoost (</a:t>
            </a:r>
            <a:r>
              <a:rPr lang="en-US" b="1" dirty="0">
                <a:solidFill>
                  <a:srgbClr val="0070C0"/>
                </a:solidFill>
              </a:rPr>
              <a:t>Cat</a:t>
            </a:r>
            <a:r>
              <a:rPr lang="en-US" b="1" dirty="0"/>
              <a:t>egorical </a:t>
            </a:r>
            <a:r>
              <a:rPr lang="en-US" b="1" dirty="0">
                <a:solidFill>
                  <a:srgbClr val="0070C0"/>
                </a:solidFill>
              </a:rPr>
              <a:t>Boost</a:t>
            </a:r>
            <a:r>
              <a:rPr lang="en-US" b="1" dirty="0"/>
              <a:t>ing) Addresses two main Target Leakage Issues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first is inherent to gradient boosting Algorithms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The second during the conversion of categorical features into number (Target encoding)</a:t>
            </a:r>
          </a:p>
          <a:p>
            <a:pPr lvl="1"/>
            <a:endParaRPr lang="en-US" dirty="0">
              <a:solidFill>
                <a:srgbClr val="222222"/>
              </a:solidFill>
              <a:latin typeface="-apple-system"/>
            </a:endParaRPr>
          </a:p>
          <a:p>
            <a:pPr lvl="1"/>
            <a:r>
              <a:rPr lang="en-US" dirty="0">
                <a:solidFill>
                  <a:srgbClr val="222222"/>
                </a:solidFill>
                <a:latin typeface="-apple-system"/>
              </a:rPr>
              <a:t>Catboost solves two problems by introducing a unique technique called '</a:t>
            </a:r>
            <a:r>
              <a:rPr lang="en-US" dirty="0">
                <a:solidFill>
                  <a:srgbClr val="0070C0"/>
                </a:solidFill>
                <a:latin typeface="-apple-system"/>
              </a:rPr>
              <a:t>Ordered Target</a:t>
            </a:r>
            <a:r>
              <a:rPr lang="en-US" dirty="0">
                <a:solidFill>
                  <a:srgbClr val="222222"/>
                </a:solidFill>
                <a:latin typeface="-apple-system"/>
              </a:rPr>
              <a:t>'.</a:t>
            </a:r>
            <a:endParaRPr lang="en-BE" dirty="0"/>
          </a:p>
        </p:txBody>
      </p:sp>
      <p:pic>
        <p:nvPicPr>
          <p:cNvPr id="7" name="Picture 2" descr="GitHub - catboost/catboost: A fast, scalable, high performance Gradient  Boosting on Decision Trees library, used for ranking, classification,  regression and other machine learning tasks for Python, R, Java, C++.  Supports computation on">
            <a:extLst>
              <a:ext uri="{FF2B5EF4-FFF2-40B4-BE49-F238E27FC236}">
                <a16:creationId xmlns:a16="http://schemas.microsoft.com/office/drawing/2014/main" id="{51BDCD7A-CB3C-44EF-1113-96C5EFD34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585" y="294407"/>
            <a:ext cx="1222902" cy="51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16631D6-AE8B-AC96-ED55-62CAF74090B0}"/>
              </a:ext>
            </a:extLst>
          </p:cNvPr>
          <p:cNvSpPr/>
          <p:nvPr/>
        </p:nvSpPr>
        <p:spPr>
          <a:xfrm>
            <a:off x="1438295" y="2531604"/>
            <a:ext cx="304310" cy="18864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36195-6929-D539-7FD1-8197F12B996F}"/>
              </a:ext>
            </a:extLst>
          </p:cNvPr>
          <p:cNvSpPr txBox="1"/>
          <p:nvPr/>
        </p:nvSpPr>
        <p:spPr>
          <a:xfrm>
            <a:off x="1448343" y="2961465"/>
            <a:ext cx="9951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(By using random permutations of the dataset to build each trees and to build Target Statistics)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98B2C-4ED4-F60A-AF2C-B65250EC4BFB}"/>
              </a:ext>
            </a:extLst>
          </p:cNvPr>
          <p:cNvSpPr txBox="1"/>
          <p:nvPr/>
        </p:nvSpPr>
        <p:spPr>
          <a:xfrm>
            <a:off x="2665083" y="3656302"/>
            <a:ext cx="7259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 Catboost : </a:t>
            </a:r>
            <a:r>
              <a:rPr lang="en-US" dirty="0">
                <a:solidFill>
                  <a:srgbClr val="3085E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gradient boosting with categorical features support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1699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68F7-11B9-742A-34D8-6FF377F5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662" y="98131"/>
            <a:ext cx="10018713" cy="814526"/>
          </a:xfrm>
        </p:spPr>
        <p:txBody>
          <a:bodyPr/>
          <a:lstStyle/>
          <a:p>
            <a:pPr algn="l"/>
            <a:r>
              <a:rPr lang="en-US" dirty="0"/>
              <a:t>Categorical Features 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one-hot-encoding</a:t>
            </a:r>
            <a:endParaRPr lang="en-B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E2A15C-7759-EB7D-D7C7-A50B67BE59DD}"/>
              </a:ext>
            </a:extLst>
          </p:cNvPr>
          <p:cNvSpPr txBox="1"/>
          <p:nvPr/>
        </p:nvSpPr>
        <p:spPr>
          <a:xfrm>
            <a:off x="1001142" y="912657"/>
            <a:ext cx="110832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Binary feature is assigned for each category with a ‘One’ for the selected Category and zero for all others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Classical Boosting models perform One-Hot encoding during the preprocessing phase</a:t>
            </a:r>
          </a:p>
          <a:p>
            <a:pPr lvl="1"/>
            <a:r>
              <a:rPr lang="en-US" dirty="0"/>
              <a:t>      (only Acceptable for Low-Cardinality Features)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Contrary to other Model Catboost processes one-hot-encoding during the training phase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(</a:t>
            </a:r>
            <a:r>
              <a:rPr lang="en-US" dirty="0">
                <a:hlinkClick r:id="rId2"/>
              </a:rPr>
              <a:t>one-hot-max-size</a:t>
            </a:r>
            <a:r>
              <a:rPr lang="en-US" dirty="0"/>
              <a:t>) parameter exists to specify a limit in which Catboost will apply or not one-hot-encoding in case of higher value, </a:t>
            </a:r>
            <a:r>
              <a:rPr lang="en-US" dirty="0">
                <a:solidFill>
                  <a:srgbClr val="0070C0"/>
                </a:solidFill>
              </a:rPr>
              <a:t>target statistics</a:t>
            </a:r>
            <a:r>
              <a:rPr lang="en-US" dirty="0"/>
              <a:t> will be used)</a:t>
            </a:r>
            <a:endParaRPr lang="en-BE" dirty="0"/>
          </a:p>
        </p:txBody>
      </p:sp>
      <p:pic>
        <p:nvPicPr>
          <p:cNvPr id="7" name="Picture 2" descr="GitHub - catboost/catboost: A fast, scalable, high performance Gradient  Boosting on Decision Trees library, used for ranking, classification,  regression and other machine learning tasks for Python, R, Java, C++.  Supports computation on">
            <a:extLst>
              <a:ext uri="{FF2B5EF4-FFF2-40B4-BE49-F238E27FC236}">
                <a16:creationId xmlns:a16="http://schemas.microsoft.com/office/drawing/2014/main" id="{712792F6-4023-BC9D-DA28-8BF52199B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585" y="294407"/>
            <a:ext cx="1222902" cy="51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21C5AF-24C4-6E05-7FE1-66A8F7157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662" y="3806873"/>
            <a:ext cx="3361905" cy="1771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4DBCD4-6041-4B89-D280-0B54CACEFE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6872" y="3780655"/>
            <a:ext cx="3986959" cy="17976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E0B7E719-B8AC-5AC4-9F86-004CA12C3C60}"/>
              </a:ext>
            </a:extLst>
          </p:cNvPr>
          <p:cNvSpPr/>
          <p:nvPr/>
        </p:nvSpPr>
        <p:spPr>
          <a:xfrm>
            <a:off x="5606473" y="4590473"/>
            <a:ext cx="1542472" cy="2216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D282CA-5E53-3E55-CE91-B9E2ED3D7DF3}"/>
              </a:ext>
            </a:extLst>
          </p:cNvPr>
          <p:cNvSpPr txBox="1"/>
          <p:nvPr/>
        </p:nvSpPr>
        <p:spPr>
          <a:xfrm>
            <a:off x="5390376" y="4881026"/>
            <a:ext cx="1974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One-Hot encoding</a:t>
            </a:r>
            <a:endParaRPr lang="en-B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96F93F7-FC35-9735-EF6D-CBF58DF3D64E}"/>
              </a:ext>
            </a:extLst>
          </p:cNvPr>
          <p:cNvSpPr/>
          <p:nvPr/>
        </p:nvSpPr>
        <p:spPr>
          <a:xfrm>
            <a:off x="9800888" y="4312777"/>
            <a:ext cx="293023" cy="277696"/>
          </a:xfrm>
          <a:prstGeom prst="round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7E7750D-C99B-6113-5983-98078E072A45}"/>
              </a:ext>
            </a:extLst>
          </p:cNvPr>
          <p:cNvSpPr/>
          <p:nvPr/>
        </p:nvSpPr>
        <p:spPr>
          <a:xfrm>
            <a:off x="9800888" y="4997026"/>
            <a:ext cx="293023" cy="277696"/>
          </a:xfrm>
          <a:prstGeom prst="round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1A887BA-CD0F-63EF-A886-3FF3F821CE92}"/>
              </a:ext>
            </a:extLst>
          </p:cNvPr>
          <p:cNvSpPr/>
          <p:nvPr/>
        </p:nvSpPr>
        <p:spPr>
          <a:xfrm>
            <a:off x="10479434" y="5245157"/>
            <a:ext cx="293023" cy="277696"/>
          </a:xfrm>
          <a:prstGeom prst="round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74ACBAE-D28B-2B69-EA9E-62360671097C}"/>
              </a:ext>
            </a:extLst>
          </p:cNvPr>
          <p:cNvSpPr/>
          <p:nvPr/>
        </p:nvSpPr>
        <p:spPr>
          <a:xfrm>
            <a:off x="10479434" y="4553739"/>
            <a:ext cx="293023" cy="277696"/>
          </a:xfrm>
          <a:prstGeom prst="round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76A4FDB-EA5A-A4AA-16CC-46030EEC1B11}"/>
              </a:ext>
            </a:extLst>
          </p:cNvPr>
          <p:cNvSpPr/>
          <p:nvPr/>
        </p:nvSpPr>
        <p:spPr>
          <a:xfrm>
            <a:off x="11112932" y="4787996"/>
            <a:ext cx="293023" cy="277696"/>
          </a:xfrm>
          <a:prstGeom prst="round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85215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68F7-11B9-742A-34D8-6FF377F5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662" y="98131"/>
            <a:ext cx="10018713" cy="814526"/>
          </a:xfrm>
        </p:spPr>
        <p:txBody>
          <a:bodyPr/>
          <a:lstStyle/>
          <a:p>
            <a:pPr algn="l"/>
            <a:r>
              <a:rPr lang="en-US" dirty="0"/>
              <a:t>Categorical Features 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Target Statistics</a:t>
            </a:r>
            <a:endParaRPr lang="en-B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E2A15C-7759-EB7D-D7C7-A50B67BE59DD}"/>
              </a:ext>
            </a:extLst>
          </p:cNvPr>
          <p:cNvSpPr txBox="1"/>
          <p:nvPr/>
        </p:nvSpPr>
        <p:spPr>
          <a:xfrm>
            <a:off x="1001142" y="950178"/>
            <a:ext cx="111908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better way to deal with Categorical Features is to applied what is called a </a:t>
            </a:r>
            <a:r>
              <a:rPr lang="en-US" dirty="0">
                <a:solidFill>
                  <a:srgbClr val="0070C0"/>
                </a:solidFill>
              </a:rPr>
              <a:t>Target Statistics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Target Statistics is implemented in a smart way in Catboost to address two issues :</a:t>
            </a:r>
          </a:p>
          <a:p>
            <a:pPr lvl="1"/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 Issue relating to the </a:t>
            </a:r>
            <a:r>
              <a:rPr lang="en-US" dirty="0">
                <a:solidFill>
                  <a:srgbClr val="0070C0"/>
                </a:solidFill>
              </a:rPr>
              <a:t>implication of the target of a row</a:t>
            </a:r>
            <a:r>
              <a:rPr lang="en-US" dirty="0"/>
              <a:t> in the calculation of a value for this same row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 Issue related to </a:t>
            </a:r>
            <a:r>
              <a:rPr lang="en-US" dirty="0">
                <a:solidFill>
                  <a:srgbClr val="0070C0"/>
                </a:solidFill>
              </a:rPr>
              <a:t>Low-Cardinality Categorical Features</a:t>
            </a:r>
          </a:p>
          <a:p>
            <a:pPr lvl="2"/>
            <a:r>
              <a:rPr lang="en-US" dirty="0"/>
              <a:t>       (E.g only a single example of a category exists, Target Statistics will be the target value of this example)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945A81-D1AE-1977-7C08-AA3610E56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393" y="5540474"/>
            <a:ext cx="3315163" cy="809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A11E83-93BC-A802-F181-3459BEC63218}"/>
              </a:ext>
            </a:extLst>
          </p:cNvPr>
          <p:cNvSpPr txBox="1"/>
          <p:nvPr/>
        </p:nvSpPr>
        <p:spPr>
          <a:xfrm>
            <a:off x="1313896" y="3540183"/>
            <a:ext cx="1052647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Catboost perform permutations and compute average label value for the example with the same category value </a:t>
            </a:r>
            <a:r>
              <a:rPr lang="en-US" dirty="0">
                <a:solidFill>
                  <a:srgbClr val="0070C0"/>
                </a:solidFill>
              </a:rPr>
              <a:t>placed before the given one in the permutation</a:t>
            </a:r>
            <a:r>
              <a:rPr lang="en-US" dirty="0"/>
              <a:t> (from j=1 to p-1)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Catboost Apply </a:t>
            </a:r>
            <a:r>
              <a:rPr lang="en-US" dirty="0">
                <a:solidFill>
                  <a:srgbClr val="0070C0"/>
                </a:solidFill>
              </a:rPr>
              <a:t>a Laplace Smoothing</a:t>
            </a:r>
            <a:r>
              <a:rPr lang="en-US" dirty="0"/>
              <a:t> (add a prior value P and a parameter </a:t>
            </a:r>
            <a:r>
              <a:rPr lang="el-GR" dirty="0"/>
              <a:t>α</a:t>
            </a:r>
            <a:r>
              <a:rPr lang="en-US" dirty="0"/>
              <a:t> &gt; 0 being the weight of the prior. it helps to reduce the noise obtained from low-frequency Categorical Features</a:t>
            </a:r>
          </a:p>
          <a:p>
            <a:r>
              <a:rPr lang="en-US" dirty="0"/>
              <a:t>       (standard technique for calculating prior is to take the average label value in the dataset)</a:t>
            </a:r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F74942-68B4-CAF8-CCF9-F17AD0468C68}"/>
              </a:ext>
            </a:extLst>
          </p:cNvPr>
          <p:cNvSpPr txBox="1"/>
          <p:nvPr/>
        </p:nvSpPr>
        <p:spPr>
          <a:xfrm>
            <a:off x="1569152" y="3072567"/>
            <a:ext cx="2319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Catboost solution :</a:t>
            </a:r>
            <a:endParaRPr lang="en-BE" b="1" dirty="0">
              <a:solidFill>
                <a:srgbClr val="7030A0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7872A3-FF19-E4A3-4DB8-74EEDCE6F796}"/>
              </a:ext>
            </a:extLst>
          </p:cNvPr>
          <p:cNvSpPr txBox="1">
            <a:spLocks/>
          </p:cNvSpPr>
          <p:nvPr/>
        </p:nvSpPr>
        <p:spPr>
          <a:xfrm>
            <a:off x="5847631" y="6350212"/>
            <a:ext cx="1298685" cy="34821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000" dirty="0"/>
              <a:t>Source : Catboost</a:t>
            </a:r>
            <a:endParaRPr lang="en-BE" sz="1000" dirty="0"/>
          </a:p>
        </p:txBody>
      </p:sp>
      <p:pic>
        <p:nvPicPr>
          <p:cNvPr id="15" name="Picture 2" descr="GitHub - catboost/catboost: A fast, scalable, high performance Gradient  Boosting on Decision Trees library, used for ranking, classification,  regression and other machine learning tasks for Python, R, Java, C++.  Supports computation on">
            <a:extLst>
              <a:ext uri="{FF2B5EF4-FFF2-40B4-BE49-F238E27FC236}">
                <a16:creationId xmlns:a16="http://schemas.microsoft.com/office/drawing/2014/main" id="{FA911366-1988-2524-A1BC-24FAB44D0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585" y="294407"/>
            <a:ext cx="1222902" cy="51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835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30EB75E-EA6E-47A5-3A30-E3AB6852B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390" y="144194"/>
            <a:ext cx="7989750" cy="814526"/>
          </a:xfrm>
        </p:spPr>
        <p:txBody>
          <a:bodyPr>
            <a:normAutofit/>
          </a:bodyPr>
          <a:lstStyle/>
          <a:p>
            <a:r>
              <a:rPr lang="en-US" dirty="0"/>
              <a:t>Catboost : Hyperparameters</a:t>
            </a:r>
            <a:endParaRPr lang="en-BE" dirty="0"/>
          </a:p>
        </p:txBody>
      </p:sp>
      <p:pic>
        <p:nvPicPr>
          <p:cNvPr id="2" name="Picture 2" descr="GitHub - catboost/catboost: A fast, scalable, high performance Gradient  Boosting on Decision Trees library, used for ranking, classification,  regression and other machine learning tasks for Python, R, Java, C++.  Supports computation on">
            <a:extLst>
              <a:ext uri="{FF2B5EF4-FFF2-40B4-BE49-F238E27FC236}">
                <a16:creationId xmlns:a16="http://schemas.microsoft.com/office/drawing/2014/main" id="{54F6A63F-DD92-E493-6D7F-C35412C1A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585" y="294407"/>
            <a:ext cx="1222902" cy="51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6FA8E1-E740-242F-ECFF-95BC7DDB1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938976"/>
              </p:ext>
            </p:extLst>
          </p:nvPr>
        </p:nvGraphicFramePr>
        <p:xfrm>
          <a:off x="1860720" y="1385490"/>
          <a:ext cx="9311133" cy="3708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15058">
                  <a:extLst>
                    <a:ext uri="{9D8B030D-6E8A-4147-A177-3AD203B41FA5}">
                      <a16:colId xmlns:a16="http://schemas.microsoft.com/office/drawing/2014/main" val="2218265012"/>
                    </a:ext>
                  </a:extLst>
                </a:gridCol>
                <a:gridCol w="6013768">
                  <a:extLst>
                    <a:ext uri="{9D8B030D-6E8A-4147-A177-3AD203B41FA5}">
                      <a16:colId xmlns:a16="http://schemas.microsoft.com/office/drawing/2014/main" val="726706890"/>
                    </a:ext>
                  </a:extLst>
                </a:gridCol>
                <a:gridCol w="1182307">
                  <a:extLst>
                    <a:ext uri="{9D8B030D-6E8A-4147-A177-3AD203B41FA5}">
                      <a16:colId xmlns:a16="http://schemas.microsoft.com/office/drawing/2014/main" val="4107288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Hyperparameters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04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242424"/>
                          </a:solidFill>
                          <a:effectLst/>
                          <a:hlinkClick r:id="rId3"/>
                        </a:rPr>
                        <a:t>thread_count 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The number of threads to use during the training.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0" kern="1200" dirty="0">
                          <a:solidFill>
                            <a:srgbClr val="1C00CF"/>
                          </a:solidFill>
                          <a:effectLst/>
                        </a:rPr>
                        <a:t>-1</a:t>
                      </a:r>
                      <a:endParaRPr lang="en-BE" sz="1800" b="0" i="0" kern="1200" dirty="0">
                        <a:solidFill>
                          <a:srgbClr val="1C00CF"/>
                        </a:solidFill>
                        <a:effectLst/>
                        <a:latin typeface="source-code-pro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19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242424"/>
                          </a:solidFill>
                          <a:effectLst/>
                          <a:hlinkClick r:id="rId4"/>
                        </a:rPr>
                        <a:t>bootstrap_type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split method for a tree when building the tree structure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0" kern="1200" dirty="0">
                          <a:solidFill>
                            <a:srgbClr val="1C00CF"/>
                          </a:solidFill>
                          <a:effectLst/>
                        </a:rPr>
                        <a:t>‘Bernoulli’</a:t>
                      </a:r>
                      <a:endParaRPr lang="en-BE" sz="1800" b="0" i="0" kern="1200" dirty="0">
                        <a:solidFill>
                          <a:srgbClr val="1C00CF"/>
                        </a:solidFill>
                        <a:effectLst/>
                        <a:latin typeface="source-code-pro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43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242424"/>
                          </a:solidFill>
                          <a:effectLst/>
                          <a:hlinkClick r:id="rId5"/>
                        </a:rPr>
                        <a:t>sampling_frequency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Frequency to sample weights and objects when building trees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0" kern="1200" dirty="0">
                          <a:solidFill>
                            <a:srgbClr val="1C00CF"/>
                          </a:solidFill>
                          <a:effectLst/>
                        </a:rPr>
                        <a:t>‘PerTree’</a:t>
                      </a:r>
                      <a:endParaRPr lang="en-BE" sz="1800" b="0" i="0" kern="1200" dirty="0">
                        <a:solidFill>
                          <a:srgbClr val="1C00CF"/>
                        </a:solidFill>
                        <a:effectLst/>
                        <a:latin typeface="source-code-pro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89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242424"/>
                          </a:solidFill>
                          <a:effectLst/>
                          <a:hlinkClick r:id="rId6"/>
                        </a:rPr>
                        <a:t>iterations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The maximum number of trees that can be built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0" kern="1200" dirty="0">
                          <a:solidFill>
                            <a:srgbClr val="1C00CF"/>
                          </a:solidFill>
                          <a:effectLst/>
                        </a:rPr>
                        <a:t>10000</a:t>
                      </a:r>
                      <a:endParaRPr lang="en-BE" sz="1800" b="0" i="0" kern="1200" dirty="0">
                        <a:solidFill>
                          <a:srgbClr val="1C00CF"/>
                        </a:solidFill>
                        <a:effectLst/>
                        <a:latin typeface="source-code-pro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295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0070C0"/>
                          </a:solidFill>
                          <a:effectLst/>
                          <a:hlinkClick r:id="rId7"/>
                        </a:rPr>
                        <a:t>learning_rate</a:t>
                      </a:r>
                      <a:endParaRPr lang="en-B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Learning rate used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for reducing the gradient step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1C00CF"/>
                          </a:solidFill>
                          <a:effectLst/>
                        </a:rPr>
                        <a:t>0.015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08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0070C0"/>
                          </a:solidFill>
                          <a:effectLst/>
                          <a:hlinkClick r:id="rId8"/>
                        </a:rPr>
                        <a:t>max_depth</a:t>
                      </a:r>
                      <a:endParaRPr lang="en-B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Depth of the trees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0" kern="1200" dirty="0">
                          <a:solidFill>
                            <a:srgbClr val="1C00CF"/>
                          </a:solidFill>
                          <a:effectLst/>
                        </a:rPr>
                        <a:t>10</a:t>
                      </a:r>
                      <a:endParaRPr lang="en-BE" sz="1800" b="0" i="0" kern="1200" dirty="0">
                        <a:solidFill>
                          <a:srgbClr val="1C00CF"/>
                        </a:solidFill>
                        <a:effectLst/>
                        <a:latin typeface="source-code-pro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77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0070C0"/>
                          </a:solidFill>
                          <a:effectLst/>
                          <a:hlinkClick r:id="rId9"/>
                        </a:rPr>
                        <a:t>subsample</a:t>
                      </a:r>
                      <a:endParaRPr lang="en-B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Sample rate for bagging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0" kern="1200" dirty="0">
                          <a:solidFill>
                            <a:srgbClr val="1C00CF"/>
                          </a:solidFill>
                          <a:effectLst/>
                        </a:rPr>
                        <a:t>0,75</a:t>
                      </a:r>
                      <a:endParaRPr lang="en-BE" sz="1800" b="0" i="0" kern="1200" dirty="0">
                        <a:solidFill>
                          <a:srgbClr val="1C00CF"/>
                        </a:solidFill>
                        <a:effectLst/>
                        <a:latin typeface="source-code-pro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13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0070C0"/>
                          </a:solidFill>
                          <a:effectLst/>
                          <a:hlinkClick r:id="rId10"/>
                        </a:rPr>
                        <a:t>colsample_bylevel</a:t>
                      </a:r>
                      <a:endParaRPr lang="en-B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The percentage of features to use at each split selection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0" kern="1200" dirty="0">
                          <a:solidFill>
                            <a:srgbClr val="1C00CF"/>
                          </a:solidFill>
                          <a:effectLst/>
                        </a:rPr>
                        <a:t>0,9</a:t>
                      </a:r>
                      <a:endParaRPr lang="en-BE" sz="1800" b="0" i="0" kern="1200" dirty="0">
                        <a:solidFill>
                          <a:srgbClr val="1C00CF"/>
                        </a:solidFill>
                        <a:effectLst/>
                        <a:latin typeface="source-code-pro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62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0070C0"/>
                          </a:solidFill>
                          <a:effectLst/>
                          <a:hlinkClick r:id="rId11"/>
                        </a:rPr>
                        <a:t>min_data_in_leaf</a:t>
                      </a:r>
                      <a:endParaRPr lang="en-B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The minimum number of training samples in a leaf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0" kern="1200" dirty="0">
                          <a:solidFill>
                            <a:srgbClr val="1C00CF"/>
                          </a:solidFill>
                          <a:effectLst/>
                        </a:rPr>
                        <a:t>45</a:t>
                      </a:r>
                      <a:endParaRPr lang="en-BE" sz="1800" b="0" i="0" kern="1200" dirty="0">
                        <a:solidFill>
                          <a:srgbClr val="1C00CF"/>
                        </a:solidFill>
                        <a:effectLst/>
                        <a:latin typeface="source-code-pro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2121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0AF14AD-EF42-E320-7DC1-45F8C0FCF7E9}"/>
              </a:ext>
            </a:extLst>
          </p:cNvPr>
          <p:cNvSpPr txBox="1"/>
          <p:nvPr/>
        </p:nvSpPr>
        <p:spPr>
          <a:xfrm>
            <a:off x="2772052" y="6344474"/>
            <a:ext cx="4125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 Catboost</a:t>
            </a:r>
            <a:r>
              <a:rPr lang="en-US" dirty="0">
                <a:solidFill>
                  <a:srgbClr val="3085ED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: Overview | CatBoost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C5734-C3AE-2947-039C-1D9623403214}"/>
              </a:ext>
            </a:extLst>
          </p:cNvPr>
          <p:cNvSpPr txBox="1"/>
          <p:nvPr/>
        </p:nvSpPr>
        <p:spPr>
          <a:xfrm>
            <a:off x="1860720" y="5347707"/>
            <a:ext cx="96980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There's no single rule for knowing which parameters to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There's also room for improvement here, using regularization parameters, Early stopping, gpu, ...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9E8CB-F69B-C2BF-7A6F-2B993B25C856}"/>
              </a:ext>
            </a:extLst>
          </p:cNvPr>
          <p:cNvSpPr txBox="1"/>
          <p:nvPr/>
        </p:nvSpPr>
        <p:spPr>
          <a:xfrm>
            <a:off x="3753970" y="987439"/>
            <a:ext cx="5479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Here are the hyperparameters used in the competition:</a:t>
            </a:r>
          </a:p>
        </p:txBody>
      </p:sp>
    </p:spTree>
    <p:extLst>
      <p:ext uri="{BB962C8B-B14F-4D97-AF65-F5344CB8AC3E}">
        <p14:creationId xmlns:p14="http://schemas.microsoft.com/office/powerpoint/2010/main" val="1838511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30EB75E-EA6E-47A5-3A30-E3AB6852B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390" y="144194"/>
            <a:ext cx="7989750" cy="814526"/>
          </a:xfrm>
        </p:spPr>
        <p:txBody>
          <a:bodyPr>
            <a:normAutofit/>
          </a:bodyPr>
          <a:lstStyle/>
          <a:p>
            <a:r>
              <a:rPr lang="en-US"/>
              <a:t>Pinball Loss </a:t>
            </a:r>
            <a:r>
              <a:rPr lang="en-US" dirty="0"/>
              <a:t>Function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64740B-FA82-1915-EDDD-CC4F33BE8B64}"/>
              </a:ext>
            </a:extLst>
          </p:cNvPr>
          <p:cNvSpPr txBox="1"/>
          <p:nvPr/>
        </p:nvSpPr>
        <p:spPr>
          <a:xfrm>
            <a:off x="1990356" y="4638543"/>
            <a:ext cx="992612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42424"/>
                </a:solidFill>
                <a:effectLst/>
                <a:latin typeface="source-serif-pro"/>
              </a:rPr>
              <a:t>This loss function 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for predicting conditional Quantiles </a:t>
            </a:r>
            <a:r>
              <a:rPr lang="en-US" dirty="0">
                <a:solidFill>
                  <a:srgbClr val="242424"/>
                </a:solidFill>
                <a:effectLst/>
                <a:latin typeface="source-serif-pro"/>
              </a:rPr>
              <a:t>replaces the usual : </a:t>
            </a:r>
          </a:p>
          <a:p>
            <a:pPr algn="l"/>
            <a:endParaRPr lang="en-US" b="1" i="1" dirty="0">
              <a:solidFill>
                <a:srgbClr val="242424"/>
              </a:solidFill>
              <a:effectLst/>
              <a:latin typeface="source-serif-pro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242424"/>
                </a:solidFill>
                <a:effectLst/>
                <a:latin typeface="source-serif-pro"/>
              </a:rPr>
              <a:t>L2 Loss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a.k.a Mean Squared Error (</a:t>
            </a:r>
            <a:r>
              <a:rPr lang="en-US" b="1" i="0" dirty="0">
                <a:solidFill>
                  <a:srgbClr val="0070C0"/>
                </a:solidFill>
                <a:effectLst/>
                <a:latin typeface="source-serif-pro"/>
              </a:rPr>
              <a:t>MSE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) for predicting the </a:t>
            </a:r>
            <a:r>
              <a:rPr lang="en-US" b="1" i="0" dirty="0">
                <a:solidFill>
                  <a:srgbClr val="0070C0"/>
                </a:solidFill>
                <a:effectLst/>
                <a:latin typeface="source-serif-pro"/>
              </a:rPr>
              <a:t>conditional Mean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242424"/>
                </a:solidFill>
                <a:effectLst/>
                <a:latin typeface="source-serif-pro"/>
              </a:rPr>
              <a:t>L1 Loss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a.k.a</a:t>
            </a:r>
            <a:r>
              <a:rPr lang="en-US" b="1" i="1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Mean Absolute Error (</a:t>
            </a:r>
            <a:r>
              <a:rPr lang="en-US" b="1" i="0" dirty="0">
                <a:solidFill>
                  <a:srgbClr val="0070C0"/>
                </a:solidFill>
                <a:effectLst/>
                <a:latin typeface="source-serif-pro"/>
              </a:rPr>
              <a:t>MAE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) more robust to outliers for predicting </a:t>
            </a:r>
            <a:r>
              <a:rPr lang="en-US" b="1" i="0" dirty="0">
                <a:solidFill>
                  <a:srgbClr val="0070C0"/>
                </a:solidFill>
                <a:effectLst/>
                <a:latin typeface="source-serif-pro"/>
              </a:rPr>
              <a:t>conditional Median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242424"/>
              </a:solidFill>
              <a:latin typeface="source-serif-pro"/>
            </a:endParaRPr>
          </a:p>
          <a:p>
            <a:pPr algn="l"/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        </a:t>
            </a:r>
            <a:r>
              <a:rPr lang="en-US" i="0" dirty="0">
                <a:solidFill>
                  <a:srgbClr val="242424"/>
                </a:solidFill>
                <a:effectLst/>
                <a:latin typeface="source-serif-pro"/>
              </a:rPr>
              <a:t>MAE is a </a:t>
            </a:r>
            <a:r>
              <a:rPr lang="en-US" i="0" dirty="0">
                <a:solidFill>
                  <a:srgbClr val="0070C0"/>
                </a:solidFill>
                <a:effectLst/>
                <a:latin typeface="source-serif-pro"/>
              </a:rPr>
              <a:t>special case of Pinball Loss</a:t>
            </a:r>
            <a:r>
              <a:rPr lang="en-US" i="0" dirty="0">
                <a:solidFill>
                  <a:srgbClr val="242424"/>
                </a:solidFill>
                <a:effectLst/>
                <a:latin typeface="source-serif-pro"/>
              </a:rPr>
              <a:t> where the quantile is the </a:t>
            </a:r>
            <a:r>
              <a:rPr lang="en-US" i="0" dirty="0">
                <a:solidFill>
                  <a:srgbClr val="0070C0"/>
                </a:solidFill>
                <a:effectLst/>
                <a:latin typeface="source-serif-pro"/>
              </a:rPr>
              <a:t>median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24C8518-573D-D442-B7D5-4863764BAE51}"/>
              </a:ext>
            </a:extLst>
          </p:cNvPr>
          <p:cNvSpPr/>
          <p:nvPr/>
        </p:nvSpPr>
        <p:spPr>
          <a:xfrm>
            <a:off x="2142511" y="6117660"/>
            <a:ext cx="304310" cy="18864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DC116-C39F-70F2-2CD4-4D9761665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401" y="958961"/>
            <a:ext cx="5137694" cy="26716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6D57EE-1CDB-8C00-0FF1-985D132E0911}"/>
              </a:ext>
            </a:extLst>
          </p:cNvPr>
          <p:cNvSpPr txBox="1"/>
          <p:nvPr/>
        </p:nvSpPr>
        <p:spPr>
          <a:xfrm>
            <a:off x="1990356" y="3811387"/>
            <a:ext cx="83547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 If the prediction is below the actual value (</a:t>
            </a:r>
            <a:r>
              <a:rPr lang="en-US" b="0" i="0" dirty="0">
                <a:solidFill>
                  <a:srgbClr val="0070C0"/>
                </a:solidFill>
                <a:effectLst/>
                <a:latin typeface="__fkGroteskNeue_598ab8"/>
              </a:rPr>
              <a:t>underprediction</a:t>
            </a:r>
            <a:r>
              <a:rPr lang="en-US" b="0" i="0" dirty="0">
                <a:effectLst/>
                <a:latin typeface="__fkGroteskNeue_598ab8"/>
              </a:rPr>
              <a:t>), the loss is weighted by </a:t>
            </a:r>
            <a:r>
              <a:rPr lang="en-US" b="0" i="0" dirty="0">
                <a:solidFill>
                  <a:srgbClr val="0070C0"/>
                </a:solidFill>
                <a:effectLst/>
                <a:latin typeface="KaTeX_Main"/>
              </a:rPr>
              <a:t>τ</a:t>
            </a:r>
            <a:endParaRPr lang="en-US" b="0" i="0" dirty="0">
              <a:solidFill>
                <a:srgbClr val="0070C0"/>
              </a:solidFill>
              <a:effectLst/>
              <a:latin typeface="__fkGroteskNeue_598ab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 If the prediction is above the actual value (</a:t>
            </a:r>
            <a:r>
              <a:rPr lang="en-US" b="0" i="0" dirty="0">
                <a:solidFill>
                  <a:srgbClr val="0070C0"/>
                </a:solidFill>
                <a:effectLst/>
                <a:latin typeface="__fkGroteskNeue_598ab8"/>
              </a:rPr>
              <a:t>overprediction</a:t>
            </a:r>
            <a:r>
              <a:rPr lang="en-US" b="0" i="0" dirty="0">
                <a:effectLst/>
                <a:latin typeface="__fkGroteskNeue_598ab8"/>
              </a:rPr>
              <a:t>), the loss is weighted by </a:t>
            </a:r>
            <a:r>
              <a:rPr lang="en-US" b="0" i="0" dirty="0">
                <a:solidFill>
                  <a:srgbClr val="0070C0"/>
                </a:solidFill>
                <a:effectLst/>
                <a:latin typeface="KaTeX_Main"/>
              </a:rPr>
              <a:t>1−τ</a:t>
            </a:r>
            <a:endParaRPr lang="en-US" b="0" i="0" dirty="0">
              <a:solidFill>
                <a:srgbClr val="0070C0"/>
              </a:solidFill>
              <a:effectLst/>
              <a:latin typeface="__fkGroteskNeue_598ab8"/>
            </a:endParaRPr>
          </a:p>
        </p:txBody>
      </p:sp>
    </p:spTree>
    <p:extLst>
      <p:ext uri="{BB962C8B-B14F-4D97-AF65-F5344CB8AC3E}">
        <p14:creationId xmlns:p14="http://schemas.microsoft.com/office/powerpoint/2010/main" val="1191662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30EB75E-EA6E-47A5-3A30-E3AB6852B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390" y="144194"/>
            <a:ext cx="7989750" cy="814526"/>
          </a:xfrm>
        </p:spPr>
        <p:txBody>
          <a:bodyPr>
            <a:normAutofit/>
          </a:bodyPr>
          <a:lstStyle/>
          <a:p>
            <a:r>
              <a:rPr lang="en-US"/>
              <a:t>Pinball Loss </a:t>
            </a:r>
            <a:r>
              <a:rPr lang="en-US" dirty="0"/>
              <a:t>Function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DC116-C39F-70F2-2CD4-4D9761665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612" y="1233930"/>
            <a:ext cx="3607586" cy="18759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DB8E43-FF02-FF2F-FB8D-6D0E79C8934D}"/>
              </a:ext>
            </a:extLst>
          </p:cNvPr>
          <p:cNvSpPr txBox="1"/>
          <p:nvPr/>
        </p:nvSpPr>
        <p:spPr>
          <a:xfrm>
            <a:off x="1583460" y="3955092"/>
            <a:ext cx="470829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var(--font-fk-grotesk)"/>
              </a:rPr>
              <a:t>Underprediction</a:t>
            </a:r>
            <a:r>
              <a:rPr lang="en-US" b="0" i="0" dirty="0">
                <a:effectLst/>
                <a:latin typeface="var(--font-fk-grotesk)"/>
              </a:rPr>
              <a:t> :</a:t>
            </a:r>
          </a:p>
          <a:p>
            <a:pPr algn="l"/>
            <a:endParaRPr lang="en-US" dirty="0">
              <a:latin typeface="var(--font-fk-grotesk)"/>
            </a:endParaRPr>
          </a:p>
          <a:p>
            <a:r>
              <a:rPr lang="en-US" b="0" i="0" dirty="0">
                <a:solidFill>
                  <a:srgbClr val="0070C0"/>
                </a:solidFill>
                <a:effectLst/>
                <a:latin typeface="__fkGroteskNeue_598ab8"/>
              </a:rPr>
              <a:t>Predicted Sales (</a:t>
            </a:r>
            <a:r>
              <a:rPr lang="en-US" b="0" i="0" dirty="0">
                <a:solidFill>
                  <a:srgbClr val="0070C0"/>
                </a:solidFill>
                <a:effectLst/>
                <a:latin typeface="KaTeX_Main"/>
              </a:rPr>
              <a:t>Y</a:t>
            </a:r>
            <a:r>
              <a:rPr lang="en-US" b="0" i="0" baseline="-25000" dirty="0">
                <a:solidFill>
                  <a:srgbClr val="0070C0"/>
                </a:solidFill>
                <a:effectLst/>
                <a:latin typeface="KaTeX_Main"/>
              </a:rPr>
              <a:t>pred</a:t>
            </a:r>
            <a:r>
              <a:rPr lang="en-US" b="0" i="0" dirty="0">
                <a:solidFill>
                  <a:srgbClr val="0070C0"/>
                </a:solidFill>
                <a:effectLst/>
                <a:latin typeface="KaTeX_Main"/>
              </a:rPr>
              <a:t>​</a:t>
            </a:r>
            <a:r>
              <a:rPr lang="en-US" b="0" i="0" dirty="0">
                <a:solidFill>
                  <a:srgbClr val="0070C0"/>
                </a:solidFill>
                <a:effectLst/>
                <a:latin typeface="__fkGroteskNeue_598ab8"/>
              </a:rPr>
              <a:t>)</a:t>
            </a:r>
            <a:r>
              <a:rPr lang="en-US" b="0" i="0" dirty="0">
                <a:effectLst/>
                <a:latin typeface="__fkGroteskNeue_598ab8"/>
              </a:rPr>
              <a:t> = </a:t>
            </a:r>
            <a:r>
              <a:rPr lang="en-US" b="0" i="0" dirty="0">
                <a:effectLst/>
                <a:highlight>
                  <a:srgbClr val="00FF00"/>
                </a:highlight>
                <a:latin typeface="__fkGroteskNeue_598ab8"/>
              </a:rPr>
              <a:t>90 units</a:t>
            </a:r>
          </a:p>
          <a:p>
            <a:endParaRPr lang="en-US" b="0" i="0" dirty="0">
              <a:effectLst/>
              <a:highlight>
                <a:srgbClr val="00FF00"/>
              </a:highlight>
              <a:latin typeface="__fkGroteskNeue_598ab8"/>
            </a:endParaRPr>
          </a:p>
          <a:p>
            <a:r>
              <a:rPr lang="en-US" b="0" i="0" dirty="0">
                <a:solidFill>
                  <a:srgbClr val="0070C0"/>
                </a:solidFill>
                <a:effectLst/>
                <a:latin typeface="__fkGroteskNeue_598ab8"/>
              </a:rPr>
              <a:t>Pinball Loss</a:t>
            </a:r>
            <a:r>
              <a:rPr lang="en-US" b="0" i="0" dirty="0">
                <a:effectLst/>
                <a:latin typeface="__fkGroteskNeue_598ab8"/>
              </a:rPr>
              <a:t> = </a:t>
            </a:r>
            <a:r>
              <a:rPr lang="en-US" b="0" i="0" dirty="0">
                <a:effectLst/>
                <a:highlight>
                  <a:srgbClr val="FF00FF"/>
                </a:highlight>
                <a:latin typeface="KaTeX_Main"/>
              </a:rPr>
              <a:t>0.1</a:t>
            </a:r>
            <a:r>
              <a:rPr lang="en-US" b="0" i="0" dirty="0">
                <a:effectLst/>
                <a:latin typeface="KaTeX_Main"/>
              </a:rPr>
              <a:t> × (100 - 90) = 1</a:t>
            </a:r>
          </a:p>
          <a:p>
            <a:endParaRPr lang="en-US" dirty="0">
              <a:latin typeface="KaTeX_Main"/>
            </a:endParaRPr>
          </a:p>
          <a:p>
            <a:r>
              <a:rPr lang="en-BE" dirty="0"/>
              <a:t>The larger the quantile, the greater the penalty</a:t>
            </a:r>
            <a:endParaRPr lang="en-US" b="0" i="0" dirty="0">
              <a:effectLst/>
              <a:latin typeface="__fkGroteskNeue_598ab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BB41BD-6801-2CEE-7293-989EC640905D}"/>
              </a:ext>
            </a:extLst>
          </p:cNvPr>
          <p:cNvSpPr txBox="1"/>
          <p:nvPr/>
        </p:nvSpPr>
        <p:spPr>
          <a:xfrm>
            <a:off x="5460017" y="1366795"/>
            <a:ext cx="60547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__fkGroteskNeue_598ab8"/>
              </a:rPr>
              <a:t>Let's consider a product whose actual sales for a given period : </a:t>
            </a:r>
          </a:p>
          <a:p>
            <a:pPr algn="l"/>
            <a:endParaRPr lang="en-US" dirty="0">
              <a:latin typeface="__fkGroteskNeue_598ab8"/>
            </a:endParaRPr>
          </a:p>
          <a:p>
            <a:pPr algn="l"/>
            <a:r>
              <a:rPr lang="en-US" b="0" i="0" dirty="0">
                <a:solidFill>
                  <a:srgbClr val="0070C0"/>
                </a:solidFill>
                <a:effectLst/>
                <a:latin typeface="__fkGroteskNeue_598ab8"/>
              </a:rPr>
              <a:t>Actual Sales</a:t>
            </a:r>
            <a:r>
              <a:rPr lang="en-US" b="0" i="0" dirty="0">
                <a:effectLst/>
                <a:latin typeface="__fkGroteskNeue_598ab8"/>
              </a:rPr>
              <a:t> = 100 units</a:t>
            </a:r>
          </a:p>
          <a:p>
            <a:pPr algn="l"/>
            <a:r>
              <a:rPr lang="en-US" b="0" i="0" dirty="0">
                <a:solidFill>
                  <a:srgbClr val="0070C0"/>
                </a:solidFill>
                <a:effectLst/>
                <a:latin typeface="__fkGroteskNeue_598ab8"/>
              </a:rPr>
              <a:t>Target Quantile Level (</a:t>
            </a:r>
            <a:r>
              <a:rPr lang="en-US" b="0" i="0" dirty="0">
                <a:solidFill>
                  <a:srgbClr val="0070C0"/>
                </a:solidFill>
                <a:effectLst/>
                <a:latin typeface="KaTeX_Main"/>
              </a:rPr>
              <a:t>τ</a:t>
            </a:r>
            <a:r>
              <a:rPr lang="en-US" b="0" i="0" dirty="0">
                <a:solidFill>
                  <a:srgbClr val="0070C0"/>
                </a:solidFill>
                <a:effectLst/>
                <a:latin typeface="__fkGroteskNeue_598ab8"/>
              </a:rPr>
              <a:t>) </a:t>
            </a:r>
            <a:r>
              <a:rPr lang="en-US" b="0" i="0" dirty="0">
                <a:effectLst/>
                <a:latin typeface="__fkGroteskNeue_598ab8"/>
              </a:rPr>
              <a:t>= 0.1</a:t>
            </a:r>
            <a:endParaRPr lang="en-US" dirty="0">
              <a:latin typeface="__fkGroteskNeue_598ab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33FACC-5BFE-84C9-EB8B-28F09F1C1540}"/>
              </a:ext>
            </a:extLst>
          </p:cNvPr>
          <p:cNvSpPr txBox="1"/>
          <p:nvPr/>
        </p:nvSpPr>
        <p:spPr>
          <a:xfrm>
            <a:off x="6915781" y="3955092"/>
            <a:ext cx="489059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var(--font-fk-grotesk)"/>
              </a:rPr>
              <a:t>Overprediction</a:t>
            </a:r>
            <a:r>
              <a:rPr lang="en-US" b="0" i="0" dirty="0">
                <a:effectLst/>
                <a:latin typeface="var(--font-fk-grotesk)"/>
              </a:rPr>
              <a:t> :</a:t>
            </a:r>
          </a:p>
          <a:p>
            <a:pPr algn="l"/>
            <a:endParaRPr lang="en-US" dirty="0">
              <a:latin typeface="var(--font-fk-grotesk)"/>
            </a:endParaRPr>
          </a:p>
          <a:p>
            <a:r>
              <a:rPr lang="en-US" b="0" i="0" dirty="0">
                <a:solidFill>
                  <a:srgbClr val="0070C0"/>
                </a:solidFill>
                <a:effectLst/>
                <a:latin typeface="__fkGroteskNeue_598ab8"/>
              </a:rPr>
              <a:t>Predicted Sales (</a:t>
            </a:r>
            <a:r>
              <a:rPr lang="en-US" b="0" i="0" dirty="0">
                <a:solidFill>
                  <a:srgbClr val="0070C0"/>
                </a:solidFill>
                <a:effectLst/>
                <a:latin typeface="KaTeX_Main"/>
              </a:rPr>
              <a:t>Y</a:t>
            </a:r>
            <a:r>
              <a:rPr lang="en-US" b="0" i="0" baseline="-25000" dirty="0">
                <a:solidFill>
                  <a:srgbClr val="0070C0"/>
                </a:solidFill>
                <a:effectLst/>
                <a:latin typeface="KaTeX_Main"/>
              </a:rPr>
              <a:t>pred</a:t>
            </a:r>
            <a:r>
              <a:rPr lang="en-US" b="0" i="0" dirty="0">
                <a:solidFill>
                  <a:srgbClr val="0070C0"/>
                </a:solidFill>
                <a:effectLst/>
                <a:latin typeface="KaTeX_Main"/>
              </a:rPr>
              <a:t>​</a:t>
            </a:r>
            <a:r>
              <a:rPr lang="en-US" b="0" i="0" dirty="0">
                <a:solidFill>
                  <a:srgbClr val="0070C0"/>
                </a:solidFill>
                <a:effectLst/>
                <a:latin typeface="__fkGroteskNeue_598ab8"/>
              </a:rPr>
              <a:t>)</a:t>
            </a:r>
            <a:r>
              <a:rPr lang="en-US" b="0" i="0" dirty="0">
                <a:effectLst/>
                <a:latin typeface="__fkGroteskNeue_598ab8"/>
              </a:rPr>
              <a:t> = </a:t>
            </a:r>
            <a:r>
              <a:rPr lang="en-US" b="0" i="0" dirty="0">
                <a:effectLst/>
                <a:highlight>
                  <a:srgbClr val="00FF00"/>
                </a:highlight>
                <a:latin typeface="__fkGroteskNeue_598ab8"/>
              </a:rPr>
              <a:t>110 units</a:t>
            </a:r>
          </a:p>
          <a:p>
            <a:endParaRPr lang="en-US" b="0" i="0" dirty="0">
              <a:effectLst/>
              <a:highlight>
                <a:srgbClr val="00FF00"/>
              </a:highlight>
              <a:latin typeface="__fkGroteskNeue_598ab8"/>
            </a:endParaRPr>
          </a:p>
          <a:p>
            <a:r>
              <a:rPr lang="en-US" b="0" i="0" dirty="0">
                <a:solidFill>
                  <a:srgbClr val="0070C0"/>
                </a:solidFill>
                <a:effectLst/>
                <a:latin typeface="__fkGroteskNeue_598ab8"/>
              </a:rPr>
              <a:t>Pinball Loss</a:t>
            </a:r>
            <a:r>
              <a:rPr lang="en-US" b="0" i="0" dirty="0">
                <a:effectLst/>
                <a:latin typeface="__fkGroteskNeue_598ab8"/>
              </a:rPr>
              <a:t> = (</a:t>
            </a:r>
            <a:r>
              <a:rPr lang="en-US" b="0" i="0" dirty="0">
                <a:effectLst/>
                <a:highlight>
                  <a:srgbClr val="FF00FF"/>
                </a:highlight>
                <a:latin typeface="__fkGroteskNeue_598ab8"/>
              </a:rPr>
              <a:t>1 - </a:t>
            </a:r>
            <a:r>
              <a:rPr lang="en-US" b="0" i="0" dirty="0">
                <a:effectLst/>
                <a:highlight>
                  <a:srgbClr val="FF00FF"/>
                </a:highlight>
                <a:latin typeface="KaTeX_Main"/>
              </a:rPr>
              <a:t>0.1</a:t>
            </a:r>
            <a:r>
              <a:rPr lang="en-US" b="0" i="0" dirty="0">
                <a:effectLst/>
                <a:latin typeface="KaTeX_Main"/>
              </a:rPr>
              <a:t>) × (110 − 100) = </a:t>
            </a:r>
            <a:r>
              <a:rPr lang="en-US" dirty="0">
                <a:latin typeface="KaTeX_Main"/>
              </a:rPr>
              <a:t>9</a:t>
            </a:r>
          </a:p>
          <a:p>
            <a:endParaRPr lang="en-US" dirty="0">
              <a:latin typeface="KaTeX_Main"/>
            </a:endParaRPr>
          </a:p>
          <a:p>
            <a:r>
              <a:rPr lang="en-BE" dirty="0"/>
              <a:t>The smaller the quantile, the greater the penalty</a:t>
            </a:r>
            <a:endParaRPr lang="en-US" b="0" i="0" dirty="0">
              <a:effectLst/>
              <a:latin typeface="__fkGroteskNeue_598ab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12DB2B-A80F-A839-39E7-EF7C65EDC7D9}"/>
              </a:ext>
            </a:extLst>
          </p:cNvPr>
          <p:cNvSpPr txBox="1"/>
          <p:nvPr/>
        </p:nvSpPr>
        <p:spPr>
          <a:xfrm>
            <a:off x="3558448" y="3378794"/>
            <a:ext cx="4087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__fkGroteskNeue_598ab8"/>
              </a:rPr>
              <a:t>Let’s consider two different predictions : </a:t>
            </a:r>
          </a:p>
        </p:txBody>
      </p:sp>
    </p:spTree>
    <p:extLst>
      <p:ext uri="{BB962C8B-B14F-4D97-AF65-F5344CB8AC3E}">
        <p14:creationId xmlns:p14="http://schemas.microsoft.com/office/powerpoint/2010/main" val="355451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68F7-11B9-742A-34D8-6FF377F5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656" y="200469"/>
            <a:ext cx="6913269" cy="814526"/>
          </a:xfrm>
        </p:spPr>
        <p:txBody>
          <a:bodyPr/>
          <a:lstStyle/>
          <a:p>
            <a:r>
              <a:rPr lang="en-US" dirty="0">
                <a:hlinkClick r:id="rId3"/>
              </a:rPr>
              <a:t>Goal of the Competition</a:t>
            </a:r>
            <a:endParaRPr lang="en-BE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4E5DD3F-423E-2BD7-0569-90AD64701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678" y="2695141"/>
            <a:ext cx="2938508" cy="2462213"/>
          </a:xfrm>
          <a:prstGeom prst="rect">
            <a:avLst/>
          </a:prstGeom>
          <a:ln>
            <a:noFill/>
          </a:ln>
          <a:effectLst>
            <a:softEdge rad="112500"/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95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Lucida Console" panose="020B0609040504020204" pitchFamily="49" charset="0"/>
              </a:rPr>
              <a:t>: [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BB2323"/>
                </a:solidFill>
                <a:effectLst/>
                <a:latin typeface="Lucida Console" panose="020B0609040504020204" pitchFamily="49" charset="0"/>
              </a:rPr>
              <a:t>'0.025'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BB2323"/>
                </a:solidFill>
                <a:effectLst/>
                <a:latin typeface="Lucida Console" panose="020B0609040504020204" pitchFamily="49" charset="0"/>
              </a:rPr>
              <a:t>'0.975'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Lucida Console" panose="020B0609040504020204" pitchFamily="49" charset="0"/>
              </a:rPr>
              <a:t>], 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90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Lucida Console" panose="020B0609040504020204" pitchFamily="49" charset="0"/>
              </a:rPr>
              <a:t>: [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BB2323"/>
                </a:solidFill>
                <a:effectLst/>
                <a:latin typeface="Lucida Console" panose="020B0609040504020204" pitchFamily="49" charset="0"/>
              </a:rPr>
              <a:t>'0.05’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en-US" altLang="en-BE" sz="16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BB2323"/>
                </a:solidFill>
                <a:effectLst/>
                <a:latin typeface="Lucida Console" panose="020B0609040504020204" pitchFamily="49" charset="0"/>
              </a:rPr>
              <a:t>'0.95'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Lucida Console" panose="020B0609040504020204" pitchFamily="49" charset="0"/>
              </a:rPr>
              <a:t>], 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80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Lucida Console" panose="020B0609040504020204" pitchFamily="49" charset="0"/>
              </a:rPr>
              <a:t>: [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BB2323"/>
                </a:solidFill>
                <a:effectLst/>
                <a:latin typeface="Lucida Console" panose="020B0609040504020204" pitchFamily="49" charset="0"/>
              </a:rPr>
              <a:t>'0.10’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en-US" altLang="en-BE" sz="16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BB2323"/>
                </a:solidFill>
                <a:effectLst/>
                <a:latin typeface="Lucida Console" panose="020B0609040504020204" pitchFamily="49" charset="0"/>
              </a:rPr>
              <a:t>'0.90'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Lucida Console" panose="020B0609040504020204" pitchFamily="49" charset="0"/>
              </a:rPr>
              <a:t>], 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70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Lucida Console" panose="020B0609040504020204" pitchFamily="49" charset="0"/>
              </a:rPr>
              <a:t>: [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BB2323"/>
                </a:solidFill>
                <a:effectLst/>
                <a:latin typeface="Lucida Console" panose="020B0609040504020204" pitchFamily="49" charset="0"/>
              </a:rPr>
              <a:t>'0.15’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en-US" altLang="en-BE" sz="16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BB2323"/>
                </a:solidFill>
                <a:effectLst/>
                <a:latin typeface="Lucida Console" panose="020B0609040504020204" pitchFamily="49" charset="0"/>
              </a:rPr>
              <a:t>'0.85'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Lucida Console" panose="020B0609040504020204" pitchFamily="49" charset="0"/>
              </a:rPr>
              <a:t>], 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60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Lucida Console" panose="020B0609040504020204" pitchFamily="49" charset="0"/>
              </a:rPr>
              <a:t>: [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BB2323"/>
                </a:solidFill>
                <a:effectLst/>
                <a:latin typeface="Lucida Console" panose="020B0609040504020204" pitchFamily="49" charset="0"/>
              </a:rPr>
              <a:t>'0.20’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en-US" altLang="en-BE" sz="16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BB2323"/>
                </a:solidFill>
                <a:effectLst/>
                <a:latin typeface="Lucida Console" panose="020B0609040504020204" pitchFamily="49" charset="0"/>
              </a:rPr>
              <a:t>'0.80'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Lucida Console" panose="020B0609040504020204" pitchFamily="49" charset="0"/>
              </a:rPr>
              <a:t>], 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50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Lucida Console" panose="020B0609040504020204" pitchFamily="49" charset="0"/>
              </a:rPr>
              <a:t>: [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BB2323"/>
                </a:solidFill>
                <a:effectLst/>
                <a:latin typeface="Lucida Console" panose="020B0609040504020204" pitchFamily="49" charset="0"/>
              </a:rPr>
              <a:t>'0.25’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en-US" altLang="en-BE" sz="16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BB2323"/>
                </a:solidFill>
                <a:effectLst/>
                <a:latin typeface="Lucida Console" panose="020B0609040504020204" pitchFamily="49" charset="0"/>
              </a:rPr>
              <a:t>'0.75'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Lucida Console" panose="020B0609040504020204" pitchFamily="49" charset="0"/>
              </a:rPr>
              <a:t>], 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40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Lucida Console" panose="020B0609040504020204" pitchFamily="49" charset="0"/>
              </a:rPr>
              <a:t>: [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BB2323"/>
                </a:solidFill>
                <a:effectLst/>
                <a:latin typeface="Lucida Console" panose="020B0609040504020204" pitchFamily="49" charset="0"/>
              </a:rPr>
              <a:t>'0.30’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en-US" altLang="en-BE" sz="16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BB2323"/>
                </a:solidFill>
                <a:effectLst/>
                <a:latin typeface="Lucida Console" panose="020B0609040504020204" pitchFamily="49" charset="0"/>
              </a:rPr>
              <a:t>'0.70'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Lucida Console" panose="020B0609040504020204" pitchFamily="49" charset="0"/>
              </a:rPr>
              <a:t>], 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30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Lucida Console" panose="020B0609040504020204" pitchFamily="49" charset="0"/>
              </a:rPr>
              <a:t>: [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BB2323"/>
                </a:solidFill>
                <a:effectLst/>
                <a:latin typeface="Lucida Console" panose="020B0609040504020204" pitchFamily="49" charset="0"/>
              </a:rPr>
              <a:t>'0.35’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en-US" altLang="en-BE" sz="16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BB2323"/>
                </a:solidFill>
                <a:effectLst/>
                <a:latin typeface="Lucida Console" panose="020B0609040504020204" pitchFamily="49" charset="0"/>
              </a:rPr>
              <a:t>'0.65'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Lucida Console" panose="020B0609040504020204" pitchFamily="49" charset="0"/>
              </a:rPr>
              <a:t>], 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20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Lucida Console" panose="020B0609040504020204" pitchFamily="49" charset="0"/>
              </a:rPr>
              <a:t>: [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BB2323"/>
                </a:solidFill>
                <a:effectLst/>
                <a:latin typeface="Lucida Console" panose="020B0609040504020204" pitchFamily="49" charset="0"/>
              </a:rPr>
              <a:t>'0.40’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en-US" altLang="en-BE" sz="16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BB2323"/>
                </a:solidFill>
                <a:effectLst/>
                <a:latin typeface="Lucida Console" panose="020B0609040504020204" pitchFamily="49" charset="0"/>
              </a:rPr>
              <a:t>'0.60'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Lucida Console" panose="020B0609040504020204" pitchFamily="49" charset="0"/>
              </a:rPr>
              <a:t>], 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Lucida Console" panose="020B0609040504020204" pitchFamily="49" charset="0"/>
              </a:rPr>
              <a:t>: [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BB2323"/>
                </a:solidFill>
                <a:effectLst/>
                <a:latin typeface="Lucida Console" panose="020B0609040504020204" pitchFamily="49" charset="0"/>
              </a:rPr>
              <a:t>'0.45’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en-US" altLang="en-BE" sz="16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BB2323"/>
                </a:solidFill>
                <a:effectLst/>
                <a:latin typeface="Lucida Console" panose="020B0609040504020204" pitchFamily="49" charset="0"/>
              </a:rPr>
              <a:t>'0.55'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271B34-AB40-E694-B422-1037B4E01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6593" y="2379263"/>
            <a:ext cx="3892770" cy="29166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9AA3DF-65F8-0E6B-08BE-C02138F09B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593" y="1185743"/>
            <a:ext cx="9201483" cy="962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53BFC0-DC08-0527-C4C9-36AA18955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4524" y="5535624"/>
            <a:ext cx="9173551" cy="585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1189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30EB75E-EA6E-47A5-3A30-E3AB6852B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390" y="144194"/>
            <a:ext cx="7989750" cy="814526"/>
          </a:xfrm>
        </p:spPr>
        <p:txBody>
          <a:bodyPr>
            <a:normAutofit/>
          </a:bodyPr>
          <a:lstStyle/>
          <a:p>
            <a:r>
              <a:rPr lang="en-US" dirty="0"/>
              <a:t>Pinball Loss Function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B16CA3-0B36-CFAD-B1EB-CF6C70E710F5}"/>
              </a:ext>
            </a:extLst>
          </p:cNvPr>
          <p:cNvSpPr txBox="1"/>
          <p:nvPr/>
        </p:nvSpPr>
        <p:spPr>
          <a:xfrm>
            <a:off x="2698810" y="6027003"/>
            <a:ext cx="94110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effectLst/>
                <a:latin typeface="__fkGroteskNeue_598ab8"/>
              </a:rPr>
              <a:t>I'll soon be sharing with you a story on Medium with the full code from scratch dedicated to Quantile Regression and the Pinball Loss Function (some extracts are shown above)										</a:t>
            </a:r>
            <a:endParaRPr lang="en-US" sz="1600" b="0" i="0" dirty="0">
              <a:solidFill>
                <a:srgbClr val="0070C0"/>
              </a:solidFill>
              <a:effectLst/>
              <a:latin typeface="__fkGroteskNeue_598ab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A93F89-13BD-5F13-5983-A4F50F0F6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92" y="958719"/>
            <a:ext cx="5362955" cy="4936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88AF10-07A4-94C0-55C0-6CBD94560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042" y="958718"/>
            <a:ext cx="4396885" cy="4936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5501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4C3C19-89DE-37F3-21EC-B28242AA73AA}"/>
              </a:ext>
            </a:extLst>
          </p:cNvPr>
          <p:cNvSpPr/>
          <p:nvPr/>
        </p:nvSpPr>
        <p:spPr>
          <a:xfrm>
            <a:off x="4199952" y="2829592"/>
            <a:ext cx="1722268" cy="973916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MultiQuantiles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Regressor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Model</a:t>
            </a:r>
            <a:endParaRPr lang="en-BE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EEFB99-7774-7768-35B4-86DAA24E4591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>
            <a:off x="5061086" y="2127576"/>
            <a:ext cx="0" cy="702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311D6B-25A5-0575-354B-E23FE19A398A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041927" y="5052019"/>
            <a:ext cx="11580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383EDF6-5B63-5B9C-D00E-5B82134EBDF2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7831163" y="4827398"/>
            <a:ext cx="1085533" cy="4027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046C454-D6BC-4FB2-43A3-6B82B8D10F12}"/>
              </a:ext>
            </a:extLst>
          </p:cNvPr>
          <p:cNvCxnSpPr>
            <a:cxnSpLocks/>
            <a:stCxn id="5" idx="4"/>
            <a:endCxn id="16" idx="2"/>
          </p:cNvCxnSpPr>
          <p:nvPr/>
        </p:nvCxnSpPr>
        <p:spPr>
          <a:xfrm flipV="1">
            <a:off x="7915381" y="5656766"/>
            <a:ext cx="1001315" cy="5275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57A1154-48B0-A2FF-4942-74FBF038D3C4}"/>
              </a:ext>
            </a:extLst>
          </p:cNvPr>
          <p:cNvCxnSpPr>
            <a:cxnSpLocks/>
          </p:cNvCxnSpPr>
          <p:nvPr/>
        </p:nvCxnSpPr>
        <p:spPr>
          <a:xfrm>
            <a:off x="9644123" y="5443476"/>
            <a:ext cx="3436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0A33993-278D-F0CB-17B6-E4AF59A5B473}"/>
              </a:ext>
            </a:extLst>
          </p:cNvPr>
          <p:cNvSpPr txBox="1"/>
          <p:nvPr/>
        </p:nvSpPr>
        <p:spPr>
          <a:xfrm>
            <a:off x="9569771" y="5052019"/>
            <a:ext cx="2697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Nonconformity Scores</a:t>
            </a:r>
          </a:p>
          <a:p>
            <a:pPr algn="ctr"/>
            <a:r>
              <a:rPr lang="en-US" dirty="0"/>
              <a:t>(Residuals Errors)</a:t>
            </a:r>
            <a:endParaRPr lang="en-BE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A901B491-85A2-9585-FD98-10599FABB7FE}"/>
              </a:ext>
            </a:extLst>
          </p:cNvPr>
          <p:cNvSpPr/>
          <p:nvPr/>
        </p:nvSpPr>
        <p:spPr>
          <a:xfrm>
            <a:off x="4199952" y="1008990"/>
            <a:ext cx="1722268" cy="1118586"/>
          </a:xfrm>
          <a:prstGeom prst="can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 Training</a:t>
            </a:r>
          </a:p>
          <a:p>
            <a:pPr algn="ctr"/>
            <a:r>
              <a:rPr lang="en-US" dirty="0"/>
              <a:t>Set</a:t>
            </a:r>
            <a:endParaRPr lang="en-BE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B5EA6325-8C79-7169-E959-4B1AF50CE983}"/>
              </a:ext>
            </a:extLst>
          </p:cNvPr>
          <p:cNvSpPr/>
          <p:nvPr/>
        </p:nvSpPr>
        <p:spPr>
          <a:xfrm>
            <a:off x="7097152" y="5639102"/>
            <a:ext cx="818229" cy="1090336"/>
          </a:xfrm>
          <a:prstGeom prst="can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r>
              <a:rPr lang="en-US" baseline="-25000" dirty="0"/>
              <a:t>Cal</a:t>
            </a:r>
            <a:endParaRPr lang="en-BE" baseline="-25000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CEB84ABB-7FD6-60D3-2D21-6E76355816E4}"/>
              </a:ext>
            </a:extLst>
          </p:cNvPr>
          <p:cNvSpPr/>
          <p:nvPr/>
        </p:nvSpPr>
        <p:spPr>
          <a:xfrm>
            <a:off x="7097153" y="4449822"/>
            <a:ext cx="818229" cy="1090336"/>
          </a:xfrm>
          <a:prstGeom prst="can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Q</a:t>
            </a:r>
            <a:r>
              <a:rPr lang="en-US" baseline="-25000" dirty="0"/>
              <a:t>pred</a:t>
            </a:r>
            <a:endParaRPr lang="en-BE" baseline="-25000" dirty="0"/>
          </a:p>
          <a:p>
            <a:pPr algn="ctr"/>
            <a:endParaRPr lang="en-BE" dirty="0"/>
          </a:p>
        </p:txBody>
      </p:sp>
      <p:pic>
        <p:nvPicPr>
          <p:cNvPr id="36" name="Picture 2" descr="GitHub - catboost/catboost: A fast, scalable, high performance Gradient  Boosting on Decision Trees library, used for ranking, classification,  regression and other machine learning tasks for Python, R, Java, C++.  Supports computation on">
            <a:extLst>
              <a:ext uri="{FF2B5EF4-FFF2-40B4-BE49-F238E27FC236}">
                <a16:creationId xmlns:a16="http://schemas.microsoft.com/office/drawing/2014/main" id="{C3CBC813-2423-CC5C-22FA-5BB6EDCF3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993" y="2959864"/>
            <a:ext cx="1722268" cy="72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30EB75E-EA6E-47A5-3A30-E3AB6852B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519" y="90926"/>
            <a:ext cx="6223093" cy="814526"/>
          </a:xfrm>
        </p:spPr>
        <p:txBody>
          <a:bodyPr>
            <a:normAutofit/>
          </a:bodyPr>
          <a:lstStyle/>
          <a:p>
            <a:r>
              <a:rPr lang="en-US" dirty="0"/>
              <a:t>Prediction on Calibration Set</a:t>
            </a:r>
            <a:endParaRPr lang="en-B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516B50-FB71-20BC-0DAC-DF432D8918E6}"/>
              </a:ext>
            </a:extLst>
          </p:cNvPr>
          <p:cNvSpPr/>
          <p:nvPr/>
        </p:nvSpPr>
        <p:spPr>
          <a:xfrm>
            <a:off x="4199952" y="4565061"/>
            <a:ext cx="1722268" cy="97391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 Output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EF6C2CBA-6429-A608-FBAE-CC8D2F7FD5C2}"/>
              </a:ext>
            </a:extLst>
          </p:cNvPr>
          <p:cNvSpPr/>
          <p:nvPr/>
        </p:nvSpPr>
        <p:spPr>
          <a:xfrm>
            <a:off x="1499451" y="4694987"/>
            <a:ext cx="1542476" cy="714064"/>
          </a:xfrm>
          <a:prstGeom prst="can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r>
              <a:rPr lang="en-US" sz="1600" dirty="0"/>
              <a:t>Calibration Set</a:t>
            </a:r>
          </a:p>
          <a:p>
            <a:pPr algn="ctr"/>
            <a:endParaRPr lang="en-BE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E88048-8551-4C0A-A7AE-3562185F9158}"/>
              </a:ext>
            </a:extLst>
          </p:cNvPr>
          <p:cNvCxnSpPr>
            <a:cxnSpLocks/>
          </p:cNvCxnSpPr>
          <p:nvPr/>
        </p:nvCxnSpPr>
        <p:spPr>
          <a:xfrm>
            <a:off x="5056027" y="3843508"/>
            <a:ext cx="0" cy="702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F444B6F-2697-C045-734A-764B68EDCE79}"/>
              </a:ext>
            </a:extLst>
          </p:cNvPr>
          <p:cNvCxnSpPr>
            <a:cxnSpLocks/>
          </p:cNvCxnSpPr>
          <p:nvPr/>
        </p:nvCxnSpPr>
        <p:spPr>
          <a:xfrm>
            <a:off x="5922220" y="5052019"/>
            <a:ext cx="11580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3ADC0E0-F55F-050D-BC42-C58AFA0F0678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>
          <a:xfrm rot="16200000" flipH="1">
            <a:off x="4296311" y="3383428"/>
            <a:ext cx="775219" cy="482646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06711938-F33F-98E6-7B61-871FFEAFA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345" y="3983192"/>
            <a:ext cx="742857" cy="342857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9428638-B916-FD7E-9CF5-EC640D4CA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9017" y="6244356"/>
            <a:ext cx="304762" cy="361905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1C3CC5E1-D2EB-13CB-3246-CA98FFA6E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3345" y="4390077"/>
            <a:ext cx="761905" cy="36190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6B327EC1-0921-5BFC-CB68-D12D8D2A00E4}"/>
              </a:ext>
            </a:extLst>
          </p:cNvPr>
          <p:cNvSpPr txBox="1"/>
          <p:nvPr/>
        </p:nvSpPr>
        <p:spPr>
          <a:xfrm>
            <a:off x="8773827" y="4181459"/>
            <a:ext cx="323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Prediction of all quantile's pairs</a:t>
            </a:r>
            <a:endParaRPr lang="en-BE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A8CCB14-F14E-6C15-AD06-80DA414AE111}"/>
              </a:ext>
            </a:extLst>
          </p:cNvPr>
          <p:cNvSpPr txBox="1"/>
          <p:nvPr/>
        </p:nvSpPr>
        <p:spPr>
          <a:xfrm>
            <a:off x="8649390" y="6248298"/>
            <a:ext cx="219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 Truth Target</a:t>
            </a:r>
            <a:endParaRPr lang="en-BE" dirty="0"/>
          </a:p>
        </p:txBody>
      </p:sp>
      <p:sp>
        <p:nvSpPr>
          <p:cNvPr id="3" name="Graphic 20" descr="Badge 3 with solid fill">
            <a:extLst>
              <a:ext uri="{FF2B5EF4-FFF2-40B4-BE49-F238E27FC236}">
                <a16:creationId xmlns:a16="http://schemas.microsoft.com/office/drawing/2014/main" id="{4EFFE3A3-03AB-4E81-AFA2-04061EE83705}"/>
              </a:ext>
            </a:extLst>
          </p:cNvPr>
          <p:cNvSpPr/>
          <p:nvPr/>
        </p:nvSpPr>
        <p:spPr>
          <a:xfrm>
            <a:off x="1787372" y="189697"/>
            <a:ext cx="723518" cy="723519"/>
          </a:xfrm>
          <a:custGeom>
            <a:avLst/>
            <a:gdLst>
              <a:gd name="connsiteX0" fmla="*/ 361769 w 723518"/>
              <a:gd name="connsiteY0" fmla="*/ 0 h 723519"/>
              <a:gd name="connsiteX1" fmla="*/ 0 w 723518"/>
              <a:gd name="connsiteY1" fmla="*/ 361750 h 723519"/>
              <a:gd name="connsiteX2" fmla="*/ 361750 w 723518"/>
              <a:gd name="connsiteY2" fmla="*/ 723519 h 723519"/>
              <a:gd name="connsiteX3" fmla="*/ 723519 w 723518"/>
              <a:gd name="connsiteY3" fmla="*/ 361769 h 723519"/>
              <a:gd name="connsiteX4" fmla="*/ 723519 w 723518"/>
              <a:gd name="connsiteY4" fmla="*/ 361731 h 723519"/>
              <a:gd name="connsiteX5" fmla="*/ 362055 w 723518"/>
              <a:gd name="connsiteY5" fmla="*/ 0 h 723519"/>
              <a:gd name="connsiteX6" fmla="*/ 361769 w 723518"/>
              <a:gd name="connsiteY6" fmla="*/ 0 h 723519"/>
              <a:gd name="connsiteX7" fmla="*/ 457476 w 723518"/>
              <a:gd name="connsiteY7" fmla="*/ 471792 h 723519"/>
              <a:gd name="connsiteX8" fmla="*/ 430425 w 723518"/>
              <a:gd name="connsiteY8" fmla="*/ 501520 h 723519"/>
              <a:gd name="connsiteX9" fmla="*/ 390744 w 723518"/>
              <a:gd name="connsiteY9" fmla="*/ 519703 h 723519"/>
              <a:gd name="connsiteX10" fmla="*/ 343119 w 723518"/>
              <a:gd name="connsiteY10" fmla="*/ 525875 h 723519"/>
              <a:gd name="connsiteX11" fmla="*/ 294732 w 723518"/>
              <a:gd name="connsiteY11" fmla="*/ 521599 h 723519"/>
              <a:gd name="connsiteX12" fmla="*/ 256470 w 723518"/>
              <a:gd name="connsiteY12" fmla="*/ 508797 h 723519"/>
              <a:gd name="connsiteX13" fmla="*/ 256470 w 723518"/>
              <a:gd name="connsiteY13" fmla="*/ 460058 h 723519"/>
              <a:gd name="connsiteX14" fmla="*/ 298380 w 723518"/>
              <a:gd name="connsiteY14" fmla="*/ 479355 h 723519"/>
              <a:gd name="connsiteX15" fmla="*/ 344700 w 723518"/>
              <a:gd name="connsiteY15" fmla="*/ 485680 h 723519"/>
              <a:gd name="connsiteX16" fmla="*/ 367160 w 723518"/>
              <a:gd name="connsiteY16" fmla="*/ 483461 h 723519"/>
              <a:gd name="connsiteX17" fmla="*/ 389468 w 723518"/>
              <a:gd name="connsiteY17" fmla="*/ 475402 h 723519"/>
              <a:gd name="connsiteX18" fmla="*/ 406546 w 723518"/>
              <a:gd name="connsiteY18" fmla="*/ 459429 h 723519"/>
              <a:gd name="connsiteX19" fmla="*/ 413328 w 723518"/>
              <a:gd name="connsiteY19" fmla="*/ 433816 h 723519"/>
              <a:gd name="connsiteX20" fmla="*/ 406860 w 723518"/>
              <a:gd name="connsiteY20" fmla="*/ 407403 h 723519"/>
              <a:gd name="connsiteX21" fmla="*/ 388830 w 723518"/>
              <a:gd name="connsiteY21" fmla="*/ 389696 h 723519"/>
              <a:gd name="connsiteX22" fmla="*/ 361636 w 723518"/>
              <a:gd name="connsiteY22" fmla="*/ 379733 h 723519"/>
              <a:gd name="connsiteX23" fmla="*/ 327622 w 723518"/>
              <a:gd name="connsiteY23" fmla="*/ 376571 h 723519"/>
              <a:gd name="connsiteX24" fmla="*/ 298228 w 723518"/>
              <a:gd name="connsiteY24" fmla="*/ 376571 h 723519"/>
              <a:gd name="connsiteX25" fmla="*/ 298228 w 723518"/>
              <a:gd name="connsiteY25" fmla="*/ 336090 h 723519"/>
              <a:gd name="connsiteX26" fmla="*/ 326060 w 723518"/>
              <a:gd name="connsiteY26" fmla="*/ 336090 h 723519"/>
              <a:gd name="connsiteX27" fmla="*/ 356273 w 723518"/>
              <a:gd name="connsiteY27" fmla="*/ 333232 h 723519"/>
              <a:gd name="connsiteX28" fmla="*/ 379990 w 723518"/>
              <a:gd name="connsiteY28" fmla="*/ 323907 h 723519"/>
              <a:gd name="connsiteX29" fmla="*/ 395488 w 723518"/>
              <a:gd name="connsiteY29" fmla="*/ 307296 h 723519"/>
              <a:gd name="connsiteX30" fmla="*/ 401022 w 723518"/>
              <a:gd name="connsiteY30" fmla="*/ 282635 h 723519"/>
              <a:gd name="connsiteX31" fmla="*/ 395811 w 723518"/>
              <a:gd name="connsiteY31" fmla="*/ 260337 h 723519"/>
              <a:gd name="connsiteX32" fmla="*/ 382476 w 723518"/>
              <a:gd name="connsiteY32" fmla="*/ 246736 h 723519"/>
              <a:gd name="connsiteX33" fmla="*/ 364912 w 723518"/>
              <a:gd name="connsiteY33" fmla="*/ 239935 h 723519"/>
              <a:gd name="connsiteX34" fmla="*/ 346577 w 723518"/>
              <a:gd name="connsiteY34" fmla="*/ 238030 h 723519"/>
              <a:gd name="connsiteX35" fmla="*/ 307353 w 723518"/>
              <a:gd name="connsiteY35" fmla="*/ 243745 h 723519"/>
              <a:gd name="connsiteX36" fmla="*/ 270034 w 723518"/>
              <a:gd name="connsiteY36" fmla="*/ 260814 h 723519"/>
              <a:gd name="connsiteX37" fmla="*/ 270034 w 723518"/>
              <a:gd name="connsiteY37" fmla="*/ 215941 h 723519"/>
              <a:gd name="connsiteX38" fmla="*/ 307610 w 723518"/>
              <a:gd name="connsiteY38" fmla="*/ 202178 h 723519"/>
              <a:gd name="connsiteX39" fmla="*/ 351082 w 723518"/>
              <a:gd name="connsiteY39" fmla="*/ 197596 h 723519"/>
              <a:gd name="connsiteX40" fmla="*/ 389839 w 723518"/>
              <a:gd name="connsiteY40" fmla="*/ 202178 h 723519"/>
              <a:gd name="connsiteX41" fmla="*/ 423177 w 723518"/>
              <a:gd name="connsiteY41" fmla="*/ 216256 h 723519"/>
              <a:gd name="connsiteX42" fmla="*/ 446427 w 723518"/>
              <a:gd name="connsiteY42" fmla="*/ 240287 h 723519"/>
              <a:gd name="connsiteX43" fmla="*/ 455114 w 723518"/>
              <a:gd name="connsiteY43" fmla="*/ 274758 h 723519"/>
              <a:gd name="connsiteX44" fmla="*/ 436940 w 723518"/>
              <a:gd name="connsiteY44" fmla="*/ 326631 h 723519"/>
              <a:gd name="connsiteX45" fmla="*/ 387125 w 723518"/>
              <a:gd name="connsiteY45" fmla="*/ 354140 h 723519"/>
              <a:gd name="connsiteX46" fmla="*/ 417166 w 723518"/>
              <a:gd name="connsiteY46" fmla="*/ 361760 h 723519"/>
              <a:gd name="connsiteX47" fmla="*/ 442951 w 723518"/>
              <a:gd name="connsiteY47" fmla="*/ 377733 h 723519"/>
              <a:gd name="connsiteX48" fmla="*/ 460810 w 723518"/>
              <a:gd name="connsiteY48" fmla="*/ 401136 h 723519"/>
              <a:gd name="connsiteX49" fmla="*/ 467477 w 723518"/>
              <a:gd name="connsiteY49" fmla="*/ 430711 h 723519"/>
              <a:gd name="connsiteX50" fmla="*/ 457476 w 723518"/>
              <a:gd name="connsiteY50" fmla="*/ 471792 h 72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23518" h="723519">
                <a:moveTo>
                  <a:pt x="361769" y="0"/>
                </a:moveTo>
                <a:cubicBezTo>
                  <a:pt x="161975" y="-5"/>
                  <a:pt x="6" y="161956"/>
                  <a:pt x="0" y="361750"/>
                </a:cubicBezTo>
                <a:cubicBezTo>
                  <a:pt x="-6" y="561545"/>
                  <a:pt x="161955" y="723513"/>
                  <a:pt x="361750" y="723519"/>
                </a:cubicBezTo>
                <a:cubicBezTo>
                  <a:pt x="561545" y="723524"/>
                  <a:pt x="723513" y="561564"/>
                  <a:pt x="723519" y="361769"/>
                </a:cubicBezTo>
                <a:cubicBezTo>
                  <a:pt x="723519" y="361757"/>
                  <a:pt x="723519" y="361743"/>
                  <a:pt x="723519" y="361731"/>
                </a:cubicBezTo>
                <a:cubicBezTo>
                  <a:pt x="723592" y="162026"/>
                  <a:pt x="561760" y="73"/>
                  <a:pt x="362055" y="0"/>
                </a:cubicBezTo>
                <a:cubicBezTo>
                  <a:pt x="361960" y="0"/>
                  <a:pt x="361864" y="0"/>
                  <a:pt x="361769" y="0"/>
                </a:cubicBezTo>
                <a:close/>
                <a:moveTo>
                  <a:pt x="457476" y="471792"/>
                </a:moveTo>
                <a:cubicBezTo>
                  <a:pt x="450821" y="483618"/>
                  <a:pt x="441572" y="493782"/>
                  <a:pt x="430425" y="501520"/>
                </a:cubicBezTo>
                <a:cubicBezTo>
                  <a:pt x="418360" y="509849"/>
                  <a:pt x="404930" y="516002"/>
                  <a:pt x="390744" y="519703"/>
                </a:cubicBezTo>
                <a:cubicBezTo>
                  <a:pt x="375215" y="523877"/>
                  <a:pt x="359198" y="525953"/>
                  <a:pt x="343119" y="525875"/>
                </a:cubicBezTo>
                <a:cubicBezTo>
                  <a:pt x="326893" y="525932"/>
                  <a:pt x="310697" y="524500"/>
                  <a:pt x="294732" y="521599"/>
                </a:cubicBezTo>
                <a:cubicBezTo>
                  <a:pt x="281366" y="519445"/>
                  <a:pt x="268441" y="515121"/>
                  <a:pt x="256470" y="508797"/>
                </a:cubicBezTo>
                <a:lnTo>
                  <a:pt x="256470" y="460058"/>
                </a:lnTo>
                <a:cubicBezTo>
                  <a:pt x="269181" y="468931"/>
                  <a:pt x="283374" y="475466"/>
                  <a:pt x="298380" y="479355"/>
                </a:cubicBezTo>
                <a:cubicBezTo>
                  <a:pt x="313475" y="483490"/>
                  <a:pt x="329050" y="485617"/>
                  <a:pt x="344700" y="485680"/>
                </a:cubicBezTo>
                <a:cubicBezTo>
                  <a:pt x="352239" y="485627"/>
                  <a:pt x="359757" y="484884"/>
                  <a:pt x="367160" y="483461"/>
                </a:cubicBezTo>
                <a:cubicBezTo>
                  <a:pt x="374997" y="482052"/>
                  <a:pt x="382540" y="479328"/>
                  <a:pt x="389468" y="475402"/>
                </a:cubicBezTo>
                <a:cubicBezTo>
                  <a:pt x="396330" y="471486"/>
                  <a:pt x="402180" y="466015"/>
                  <a:pt x="406546" y="459429"/>
                </a:cubicBezTo>
                <a:cubicBezTo>
                  <a:pt x="411320" y="451763"/>
                  <a:pt x="413682" y="442840"/>
                  <a:pt x="413328" y="433816"/>
                </a:cubicBezTo>
                <a:cubicBezTo>
                  <a:pt x="413607" y="424588"/>
                  <a:pt x="411371" y="415459"/>
                  <a:pt x="406860" y="407403"/>
                </a:cubicBezTo>
                <a:cubicBezTo>
                  <a:pt x="402457" y="400061"/>
                  <a:pt x="396250" y="393965"/>
                  <a:pt x="388830" y="389696"/>
                </a:cubicBezTo>
                <a:cubicBezTo>
                  <a:pt x="380382" y="384887"/>
                  <a:pt x="371191" y="381520"/>
                  <a:pt x="361636" y="379733"/>
                </a:cubicBezTo>
                <a:cubicBezTo>
                  <a:pt x="350430" y="377554"/>
                  <a:pt x="339037" y="376495"/>
                  <a:pt x="327622" y="376571"/>
                </a:cubicBezTo>
                <a:lnTo>
                  <a:pt x="298228" y="376571"/>
                </a:lnTo>
                <a:lnTo>
                  <a:pt x="298228" y="336090"/>
                </a:lnTo>
                <a:lnTo>
                  <a:pt x="326060" y="336090"/>
                </a:lnTo>
                <a:cubicBezTo>
                  <a:pt x="336202" y="336164"/>
                  <a:pt x="346325" y="335207"/>
                  <a:pt x="356273" y="333232"/>
                </a:cubicBezTo>
                <a:cubicBezTo>
                  <a:pt x="364693" y="331638"/>
                  <a:pt x="372739" y="328474"/>
                  <a:pt x="379990" y="323907"/>
                </a:cubicBezTo>
                <a:cubicBezTo>
                  <a:pt x="386469" y="319759"/>
                  <a:pt x="391799" y="314047"/>
                  <a:pt x="395488" y="307296"/>
                </a:cubicBezTo>
                <a:cubicBezTo>
                  <a:pt x="399380" y="299673"/>
                  <a:pt x="401284" y="291191"/>
                  <a:pt x="401022" y="282635"/>
                </a:cubicBezTo>
                <a:cubicBezTo>
                  <a:pt x="401339" y="274868"/>
                  <a:pt x="399539" y="267160"/>
                  <a:pt x="395811" y="260337"/>
                </a:cubicBezTo>
                <a:cubicBezTo>
                  <a:pt x="392555" y="254774"/>
                  <a:pt x="387974" y="250102"/>
                  <a:pt x="382476" y="246736"/>
                </a:cubicBezTo>
                <a:cubicBezTo>
                  <a:pt x="377066" y="243456"/>
                  <a:pt x="371121" y="241154"/>
                  <a:pt x="364912" y="239935"/>
                </a:cubicBezTo>
                <a:cubicBezTo>
                  <a:pt x="358878" y="238697"/>
                  <a:pt x="352736" y="238058"/>
                  <a:pt x="346577" y="238030"/>
                </a:cubicBezTo>
                <a:cubicBezTo>
                  <a:pt x="333304" y="238153"/>
                  <a:pt x="320109" y="240076"/>
                  <a:pt x="307353" y="243745"/>
                </a:cubicBezTo>
                <a:cubicBezTo>
                  <a:pt x="294062" y="247351"/>
                  <a:pt x="281454" y="253117"/>
                  <a:pt x="270034" y="260814"/>
                </a:cubicBezTo>
                <a:lnTo>
                  <a:pt x="270034" y="215941"/>
                </a:lnTo>
                <a:cubicBezTo>
                  <a:pt x="281875" y="209666"/>
                  <a:pt x="294517" y="205036"/>
                  <a:pt x="307610" y="202178"/>
                </a:cubicBezTo>
                <a:cubicBezTo>
                  <a:pt x="321888" y="199054"/>
                  <a:pt x="336467" y="197518"/>
                  <a:pt x="351082" y="197596"/>
                </a:cubicBezTo>
                <a:cubicBezTo>
                  <a:pt x="364138" y="197572"/>
                  <a:pt x="377149" y="199111"/>
                  <a:pt x="389839" y="202178"/>
                </a:cubicBezTo>
                <a:cubicBezTo>
                  <a:pt x="401669" y="204946"/>
                  <a:pt x="412943" y="209706"/>
                  <a:pt x="423177" y="216256"/>
                </a:cubicBezTo>
                <a:cubicBezTo>
                  <a:pt x="432670" y="222374"/>
                  <a:pt x="440627" y="230597"/>
                  <a:pt x="446427" y="240287"/>
                </a:cubicBezTo>
                <a:cubicBezTo>
                  <a:pt x="452420" y="250768"/>
                  <a:pt x="455425" y="262690"/>
                  <a:pt x="455114" y="274758"/>
                </a:cubicBezTo>
                <a:cubicBezTo>
                  <a:pt x="455868" y="293730"/>
                  <a:pt x="449370" y="312278"/>
                  <a:pt x="436940" y="326631"/>
                </a:cubicBezTo>
                <a:cubicBezTo>
                  <a:pt x="423629" y="340796"/>
                  <a:pt x="406203" y="350419"/>
                  <a:pt x="387125" y="354140"/>
                </a:cubicBezTo>
                <a:cubicBezTo>
                  <a:pt x="397455" y="355207"/>
                  <a:pt x="407576" y="357774"/>
                  <a:pt x="417166" y="361760"/>
                </a:cubicBezTo>
                <a:cubicBezTo>
                  <a:pt x="426593" y="365607"/>
                  <a:pt x="435309" y="371005"/>
                  <a:pt x="442951" y="377733"/>
                </a:cubicBezTo>
                <a:cubicBezTo>
                  <a:pt x="450369" y="384299"/>
                  <a:pt x="456435" y="392248"/>
                  <a:pt x="460810" y="401136"/>
                </a:cubicBezTo>
                <a:cubicBezTo>
                  <a:pt x="465303" y="410341"/>
                  <a:pt x="467586" y="420468"/>
                  <a:pt x="467477" y="430711"/>
                </a:cubicBezTo>
                <a:cubicBezTo>
                  <a:pt x="467777" y="445042"/>
                  <a:pt x="464329" y="459202"/>
                  <a:pt x="457476" y="471792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93AAC-82DA-D379-0A36-519EBD875C80}"/>
              </a:ext>
            </a:extLst>
          </p:cNvPr>
          <p:cNvSpPr txBox="1"/>
          <p:nvPr/>
        </p:nvSpPr>
        <p:spPr>
          <a:xfrm>
            <a:off x="6624918" y="1153000"/>
            <a:ext cx="51646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/>
              <a:t>The </a:t>
            </a:r>
            <a:r>
              <a:rPr lang="en-BE" dirty="0">
                <a:solidFill>
                  <a:srgbClr val="0070C0"/>
                </a:solidFill>
              </a:rPr>
              <a:t>third step </a:t>
            </a:r>
            <a:r>
              <a:rPr lang="en-BE" dirty="0"/>
              <a:t>consists in using the training results to make the prediction on the Calibration Set and thus obtain </a:t>
            </a:r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Quantiles Points Prediction</a:t>
            </a:r>
            <a:endParaRPr lang="en-BE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DA6B99-339F-D08A-3913-39571B2C5058}"/>
              </a:ext>
            </a:extLst>
          </p:cNvPr>
          <p:cNvSpPr txBox="1"/>
          <p:nvPr/>
        </p:nvSpPr>
        <p:spPr>
          <a:xfrm>
            <a:off x="6624919" y="2274643"/>
            <a:ext cx="52422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the case of </a:t>
            </a:r>
            <a:r>
              <a:rPr lang="en-US" dirty="0">
                <a:solidFill>
                  <a:srgbClr val="0070C0"/>
                </a:solidFill>
              </a:rPr>
              <a:t>Multiquantiles Regression</a:t>
            </a:r>
            <a:r>
              <a:rPr lang="en-US" dirty="0"/>
              <a:t>, the prediction is not a single value but a </a:t>
            </a:r>
            <a:r>
              <a:rPr lang="en-US" dirty="0">
                <a:solidFill>
                  <a:srgbClr val="0070C0"/>
                </a:solidFill>
              </a:rPr>
              <a:t>set of quantiles</a:t>
            </a:r>
            <a:r>
              <a:rPr lang="en-US" dirty="0"/>
              <a:t> (which are passed as arguments to the model)</a:t>
            </a:r>
            <a:endParaRPr lang="en-B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3879B1-F673-0593-F9F1-646FFA4FE733}"/>
              </a:ext>
            </a:extLst>
          </p:cNvPr>
          <p:cNvSpPr/>
          <p:nvPr/>
        </p:nvSpPr>
        <p:spPr>
          <a:xfrm>
            <a:off x="8189268" y="5230187"/>
            <a:ext cx="1454855" cy="4265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Non-Conformity</a:t>
            </a:r>
          </a:p>
          <a:p>
            <a:pPr algn="ctr"/>
            <a:r>
              <a:rPr lang="en-US" sz="1200" dirty="0"/>
              <a:t>Measure</a:t>
            </a:r>
            <a:endParaRPr lang="en-BE" sz="1200" dirty="0"/>
          </a:p>
        </p:txBody>
      </p:sp>
    </p:spTree>
    <p:extLst>
      <p:ext uri="{BB962C8B-B14F-4D97-AF65-F5344CB8AC3E}">
        <p14:creationId xmlns:p14="http://schemas.microsoft.com/office/powerpoint/2010/main" val="3847486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6DC69-F184-119A-B05D-23A0008D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530" y="0"/>
            <a:ext cx="8928060" cy="826129"/>
          </a:xfrm>
        </p:spPr>
        <p:txBody>
          <a:bodyPr/>
          <a:lstStyle/>
          <a:p>
            <a:r>
              <a:rPr lang="en-US" dirty="0"/>
              <a:t>Non-conformity Scores Computation</a:t>
            </a:r>
            <a:endParaRPr lang="en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EE1EED-3049-6EC6-5EAF-34BFF105B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107" y="2874880"/>
            <a:ext cx="4727483" cy="3816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Graphic 39" descr="Badge 4 with solid fill">
            <a:extLst>
              <a:ext uri="{FF2B5EF4-FFF2-40B4-BE49-F238E27FC236}">
                <a16:creationId xmlns:a16="http://schemas.microsoft.com/office/drawing/2014/main" id="{BA2F90EF-3D9E-F8F1-4B36-48B8E9AA5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0389" y="33823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BC379F-4883-EAA3-6AC2-90F7A4303E4C}"/>
              </a:ext>
            </a:extLst>
          </p:cNvPr>
          <p:cNvSpPr txBox="1"/>
          <p:nvPr/>
        </p:nvSpPr>
        <p:spPr>
          <a:xfrm>
            <a:off x="2925630" y="773080"/>
            <a:ext cx="49604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__fkGroteskNeue_598ab8"/>
              </a:rPr>
              <a:t>How predicted Quantiles relate to the True value ?</a:t>
            </a:r>
          </a:p>
          <a:p>
            <a:r>
              <a:rPr lang="en-US" dirty="0">
                <a:solidFill>
                  <a:schemeClr val="accent4"/>
                </a:solidFill>
                <a:latin typeface="__fkGroteskNeue_598ab8"/>
              </a:rPr>
              <a:t>	</a:t>
            </a:r>
            <a:r>
              <a:rPr lang="en-US" dirty="0">
                <a:latin typeface="__fkGroteskNeue_598ab8"/>
              </a:rPr>
              <a:t>We need a Non-Conformity Measure !</a:t>
            </a:r>
            <a:endParaRPr lang="en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BCDC2A-A33A-2E8C-EE75-B457B0F98F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7658" y="861677"/>
            <a:ext cx="3192380" cy="1826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3D0374-9FAE-52AB-1000-DE0455A7967D}"/>
              </a:ext>
            </a:extLst>
          </p:cNvPr>
          <p:cNvSpPr txBox="1"/>
          <p:nvPr/>
        </p:nvSpPr>
        <p:spPr>
          <a:xfrm>
            <a:off x="1795442" y="1587535"/>
            <a:ext cx="54697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  <a:latin typeface="__fkGroteskNeue_598ab8"/>
              </a:rPr>
              <a:t>Non-Conformity Measure (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__fkGroteskNeue_598ab8"/>
              </a:rPr>
              <a:t>Y</a:t>
            </a:r>
            <a:r>
              <a:rPr lang="en-US" sz="1600" b="0" i="0" baseline="-25000" dirty="0">
                <a:solidFill>
                  <a:srgbClr val="0070C0"/>
                </a:solidFill>
                <a:effectLst/>
                <a:latin typeface="__fkGroteskNeue_598ab8"/>
              </a:rPr>
              <a:t>True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__fkGroteskNeue_598ab8"/>
              </a:rPr>
              <a:t>, </a:t>
            </a:r>
            <a:r>
              <a:rPr lang="en-US" sz="1600" b="0" i="0" dirty="0">
                <a:solidFill>
                  <a:srgbClr val="92D050"/>
                </a:solidFill>
                <a:effectLst/>
                <a:latin typeface="__fkGroteskNeue_598ab8"/>
              </a:rPr>
              <a:t>Q</a:t>
            </a:r>
            <a:r>
              <a:rPr lang="en-US" sz="1600" b="0" i="0" baseline="-25000" dirty="0">
                <a:solidFill>
                  <a:srgbClr val="92D050"/>
                </a:solidFill>
                <a:effectLst/>
                <a:latin typeface="__fkGroteskNeue_598ab8"/>
              </a:rPr>
              <a:t>Pred</a:t>
            </a:r>
            <a:r>
              <a:rPr lang="en-US" sz="1600" b="0" i="0" dirty="0">
                <a:effectLst/>
                <a:latin typeface="__fkGroteskNeue_598ab8"/>
              </a:rPr>
              <a:t>) =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__fkGroteskNeue_598ab8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__fkGroteskNeue_598ab8"/>
              </a:rPr>
              <a:t>Non-Conformity Scores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__fkGroteskNeue_598ab8"/>
              </a:rPr>
              <a:t> 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5FABA0-0FB5-02BD-3380-6CC50D872AF9}"/>
              </a:ext>
            </a:extLst>
          </p:cNvPr>
          <p:cNvCxnSpPr>
            <a:cxnSpLocks/>
          </p:cNvCxnSpPr>
          <p:nvPr/>
        </p:nvCxnSpPr>
        <p:spPr>
          <a:xfrm>
            <a:off x="2199557" y="3739076"/>
            <a:ext cx="0" cy="15609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EF45504-3B55-BB85-E941-ADBFA80A22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128" y="5454715"/>
            <a:ext cx="742857" cy="342857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0FE9D96-1ECE-9957-DA96-70B4DEE1F5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9080" y="3260334"/>
            <a:ext cx="761905" cy="36190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1300CF-2F7F-48AE-01ED-E6903EB3220B}"/>
              </a:ext>
            </a:extLst>
          </p:cNvPr>
          <p:cNvCxnSpPr>
            <a:cxnSpLocks/>
          </p:cNvCxnSpPr>
          <p:nvPr/>
        </p:nvCxnSpPr>
        <p:spPr>
          <a:xfrm flipH="1">
            <a:off x="3585953" y="3739076"/>
            <a:ext cx="9830" cy="15609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AFCDD170-507B-FB8C-C043-3D0B7166F8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4524" y="5454715"/>
            <a:ext cx="742857" cy="342857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6B1B56D-1F26-5C85-7F7D-02A24A07B3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5476" y="3260334"/>
            <a:ext cx="761905" cy="36190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09CB477-D657-7B0E-86DF-D494E491F397}"/>
              </a:ext>
            </a:extLst>
          </p:cNvPr>
          <p:cNvCxnSpPr>
            <a:cxnSpLocks/>
          </p:cNvCxnSpPr>
          <p:nvPr/>
        </p:nvCxnSpPr>
        <p:spPr>
          <a:xfrm>
            <a:off x="6421702" y="3770046"/>
            <a:ext cx="0" cy="7941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525545B-451C-203B-C6C0-13A186C0F7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3011" y="5454715"/>
            <a:ext cx="742857" cy="342857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50C20C5-4705-8709-253F-795561DDCC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3963" y="3260334"/>
            <a:ext cx="761905" cy="36190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A89D492-2DA1-C836-C060-92A4828D9207}"/>
              </a:ext>
            </a:extLst>
          </p:cNvPr>
          <p:cNvSpPr txBox="1"/>
          <p:nvPr/>
        </p:nvSpPr>
        <p:spPr>
          <a:xfrm>
            <a:off x="1417133" y="4033544"/>
            <a:ext cx="424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21558D-B2B7-2B8C-FE62-440EC835E24F}"/>
              </a:ext>
            </a:extLst>
          </p:cNvPr>
          <p:cNvSpPr txBox="1"/>
          <p:nvPr/>
        </p:nvSpPr>
        <p:spPr>
          <a:xfrm>
            <a:off x="2869459" y="4040971"/>
            <a:ext cx="424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AD4D160-D8F2-5505-97CD-1598D0188E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5207" y="2371371"/>
            <a:ext cx="304762" cy="361905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3036FB-F15C-47FF-6525-C72E3AA2D7C6}"/>
              </a:ext>
            </a:extLst>
          </p:cNvPr>
          <p:cNvCxnSpPr>
            <a:cxnSpLocks/>
          </p:cNvCxnSpPr>
          <p:nvPr/>
        </p:nvCxnSpPr>
        <p:spPr>
          <a:xfrm>
            <a:off x="2197588" y="2871414"/>
            <a:ext cx="0" cy="28824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D819C9B3-D1FF-4E1D-3BD0-6A4A145180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2058" y="4040971"/>
            <a:ext cx="304762" cy="361905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AFA70FF-E400-D0E7-DCC2-A27576E6B898}"/>
              </a:ext>
            </a:extLst>
          </p:cNvPr>
          <p:cNvCxnSpPr>
            <a:cxnSpLocks/>
          </p:cNvCxnSpPr>
          <p:nvPr/>
        </p:nvCxnSpPr>
        <p:spPr>
          <a:xfrm>
            <a:off x="3595783" y="5895058"/>
            <a:ext cx="0" cy="28824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386E3843-5DFE-71D0-687C-111D0E0F9D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0274" y="5454715"/>
            <a:ext cx="742857" cy="342857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DAA46AE-516D-6ED9-D348-D8FA65270D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1226" y="3260334"/>
            <a:ext cx="761905" cy="36190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92E4D8C-79B3-6A7A-944C-8DC3749805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3402" y="6280791"/>
            <a:ext cx="304762" cy="361905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818F28B-1225-6C43-5864-5AA08B3832E3}"/>
              </a:ext>
            </a:extLst>
          </p:cNvPr>
          <p:cNvCxnSpPr>
            <a:cxnSpLocks/>
          </p:cNvCxnSpPr>
          <p:nvPr/>
        </p:nvCxnSpPr>
        <p:spPr>
          <a:xfrm>
            <a:off x="5034439" y="3711917"/>
            <a:ext cx="0" cy="283789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A9D595-55F8-F53A-D955-59059A237E20}"/>
              </a:ext>
            </a:extLst>
          </p:cNvPr>
          <p:cNvCxnSpPr>
            <a:cxnSpLocks/>
          </p:cNvCxnSpPr>
          <p:nvPr/>
        </p:nvCxnSpPr>
        <p:spPr>
          <a:xfrm>
            <a:off x="6402328" y="5125558"/>
            <a:ext cx="0" cy="283789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D5E27C72-131F-2F70-7148-DEE02845B9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9947" y="4647528"/>
            <a:ext cx="304762" cy="361905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4B19378-53FF-3C10-5177-DA4795F7A409}"/>
              </a:ext>
            </a:extLst>
          </p:cNvPr>
          <p:cNvCxnSpPr>
            <a:cxnSpLocks/>
          </p:cNvCxnSpPr>
          <p:nvPr/>
        </p:nvCxnSpPr>
        <p:spPr>
          <a:xfrm>
            <a:off x="5044779" y="4519555"/>
            <a:ext cx="0" cy="8387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AE7929B-BE73-2652-98AC-5883D5BC89D8}"/>
              </a:ext>
            </a:extLst>
          </p:cNvPr>
          <p:cNvSpPr txBox="1"/>
          <p:nvPr/>
        </p:nvSpPr>
        <p:spPr>
          <a:xfrm>
            <a:off x="4205925" y="4022810"/>
            <a:ext cx="424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C)</a:t>
            </a:r>
          </a:p>
        </p:txBody>
      </p:sp>
      <p:grpSp>
        <p:nvGrpSpPr>
          <p:cNvPr id="59" name="Graphic 55" descr="Badge Follow outline">
            <a:extLst>
              <a:ext uri="{FF2B5EF4-FFF2-40B4-BE49-F238E27FC236}">
                <a16:creationId xmlns:a16="http://schemas.microsoft.com/office/drawing/2014/main" id="{1B535DFD-E6C5-305F-4A57-E4F392C93CB5}"/>
              </a:ext>
            </a:extLst>
          </p:cNvPr>
          <p:cNvGrpSpPr/>
          <p:nvPr/>
        </p:nvGrpSpPr>
        <p:grpSpPr>
          <a:xfrm>
            <a:off x="1828128" y="2833949"/>
            <a:ext cx="303058" cy="297789"/>
            <a:chOff x="635421" y="3450964"/>
            <a:chExt cx="724109" cy="724109"/>
          </a:xfrm>
          <a:solidFill>
            <a:srgbClr val="000000"/>
          </a:solidFill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9D6C4E4-9D9D-1154-0D03-C21D34008BC9}"/>
                </a:ext>
              </a:extLst>
            </p:cNvPr>
            <p:cNvSpPr/>
            <p:nvPr/>
          </p:nvSpPr>
          <p:spPr>
            <a:xfrm>
              <a:off x="635421" y="3450964"/>
              <a:ext cx="724109" cy="724109"/>
            </a:xfrm>
            <a:custGeom>
              <a:avLst/>
              <a:gdLst>
                <a:gd name="connsiteX0" fmla="*/ 362160 w 724109"/>
                <a:gd name="connsiteY0" fmla="*/ 0 h 724109"/>
                <a:gd name="connsiteX1" fmla="*/ 0 w 724109"/>
                <a:gd name="connsiteY1" fmla="*/ 361950 h 724109"/>
                <a:gd name="connsiteX2" fmla="*/ 361950 w 724109"/>
                <a:gd name="connsiteY2" fmla="*/ 724110 h 724109"/>
                <a:gd name="connsiteX3" fmla="*/ 724110 w 724109"/>
                <a:gd name="connsiteY3" fmla="*/ 362160 h 724109"/>
                <a:gd name="connsiteX4" fmla="*/ 724110 w 724109"/>
                <a:gd name="connsiteY4" fmla="*/ 362045 h 724109"/>
                <a:gd name="connsiteX5" fmla="*/ 362445 w 724109"/>
                <a:gd name="connsiteY5" fmla="*/ 0 h 724109"/>
                <a:gd name="connsiteX6" fmla="*/ 362160 w 724109"/>
                <a:gd name="connsiteY6" fmla="*/ 0 h 724109"/>
                <a:gd name="connsiteX7" fmla="*/ 362160 w 724109"/>
                <a:gd name="connsiteY7" fmla="*/ 705050 h 724109"/>
                <a:gd name="connsiteX8" fmla="*/ 19050 w 724109"/>
                <a:gd name="connsiteY8" fmla="*/ 362150 h 724109"/>
                <a:gd name="connsiteX9" fmla="*/ 361950 w 724109"/>
                <a:gd name="connsiteY9" fmla="*/ 19040 h 724109"/>
                <a:gd name="connsiteX10" fmla="*/ 705060 w 724109"/>
                <a:gd name="connsiteY10" fmla="*/ 361941 h 724109"/>
                <a:gd name="connsiteX11" fmla="*/ 705060 w 724109"/>
                <a:gd name="connsiteY11" fmla="*/ 362074 h 724109"/>
                <a:gd name="connsiteX12" fmla="*/ 362160 w 724109"/>
                <a:gd name="connsiteY12" fmla="*/ 705079 h 72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24109" h="724109">
                  <a:moveTo>
                    <a:pt x="362160" y="0"/>
                  </a:moveTo>
                  <a:cubicBezTo>
                    <a:pt x="162202" y="-58"/>
                    <a:pt x="58" y="161993"/>
                    <a:pt x="0" y="361950"/>
                  </a:cubicBezTo>
                  <a:cubicBezTo>
                    <a:pt x="-58" y="561907"/>
                    <a:pt x="161993" y="724051"/>
                    <a:pt x="361950" y="724110"/>
                  </a:cubicBezTo>
                  <a:cubicBezTo>
                    <a:pt x="561907" y="724168"/>
                    <a:pt x="724051" y="562117"/>
                    <a:pt x="724110" y="362160"/>
                  </a:cubicBezTo>
                  <a:cubicBezTo>
                    <a:pt x="724110" y="362121"/>
                    <a:pt x="724110" y="362083"/>
                    <a:pt x="724110" y="362045"/>
                  </a:cubicBezTo>
                  <a:cubicBezTo>
                    <a:pt x="724214" y="162198"/>
                    <a:pt x="562292" y="105"/>
                    <a:pt x="362445" y="0"/>
                  </a:cubicBezTo>
                  <a:cubicBezTo>
                    <a:pt x="362350" y="0"/>
                    <a:pt x="362255" y="0"/>
                    <a:pt x="362160" y="0"/>
                  </a:cubicBezTo>
                  <a:close/>
                  <a:moveTo>
                    <a:pt x="362160" y="705050"/>
                  </a:moveTo>
                  <a:cubicBezTo>
                    <a:pt x="172724" y="705108"/>
                    <a:pt x="19108" y="551586"/>
                    <a:pt x="19050" y="362150"/>
                  </a:cubicBezTo>
                  <a:cubicBezTo>
                    <a:pt x="18992" y="172714"/>
                    <a:pt x="172514" y="19099"/>
                    <a:pt x="361950" y="19040"/>
                  </a:cubicBezTo>
                  <a:cubicBezTo>
                    <a:pt x="551386" y="18982"/>
                    <a:pt x="705001" y="172504"/>
                    <a:pt x="705060" y="361941"/>
                  </a:cubicBezTo>
                  <a:cubicBezTo>
                    <a:pt x="705060" y="361985"/>
                    <a:pt x="705060" y="362029"/>
                    <a:pt x="705060" y="362074"/>
                  </a:cubicBezTo>
                  <a:cubicBezTo>
                    <a:pt x="704871" y="551391"/>
                    <a:pt x="551477" y="704832"/>
                    <a:pt x="362160" y="70507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E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3D8EAD5-78FC-0A43-CF19-30470D7C4FDC}"/>
                </a:ext>
              </a:extLst>
            </p:cNvPr>
            <p:cNvSpPr/>
            <p:nvPr/>
          </p:nvSpPr>
          <p:spPr>
            <a:xfrm>
              <a:off x="826131" y="3646360"/>
              <a:ext cx="333375" cy="333375"/>
            </a:xfrm>
            <a:custGeom>
              <a:avLst/>
              <a:gdLst>
                <a:gd name="connsiteX0" fmla="*/ 176213 w 333375"/>
                <a:gd name="connsiteY0" fmla="*/ 0 h 333375"/>
                <a:gd name="connsiteX1" fmla="*/ 157163 w 333375"/>
                <a:gd name="connsiteY1" fmla="*/ 0 h 333375"/>
                <a:gd name="connsiteX2" fmla="*/ 157163 w 333375"/>
                <a:gd name="connsiteY2" fmla="*/ 157029 h 333375"/>
                <a:gd name="connsiteX3" fmla="*/ 0 w 333375"/>
                <a:gd name="connsiteY3" fmla="*/ 157029 h 333375"/>
                <a:gd name="connsiteX4" fmla="*/ 0 w 333375"/>
                <a:gd name="connsiteY4" fmla="*/ 176079 h 333375"/>
                <a:gd name="connsiteX5" fmla="*/ 157163 w 333375"/>
                <a:gd name="connsiteY5" fmla="*/ 176079 h 333375"/>
                <a:gd name="connsiteX6" fmla="*/ 157163 w 333375"/>
                <a:gd name="connsiteY6" fmla="*/ 333375 h 333375"/>
                <a:gd name="connsiteX7" fmla="*/ 176213 w 333375"/>
                <a:gd name="connsiteY7" fmla="*/ 333375 h 333375"/>
                <a:gd name="connsiteX8" fmla="*/ 176213 w 333375"/>
                <a:gd name="connsiteY8" fmla="*/ 176079 h 333375"/>
                <a:gd name="connsiteX9" fmla="*/ 333375 w 333375"/>
                <a:gd name="connsiteY9" fmla="*/ 176079 h 333375"/>
                <a:gd name="connsiteX10" fmla="*/ 333375 w 333375"/>
                <a:gd name="connsiteY10" fmla="*/ 157029 h 333375"/>
                <a:gd name="connsiteX11" fmla="*/ 176213 w 333375"/>
                <a:gd name="connsiteY11" fmla="*/ 157029 h 333375"/>
                <a:gd name="connsiteX12" fmla="*/ 176213 w 333375"/>
                <a:gd name="connsiteY12" fmla="*/ 0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3375" h="333375">
                  <a:moveTo>
                    <a:pt x="176213" y="0"/>
                  </a:moveTo>
                  <a:lnTo>
                    <a:pt x="157163" y="0"/>
                  </a:lnTo>
                  <a:lnTo>
                    <a:pt x="157163" y="157029"/>
                  </a:lnTo>
                  <a:lnTo>
                    <a:pt x="0" y="157029"/>
                  </a:lnTo>
                  <a:lnTo>
                    <a:pt x="0" y="176079"/>
                  </a:lnTo>
                  <a:lnTo>
                    <a:pt x="157163" y="176079"/>
                  </a:lnTo>
                  <a:lnTo>
                    <a:pt x="157163" y="333375"/>
                  </a:lnTo>
                  <a:lnTo>
                    <a:pt x="176213" y="333375"/>
                  </a:lnTo>
                  <a:lnTo>
                    <a:pt x="176213" y="176079"/>
                  </a:lnTo>
                  <a:lnTo>
                    <a:pt x="333375" y="176079"/>
                  </a:lnTo>
                  <a:lnTo>
                    <a:pt x="333375" y="157029"/>
                  </a:lnTo>
                  <a:lnTo>
                    <a:pt x="176213" y="157029"/>
                  </a:lnTo>
                  <a:lnTo>
                    <a:pt x="176213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E"/>
            </a:p>
          </p:txBody>
        </p:sp>
      </p:grpSp>
      <p:grpSp>
        <p:nvGrpSpPr>
          <p:cNvPr id="62" name="Graphic 57" descr="Badge Unfollow outline">
            <a:extLst>
              <a:ext uri="{FF2B5EF4-FFF2-40B4-BE49-F238E27FC236}">
                <a16:creationId xmlns:a16="http://schemas.microsoft.com/office/drawing/2014/main" id="{B321C6C3-8BFD-6543-40E6-480009DB13AF}"/>
              </a:ext>
            </a:extLst>
          </p:cNvPr>
          <p:cNvGrpSpPr/>
          <p:nvPr/>
        </p:nvGrpSpPr>
        <p:grpSpPr>
          <a:xfrm>
            <a:off x="6096000" y="5125558"/>
            <a:ext cx="256616" cy="249740"/>
            <a:chOff x="785421" y="3600964"/>
            <a:chExt cx="724109" cy="724109"/>
          </a:xfrm>
          <a:solidFill>
            <a:srgbClr val="000000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41CD8E5-97AD-8DFC-3E73-95E4EC7C74CC}"/>
                </a:ext>
              </a:extLst>
            </p:cNvPr>
            <p:cNvSpPr/>
            <p:nvPr/>
          </p:nvSpPr>
          <p:spPr>
            <a:xfrm>
              <a:off x="785421" y="3600964"/>
              <a:ext cx="724109" cy="724109"/>
            </a:xfrm>
            <a:custGeom>
              <a:avLst/>
              <a:gdLst>
                <a:gd name="connsiteX0" fmla="*/ 362160 w 724109"/>
                <a:gd name="connsiteY0" fmla="*/ 0 h 724109"/>
                <a:gd name="connsiteX1" fmla="*/ 0 w 724109"/>
                <a:gd name="connsiteY1" fmla="*/ 361950 h 724109"/>
                <a:gd name="connsiteX2" fmla="*/ 361950 w 724109"/>
                <a:gd name="connsiteY2" fmla="*/ 724110 h 724109"/>
                <a:gd name="connsiteX3" fmla="*/ 724110 w 724109"/>
                <a:gd name="connsiteY3" fmla="*/ 362160 h 724109"/>
                <a:gd name="connsiteX4" fmla="*/ 724110 w 724109"/>
                <a:gd name="connsiteY4" fmla="*/ 362045 h 724109"/>
                <a:gd name="connsiteX5" fmla="*/ 362445 w 724109"/>
                <a:gd name="connsiteY5" fmla="*/ 0 h 724109"/>
                <a:gd name="connsiteX6" fmla="*/ 362160 w 724109"/>
                <a:gd name="connsiteY6" fmla="*/ 0 h 724109"/>
                <a:gd name="connsiteX7" fmla="*/ 362160 w 724109"/>
                <a:gd name="connsiteY7" fmla="*/ 705050 h 724109"/>
                <a:gd name="connsiteX8" fmla="*/ 19050 w 724109"/>
                <a:gd name="connsiteY8" fmla="*/ 362150 h 724109"/>
                <a:gd name="connsiteX9" fmla="*/ 361950 w 724109"/>
                <a:gd name="connsiteY9" fmla="*/ 19040 h 724109"/>
                <a:gd name="connsiteX10" fmla="*/ 705060 w 724109"/>
                <a:gd name="connsiteY10" fmla="*/ 361941 h 724109"/>
                <a:gd name="connsiteX11" fmla="*/ 705060 w 724109"/>
                <a:gd name="connsiteY11" fmla="*/ 362074 h 724109"/>
                <a:gd name="connsiteX12" fmla="*/ 362160 w 724109"/>
                <a:gd name="connsiteY12" fmla="*/ 705079 h 72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24109" h="724109">
                  <a:moveTo>
                    <a:pt x="362160" y="0"/>
                  </a:moveTo>
                  <a:cubicBezTo>
                    <a:pt x="162202" y="-58"/>
                    <a:pt x="58" y="161993"/>
                    <a:pt x="0" y="361950"/>
                  </a:cubicBezTo>
                  <a:cubicBezTo>
                    <a:pt x="-58" y="561907"/>
                    <a:pt x="161993" y="724051"/>
                    <a:pt x="361950" y="724110"/>
                  </a:cubicBezTo>
                  <a:cubicBezTo>
                    <a:pt x="561907" y="724168"/>
                    <a:pt x="724051" y="562117"/>
                    <a:pt x="724110" y="362160"/>
                  </a:cubicBezTo>
                  <a:cubicBezTo>
                    <a:pt x="724110" y="362121"/>
                    <a:pt x="724110" y="362083"/>
                    <a:pt x="724110" y="362045"/>
                  </a:cubicBezTo>
                  <a:cubicBezTo>
                    <a:pt x="724214" y="162198"/>
                    <a:pt x="562292" y="105"/>
                    <a:pt x="362445" y="0"/>
                  </a:cubicBezTo>
                  <a:cubicBezTo>
                    <a:pt x="362350" y="0"/>
                    <a:pt x="362255" y="0"/>
                    <a:pt x="362160" y="0"/>
                  </a:cubicBezTo>
                  <a:close/>
                  <a:moveTo>
                    <a:pt x="362160" y="705050"/>
                  </a:moveTo>
                  <a:cubicBezTo>
                    <a:pt x="172724" y="705108"/>
                    <a:pt x="19108" y="551586"/>
                    <a:pt x="19050" y="362150"/>
                  </a:cubicBezTo>
                  <a:cubicBezTo>
                    <a:pt x="18992" y="172714"/>
                    <a:pt x="172514" y="19099"/>
                    <a:pt x="361950" y="19040"/>
                  </a:cubicBezTo>
                  <a:cubicBezTo>
                    <a:pt x="551386" y="18982"/>
                    <a:pt x="705001" y="172504"/>
                    <a:pt x="705060" y="361941"/>
                  </a:cubicBezTo>
                  <a:cubicBezTo>
                    <a:pt x="705060" y="361985"/>
                    <a:pt x="705060" y="362029"/>
                    <a:pt x="705060" y="362074"/>
                  </a:cubicBezTo>
                  <a:cubicBezTo>
                    <a:pt x="704871" y="551391"/>
                    <a:pt x="551477" y="704832"/>
                    <a:pt x="362160" y="70507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E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84CE3BA-20AE-5F9F-6B5E-3099D5E5993F}"/>
                </a:ext>
              </a:extLst>
            </p:cNvPr>
            <p:cNvSpPr/>
            <p:nvPr/>
          </p:nvSpPr>
          <p:spPr>
            <a:xfrm>
              <a:off x="976131" y="3953390"/>
              <a:ext cx="333375" cy="19050"/>
            </a:xfrm>
            <a:custGeom>
              <a:avLst/>
              <a:gdLst>
                <a:gd name="connsiteX0" fmla="*/ 0 w 333375"/>
                <a:gd name="connsiteY0" fmla="*/ 0 h 19050"/>
                <a:gd name="connsiteX1" fmla="*/ 333375 w 333375"/>
                <a:gd name="connsiteY1" fmla="*/ 0 h 19050"/>
                <a:gd name="connsiteX2" fmla="*/ 333375 w 333375"/>
                <a:gd name="connsiteY2" fmla="*/ 19050 h 19050"/>
                <a:gd name="connsiteX3" fmla="*/ 0 w 333375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19050">
                  <a:moveTo>
                    <a:pt x="0" y="0"/>
                  </a:moveTo>
                  <a:lnTo>
                    <a:pt x="333375" y="0"/>
                  </a:lnTo>
                  <a:lnTo>
                    <a:pt x="333375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E"/>
            </a:p>
          </p:txBody>
        </p:sp>
      </p:grpSp>
      <p:grpSp>
        <p:nvGrpSpPr>
          <p:cNvPr id="65" name="Graphic 55" descr="Badge Follow outline">
            <a:extLst>
              <a:ext uri="{FF2B5EF4-FFF2-40B4-BE49-F238E27FC236}">
                <a16:creationId xmlns:a16="http://schemas.microsoft.com/office/drawing/2014/main" id="{B70AD981-3C9C-2D7F-A2FA-A6F9FECF3EA8}"/>
              </a:ext>
            </a:extLst>
          </p:cNvPr>
          <p:cNvGrpSpPr/>
          <p:nvPr/>
        </p:nvGrpSpPr>
        <p:grpSpPr>
          <a:xfrm>
            <a:off x="3214524" y="5885516"/>
            <a:ext cx="303058" cy="297789"/>
            <a:chOff x="635421" y="3450964"/>
            <a:chExt cx="724109" cy="724109"/>
          </a:xfrm>
          <a:solidFill>
            <a:srgbClr val="000000"/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2C8A3C1-196B-4339-7C14-39FB4D925A5D}"/>
                </a:ext>
              </a:extLst>
            </p:cNvPr>
            <p:cNvSpPr/>
            <p:nvPr/>
          </p:nvSpPr>
          <p:spPr>
            <a:xfrm>
              <a:off x="635421" y="3450964"/>
              <a:ext cx="724109" cy="724109"/>
            </a:xfrm>
            <a:custGeom>
              <a:avLst/>
              <a:gdLst>
                <a:gd name="connsiteX0" fmla="*/ 362160 w 724109"/>
                <a:gd name="connsiteY0" fmla="*/ 0 h 724109"/>
                <a:gd name="connsiteX1" fmla="*/ 0 w 724109"/>
                <a:gd name="connsiteY1" fmla="*/ 361950 h 724109"/>
                <a:gd name="connsiteX2" fmla="*/ 361950 w 724109"/>
                <a:gd name="connsiteY2" fmla="*/ 724110 h 724109"/>
                <a:gd name="connsiteX3" fmla="*/ 724110 w 724109"/>
                <a:gd name="connsiteY3" fmla="*/ 362160 h 724109"/>
                <a:gd name="connsiteX4" fmla="*/ 724110 w 724109"/>
                <a:gd name="connsiteY4" fmla="*/ 362045 h 724109"/>
                <a:gd name="connsiteX5" fmla="*/ 362445 w 724109"/>
                <a:gd name="connsiteY5" fmla="*/ 0 h 724109"/>
                <a:gd name="connsiteX6" fmla="*/ 362160 w 724109"/>
                <a:gd name="connsiteY6" fmla="*/ 0 h 724109"/>
                <a:gd name="connsiteX7" fmla="*/ 362160 w 724109"/>
                <a:gd name="connsiteY7" fmla="*/ 705050 h 724109"/>
                <a:gd name="connsiteX8" fmla="*/ 19050 w 724109"/>
                <a:gd name="connsiteY8" fmla="*/ 362150 h 724109"/>
                <a:gd name="connsiteX9" fmla="*/ 361950 w 724109"/>
                <a:gd name="connsiteY9" fmla="*/ 19040 h 724109"/>
                <a:gd name="connsiteX10" fmla="*/ 705060 w 724109"/>
                <a:gd name="connsiteY10" fmla="*/ 361941 h 724109"/>
                <a:gd name="connsiteX11" fmla="*/ 705060 w 724109"/>
                <a:gd name="connsiteY11" fmla="*/ 362074 h 724109"/>
                <a:gd name="connsiteX12" fmla="*/ 362160 w 724109"/>
                <a:gd name="connsiteY12" fmla="*/ 705079 h 72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24109" h="724109">
                  <a:moveTo>
                    <a:pt x="362160" y="0"/>
                  </a:moveTo>
                  <a:cubicBezTo>
                    <a:pt x="162202" y="-58"/>
                    <a:pt x="58" y="161993"/>
                    <a:pt x="0" y="361950"/>
                  </a:cubicBezTo>
                  <a:cubicBezTo>
                    <a:pt x="-58" y="561907"/>
                    <a:pt x="161993" y="724051"/>
                    <a:pt x="361950" y="724110"/>
                  </a:cubicBezTo>
                  <a:cubicBezTo>
                    <a:pt x="561907" y="724168"/>
                    <a:pt x="724051" y="562117"/>
                    <a:pt x="724110" y="362160"/>
                  </a:cubicBezTo>
                  <a:cubicBezTo>
                    <a:pt x="724110" y="362121"/>
                    <a:pt x="724110" y="362083"/>
                    <a:pt x="724110" y="362045"/>
                  </a:cubicBezTo>
                  <a:cubicBezTo>
                    <a:pt x="724214" y="162198"/>
                    <a:pt x="562292" y="105"/>
                    <a:pt x="362445" y="0"/>
                  </a:cubicBezTo>
                  <a:cubicBezTo>
                    <a:pt x="362350" y="0"/>
                    <a:pt x="362255" y="0"/>
                    <a:pt x="362160" y="0"/>
                  </a:cubicBezTo>
                  <a:close/>
                  <a:moveTo>
                    <a:pt x="362160" y="705050"/>
                  </a:moveTo>
                  <a:cubicBezTo>
                    <a:pt x="172724" y="705108"/>
                    <a:pt x="19108" y="551586"/>
                    <a:pt x="19050" y="362150"/>
                  </a:cubicBezTo>
                  <a:cubicBezTo>
                    <a:pt x="18992" y="172714"/>
                    <a:pt x="172514" y="19099"/>
                    <a:pt x="361950" y="19040"/>
                  </a:cubicBezTo>
                  <a:cubicBezTo>
                    <a:pt x="551386" y="18982"/>
                    <a:pt x="705001" y="172504"/>
                    <a:pt x="705060" y="361941"/>
                  </a:cubicBezTo>
                  <a:cubicBezTo>
                    <a:pt x="705060" y="361985"/>
                    <a:pt x="705060" y="362029"/>
                    <a:pt x="705060" y="362074"/>
                  </a:cubicBezTo>
                  <a:cubicBezTo>
                    <a:pt x="704871" y="551391"/>
                    <a:pt x="551477" y="704832"/>
                    <a:pt x="362160" y="70507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E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6FF34F1-BFBA-5208-3C6A-1AC76B0F9A17}"/>
                </a:ext>
              </a:extLst>
            </p:cNvPr>
            <p:cNvSpPr/>
            <p:nvPr/>
          </p:nvSpPr>
          <p:spPr>
            <a:xfrm>
              <a:off x="826131" y="3646360"/>
              <a:ext cx="333375" cy="333375"/>
            </a:xfrm>
            <a:custGeom>
              <a:avLst/>
              <a:gdLst>
                <a:gd name="connsiteX0" fmla="*/ 176213 w 333375"/>
                <a:gd name="connsiteY0" fmla="*/ 0 h 333375"/>
                <a:gd name="connsiteX1" fmla="*/ 157163 w 333375"/>
                <a:gd name="connsiteY1" fmla="*/ 0 h 333375"/>
                <a:gd name="connsiteX2" fmla="*/ 157163 w 333375"/>
                <a:gd name="connsiteY2" fmla="*/ 157029 h 333375"/>
                <a:gd name="connsiteX3" fmla="*/ 0 w 333375"/>
                <a:gd name="connsiteY3" fmla="*/ 157029 h 333375"/>
                <a:gd name="connsiteX4" fmla="*/ 0 w 333375"/>
                <a:gd name="connsiteY4" fmla="*/ 176079 h 333375"/>
                <a:gd name="connsiteX5" fmla="*/ 157163 w 333375"/>
                <a:gd name="connsiteY5" fmla="*/ 176079 h 333375"/>
                <a:gd name="connsiteX6" fmla="*/ 157163 w 333375"/>
                <a:gd name="connsiteY6" fmla="*/ 333375 h 333375"/>
                <a:gd name="connsiteX7" fmla="*/ 176213 w 333375"/>
                <a:gd name="connsiteY7" fmla="*/ 333375 h 333375"/>
                <a:gd name="connsiteX8" fmla="*/ 176213 w 333375"/>
                <a:gd name="connsiteY8" fmla="*/ 176079 h 333375"/>
                <a:gd name="connsiteX9" fmla="*/ 333375 w 333375"/>
                <a:gd name="connsiteY9" fmla="*/ 176079 h 333375"/>
                <a:gd name="connsiteX10" fmla="*/ 333375 w 333375"/>
                <a:gd name="connsiteY10" fmla="*/ 157029 h 333375"/>
                <a:gd name="connsiteX11" fmla="*/ 176213 w 333375"/>
                <a:gd name="connsiteY11" fmla="*/ 157029 h 333375"/>
                <a:gd name="connsiteX12" fmla="*/ 176213 w 333375"/>
                <a:gd name="connsiteY12" fmla="*/ 0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3375" h="333375">
                  <a:moveTo>
                    <a:pt x="176213" y="0"/>
                  </a:moveTo>
                  <a:lnTo>
                    <a:pt x="157163" y="0"/>
                  </a:lnTo>
                  <a:lnTo>
                    <a:pt x="157163" y="157029"/>
                  </a:lnTo>
                  <a:lnTo>
                    <a:pt x="0" y="157029"/>
                  </a:lnTo>
                  <a:lnTo>
                    <a:pt x="0" y="176079"/>
                  </a:lnTo>
                  <a:lnTo>
                    <a:pt x="157163" y="176079"/>
                  </a:lnTo>
                  <a:lnTo>
                    <a:pt x="157163" y="333375"/>
                  </a:lnTo>
                  <a:lnTo>
                    <a:pt x="176213" y="333375"/>
                  </a:lnTo>
                  <a:lnTo>
                    <a:pt x="176213" y="176079"/>
                  </a:lnTo>
                  <a:lnTo>
                    <a:pt x="333375" y="176079"/>
                  </a:lnTo>
                  <a:lnTo>
                    <a:pt x="333375" y="157029"/>
                  </a:lnTo>
                  <a:lnTo>
                    <a:pt x="176213" y="157029"/>
                  </a:lnTo>
                  <a:lnTo>
                    <a:pt x="176213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E"/>
            </a:p>
          </p:txBody>
        </p:sp>
      </p:grpSp>
      <p:grpSp>
        <p:nvGrpSpPr>
          <p:cNvPr id="68" name="Graphic 57" descr="Badge Unfollow outline">
            <a:extLst>
              <a:ext uri="{FF2B5EF4-FFF2-40B4-BE49-F238E27FC236}">
                <a16:creationId xmlns:a16="http://schemas.microsoft.com/office/drawing/2014/main" id="{C029718E-4CDE-335C-FCBA-7C4E56C0B5DE}"/>
              </a:ext>
            </a:extLst>
          </p:cNvPr>
          <p:cNvGrpSpPr/>
          <p:nvPr/>
        </p:nvGrpSpPr>
        <p:grpSpPr>
          <a:xfrm>
            <a:off x="4702357" y="3714175"/>
            <a:ext cx="256616" cy="249740"/>
            <a:chOff x="785421" y="3600964"/>
            <a:chExt cx="724109" cy="724109"/>
          </a:xfrm>
          <a:solidFill>
            <a:srgbClr val="000000"/>
          </a:solidFill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79A7D3B-ACD0-426E-6FFE-B0DFCDFB9694}"/>
                </a:ext>
              </a:extLst>
            </p:cNvPr>
            <p:cNvSpPr/>
            <p:nvPr/>
          </p:nvSpPr>
          <p:spPr>
            <a:xfrm>
              <a:off x="785421" y="3600964"/>
              <a:ext cx="724109" cy="724109"/>
            </a:xfrm>
            <a:custGeom>
              <a:avLst/>
              <a:gdLst>
                <a:gd name="connsiteX0" fmla="*/ 362160 w 724109"/>
                <a:gd name="connsiteY0" fmla="*/ 0 h 724109"/>
                <a:gd name="connsiteX1" fmla="*/ 0 w 724109"/>
                <a:gd name="connsiteY1" fmla="*/ 361950 h 724109"/>
                <a:gd name="connsiteX2" fmla="*/ 361950 w 724109"/>
                <a:gd name="connsiteY2" fmla="*/ 724110 h 724109"/>
                <a:gd name="connsiteX3" fmla="*/ 724110 w 724109"/>
                <a:gd name="connsiteY3" fmla="*/ 362160 h 724109"/>
                <a:gd name="connsiteX4" fmla="*/ 724110 w 724109"/>
                <a:gd name="connsiteY4" fmla="*/ 362045 h 724109"/>
                <a:gd name="connsiteX5" fmla="*/ 362445 w 724109"/>
                <a:gd name="connsiteY5" fmla="*/ 0 h 724109"/>
                <a:gd name="connsiteX6" fmla="*/ 362160 w 724109"/>
                <a:gd name="connsiteY6" fmla="*/ 0 h 724109"/>
                <a:gd name="connsiteX7" fmla="*/ 362160 w 724109"/>
                <a:gd name="connsiteY7" fmla="*/ 705050 h 724109"/>
                <a:gd name="connsiteX8" fmla="*/ 19050 w 724109"/>
                <a:gd name="connsiteY8" fmla="*/ 362150 h 724109"/>
                <a:gd name="connsiteX9" fmla="*/ 361950 w 724109"/>
                <a:gd name="connsiteY9" fmla="*/ 19040 h 724109"/>
                <a:gd name="connsiteX10" fmla="*/ 705060 w 724109"/>
                <a:gd name="connsiteY10" fmla="*/ 361941 h 724109"/>
                <a:gd name="connsiteX11" fmla="*/ 705060 w 724109"/>
                <a:gd name="connsiteY11" fmla="*/ 362074 h 724109"/>
                <a:gd name="connsiteX12" fmla="*/ 362160 w 724109"/>
                <a:gd name="connsiteY12" fmla="*/ 705079 h 72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24109" h="724109">
                  <a:moveTo>
                    <a:pt x="362160" y="0"/>
                  </a:moveTo>
                  <a:cubicBezTo>
                    <a:pt x="162202" y="-58"/>
                    <a:pt x="58" y="161993"/>
                    <a:pt x="0" y="361950"/>
                  </a:cubicBezTo>
                  <a:cubicBezTo>
                    <a:pt x="-58" y="561907"/>
                    <a:pt x="161993" y="724051"/>
                    <a:pt x="361950" y="724110"/>
                  </a:cubicBezTo>
                  <a:cubicBezTo>
                    <a:pt x="561907" y="724168"/>
                    <a:pt x="724051" y="562117"/>
                    <a:pt x="724110" y="362160"/>
                  </a:cubicBezTo>
                  <a:cubicBezTo>
                    <a:pt x="724110" y="362121"/>
                    <a:pt x="724110" y="362083"/>
                    <a:pt x="724110" y="362045"/>
                  </a:cubicBezTo>
                  <a:cubicBezTo>
                    <a:pt x="724214" y="162198"/>
                    <a:pt x="562292" y="105"/>
                    <a:pt x="362445" y="0"/>
                  </a:cubicBezTo>
                  <a:cubicBezTo>
                    <a:pt x="362350" y="0"/>
                    <a:pt x="362255" y="0"/>
                    <a:pt x="362160" y="0"/>
                  </a:cubicBezTo>
                  <a:close/>
                  <a:moveTo>
                    <a:pt x="362160" y="705050"/>
                  </a:moveTo>
                  <a:cubicBezTo>
                    <a:pt x="172724" y="705108"/>
                    <a:pt x="19108" y="551586"/>
                    <a:pt x="19050" y="362150"/>
                  </a:cubicBezTo>
                  <a:cubicBezTo>
                    <a:pt x="18992" y="172714"/>
                    <a:pt x="172514" y="19099"/>
                    <a:pt x="361950" y="19040"/>
                  </a:cubicBezTo>
                  <a:cubicBezTo>
                    <a:pt x="551386" y="18982"/>
                    <a:pt x="705001" y="172504"/>
                    <a:pt x="705060" y="361941"/>
                  </a:cubicBezTo>
                  <a:cubicBezTo>
                    <a:pt x="705060" y="361985"/>
                    <a:pt x="705060" y="362029"/>
                    <a:pt x="705060" y="362074"/>
                  </a:cubicBezTo>
                  <a:cubicBezTo>
                    <a:pt x="704871" y="551391"/>
                    <a:pt x="551477" y="704832"/>
                    <a:pt x="362160" y="70507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E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447108A-F193-33AA-F13B-543013199A90}"/>
                </a:ext>
              </a:extLst>
            </p:cNvPr>
            <p:cNvSpPr/>
            <p:nvPr/>
          </p:nvSpPr>
          <p:spPr>
            <a:xfrm>
              <a:off x="976131" y="3953390"/>
              <a:ext cx="333375" cy="19050"/>
            </a:xfrm>
            <a:custGeom>
              <a:avLst/>
              <a:gdLst>
                <a:gd name="connsiteX0" fmla="*/ 0 w 333375"/>
                <a:gd name="connsiteY0" fmla="*/ 0 h 19050"/>
                <a:gd name="connsiteX1" fmla="*/ 333375 w 333375"/>
                <a:gd name="connsiteY1" fmla="*/ 0 h 19050"/>
                <a:gd name="connsiteX2" fmla="*/ 333375 w 333375"/>
                <a:gd name="connsiteY2" fmla="*/ 19050 h 19050"/>
                <a:gd name="connsiteX3" fmla="*/ 0 w 333375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19050">
                  <a:moveTo>
                    <a:pt x="0" y="0"/>
                  </a:moveTo>
                  <a:lnTo>
                    <a:pt x="333375" y="0"/>
                  </a:lnTo>
                  <a:lnTo>
                    <a:pt x="333375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E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C6DB13E-8D3F-C89B-B879-FE1D455A37EA}"/>
              </a:ext>
            </a:extLst>
          </p:cNvPr>
          <p:cNvSpPr txBox="1"/>
          <p:nvPr/>
        </p:nvSpPr>
        <p:spPr>
          <a:xfrm>
            <a:off x="5824752" y="4014963"/>
            <a:ext cx="424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165690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6DC69-F184-119A-B05D-23A0008D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788" y="186716"/>
            <a:ext cx="8556171" cy="826129"/>
          </a:xfrm>
        </p:spPr>
        <p:txBody>
          <a:bodyPr/>
          <a:lstStyle/>
          <a:p>
            <a:r>
              <a:rPr lang="en-US" dirty="0"/>
              <a:t>Quantiles Computation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960C16-5757-49FD-9CF3-4EF2F5ADF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623" y="2370996"/>
            <a:ext cx="6094141" cy="23882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phic 4" descr="Badge 5 with solid fill">
            <a:extLst>
              <a:ext uri="{FF2B5EF4-FFF2-40B4-BE49-F238E27FC236}">
                <a16:creationId xmlns:a16="http://schemas.microsoft.com/office/drawing/2014/main" id="{BE5F24F7-4DFB-36CB-0468-094EC4DB4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66596" y="142581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704881-FD76-4DA5-FD49-41E8367BCA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6714" y="2362118"/>
            <a:ext cx="2633123" cy="24102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F9E3E5-8473-AFE5-ABFD-6D7CAB950C79}"/>
              </a:ext>
            </a:extLst>
          </p:cNvPr>
          <p:cNvSpPr txBox="1"/>
          <p:nvPr/>
        </p:nvSpPr>
        <p:spPr>
          <a:xfrm>
            <a:off x="1555376" y="1054148"/>
            <a:ext cx="92842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1) We define a </a:t>
            </a:r>
            <a:r>
              <a:rPr lang="en-US" dirty="0">
                <a:solidFill>
                  <a:srgbClr val="0070C0"/>
                </a:solidFill>
              </a:rPr>
              <a:t>confidence level</a:t>
            </a:r>
            <a:endParaRPr lang="en-US" dirty="0"/>
          </a:p>
          <a:p>
            <a:r>
              <a:rPr lang="en-US" dirty="0"/>
              <a:t>2) We position this level on the </a:t>
            </a:r>
            <a:r>
              <a:rPr lang="en-US" dirty="0">
                <a:solidFill>
                  <a:srgbClr val="0070C0"/>
                </a:solidFill>
              </a:rPr>
              <a:t>sorted</a:t>
            </a:r>
            <a:r>
              <a:rPr lang="en-US" dirty="0"/>
              <a:t> error distribution (Non-Conformity Score distribution)</a:t>
            </a:r>
          </a:p>
          <a:p>
            <a:r>
              <a:rPr lang="en-US" dirty="0"/>
              <a:t>3) We look at the error at this location by computing the Quantile</a:t>
            </a:r>
          </a:p>
          <a:p>
            <a:r>
              <a:rPr lang="en-US" dirty="0"/>
              <a:t>4) We will use this error later (next slide) as a corrector to apply to our Quantile Points Predictions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0F6471-0B2A-D0B3-A7BE-507538B58F46}"/>
              </a:ext>
            </a:extLst>
          </p:cNvPr>
          <p:cNvSpPr txBox="1"/>
          <p:nvPr/>
        </p:nvSpPr>
        <p:spPr>
          <a:xfrm>
            <a:off x="2607936" y="6346087"/>
            <a:ext cx="9404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/>
              <a:t>This calculation of </a:t>
            </a:r>
            <a:r>
              <a:rPr lang="en-US" dirty="0"/>
              <a:t>the </a:t>
            </a:r>
            <a:r>
              <a:rPr lang="en-BE" dirty="0"/>
              <a:t>quantile </a:t>
            </a:r>
            <a:r>
              <a:rPr lang="en-US" dirty="0"/>
              <a:t>here has nothing to do with </a:t>
            </a:r>
            <a:r>
              <a:rPr lang="en-BE" dirty="0"/>
              <a:t>quantiles predicted by the model</a:t>
            </a:r>
            <a:r>
              <a:rPr lang="en-US" dirty="0"/>
              <a:t>!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8C48F-3FAD-D105-1B57-3BF682AD4E5A}"/>
              </a:ext>
            </a:extLst>
          </p:cNvPr>
          <p:cNvSpPr txBox="1"/>
          <p:nvPr/>
        </p:nvSpPr>
        <p:spPr>
          <a:xfrm>
            <a:off x="1555375" y="4911891"/>
            <a:ext cx="104573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400" b="0" dirty="0">
                <a:solidFill>
                  <a:srgbClr val="0070C0"/>
                </a:solidFill>
                <a:effectLst/>
                <a:latin typeface="KaTeX_Math"/>
              </a:rPr>
              <a:t>α</a:t>
            </a:r>
            <a:r>
              <a:rPr lang="en-US" sz="1400" b="0" i="1" dirty="0">
                <a:effectLst/>
                <a:latin typeface="KaTeX_Math"/>
              </a:rPr>
              <a:t> </a:t>
            </a:r>
            <a:r>
              <a:rPr lang="en-US" sz="1400" dirty="0">
                <a:latin typeface="KaTeX_Main"/>
              </a:rPr>
              <a:t>: </a:t>
            </a:r>
            <a:r>
              <a:rPr lang="en-US" sz="1400" b="0" i="0" dirty="0">
                <a:effectLst/>
                <a:latin typeface="__fkGroteskNeue_598ab8"/>
              </a:rPr>
              <a:t>miscoverage rate or the significance level (proportion of instances where the true value is expected to fall outside the predicted interval)</a:t>
            </a:r>
            <a:endParaRPr lang="en-US" sz="1400" dirty="0">
              <a:latin typeface="KaTeX_Main"/>
            </a:endParaRPr>
          </a:p>
          <a:p>
            <a:r>
              <a:rPr lang="en-US" sz="1400" b="0" dirty="0">
                <a:solidFill>
                  <a:srgbClr val="0070C0"/>
                </a:solidFill>
                <a:effectLst/>
                <a:latin typeface="KaTeX_Math"/>
              </a:rPr>
              <a:t>1 - </a:t>
            </a:r>
            <a:r>
              <a:rPr lang="el-GR" sz="1400" b="0" dirty="0">
                <a:solidFill>
                  <a:srgbClr val="0070C0"/>
                </a:solidFill>
                <a:effectLst/>
                <a:latin typeface="KaTeX_Math"/>
              </a:rPr>
              <a:t>α</a:t>
            </a:r>
            <a:r>
              <a:rPr lang="en-US" sz="1400" b="0" i="1" dirty="0">
                <a:effectLst/>
                <a:latin typeface="KaTeX_Math"/>
              </a:rPr>
              <a:t> </a:t>
            </a:r>
            <a:r>
              <a:rPr lang="en-US" sz="1400" dirty="0">
                <a:latin typeface="KaTeX_Main"/>
              </a:rPr>
              <a:t>: </a:t>
            </a:r>
            <a:r>
              <a:rPr lang="en-US" sz="1400" b="0" i="0" dirty="0">
                <a:effectLst/>
                <a:latin typeface="__fkGroteskNeue_598ab8"/>
              </a:rPr>
              <a:t>confidence level (proportion of instances where the true value is expected to fall </a:t>
            </a:r>
            <a:r>
              <a:rPr lang="en-US" sz="1400" dirty="0">
                <a:latin typeface="__fkGroteskNeue_598ab8"/>
              </a:rPr>
              <a:t>in</a:t>
            </a:r>
            <a:r>
              <a:rPr lang="en-US" sz="1400" b="0" i="0" dirty="0">
                <a:effectLst/>
                <a:latin typeface="__fkGroteskNeue_598ab8"/>
              </a:rPr>
              <a:t>side the predicted interval)</a:t>
            </a:r>
            <a:endParaRPr lang="en-US" sz="1400" dirty="0"/>
          </a:p>
          <a:p>
            <a:r>
              <a:rPr lang="en-US" sz="1400" dirty="0">
                <a:solidFill>
                  <a:srgbClr val="0070C0"/>
                </a:solidFill>
              </a:rPr>
              <a:t>E</a:t>
            </a:r>
            <a:r>
              <a:rPr lang="en-US" sz="1400" dirty="0"/>
              <a:t> : Non-Conformity Score ordered Distribution</a:t>
            </a:r>
          </a:p>
          <a:p>
            <a:r>
              <a:rPr lang="en-US" sz="1400" dirty="0">
                <a:solidFill>
                  <a:srgbClr val="0070C0"/>
                </a:solidFill>
              </a:rPr>
              <a:t>I</a:t>
            </a:r>
            <a:r>
              <a:rPr lang="en-US" sz="1400" baseline="-25000" dirty="0">
                <a:solidFill>
                  <a:srgbClr val="0070C0"/>
                </a:solidFill>
              </a:rPr>
              <a:t>2</a:t>
            </a:r>
            <a:r>
              <a:rPr lang="en-US" sz="1400" dirty="0"/>
              <a:t>  : Calibration Set Size (Normalization Factor)</a:t>
            </a:r>
            <a:endParaRPr lang="en-BE" sz="1400" dirty="0"/>
          </a:p>
        </p:txBody>
      </p:sp>
    </p:spTree>
    <p:extLst>
      <p:ext uri="{BB962C8B-B14F-4D97-AF65-F5344CB8AC3E}">
        <p14:creationId xmlns:p14="http://schemas.microsoft.com/office/powerpoint/2010/main" val="16689924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6DC69-F184-119A-B05D-23A0008D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877" y="0"/>
            <a:ext cx="10018713" cy="826129"/>
          </a:xfrm>
        </p:spPr>
        <p:txBody>
          <a:bodyPr/>
          <a:lstStyle/>
          <a:p>
            <a:r>
              <a:rPr lang="en-US" dirty="0"/>
              <a:t>Prediction Intervals Computation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D7D03F-14AE-0E0B-5B12-2F59445AC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090" y="961869"/>
            <a:ext cx="6914286" cy="2019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AFBE98-7B68-58D9-2855-1552C4A6D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072" y="3185108"/>
            <a:ext cx="4612321" cy="3441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Graphic 3" descr="Badge 6 with solid fill">
            <a:extLst>
              <a:ext uri="{FF2B5EF4-FFF2-40B4-BE49-F238E27FC236}">
                <a16:creationId xmlns:a16="http://schemas.microsoft.com/office/drawing/2014/main" id="{8A55B34D-C9E0-7E9F-74A6-717EE6310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66004" y="474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23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68F7-11B9-742A-34D8-6FF377F5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991" y="227190"/>
            <a:ext cx="10018713" cy="814526"/>
          </a:xfrm>
        </p:spPr>
        <p:txBody>
          <a:bodyPr/>
          <a:lstStyle/>
          <a:p>
            <a:r>
              <a:rPr lang="en-US" dirty="0"/>
              <a:t>Evaluation Metrics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6F558F-9EAD-D7FA-25CE-BC46B9C3A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958" y="1312088"/>
            <a:ext cx="4513715" cy="3713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9041B7-533C-7075-1EB9-CF92ADB49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991" y="1312088"/>
            <a:ext cx="3768230" cy="37151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6B27C3-6365-2189-BA86-2216131C0000}"/>
              </a:ext>
            </a:extLst>
          </p:cNvPr>
          <p:cNvSpPr txBox="1"/>
          <p:nvPr/>
        </p:nvSpPr>
        <p:spPr>
          <a:xfrm>
            <a:off x="1305088" y="5159817"/>
            <a:ext cx="106705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__fkGroteskNeue_598ab8"/>
              </a:rPr>
              <a:t>A</a:t>
            </a:r>
            <a:r>
              <a:rPr lang="en-US" b="0" i="0" dirty="0">
                <a:effectLst/>
                <a:latin typeface="__fkGroteskNeue_598ab8"/>
              </a:rPr>
              <a:t>rea between the predicted CDF and the Heaviside function across all possible values of </a:t>
            </a:r>
            <a:r>
              <a:rPr lang="en-US" b="0" i="0" dirty="0">
                <a:effectLst/>
                <a:latin typeface="KaTeX_Main"/>
              </a:rPr>
              <a:t>x indicates</a:t>
            </a:r>
            <a:r>
              <a:rPr lang="en-US" b="0" i="0" dirty="0">
                <a:effectLst/>
                <a:latin typeface="__fkGroteskNeue_598ab8"/>
              </a:rPr>
              <a:t> how well the predicted distribution matches the actual observation.</a:t>
            </a:r>
          </a:p>
        </p:txBody>
      </p:sp>
    </p:spTree>
    <p:extLst>
      <p:ext uri="{BB962C8B-B14F-4D97-AF65-F5344CB8AC3E}">
        <p14:creationId xmlns:p14="http://schemas.microsoft.com/office/powerpoint/2010/main" val="8697955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68F7-11B9-742A-34D8-6FF377F5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991" y="227190"/>
            <a:ext cx="10018713" cy="814526"/>
          </a:xfrm>
        </p:spPr>
        <p:txBody>
          <a:bodyPr/>
          <a:lstStyle/>
          <a:p>
            <a:r>
              <a:rPr lang="en-US" dirty="0"/>
              <a:t>Evaluation Metrics</a:t>
            </a:r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2B41E4-A055-9CC3-C6FC-DF271D972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855" y="1041716"/>
            <a:ext cx="6353593" cy="516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275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68F7-11B9-742A-34D8-6FF377F5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991" y="227190"/>
            <a:ext cx="10018713" cy="814526"/>
          </a:xfrm>
        </p:spPr>
        <p:txBody>
          <a:bodyPr/>
          <a:lstStyle/>
          <a:p>
            <a:r>
              <a:rPr lang="en-US" dirty="0"/>
              <a:t>Submission file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62F555-6D8E-51EA-1CEE-8887F57F8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442" y="1160934"/>
            <a:ext cx="8723809" cy="2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741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11E09-428B-0B51-0620-D1D3888C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195" y="117628"/>
            <a:ext cx="8209408" cy="1578007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 for your Attention!</a:t>
            </a:r>
            <a:br>
              <a:rPr lang="en-US" dirty="0"/>
            </a:br>
            <a:br>
              <a:rPr lang="en-US" dirty="0"/>
            </a:br>
            <a:r>
              <a:rPr lang="en-US" sz="3200" dirty="0"/>
              <a:t>Click on me !</a:t>
            </a:r>
            <a:endParaRPr lang="en-BE" sz="3200" dirty="0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65768149-CB3D-964A-0681-B9079BDB0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589" y="2727630"/>
            <a:ext cx="2904762" cy="35333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DC844A6B-33BC-5A33-BF1B-364CFD59C3CC}"/>
              </a:ext>
            </a:extLst>
          </p:cNvPr>
          <p:cNvSpPr/>
          <p:nvPr/>
        </p:nvSpPr>
        <p:spPr>
          <a:xfrm>
            <a:off x="6301531" y="1811045"/>
            <a:ext cx="450877" cy="863321"/>
          </a:xfrm>
          <a:prstGeom prst="downArrow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FA1F46-73A9-CB33-A556-3BE3918C284B}"/>
              </a:ext>
            </a:extLst>
          </p:cNvPr>
          <p:cNvSpPr txBox="1">
            <a:spLocks/>
          </p:cNvSpPr>
          <p:nvPr/>
        </p:nvSpPr>
        <p:spPr>
          <a:xfrm>
            <a:off x="3836634" y="6006858"/>
            <a:ext cx="5635840" cy="86332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The Secret of victory is now revealed</a:t>
            </a:r>
            <a:endParaRPr lang="en-BE" sz="2800" dirty="0"/>
          </a:p>
        </p:txBody>
      </p:sp>
    </p:spTree>
    <p:extLst>
      <p:ext uri="{BB962C8B-B14F-4D97-AF65-F5344CB8AC3E}">
        <p14:creationId xmlns:p14="http://schemas.microsoft.com/office/powerpoint/2010/main" val="3591486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68F7-11B9-742A-34D8-6FF377F5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939" y="266699"/>
            <a:ext cx="6913269" cy="814526"/>
          </a:xfrm>
        </p:spPr>
        <p:txBody>
          <a:bodyPr/>
          <a:lstStyle/>
          <a:p>
            <a:r>
              <a:rPr lang="en-US" dirty="0"/>
              <a:t>Strategy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FA3F4C-5F12-F7D9-6813-6E7A25E50114}"/>
              </a:ext>
            </a:extLst>
          </p:cNvPr>
          <p:cNvSpPr txBox="1"/>
          <p:nvPr/>
        </p:nvSpPr>
        <p:spPr>
          <a:xfrm>
            <a:off x="2422344" y="5235183"/>
            <a:ext cx="9047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Catboost MultiQuantiles regressor as base model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Conformalized Quantiles Regression (CQR) Framework for Uncertainty Quantification (UQ)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1802D3-EC91-B2B4-35EC-EE44B68249EA}"/>
              </a:ext>
            </a:extLst>
          </p:cNvPr>
          <p:cNvSpPr txBox="1"/>
          <p:nvPr/>
        </p:nvSpPr>
        <p:spPr>
          <a:xfrm>
            <a:off x="2329669" y="2940415"/>
            <a:ext cx="887216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  <a:hlinkClick r:id="rId3"/>
              </a:rPr>
              <a:t>Emmanuel Candes, Evan Patterson and Yaniv Romano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have created a framework called </a:t>
            </a:r>
            <a:r>
              <a:rPr lang="en-US" b="1" i="1" dirty="0">
                <a:solidFill>
                  <a:srgbClr val="242424"/>
                </a:solidFill>
                <a:effectLst/>
                <a:latin typeface="source-serif-pro"/>
              </a:rPr>
              <a:t>Conformalized Quantiles Regression (CQR) 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and that’s the solution I’ve chosen to tackle the competition.</a:t>
            </a:r>
          </a:p>
          <a:p>
            <a:pPr algn="l"/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This is an obvious choice for generating adjusted prediction intervals (PI) by readjusting each quantile and therefore considering of </a:t>
            </a:r>
            <a:r>
              <a:rPr lang="en-US" i="1" dirty="0">
                <a:solidFill>
                  <a:srgbClr val="242424"/>
                </a:solidFill>
                <a:effectLst/>
                <a:latin typeface="source-serif-pro"/>
              </a:rPr>
              <a:t>Heteroskedasticity 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(Asymmetric Prediction Interval)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B28FB-6D53-31FC-ADD6-2C280CBA2F59}"/>
              </a:ext>
            </a:extLst>
          </p:cNvPr>
          <p:cNvSpPr txBox="1"/>
          <p:nvPr/>
        </p:nvSpPr>
        <p:spPr>
          <a:xfrm>
            <a:off x="2209279" y="1222645"/>
            <a:ext cx="95625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latin typeface="source-serif-pro"/>
              </a:rPr>
              <a:t>I decided to take advantage of the competition to apply the '</a:t>
            </a:r>
            <a:r>
              <a:rPr lang="en-US" dirty="0">
                <a:solidFill>
                  <a:srgbClr val="0070C0"/>
                </a:solidFill>
                <a:latin typeface="source-serif-pro"/>
              </a:rPr>
              <a:t>Conformal Prediction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' framework, as it is necessary to calibrate the results to be consistent with the past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42424"/>
              </a:solidFill>
              <a:latin typeface="source-serif-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latin typeface="source-serif-pro"/>
              </a:rPr>
              <a:t>My choice was to treat this competition as a </a:t>
            </a:r>
            <a:r>
              <a:rPr lang="en-US" dirty="0">
                <a:solidFill>
                  <a:srgbClr val="0070C0"/>
                </a:solidFill>
                <a:latin typeface="source-serif-pro"/>
              </a:rPr>
              <a:t>regression problem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(not the application of classical Autoregressive models such as SARIMAX) and my choice was </a:t>
            </a:r>
            <a:r>
              <a:rPr lang="en-US" dirty="0">
                <a:solidFill>
                  <a:srgbClr val="0070C0"/>
                </a:solidFill>
                <a:latin typeface="source-serif-pro"/>
                <a:hlinkClick r:id="rId4"/>
              </a:rPr>
              <a:t>Catboost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from Yandex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dirty="0"/>
          </a:p>
        </p:txBody>
      </p:sp>
      <p:pic>
        <p:nvPicPr>
          <p:cNvPr id="4" name="Picture 2" descr="GitHub - catboost/catboost: A fast, scalable, high performance Gradient  Boosting on Decision Trees library, used for ranking, classification,  regression and other machine learning tasks for Python, R, Java, C++.  Supports computation on">
            <a:extLst>
              <a:ext uri="{FF2B5EF4-FFF2-40B4-BE49-F238E27FC236}">
                <a16:creationId xmlns:a16="http://schemas.microsoft.com/office/drawing/2014/main" id="{247FD840-E67F-06E6-DD89-7DF50A681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601" y="5144305"/>
            <a:ext cx="1311782" cy="55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CC4C4E-1B76-5C3D-2EE4-2AB9FDA4EBA0}"/>
              </a:ext>
            </a:extLst>
          </p:cNvPr>
          <p:cNvSpPr/>
          <p:nvPr/>
        </p:nvSpPr>
        <p:spPr>
          <a:xfrm>
            <a:off x="2281562" y="5069140"/>
            <a:ext cx="9188388" cy="1189608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425617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68F7-11B9-742A-34D8-6FF377F5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7588" y="119091"/>
            <a:ext cx="6993168" cy="814526"/>
          </a:xfrm>
        </p:spPr>
        <p:txBody>
          <a:bodyPr/>
          <a:lstStyle/>
          <a:p>
            <a:r>
              <a:rPr lang="en-US" dirty="0"/>
              <a:t>Competition Dataset Setup</a:t>
            </a:r>
            <a:endParaRPr lang="en-BE" dirty="0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F73A2628-194F-90E3-8DEF-451F3818B45E}"/>
              </a:ext>
            </a:extLst>
          </p:cNvPr>
          <p:cNvSpPr/>
          <p:nvPr/>
        </p:nvSpPr>
        <p:spPr>
          <a:xfrm>
            <a:off x="2250649" y="1847151"/>
            <a:ext cx="4735393" cy="606955"/>
          </a:xfrm>
          <a:prstGeom prst="can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Training Set</a:t>
            </a:r>
          </a:p>
          <a:p>
            <a:pPr algn="ctr"/>
            <a:endParaRPr lang="en-BE" dirty="0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A71F6B10-D2F4-3C76-4F6B-06A6AD90B62F}"/>
              </a:ext>
            </a:extLst>
          </p:cNvPr>
          <p:cNvSpPr/>
          <p:nvPr/>
        </p:nvSpPr>
        <p:spPr>
          <a:xfrm>
            <a:off x="7012675" y="1847151"/>
            <a:ext cx="3287689" cy="609913"/>
          </a:xfrm>
          <a:prstGeom prst="can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Public Test Set</a:t>
            </a:r>
          </a:p>
          <a:p>
            <a:pPr algn="ctr"/>
            <a:endParaRPr lang="en-BE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EFEDBA5F-8F3F-6D12-A2ED-59F2E11CA1FF}"/>
              </a:ext>
            </a:extLst>
          </p:cNvPr>
          <p:cNvSpPr/>
          <p:nvPr/>
        </p:nvSpPr>
        <p:spPr>
          <a:xfrm>
            <a:off x="2280782" y="3729216"/>
            <a:ext cx="6440957" cy="605476"/>
          </a:xfrm>
          <a:prstGeom prst="can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Set  +  revealed 28 days of Public Test Set</a:t>
            </a:r>
            <a:endParaRPr lang="en-BE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D373D5-2A6D-913C-86B0-2E1A745514BE}"/>
              </a:ext>
            </a:extLst>
          </p:cNvPr>
          <p:cNvCxnSpPr/>
          <p:nvPr/>
        </p:nvCxnSpPr>
        <p:spPr>
          <a:xfrm flipH="1">
            <a:off x="6377718" y="5937702"/>
            <a:ext cx="1477818" cy="323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ylinder 5">
            <a:extLst>
              <a:ext uri="{FF2B5EF4-FFF2-40B4-BE49-F238E27FC236}">
                <a16:creationId xmlns:a16="http://schemas.microsoft.com/office/drawing/2014/main" id="{0CF7E47F-DF4C-5A8C-90EA-295063A27848}"/>
              </a:ext>
            </a:extLst>
          </p:cNvPr>
          <p:cNvSpPr/>
          <p:nvPr/>
        </p:nvSpPr>
        <p:spPr>
          <a:xfrm>
            <a:off x="8751179" y="3729216"/>
            <a:ext cx="1577681" cy="609911"/>
          </a:xfrm>
          <a:prstGeom prst="can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Public Test Set</a:t>
            </a:r>
          </a:p>
          <a:p>
            <a:pPr algn="ctr"/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A729DB-3434-4912-F3BE-69863053781A}"/>
              </a:ext>
            </a:extLst>
          </p:cNvPr>
          <p:cNvSpPr txBox="1"/>
          <p:nvPr/>
        </p:nvSpPr>
        <p:spPr>
          <a:xfrm>
            <a:off x="2768605" y="6076309"/>
            <a:ext cx="7442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Half of the Public Test Set revealed for the last month of the competition!</a:t>
            </a:r>
            <a:endParaRPr lang="en-BE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E310CF49-A9D8-9D1B-5CCE-AD4C506D22E4}"/>
              </a:ext>
            </a:extLst>
          </p:cNvPr>
          <p:cNvSpPr/>
          <p:nvPr/>
        </p:nvSpPr>
        <p:spPr>
          <a:xfrm>
            <a:off x="10335390" y="1840213"/>
            <a:ext cx="1715653" cy="616851"/>
          </a:xfrm>
          <a:prstGeom prst="can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Private Test Set</a:t>
            </a:r>
          </a:p>
          <a:p>
            <a:pPr algn="ctr"/>
            <a:endParaRPr lang="en-BE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C83F2B-924B-4163-84A2-BF683D97D97B}"/>
              </a:ext>
            </a:extLst>
          </p:cNvPr>
          <p:cNvCxnSpPr>
            <a:cxnSpLocks/>
          </p:cNvCxnSpPr>
          <p:nvPr/>
        </p:nvCxnSpPr>
        <p:spPr>
          <a:xfrm>
            <a:off x="7008924" y="1426200"/>
            <a:ext cx="16859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2005A4-49DC-897A-9252-9457025625E7}"/>
              </a:ext>
            </a:extLst>
          </p:cNvPr>
          <p:cNvCxnSpPr>
            <a:cxnSpLocks/>
          </p:cNvCxnSpPr>
          <p:nvPr/>
        </p:nvCxnSpPr>
        <p:spPr>
          <a:xfrm flipV="1">
            <a:off x="2266834" y="1426200"/>
            <a:ext cx="4719207" cy="14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C7BCBB-C8D3-1ECA-8F29-BDA4304B44A9}"/>
              </a:ext>
            </a:extLst>
          </p:cNvPr>
          <p:cNvCxnSpPr>
            <a:cxnSpLocks/>
          </p:cNvCxnSpPr>
          <p:nvPr/>
        </p:nvCxnSpPr>
        <p:spPr>
          <a:xfrm>
            <a:off x="8725914" y="3296537"/>
            <a:ext cx="16113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A03A01F-C13F-F471-5020-E9D92276963F}"/>
              </a:ext>
            </a:extLst>
          </p:cNvPr>
          <p:cNvSpPr txBox="1"/>
          <p:nvPr/>
        </p:nvSpPr>
        <p:spPr>
          <a:xfrm>
            <a:off x="2160303" y="1005562"/>
            <a:ext cx="1017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0" i="0" dirty="0">
                <a:solidFill>
                  <a:srgbClr val="242424"/>
                </a:solidFill>
                <a:effectLst/>
                <a:latin typeface="source-serif-pro"/>
              </a:rPr>
              <a:t>01/07/2016</a:t>
            </a:r>
          </a:p>
          <a:p>
            <a:pPr algn="ctr"/>
            <a:r>
              <a:rPr lang="en-US" sz="1000" dirty="0">
                <a:solidFill>
                  <a:srgbClr val="242424"/>
                </a:solidFill>
                <a:latin typeface="source-serif-pro"/>
              </a:rPr>
              <a:t>ID = 0</a:t>
            </a:r>
            <a:endParaRPr lang="en-BE" sz="10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46997F1-811D-F601-83A7-3E1F7B1FF6D5}"/>
              </a:ext>
            </a:extLst>
          </p:cNvPr>
          <p:cNvCxnSpPr>
            <a:cxnSpLocks/>
          </p:cNvCxnSpPr>
          <p:nvPr/>
        </p:nvCxnSpPr>
        <p:spPr>
          <a:xfrm>
            <a:off x="1891636" y="2148481"/>
            <a:ext cx="16182" cy="2606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E8C3BCC-DCC7-33E1-A11D-9A63E80E76EF}"/>
              </a:ext>
            </a:extLst>
          </p:cNvPr>
          <p:cNvCxnSpPr>
            <a:cxnSpLocks/>
          </p:cNvCxnSpPr>
          <p:nvPr/>
        </p:nvCxnSpPr>
        <p:spPr>
          <a:xfrm>
            <a:off x="1734703" y="2148481"/>
            <a:ext cx="346229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A5DDF29-EA5A-4E61-895D-F2B34DBACC27}"/>
              </a:ext>
            </a:extLst>
          </p:cNvPr>
          <p:cNvSpPr txBox="1"/>
          <p:nvPr/>
        </p:nvSpPr>
        <p:spPr>
          <a:xfrm>
            <a:off x="801401" y="1857755"/>
            <a:ext cx="14097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242424"/>
                </a:solidFill>
                <a:latin typeface="source-serif-pro"/>
              </a:rPr>
              <a:t>Competition</a:t>
            </a:r>
          </a:p>
          <a:p>
            <a:pPr algn="ctr"/>
            <a:r>
              <a:rPr lang="en-US" sz="1400" dirty="0">
                <a:solidFill>
                  <a:srgbClr val="242424"/>
                </a:solidFill>
                <a:latin typeface="source-serif-pro"/>
              </a:rPr>
              <a:t>Start</a:t>
            </a:r>
            <a:endParaRPr lang="en-BE" sz="14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313A41-09A8-6224-1330-B0FF837AA588}"/>
              </a:ext>
            </a:extLst>
          </p:cNvPr>
          <p:cNvCxnSpPr>
            <a:cxnSpLocks/>
          </p:cNvCxnSpPr>
          <p:nvPr/>
        </p:nvCxnSpPr>
        <p:spPr>
          <a:xfrm>
            <a:off x="1714954" y="4015758"/>
            <a:ext cx="346229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61C0112-711D-6A39-500E-20AB80272254}"/>
              </a:ext>
            </a:extLst>
          </p:cNvPr>
          <p:cNvSpPr txBox="1"/>
          <p:nvPr/>
        </p:nvSpPr>
        <p:spPr>
          <a:xfrm>
            <a:off x="1134298" y="3861869"/>
            <a:ext cx="6149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42424"/>
                </a:solidFill>
                <a:effectLst/>
                <a:latin typeface="source-serif-pro"/>
              </a:rPr>
              <a:t>01/07</a:t>
            </a:r>
            <a:endParaRPr lang="en-BE" sz="14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B9193ED-D3DF-CF37-7A90-345EF6E3E7EB}"/>
              </a:ext>
            </a:extLst>
          </p:cNvPr>
          <p:cNvCxnSpPr>
            <a:cxnSpLocks/>
          </p:cNvCxnSpPr>
          <p:nvPr/>
        </p:nvCxnSpPr>
        <p:spPr>
          <a:xfrm>
            <a:off x="1734297" y="4743713"/>
            <a:ext cx="346229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8EEA795-19D8-7E88-23D2-A842068E2C55}"/>
              </a:ext>
            </a:extLst>
          </p:cNvPr>
          <p:cNvSpPr txBox="1"/>
          <p:nvPr/>
        </p:nvSpPr>
        <p:spPr>
          <a:xfrm>
            <a:off x="5837525" y="978544"/>
            <a:ext cx="13046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 b="0" i="0">
                <a:solidFill>
                  <a:srgbClr val="242424"/>
                </a:solidFill>
                <a:effectLst/>
                <a:latin typeface="source-serif-pro"/>
              </a:defRPr>
            </a:lvl1pPr>
          </a:lstStyle>
          <a:p>
            <a:r>
              <a:rPr lang="en-US" dirty="0"/>
              <a:t>01/05/2018</a:t>
            </a:r>
          </a:p>
          <a:p>
            <a:r>
              <a:rPr lang="en-US" dirty="0"/>
              <a:t>ID = 64319</a:t>
            </a:r>
            <a:endParaRPr lang="en-BE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E96533-8111-7D1C-DDBD-BAEA25E35697}"/>
              </a:ext>
            </a:extLst>
          </p:cNvPr>
          <p:cNvSpPr txBox="1"/>
          <p:nvPr/>
        </p:nvSpPr>
        <p:spPr>
          <a:xfrm>
            <a:off x="7181623" y="1459057"/>
            <a:ext cx="12733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 b="0" i="0">
                <a:solidFill>
                  <a:srgbClr val="242424"/>
                </a:solidFill>
                <a:effectLst/>
                <a:latin typeface="source-serif-pro"/>
              </a:defRPr>
            </a:lvl1pPr>
          </a:lstStyle>
          <a:p>
            <a:r>
              <a:rPr lang="en-US" dirty="0"/>
              <a:t>~ 28 Days to be forecasted</a:t>
            </a:r>
            <a:endParaRPr lang="en-BE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D6E8809-5B7D-E5A6-2658-1AB94FB7E534}"/>
              </a:ext>
            </a:extLst>
          </p:cNvPr>
          <p:cNvSpPr txBox="1"/>
          <p:nvPr/>
        </p:nvSpPr>
        <p:spPr>
          <a:xfrm>
            <a:off x="2232011" y="3290759"/>
            <a:ext cx="1017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0" i="0" dirty="0">
                <a:solidFill>
                  <a:srgbClr val="242424"/>
                </a:solidFill>
                <a:effectLst/>
                <a:latin typeface="source-serif-pro"/>
              </a:rPr>
              <a:t>01/07/2016</a:t>
            </a:r>
          </a:p>
          <a:p>
            <a:pPr algn="ctr"/>
            <a:r>
              <a:rPr lang="en-US" sz="1000" dirty="0">
                <a:solidFill>
                  <a:srgbClr val="242424"/>
                </a:solidFill>
                <a:latin typeface="source-serif-pro"/>
              </a:rPr>
              <a:t>ID = 0</a:t>
            </a:r>
            <a:endParaRPr lang="en-BE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7DA563-DD13-7CC7-72EA-0F19CA7B7BB8}"/>
              </a:ext>
            </a:extLst>
          </p:cNvPr>
          <p:cNvSpPr txBox="1"/>
          <p:nvPr/>
        </p:nvSpPr>
        <p:spPr>
          <a:xfrm>
            <a:off x="6727664" y="971606"/>
            <a:ext cx="13046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 b="0" i="0">
                <a:solidFill>
                  <a:srgbClr val="242424"/>
                </a:solidFill>
                <a:effectLst/>
                <a:latin typeface="source-serif-pro"/>
              </a:defRPr>
            </a:lvl1pPr>
          </a:lstStyle>
          <a:p>
            <a:r>
              <a:rPr lang="en-US" dirty="0"/>
              <a:t>02/05/2018</a:t>
            </a:r>
          </a:p>
          <a:p>
            <a:r>
              <a:rPr lang="en-US" dirty="0"/>
              <a:t>ID = 64320</a:t>
            </a:r>
            <a:endParaRPr lang="en-BE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2E6EA8-BBA9-E585-6A7B-A2632C68AEA9}"/>
              </a:ext>
            </a:extLst>
          </p:cNvPr>
          <p:cNvSpPr txBox="1"/>
          <p:nvPr/>
        </p:nvSpPr>
        <p:spPr>
          <a:xfrm>
            <a:off x="9272842" y="2822646"/>
            <a:ext cx="13046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 b="0" i="0">
                <a:solidFill>
                  <a:srgbClr val="242424"/>
                </a:solidFill>
                <a:effectLst/>
                <a:latin typeface="source-serif-pro"/>
              </a:defRPr>
            </a:lvl1pPr>
          </a:lstStyle>
          <a:p>
            <a:r>
              <a:rPr lang="en-US" dirty="0"/>
              <a:t>26/06/2018</a:t>
            </a:r>
          </a:p>
          <a:p>
            <a:r>
              <a:rPr lang="en-US" dirty="0"/>
              <a:t>ID = 69679</a:t>
            </a:r>
            <a:endParaRPr lang="en-BE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4F9356-8F2B-21E2-8BFA-9A69498462CB}"/>
              </a:ext>
            </a:extLst>
          </p:cNvPr>
          <p:cNvSpPr txBox="1"/>
          <p:nvPr/>
        </p:nvSpPr>
        <p:spPr>
          <a:xfrm>
            <a:off x="8898313" y="3322168"/>
            <a:ext cx="12733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 b="0" i="0">
                <a:solidFill>
                  <a:srgbClr val="242424"/>
                </a:solidFill>
                <a:effectLst/>
                <a:latin typeface="source-serif-pro"/>
              </a:defRPr>
            </a:lvl1pPr>
          </a:lstStyle>
          <a:p>
            <a:r>
              <a:rPr lang="en-US" dirty="0"/>
              <a:t>~ 28 Days to be forecasted</a:t>
            </a:r>
            <a:endParaRPr lang="en-BE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8833045-0BA1-78EF-5092-9CC6B2F5FBED}"/>
              </a:ext>
            </a:extLst>
          </p:cNvPr>
          <p:cNvSpPr txBox="1"/>
          <p:nvPr/>
        </p:nvSpPr>
        <p:spPr>
          <a:xfrm>
            <a:off x="7803042" y="984421"/>
            <a:ext cx="10504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 b="0" i="0">
                <a:solidFill>
                  <a:srgbClr val="242424"/>
                </a:solidFill>
                <a:effectLst/>
                <a:latin typeface="source-serif-pro"/>
              </a:defRPr>
            </a:lvl1pPr>
          </a:lstStyle>
          <a:p>
            <a:r>
              <a:rPr lang="en-US" dirty="0"/>
              <a:t>29/05/2018</a:t>
            </a:r>
          </a:p>
          <a:p>
            <a:r>
              <a:rPr lang="en-US" dirty="0"/>
              <a:t>ID = 67007</a:t>
            </a:r>
            <a:endParaRPr lang="en-BE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541B0C3-7A95-84DF-B59A-1767EFB7CE84}"/>
              </a:ext>
            </a:extLst>
          </p:cNvPr>
          <p:cNvSpPr txBox="1"/>
          <p:nvPr/>
        </p:nvSpPr>
        <p:spPr>
          <a:xfrm>
            <a:off x="8596204" y="2822646"/>
            <a:ext cx="10504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 b="0" i="0">
                <a:solidFill>
                  <a:srgbClr val="242424"/>
                </a:solidFill>
                <a:effectLst/>
                <a:latin typeface="source-serif-pro"/>
              </a:defRPr>
            </a:lvl1pPr>
          </a:lstStyle>
          <a:p>
            <a:r>
              <a:rPr lang="en-US" dirty="0"/>
              <a:t>30/05/2018</a:t>
            </a:r>
          </a:p>
          <a:p>
            <a:r>
              <a:rPr lang="en-US" dirty="0"/>
              <a:t>ID = 67008</a:t>
            </a:r>
            <a:endParaRPr lang="en-BE" dirty="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AB808B77-FDF6-CEEA-0BC3-2AB481A81055}"/>
              </a:ext>
            </a:extLst>
          </p:cNvPr>
          <p:cNvSpPr/>
          <p:nvPr/>
        </p:nvSpPr>
        <p:spPr>
          <a:xfrm>
            <a:off x="7643674" y="2648408"/>
            <a:ext cx="353420" cy="100363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99ED38-4512-F88B-0E0E-BFA1AA149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690" y="5117955"/>
            <a:ext cx="8034563" cy="6686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8F7C98-AA2A-F9CB-D6FA-7E47BD8BAEAA}"/>
              </a:ext>
            </a:extLst>
          </p:cNvPr>
          <p:cNvCxnSpPr>
            <a:cxnSpLocks/>
          </p:cNvCxnSpPr>
          <p:nvPr/>
        </p:nvCxnSpPr>
        <p:spPr>
          <a:xfrm>
            <a:off x="6994958" y="1238746"/>
            <a:ext cx="35217" cy="3516585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DD8D2C-9708-856F-7800-E18F414247CA}"/>
              </a:ext>
            </a:extLst>
          </p:cNvPr>
          <p:cNvCxnSpPr>
            <a:cxnSpLocks/>
          </p:cNvCxnSpPr>
          <p:nvPr/>
        </p:nvCxnSpPr>
        <p:spPr>
          <a:xfrm>
            <a:off x="2238055" y="1282852"/>
            <a:ext cx="35217" cy="3516585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Cylinder 3">
            <a:extLst>
              <a:ext uri="{FF2B5EF4-FFF2-40B4-BE49-F238E27FC236}">
                <a16:creationId xmlns:a16="http://schemas.microsoft.com/office/drawing/2014/main" id="{A1C66C44-114D-CA42-0F4D-70968C347316}"/>
              </a:ext>
            </a:extLst>
          </p:cNvPr>
          <p:cNvSpPr/>
          <p:nvPr/>
        </p:nvSpPr>
        <p:spPr>
          <a:xfrm>
            <a:off x="10341723" y="3729216"/>
            <a:ext cx="1715653" cy="609913"/>
          </a:xfrm>
          <a:prstGeom prst="can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Private Test Set</a:t>
            </a:r>
          </a:p>
          <a:p>
            <a:pPr algn="ctr"/>
            <a:endParaRPr lang="en-BE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A9ED17-BDBC-B39B-7B0F-3E70CA24DD3F}"/>
              </a:ext>
            </a:extLst>
          </p:cNvPr>
          <p:cNvCxnSpPr>
            <a:cxnSpLocks/>
          </p:cNvCxnSpPr>
          <p:nvPr/>
        </p:nvCxnSpPr>
        <p:spPr>
          <a:xfrm>
            <a:off x="10307874" y="1238746"/>
            <a:ext cx="35217" cy="3516585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C4F2B8-C7E3-800A-4A45-A6CC89826575}"/>
              </a:ext>
            </a:extLst>
          </p:cNvPr>
          <p:cNvCxnSpPr>
            <a:cxnSpLocks/>
          </p:cNvCxnSpPr>
          <p:nvPr/>
        </p:nvCxnSpPr>
        <p:spPr>
          <a:xfrm>
            <a:off x="8708453" y="1238746"/>
            <a:ext cx="35217" cy="3516585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63052A6-3438-A6F0-7E17-970E6B36C05F}"/>
              </a:ext>
            </a:extLst>
          </p:cNvPr>
          <p:cNvSpPr txBox="1"/>
          <p:nvPr/>
        </p:nvSpPr>
        <p:spPr>
          <a:xfrm>
            <a:off x="750035" y="4493722"/>
            <a:ext cx="14097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242424"/>
                </a:solidFill>
                <a:latin typeface="source-serif-pro"/>
              </a:rPr>
              <a:t>End of</a:t>
            </a:r>
          </a:p>
          <a:p>
            <a:pPr algn="ctr"/>
            <a:r>
              <a:rPr lang="en-US" sz="1400" dirty="0">
                <a:solidFill>
                  <a:srgbClr val="242424"/>
                </a:solidFill>
                <a:latin typeface="source-serif-pro"/>
              </a:rPr>
              <a:t>Competition</a:t>
            </a:r>
            <a:endParaRPr lang="en-BE" sz="1400" dirty="0"/>
          </a:p>
        </p:txBody>
      </p:sp>
    </p:spTree>
    <p:extLst>
      <p:ext uri="{BB962C8B-B14F-4D97-AF65-F5344CB8AC3E}">
        <p14:creationId xmlns:p14="http://schemas.microsoft.com/office/powerpoint/2010/main" val="80986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68F7-11B9-742A-34D8-6FF377F5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509" y="597025"/>
            <a:ext cx="6993168" cy="814526"/>
          </a:xfrm>
        </p:spPr>
        <p:txBody>
          <a:bodyPr/>
          <a:lstStyle/>
          <a:p>
            <a:r>
              <a:rPr lang="en-US" dirty="0"/>
              <a:t>EDA (Exploratory Data Analysis)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51CE74-0B84-E527-56C6-B55EFC6AFB69}"/>
              </a:ext>
            </a:extLst>
          </p:cNvPr>
          <p:cNvSpPr txBox="1"/>
          <p:nvPr/>
        </p:nvSpPr>
        <p:spPr>
          <a:xfrm>
            <a:off x="4522619" y="2659120"/>
            <a:ext cx="414459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Series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Features/Target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Partial Autocorrelation Function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for Stationarity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BFC7B2-7EDD-E3E2-DE87-5F97AE1AFAC7}"/>
              </a:ext>
            </a:extLst>
          </p:cNvPr>
          <p:cNvSpPr txBox="1"/>
          <p:nvPr/>
        </p:nvSpPr>
        <p:spPr>
          <a:xfrm>
            <a:off x="4172505" y="4939143"/>
            <a:ext cx="4144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Of course, there is room for improvement!</a:t>
            </a:r>
            <a:endParaRPr lang="en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FA63B8-EB13-378F-8ED4-FDC3B105C0A8}"/>
              </a:ext>
            </a:extLst>
          </p:cNvPr>
          <p:cNvSpPr txBox="1"/>
          <p:nvPr/>
        </p:nvSpPr>
        <p:spPr>
          <a:xfrm>
            <a:off x="2231154" y="1549525"/>
            <a:ext cx="9096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EDA is one of the most important steps, along with features engineering and model selection. Data visualization and pattern discovery is an indispensable step.</a:t>
            </a:r>
          </a:p>
        </p:txBody>
      </p:sp>
    </p:spTree>
    <p:extLst>
      <p:ext uri="{BB962C8B-B14F-4D97-AF65-F5344CB8AC3E}">
        <p14:creationId xmlns:p14="http://schemas.microsoft.com/office/powerpoint/2010/main" val="4872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68F7-11B9-742A-34D8-6FF377F5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509" y="73242"/>
            <a:ext cx="6993168" cy="814526"/>
          </a:xfrm>
        </p:spPr>
        <p:txBody>
          <a:bodyPr/>
          <a:lstStyle/>
          <a:p>
            <a:r>
              <a:rPr lang="en-US" dirty="0"/>
              <a:t>Data Overview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91113-5135-6EB0-C879-F7C5DAA66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51" y="950024"/>
            <a:ext cx="9366737" cy="34504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1EB29E-1F6E-3510-69CF-5954CB44C1E9}"/>
              </a:ext>
            </a:extLst>
          </p:cNvPr>
          <p:cNvSpPr txBox="1"/>
          <p:nvPr/>
        </p:nvSpPr>
        <p:spPr>
          <a:xfrm>
            <a:off x="10005132" y="4702444"/>
            <a:ext cx="180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Target Value</a:t>
            </a:r>
          </a:p>
          <a:p>
            <a:pPr algn="ctr"/>
            <a:r>
              <a:rPr lang="en-US" sz="1400" dirty="0"/>
              <a:t>(Response variable)</a:t>
            </a:r>
            <a:endParaRPr lang="en-BE" sz="1400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2DF9241F-8F8E-DD4E-BA20-D4ACE08E7C42}"/>
              </a:ext>
            </a:extLst>
          </p:cNvPr>
          <p:cNvSpPr/>
          <p:nvPr/>
        </p:nvSpPr>
        <p:spPr>
          <a:xfrm rot="16200000">
            <a:off x="7195355" y="1564186"/>
            <a:ext cx="186432" cy="6090083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346DDF-F988-7A69-30BF-D993B36DC5B0}"/>
              </a:ext>
            </a:extLst>
          </p:cNvPr>
          <p:cNvSpPr txBox="1"/>
          <p:nvPr/>
        </p:nvSpPr>
        <p:spPr>
          <a:xfrm>
            <a:off x="4719206" y="4702444"/>
            <a:ext cx="53443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Numerical Features</a:t>
            </a:r>
          </a:p>
          <a:p>
            <a:pPr algn="ctr"/>
            <a:r>
              <a:rPr lang="en-US" sz="1400" dirty="0"/>
              <a:t>(co-variates/exogenous)</a:t>
            </a:r>
          </a:p>
          <a:p>
            <a:pPr algn="ctr"/>
            <a:r>
              <a:rPr lang="en-US" sz="1400" dirty="0"/>
              <a:t>Anonymization: We do not know the meaning behind these features.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75205-E8FF-9DC0-0D8E-B45FB2FB3194}"/>
              </a:ext>
            </a:extLst>
          </p:cNvPr>
          <p:cNvSpPr txBox="1"/>
          <p:nvPr/>
        </p:nvSpPr>
        <p:spPr>
          <a:xfrm>
            <a:off x="1785150" y="4718395"/>
            <a:ext cx="180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Numerical Feature</a:t>
            </a:r>
          </a:p>
          <a:p>
            <a:pPr algn="ctr"/>
            <a:r>
              <a:rPr lang="en-US" sz="1400" dirty="0"/>
              <a:t>Time Progression</a:t>
            </a:r>
            <a:endParaRPr lang="en-BE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F44761-9304-B1AB-7DB7-918C364DB887}"/>
              </a:ext>
            </a:extLst>
          </p:cNvPr>
          <p:cNvCxnSpPr>
            <a:cxnSpLocks/>
          </p:cNvCxnSpPr>
          <p:nvPr/>
        </p:nvCxnSpPr>
        <p:spPr>
          <a:xfrm flipH="1">
            <a:off x="3702720" y="4462740"/>
            <a:ext cx="3743" cy="854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CA23FA-3C0D-10CA-5D8E-34BC28C288E1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2686234" y="4448808"/>
            <a:ext cx="3742" cy="2695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D267984-6F7D-715C-477F-D9D9502DEC9B}"/>
              </a:ext>
            </a:extLst>
          </p:cNvPr>
          <p:cNvSpPr txBox="1"/>
          <p:nvPr/>
        </p:nvSpPr>
        <p:spPr>
          <a:xfrm>
            <a:off x="2801636" y="5297916"/>
            <a:ext cx="180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Useful for building</a:t>
            </a:r>
          </a:p>
          <a:p>
            <a:pPr algn="ctr"/>
            <a:r>
              <a:rPr lang="en-US" sz="1400" dirty="0"/>
              <a:t>Calendar features</a:t>
            </a:r>
            <a:endParaRPr lang="en-BE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769CB1-96E6-D4D4-84EC-231EAC0E8F26}"/>
              </a:ext>
            </a:extLst>
          </p:cNvPr>
          <p:cNvCxnSpPr>
            <a:cxnSpLocks/>
          </p:cNvCxnSpPr>
          <p:nvPr/>
        </p:nvCxnSpPr>
        <p:spPr>
          <a:xfrm flipH="1">
            <a:off x="10906215" y="4445078"/>
            <a:ext cx="3742" cy="2695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69D044-8F3F-F0F2-C1D6-27C2EEC2E80B}"/>
              </a:ext>
            </a:extLst>
          </p:cNvPr>
          <p:cNvSpPr txBox="1"/>
          <p:nvPr/>
        </p:nvSpPr>
        <p:spPr>
          <a:xfrm>
            <a:off x="3555133" y="6131974"/>
            <a:ext cx="651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Features Engineering will be discussed later in this presentation</a:t>
            </a:r>
            <a:endParaRPr lang="en-BE" b="1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D8D1B58-CA65-3E78-12CA-5BC6974D2CEB}"/>
              </a:ext>
            </a:extLst>
          </p:cNvPr>
          <p:cNvSpPr/>
          <p:nvPr/>
        </p:nvSpPr>
        <p:spPr>
          <a:xfrm>
            <a:off x="3130493" y="6231942"/>
            <a:ext cx="456824" cy="18466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3601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68F7-11B9-742A-34D8-6FF377F5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509" y="188648"/>
            <a:ext cx="6993168" cy="814526"/>
          </a:xfrm>
        </p:spPr>
        <p:txBody>
          <a:bodyPr/>
          <a:lstStyle/>
          <a:p>
            <a:r>
              <a:rPr lang="en-US" dirty="0"/>
              <a:t>EDA : Time Series Overview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04AC76-4104-E971-738F-0AAD76D9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41" y="1003174"/>
            <a:ext cx="4901052" cy="24127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27F56D-828F-0757-35B6-26B47B8BE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01" y="1016291"/>
            <a:ext cx="4908357" cy="24127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E5EF55-96EC-0898-1DCD-F468886B2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646" y="3522675"/>
            <a:ext cx="4898447" cy="2408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28EB30-B0C3-F952-0B17-9AD7668D79BD}"/>
              </a:ext>
            </a:extLst>
          </p:cNvPr>
          <p:cNvSpPr txBox="1"/>
          <p:nvPr/>
        </p:nvSpPr>
        <p:spPr>
          <a:xfrm>
            <a:off x="2250830" y="6037683"/>
            <a:ext cx="9496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I've added the separate graphs to emphasize that it's </a:t>
            </a:r>
            <a:r>
              <a:rPr lang="en-US" dirty="0">
                <a:solidFill>
                  <a:srgbClr val="0070C0"/>
                </a:solidFill>
              </a:rPr>
              <a:t>always interesting to look at a larger period</a:t>
            </a:r>
            <a:r>
              <a:rPr lang="en-US" dirty="0"/>
              <a:t>.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444476-2889-2762-1A78-9EA5328C3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147" y="4319520"/>
            <a:ext cx="1654587" cy="814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DD3C7D-4CDD-163C-757E-C3E822B4E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525" y="4319520"/>
            <a:ext cx="1657052" cy="814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3C547F-609B-E372-5B1E-15B06A563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5382" y="4319520"/>
            <a:ext cx="1656793" cy="814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8C020D-3F8E-DC75-93F5-7EE0CEAA49C5}"/>
              </a:ext>
            </a:extLst>
          </p:cNvPr>
          <p:cNvSpPr txBox="1"/>
          <p:nvPr/>
        </p:nvSpPr>
        <p:spPr>
          <a:xfrm>
            <a:off x="1919809" y="6407015"/>
            <a:ext cx="10158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/>
              <a:t>One thinks directly of an upward and downward trend, but that's just part of the variation in seasonality</a:t>
            </a:r>
          </a:p>
        </p:txBody>
      </p:sp>
    </p:spTree>
    <p:extLst>
      <p:ext uri="{BB962C8B-B14F-4D97-AF65-F5344CB8AC3E}">
        <p14:creationId xmlns:p14="http://schemas.microsoft.com/office/powerpoint/2010/main" val="3737376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68F7-11B9-742A-34D8-6FF377F5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509" y="117624"/>
            <a:ext cx="6993168" cy="814526"/>
          </a:xfrm>
        </p:spPr>
        <p:txBody>
          <a:bodyPr/>
          <a:lstStyle/>
          <a:p>
            <a:r>
              <a:rPr lang="en-US" dirty="0"/>
              <a:t>EDA : Data Distribution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C4504-FC93-14E5-C16A-F2B2BEB2E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859" y="945420"/>
            <a:ext cx="1749408" cy="1877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2D9E82-0D82-3068-CDDF-892EA254B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546" y="3012181"/>
            <a:ext cx="1734721" cy="1867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BBFE9D-5005-75D4-6F6C-4FDBEE979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1497" y="945419"/>
            <a:ext cx="1749408" cy="1890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70BAD0-1050-CAD1-400B-DD2E43EA5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1497" y="3021643"/>
            <a:ext cx="1757914" cy="18582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A88632-0DDE-24A8-4299-7E88F465C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1135" y="945419"/>
            <a:ext cx="1800320" cy="1890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83EA32-873D-CB48-777D-AE3C593685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1135" y="3033278"/>
            <a:ext cx="1769592" cy="1867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8D6F0E-9B45-DED5-9B68-F019C0E5F0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0786" y="1469181"/>
            <a:ext cx="3050332" cy="31281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642E7C-8E3D-1A49-2532-490D1792D1FC}"/>
              </a:ext>
            </a:extLst>
          </p:cNvPr>
          <p:cNvSpPr txBox="1"/>
          <p:nvPr/>
        </p:nvSpPr>
        <p:spPr>
          <a:xfrm>
            <a:off x="1674920" y="5134405"/>
            <a:ext cx="104075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dirty="0"/>
              <a:t>The visualization of distributions could, for example, determine how to impute missing data</a:t>
            </a:r>
            <a:endParaRPr lang="en-US" dirty="0"/>
          </a:p>
          <a:p>
            <a:r>
              <a:rPr lang="en-US" dirty="0"/>
              <a:t>      </a:t>
            </a:r>
            <a:r>
              <a:rPr lang="en-BE" dirty="0"/>
              <a:t>(Mean or Median Imputation)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Distribution is something that needs to be monitored in operational systems to detect data drift (MLOps)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390832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3820</Words>
  <Application>Microsoft Office PowerPoint</Application>
  <PresentationFormat>Widescreen</PresentationFormat>
  <Paragraphs>380</Paragraphs>
  <Slides>38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3" baseType="lpstr">
      <vt:lpstr>__fkGroteskNeue_598ab8</vt:lpstr>
      <vt:lpstr>-apple-system</vt:lpstr>
      <vt:lpstr>Arial</vt:lpstr>
      <vt:lpstr>Calibri</vt:lpstr>
      <vt:lpstr>Corbel</vt:lpstr>
      <vt:lpstr>Inter</vt:lpstr>
      <vt:lpstr>KaTeX_Main</vt:lpstr>
      <vt:lpstr>KaTeX_Math</vt:lpstr>
      <vt:lpstr>Lucida Console</vt:lpstr>
      <vt:lpstr>Nunito</vt:lpstr>
      <vt:lpstr>source-code-pro</vt:lpstr>
      <vt:lpstr>source-serif-pro</vt:lpstr>
      <vt:lpstr>var(--font-fk-grotesk)</vt:lpstr>
      <vt:lpstr>Wingdings</vt:lpstr>
      <vt:lpstr>Parallax</vt:lpstr>
      <vt:lpstr>Probabilistic forecasting I: Temperature</vt:lpstr>
      <vt:lpstr>Contents</vt:lpstr>
      <vt:lpstr>Goal of the Competition</vt:lpstr>
      <vt:lpstr>Strategy</vt:lpstr>
      <vt:lpstr>Competition Dataset Setup</vt:lpstr>
      <vt:lpstr>EDA (Exploratory Data Analysis)</vt:lpstr>
      <vt:lpstr>Data Overview</vt:lpstr>
      <vt:lpstr>EDA : Time Series Overview</vt:lpstr>
      <vt:lpstr>EDA : Data Distribution</vt:lpstr>
      <vt:lpstr>EDA : Missing Data</vt:lpstr>
      <vt:lpstr>EDA : Partial AutoCorrelation Function Plot</vt:lpstr>
      <vt:lpstr>EDA : Check for Stationarity</vt:lpstr>
      <vt:lpstr>EDA : Stationarity with seasonality</vt:lpstr>
      <vt:lpstr>Feature Engineering</vt:lpstr>
      <vt:lpstr>Features : Calendar Features / Time Progression</vt:lpstr>
      <vt:lpstr>Features : Lag values</vt:lpstr>
      <vt:lpstr>Features : Fourier Terms</vt:lpstr>
      <vt:lpstr>Features : Pearson Pairwise Correlation Matrix</vt:lpstr>
      <vt:lpstr>Features : Remove highly correlated features</vt:lpstr>
      <vt:lpstr>CQR Process</vt:lpstr>
      <vt:lpstr>ICP Dataset Setup</vt:lpstr>
      <vt:lpstr>Model Fitting on Proper Training Set</vt:lpstr>
      <vt:lpstr>Simplified Vision of Gradient Boosting</vt:lpstr>
      <vt:lpstr>Why CatBoost?</vt:lpstr>
      <vt:lpstr>Categorical Features : one-hot-encoding</vt:lpstr>
      <vt:lpstr>Categorical Features : Target Statistics</vt:lpstr>
      <vt:lpstr>Catboost : Hyperparameters</vt:lpstr>
      <vt:lpstr>Pinball Loss Function</vt:lpstr>
      <vt:lpstr>Pinball Loss Function</vt:lpstr>
      <vt:lpstr>Pinball Loss Function</vt:lpstr>
      <vt:lpstr>Prediction on Calibration Set</vt:lpstr>
      <vt:lpstr>Non-conformity Scores Computation</vt:lpstr>
      <vt:lpstr>Quantiles Computation</vt:lpstr>
      <vt:lpstr>Prediction Intervals Computation</vt:lpstr>
      <vt:lpstr>Evaluation Metrics</vt:lpstr>
      <vt:lpstr>Evaluation Metrics</vt:lpstr>
      <vt:lpstr>Submission file</vt:lpstr>
      <vt:lpstr>Thank you for your Attention!  Click on me !</vt:lpstr>
    </vt:vector>
  </TitlesOfParts>
  <Company>Elia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Conformal Prediction</dc:title>
  <dc:creator>Degeye Stéphane</dc:creator>
  <cp:lastModifiedBy>Degeye Stéphane</cp:lastModifiedBy>
  <cp:revision>328</cp:revision>
  <dcterms:created xsi:type="dcterms:W3CDTF">2024-04-18T08:22:07Z</dcterms:created>
  <dcterms:modified xsi:type="dcterms:W3CDTF">2024-09-19T17:39:19Z</dcterms:modified>
</cp:coreProperties>
</file>