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 id="269" r:id="rId14"/>
    <p:sldId id="286" r:id="rId15"/>
    <p:sldId id="287" r:id="rId16"/>
    <p:sldId id="288" r:id="rId17"/>
    <p:sldId id="289" r:id="rId18"/>
    <p:sldId id="290" r:id="rId19"/>
    <p:sldId id="270" r:id="rId20"/>
    <p:sldId id="291" r:id="rId21"/>
    <p:sldId id="292" r:id="rId22"/>
    <p:sldId id="293" r:id="rId23"/>
    <p:sldId id="271" r:id="rId24"/>
    <p:sldId id="294" r:id="rId25"/>
    <p:sldId id="295" r:id="rId26"/>
    <p:sldId id="296" r:id="rId27"/>
    <p:sldId id="297" r:id="rId28"/>
    <p:sldId id="298" r:id="rId29"/>
    <p:sldId id="299" r:id="rId30"/>
    <p:sldId id="272" r:id="rId31"/>
    <p:sldId id="273" r:id="rId32"/>
    <p:sldId id="300" r:id="rId33"/>
    <p:sldId id="27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15DE5-85E0-401F-BDD7-21F2647B62C2}" v="415" dt="2018-05-04T21:48:26.622"/>
    <p1510:client id="{5E0528DB-7011-A509-84B3-EAF972ABDC7F}" v="1" dt="2019-01-15T19:31:04.1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664" autoAdjust="0"/>
  </p:normalViewPr>
  <p:slideViewPr>
    <p:cSldViewPr snapToGrid="0">
      <p:cViewPr varScale="1">
        <p:scale>
          <a:sx n="77" d="100"/>
          <a:sy n="77" d="100"/>
        </p:scale>
        <p:origin x="183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Roy" userId="1c0790dc3c3a1c48" providerId="LiveId" clId="{00815DE5-85E0-401F-BDD7-21F2647B62C2}"/>
    <pc:docChg chg="custSel modSld">
      <pc:chgData name="Danny Roy" userId="1c0790dc3c3a1c48" providerId="LiveId" clId="{00815DE5-85E0-401F-BDD7-21F2647B62C2}" dt="2018-05-04T21:48:26.622" v="414" actId="20577"/>
      <pc:docMkLst>
        <pc:docMk/>
      </pc:docMkLst>
      <pc:sldChg chg="modSp">
        <pc:chgData name="Danny Roy" userId="1c0790dc3c3a1c48" providerId="LiveId" clId="{00815DE5-85E0-401F-BDD7-21F2647B62C2}" dt="2018-05-04T21:40:11.955" v="14" actId="20577"/>
        <pc:sldMkLst>
          <pc:docMk/>
          <pc:sldMk cId="2415710190" sldId="262"/>
        </pc:sldMkLst>
        <pc:spChg chg="mod">
          <ac:chgData name="Danny Roy" userId="1c0790dc3c3a1c48" providerId="LiveId" clId="{00815DE5-85E0-401F-BDD7-21F2647B62C2}" dt="2018-05-04T21:40:11.955" v="14" actId="20577"/>
          <ac:spMkLst>
            <pc:docMk/>
            <pc:sldMk cId="2415710190" sldId="262"/>
            <ac:spMk id="3" creationId="{00000000-0000-0000-0000-000000000000}"/>
          </ac:spMkLst>
        </pc:spChg>
      </pc:sldChg>
      <pc:sldChg chg="modSp modNotesTx">
        <pc:chgData name="Danny Roy" userId="1c0790dc3c3a1c48" providerId="LiveId" clId="{00815DE5-85E0-401F-BDD7-21F2647B62C2}" dt="2018-05-04T21:44:27.929" v="79" actId="20577"/>
        <pc:sldMkLst>
          <pc:docMk/>
          <pc:sldMk cId="155223966" sldId="264"/>
        </pc:sldMkLst>
        <pc:spChg chg="mod">
          <ac:chgData name="Danny Roy" userId="1c0790dc3c3a1c48" providerId="LiveId" clId="{00815DE5-85E0-401F-BDD7-21F2647B62C2}" dt="2018-05-04T21:42:20.481" v="48" actId="1076"/>
          <ac:spMkLst>
            <pc:docMk/>
            <pc:sldMk cId="155223966" sldId="264"/>
            <ac:spMk id="3" creationId="{00000000-0000-0000-0000-000000000000}"/>
          </ac:spMkLst>
        </pc:spChg>
      </pc:sldChg>
      <pc:sldChg chg="modNotesTx">
        <pc:chgData name="Danny Roy" userId="1c0790dc3c3a1c48" providerId="LiveId" clId="{00815DE5-85E0-401F-BDD7-21F2647B62C2}" dt="2018-05-04T21:48:26.622" v="414" actId="20577"/>
        <pc:sldMkLst>
          <pc:docMk/>
          <pc:sldMk cId="3961107613" sldId="289"/>
        </pc:sldMkLst>
      </pc:sldChg>
    </pc:docChg>
  </pc:docChgLst>
  <pc:docChgLst>
    <pc:chgData name="Nicholas Defranco" userId="S::ndefranco@myseneca.ca::0c463642-4e03-493d-883b-4f3766b4a57d" providerId="AD" clId="Web-{5E0528DB-7011-A509-84B3-EAF972ABDC7F}"/>
    <pc:docChg chg="modSld">
      <pc:chgData name="Nicholas Defranco" userId="S::ndefranco@myseneca.ca::0c463642-4e03-493d-883b-4f3766b4a57d" providerId="AD" clId="Web-{5E0528DB-7011-A509-84B3-EAF972ABDC7F}" dt="2019-01-15T19:31:04.139" v="99" actId="14100"/>
      <pc:docMkLst>
        <pc:docMk/>
      </pc:docMkLst>
      <pc:sldChg chg="modSp">
        <pc:chgData name="Nicholas Defranco" userId="S::ndefranco@myseneca.ca::0c463642-4e03-493d-883b-4f3766b4a57d" providerId="AD" clId="Web-{5E0528DB-7011-A509-84B3-EAF972ABDC7F}" dt="2019-01-15T19:30:48.218" v="96" actId="20577"/>
        <pc:sldMkLst>
          <pc:docMk/>
          <pc:sldMk cId="3784432041" sldId="270"/>
        </pc:sldMkLst>
        <pc:spChg chg="mod">
          <ac:chgData name="Nicholas Defranco" userId="S::ndefranco@myseneca.ca::0c463642-4e03-493d-883b-4f3766b4a57d" providerId="AD" clId="Web-{5E0528DB-7011-A509-84B3-EAF972ABDC7F}" dt="2019-01-15T19:30:48.218" v="96" actId="20577"/>
          <ac:spMkLst>
            <pc:docMk/>
            <pc:sldMk cId="3784432041" sldId="270"/>
            <ac:spMk id="3" creationId="{00000000-0000-0000-0000-000000000000}"/>
          </ac:spMkLst>
        </pc:spChg>
      </pc:sldChg>
      <pc:sldChg chg="addSp modSp">
        <pc:chgData name="Nicholas Defranco" userId="S::ndefranco@myseneca.ca::0c463642-4e03-493d-883b-4f3766b4a57d" providerId="AD" clId="Web-{5E0528DB-7011-A509-84B3-EAF972ABDC7F}" dt="2019-01-15T19:25:10.486" v="23" actId="20577"/>
        <pc:sldMkLst>
          <pc:docMk/>
          <pc:sldMk cId="1782607934" sldId="287"/>
        </pc:sldMkLst>
        <pc:spChg chg="add mod">
          <ac:chgData name="Nicholas Defranco" userId="S::ndefranco@myseneca.ca::0c463642-4e03-493d-883b-4f3766b4a57d" providerId="AD" clId="Web-{5E0528DB-7011-A509-84B3-EAF972ABDC7F}" dt="2019-01-15T19:25:10.486" v="23" actId="20577"/>
          <ac:spMkLst>
            <pc:docMk/>
            <pc:sldMk cId="1782607934" sldId="287"/>
            <ac:spMk id="4" creationId="{40BAF3BC-2588-4EFB-8B5E-A011E544C27E}"/>
          </ac:spMkLst>
        </pc:spChg>
      </pc:sldChg>
      <pc:sldChg chg="modSp">
        <pc:chgData name="Nicholas Defranco" userId="S::ndefranco@myseneca.ca::0c463642-4e03-493d-883b-4f3766b4a57d" providerId="AD" clId="Web-{5E0528DB-7011-A509-84B3-EAF972ABDC7F}" dt="2019-01-15T19:31:04.139" v="99" actId="14100"/>
        <pc:sldMkLst>
          <pc:docMk/>
          <pc:sldMk cId="3741034208" sldId="291"/>
        </pc:sldMkLst>
        <pc:picChg chg="mod">
          <ac:chgData name="Nicholas Defranco" userId="S::ndefranco@myseneca.ca::0c463642-4e03-493d-883b-4f3766b4a57d" providerId="AD" clId="Web-{5E0528DB-7011-A509-84B3-EAF972ABDC7F}" dt="2019-01-15T19:31:04.139" v="99" actId="14100"/>
          <ac:picMkLst>
            <pc:docMk/>
            <pc:sldMk cId="3741034208" sldId="291"/>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F5F50-C1B8-436E-8369-286FB48FCEC2}" type="datetimeFigureOut">
              <a:rPr lang="en-CA" smtClean="0"/>
              <a:t>2019-01-15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AB585-4DB9-4E0E-9AF9-939AEE291A54}" type="slidenum">
              <a:rPr lang="en-CA" smtClean="0"/>
              <a:t>‹#›</a:t>
            </a:fld>
            <a:endParaRPr lang="en-CA"/>
          </a:p>
        </p:txBody>
      </p:sp>
    </p:spTree>
    <p:extLst>
      <p:ext uri="{BB962C8B-B14F-4D97-AF65-F5344CB8AC3E}">
        <p14:creationId xmlns:p14="http://schemas.microsoft.com/office/powerpoint/2010/main" val="182452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scc.ca/"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730093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this case “keep-alive” means to keep the connection active over multiple request-response cycles. Without this, the TCP connection would end after each request-response cycle and would have to be re-established. Notice, the 2 blank lines at the end of the request; these lines are required and indicate the end of the header field.  The data field is empty.</a:t>
            </a:r>
            <a:endParaRPr lang="en-CA" b="1" dirty="0"/>
          </a:p>
          <a:p>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16</a:t>
            </a:fld>
            <a:endParaRPr lang="en-CA"/>
          </a:p>
        </p:txBody>
      </p:sp>
    </p:spTree>
    <p:extLst>
      <p:ext uri="{BB962C8B-B14F-4D97-AF65-F5344CB8AC3E}">
        <p14:creationId xmlns:p14="http://schemas.microsoft.com/office/powerpoint/2010/main" val="161912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Please note that each student will participate in a group project exploring any Internet protocol, EXCEPT HTTP.  The group will present a 4-6 page report following the same outline as discussed here with HTTP and will post the project on the web using </a:t>
            </a:r>
            <a:r>
              <a:rPr lang="en-CA" b="0"/>
              <a:t>Blackboard’s portfolio tool.</a:t>
            </a:r>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17</a:t>
            </a:fld>
            <a:endParaRPr lang="en-CA"/>
          </a:p>
        </p:txBody>
      </p:sp>
    </p:spTree>
    <p:extLst>
      <p:ext uri="{BB962C8B-B14F-4D97-AF65-F5344CB8AC3E}">
        <p14:creationId xmlns:p14="http://schemas.microsoft.com/office/powerpoint/2010/main" val="2210665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211558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mistakenly believe that Unicode is simply a 16-bit code with 65,536 possible characters.  This is completely incorrect. UTF-8 has a character space, called code points, of 1,112,064 valid characters. </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20</a:t>
            </a:fld>
            <a:endParaRPr lang="en-CA"/>
          </a:p>
        </p:txBody>
      </p:sp>
    </p:spTree>
    <p:extLst>
      <p:ext uri="{BB962C8B-B14F-4D97-AF65-F5344CB8AC3E}">
        <p14:creationId xmlns:p14="http://schemas.microsoft.com/office/powerpoint/2010/main" val="952065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mistakenly believe that Unicode is simply a 16-bit code with 65,536 possible characters.  This is completely incorrect. UTF-8 has a character space, called code points, of 1,112,064 valid characters.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UTF-8 is standard actually uses a maximum of 6 bytes to encode characters, but the W3C has restricted the standard to 4 bytes at the present time</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21</a:t>
            </a:fld>
            <a:endParaRPr lang="en-CA"/>
          </a:p>
        </p:txBody>
      </p:sp>
    </p:spTree>
    <p:extLst>
      <p:ext uri="{BB962C8B-B14F-4D97-AF65-F5344CB8AC3E}">
        <p14:creationId xmlns:p14="http://schemas.microsoft.com/office/powerpoint/2010/main" val="202495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22</a:t>
            </a:fld>
            <a:endParaRPr lang="en-CA"/>
          </a:p>
        </p:txBody>
      </p:sp>
    </p:spTree>
    <p:extLst>
      <p:ext uri="{BB962C8B-B14F-4D97-AF65-F5344CB8AC3E}">
        <p14:creationId xmlns:p14="http://schemas.microsoft.com/office/powerpoint/2010/main" val="3295541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Suppose, you needed to represent 4 alternatives; the bit values of 00, 01, 10 and 11 could be used</a:t>
            </a:r>
            <a:br>
              <a:rPr lang="en-CA" dirty="0"/>
            </a:b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rule is a = 2</a:t>
            </a:r>
            <a:r>
              <a:rPr lang="en-CA" baseline="30000" dirty="0"/>
              <a:t>b</a:t>
            </a:r>
            <a:r>
              <a:rPr lang="en-CA" dirty="0"/>
              <a:t>; “a” is the number of alternatives and “b” is the number of bits needed. How many bits are needed for 12 alternatives?  You would need 2</a:t>
            </a:r>
            <a:r>
              <a:rPr lang="en-CA" baseline="30000" dirty="0"/>
              <a:t>4</a:t>
            </a:r>
            <a:r>
              <a:rPr lang="en-CA" dirty="0"/>
              <a:t> which give 16 alternatives, of which 4 will be unused. You should memorize the number of alternatives that can be represented by 4, 8 and 16 bits, since these are common field sizes.  Each added bit doubles the number of possibilities.  Contrarily, each bit subtracted cuts the number of alternatives in half.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Examples are suggestive only – add your own.</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30</a:t>
            </a:fld>
            <a:endParaRPr lang="en-CA"/>
          </a:p>
        </p:txBody>
      </p:sp>
    </p:spTree>
    <p:extLst>
      <p:ext uri="{BB962C8B-B14F-4D97-AF65-F5344CB8AC3E}">
        <p14:creationId xmlns:p14="http://schemas.microsoft.com/office/powerpoint/2010/main" val="3139111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kern="1200" dirty="0">
                <a:solidFill>
                  <a:schemeClr val="tx1"/>
                </a:solidFill>
                <a:effectLst/>
                <a:latin typeface="+mn-lt"/>
                <a:ea typeface="+mn-ea"/>
                <a:cs typeface="+mn-cs"/>
              </a:rPr>
              <a:t>After the application layer has converted the message into a digital format, and followed the protocol specifications the message is passed to the Transport layer to begin its outgoing transmission.  The message is placed in the Transport’s data field.  The process of placing a message in data field of another layer is called “encapsulation”.  It is similar to placing an envelope inside anther envelope.  The Transport layer adds a header to the TCP packet and passes the packet to the Internet layer.  The Internet layer process encapsulates the packet inside an IP datagram by adding an IP header. The datagram is then passed to the Data-Link layer which encapsulates the datagram inside an Ethernet frame (or any other LAN or WAN technology). The frame is passed to the physical layer which converts the bits of the frame into signals for outgoing transmission. The physical layer does not do encapsulation. It connects the sending computer to a switch, router or host.  While we think of a direct connection from application layer to application layer on the receiving computer, the connection is actually virtual.  The only real connection is at the physical layer.  The message travels down 5 layers (from the application layer), across the physical layer and up 5 layers to the application layer on the receiving computer.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kern="1200" dirty="0">
                <a:solidFill>
                  <a:schemeClr val="tx1"/>
                </a:solidFill>
                <a:effectLst/>
                <a:latin typeface="+mn-lt"/>
                <a:ea typeface="+mn-ea"/>
                <a:cs typeface="+mn-cs"/>
              </a:rPr>
              <a:t>At the receiving computer, the message is received by the physical</a:t>
            </a:r>
            <a:r>
              <a:rPr lang="en-CA" sz="1200" b="0" kern="1200" baseline="0" dirty="0">
                <a:solidFill>
                  <a:schemeClr val="tx1"/>
                </a:solidFill>
                <a:effectLst/>
                <a:latin typeface="+mn-lt"/>
                <a:ea typeface="+mn-ea"/>
                <a:cs typeface="+mn-cs"/>
              </a:rPr>
              <a:t> layer, decoded and passed to the data link layer.  The frame is checked for errors and if no errors the FCS, trailer is removed.  The header is checked to make sure that the MAC address matches the destination computer, and if correct, the frame header is removed and passed to the Internet layer.  The Internet layer checks to make sure that the destination IP address is correct and then removes the header and passes the datagram up to the transport layer.  The transport layer reassembles the packets if necessary and arranges the packets in the correct order and passes the packets to the application layer which displays the original message.</a:t>
            </a:r>
            <a:endParaRPr lang="en-CA" sz="1200" b="1"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31</a:t>
            </a:fld>
            <a:endParaRPr lang="en-CA"/>
          </a:p>
        </p:txBody>
      </p:sp>
    </p:spTree>
    <p:extLst>
      <p:ext uri="{BB962C8B-B14F-4D97-AF65-F5344CB8AC3E}">
        <p14:creationId xmlns:p14="http://schemas.microsoft.com/office/powerpoint/2010/main" val="2246254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933848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kern="1200" dirty="0">
                <a:solidFill>
                  <a:schemeClr val="tx1"/>
                </a:solidFill>
                <a:effectLst/>
                <a:latin typeface="+mn-lt"/>
                <a:ea typeface="+mn-ea"/>
                <a:cs typeface="+mn-cs"/>
              </a:rPr>
              <a:t>Standards are made by fact called “de facto” or by law called “de jure”.  If the majority of the market spontaneously begins using a standard, this is an example of a de facto standard. For example, no standard body legislated that UTF-8 encoding had to be used. People just started using it because of its benefits and now it dominates the web.. Most standards, however, are legislated by a standard making body. </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 It is important for programmers to have a brief understanding of standard making bodies, because if you are working on a new project it is common practice to design a project to conform to some standard technology.  You will need to know where to find the appropriate standard for your project.</a:t>
            </a:r>
            <a:endParaRPr lang="en-CA" sz="1200" b="1" kern="1200" dirty="0">
              <a:solidFill>
                <a:schemeClr val="tx1"/>
              </a:solidFill>
              <a:effectLst/>
              <a:latin typeface="+mn-lt"/>
              <a:ea typeface="+mn-ea"/>
              <a:cs typeface="+mn-cs"/>
            </a:endParaRPr>
          </a:p>
          <a:p>
            <a:endParaRPr lang="en-CA" dirty="0"/>
          </a:p>
          <a:p>
            <a:r>
              <a:rPr lang="en-CA" dirty="0"/>
              <a:t>ITU-T – International Telecommunications</a:t>
            </a:r>
            <a:r>
              <a:rPr lang="en-CA" baseline="0" dirty="0"/>
              <a:t> Union – Telecommunications division</a:t>
            </a:r>
          </a:p>
          <a:p>
            <a:endParaRPr lang="en-CA" baseline="0" dirty="0"/>
          </a:p>
          <a:p>
            <a:r>
              <a:rPr lang="en-US" sz="1200" b="0" kern="1200" dirty="0">
                <a:solidFill>
                  <a:schemeClr val="tx1"/>
                </a:solidFill>
                <a:effectLst/>
                <a:latin typeface="+mn-lt"/>
                <a:ea typeface="+mn-ea"/>
                <a:cs typeface="+mn-cs"/>
              </a:rPr>
              <a:t>The International Organization for Standardization (ISO, notice the name does not match the acronym) is an independent non-governmental international body make up of members of other national standard bodies. The ISO has over 162 participating countries which review the standards of national bodies and adopt those that promote international trade. They make standards on all topics, from food and safety management , factory  quality control,  to Information Security. </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National standard making bodies such as American National Standards Institute (ANSI) in the United States and the Standard Council of Canada (SCC) in Canada have three principal roles.  Their primary role is to promote national businesses.  When technology, developed by local business, becomes a national or international standard, the Gross National Product increases because other companies pay a royalty to use the technology.  As more people buy the technology the local business expands and employees more people.  The second role is to protect national health and safety.  Private businesses are not motivated to spend money to develop national standards for health and safety; this is an important governmental role. Lastly, national standard making bodies coordinate the development of standards by other industry or professional groups. They are always on the lookout for promising technologies.</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ANSI is a private non-profit organization, but its membership consists of private and public organizations. ANSI controls the standards for fiber-optic networks and other MAN technologies. The SCC is a crown corporation  and also operates independent of government, but reports to Parliament through the Minister for Industry.  The SCC has always worked closely with ANSI and in 2015 signed a Memorandum of Understanding (MOU). As John Walter, the CEO of SCC stated:</a:t>
            </a:r>
          </a:p>
          <a:p>
            <a:endParaRPr lang="en-CA"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SCC and ANSI are working together to break down barriers between Canada and the US. This MOU is a pivotal step toward making progress on joint Canada-US standards, testing and certification procedures. The reduction of duplicative standards, testing and certification requirements between our two countries will enhance our competitiveness.</a:t>
            </a:r>
            <a:endParaRPr lang="en-CA"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r>
              <a:rPr lang="en-CA" sz="1200" b="1" kern="1200" dirty="0">
                <a:solidFill>
                  <a:schemeClr val="tx1"/>
                </a:solidFill>
                <a:effectLst/>
                <a:latin typeface="+mn-lt"/>
                <a:ea typeface="+mn-ea"/>
                <a:cs typeface="+mn-cs"/>
              </a:rPr>
              <a:t>Industrial standards are developed by the manufacturers and retailers of electronic and telecommunications equipment.  The Electric Industry Alliance (EIA) and the Telecommunications Industry Association (TIA) are the principal players.   Their goal is to develop public awareness, education and standards for the physical interface and electronic signaling. Often the two associations will produce joint standards EIA/TIA on interfaces, such as EIA/TIA 586A cable interface.</a:t>
            </a:r>
            <a:br>
              <a:rPr lang="en-CA" sz="1200" b="1"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John Walter, CEO, SCC from the </a:t>
            </a:r>
            <a:r>
              <a:rPr lang="en-CA" sz="1200" u="none" strike="noStrike" kern="1200" dirty="0">
                <a:solidFill>
                  <a:schemeClr val="tx1"/>
                </a:solidFill>
                <a:effectLst/>
                <a:latin typeface="+mn-lt"/>
                <a:ea typeface="+mn-ea"/>
                <a:cs typeface="+mn-cs"/>
                <a:hlinkClick r:id="rId3"/>
              </a:rPr>
              <a:t>www.scc.ca</a:t>
            </a:r>
            <a:r>
              <a:rPr lang="en-CA" sz="1200" kern="1200" dirty="0">
                <a:solidFill>
                  <a:schemeClr val="tx1"/>
                </a:solidFill>
                <a:effectLst/>
                <a:latin typeface="+mn-lt"/>
                <a:ea typeface="+mn-ea"/>
                <a:cs typeface="+mn-cs"/>
              </a:rPr>
              <a:t> web site.</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r>
              <a:rPr lang="en-CA" sz="1200" b="0" kern="1200" dirty="0">
                <a:solidFill>
                  <a:schemeClr val="tx1"/>
                </a:solidFill>
                <a:effectLst/>
                <a:latin typeface="+mn-lt"/>
                <a:ea typeface="+mn-ea"/>
                <a:cs typeface="+mn-cs"/>
              </a:rPr>
              <a:t>The Institute of Electrical and Electronic Engineers (IEEE) is the largest professional standard making body in the world.  With branch members in all industrial countries IEEE standards have international compliance. The IEEE is responsible for all LAN technologies such as 802.3, Ethernet and 802.11 wireless LAN (WLAN) and 802.15 PAN (Personal Area Network) which connects Bluetooth devices to a wired network. Since the bottom two layers are OSI layers, technically LAN standards are not official until adopted by the ISO.</a:t>
            </a:r>
            <a:endParaRPr lang="en-CA" sz="1200" b="1" kern="1200" dirty="0">
              <a:solidFill>
                <a:schemeClr val="tx1"/>
              </a:solidFill>
              <a:effectLst/>
              <a:latin typeface="+mn-lt"/>
              <a:ea typeface="+mn-ea"/>
              <a:cs typeface="+mn-cs"/>
            </a:endParaRPr>
          </a:p>
          <a:p>
            <a:r>
              <a:rPr lang="en-CA" sz="1200" b="0" kern="1200" dirty="0">
                <a:solidFill>
                  <a:schemeClr val="tx1"/>
                </a:solidFill>
                <a:effectLst/>
                <a:latin typeface="+mn-lt"/>
                <a:ea typeface="+mn-ea"/>
                <a:cs typeface="+mn-cs"/>
              </a:rPr>
              <a:t>Lastly, the Internet is a non-governmental group with membership open to any user of the Internet.  The principal agency is the IETF, Internet Engineering Task Force.  This group is responsible for TCP/IP and issues standards called RTF, Request for Comment. </a:t>
            </a:r>
            <a:endParaRPr lang="en-CA" sz="1200" b="1"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33</a:t>
            </a:fld>
            <a:endParaRPr lang="en-CA"/>
          </a:p>
        </p:txBody>
      </p:sp>
    </p:spTree>
    <p:extLst>
      <p:ext uri="{BB962C8B-B14F-4D97-AF65-F5344CB8AC3E}">
        <p14:creationId xmlns:p14="http://schemas.microsoft.com/office/powerpoint/2010/main" val="966740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14612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428872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CA" dirty="0">
                <a:effectLst/>
              </a:rPr>
              <a:t>For example, when driving your car from point A to point B, the road provides a service for your tires. The protocol specification would define how a road should be built to support the number of users.  The tires provide a service for the car by supporting the weight of the care and moving it to the  destination.  The protocol specification would define the circumference of the tires and the density and thickness of the rubber to support the weight of the car.  Lastly, the car provides a service for the driver.  The car protocol would specify the frame format of the car such as size, shape and colour, and how to convert actions of the driver, such as </a:t>
            </a:r>
            <a:r>
              <a:rPr lang="en-CA" dirty="0" err="1">
                <a:effectLst/>
              </a:rPr>
              <a:t>steping</a:t>
            </a:r>
            <a:r>
              <a:rPr lang="en-CA" dirty="0">
                <a:effectLst/>
              </a:rPr>
              <a:t> on the brake pedal to slow down, or turning the steering wheel. Lastly, the driver would include protocol specifications on using the car, high performance driving, city-driving, leisurely driving and the rules of the road.  The driver, for example, wants to go in a different direction, so he/she turns the steering wheel.  The steering wheel is connected to the car’s tie-rod which rotates and turns the front axle.  The change in direction has no effect on the job of the tires.  They continue to roll and move the car regardless of the direction or road condition.  This layered and independent architecture makes programming easier and modular.  If you wanted to build a city-driving user-map, you don’t need to know how to build a road or how to build a car.  The lower layers, acting independently, provide all of the essential services for the driver to reach his/her destination. </a:t>
            </a:r>
            <a:r>
              <a:rPr lang="en-CA" sz="1200" kern="1200" dirty="0">
                <a:solidFill>
                  <a:schemeClr val="tx1"/>
                </a:solidFill>
                <a:effectLst/>
                <a:latin typeface="+mn-lt"/>
                <a:ea typeface="+mn-ea"/>
                <a:cs typeface="+mn-cs"/>
              </a:rPr>
              <a:t>One last point, the driver must determine “how”  to get to point B from point A. For example, if the driver wanted to take a leisurely drive, he/she would hop into the care, begin driving, and not really caring if he/she arrives at the destination.  This is analogous to sending an email with UDP (User Datagram Protocol) which is not connection oriented and does not guarantee delivery-unreliable connection.  When a driver wants to guarantee arrival at their destination, he/she will use a map or GPS which provides an established route to the destination.  This is analogous to using TCP (Transport Control Protocol) to retrieve a web page which is connection-oriented establishing a route from client to server, and guaranteeing delivery - reliable connection. We will speak more about this later.</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8</a:t>
            </a:fld>
            <a:endParaRPr lang="en-CA"/>
          </a:p>
        </p:txBody>
      </p:sp>
    </p:spTree>
    <p:extLst>
      <p:ext uri="{BB962C8B-B14F-4D97-AF65-F5344CB8AC3E}">
        <p14:creationId xmlns:p14="http://schemas.microsoft.com/office/powerpoint/2010/main" val="83408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layers are numbered from the bottom up.</a:t>
            </a:r>
          </a:p>
          <a:p>
            <a:r>
              <a:rPr lang="en-CA" dirty="0"/>
              <a:t>Notice the</a:t>
            </a:r>
            <a:r>
              <a:rPr lang="en-CA" baseline="0" dirty="0"/>
              <a:t> type of data at each layer</a:t>
            </a:r>
          </a:p>
          <a:p>
            <a:r>
              <a:rPr lang="en-CA" baseline="0" dirty="0"/>
              <a:t>Application – message</a:t>
            </a:r>
          </a:p>
          <a:p>
            <a:r>
              <a:rPr lang="en-CA" baseline="0" dirty="0"/>
              <a:t>Transport – packet</a:t>
            </a:r>
          </a:p>
          <a:p>
            <a:r>
              <a:rPr lang="en-CA" baseline="0" dirty="0"/>
              <a:t>Internet – Datagram</a:t>
            </a:r>
          </a:p>
          <a:p>
            <a:r>
              <a:rPr lang="en-CA" baseline="0" dirty="0"/>
              <a:t>Data Link – Frame</a:t>
            </a:r>
          </a:p>
          <a:p>
            <a:r>
              <a:rPr lang="en-CA" baseline="0" dirty="0"/>
              <a:t>Physical - bits</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9</a:t>
            </a:fld>
            <a:endParaRPr lang="en-CA"/>
          </a:p>
        </p:txBody>
      </p:sp>
    </p:spTree>
    <p:extLst>
      <p:ext uri="{BB962C8B-B14F-4D97-AF65-F5344CB8AC3E}">
        <p14:creationId xmlns:p14="http://schemas.microsoft.com/office/powerpoint/2010/main" val="2770047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Additionally, the following Application layer protocols help manage TCP/IP networks:</a:t>
            </a:r>
          </a:p>
          <a:p>
            <a:pPr lvl="0"/>
            <a:r>
              <a:rPr lang="en-CA" sz="1200" kern="1200" dirty="0">
                <a:solidFill>
                  <a:schemeClr val="tx1"/>
                </a:solidFill>
                <a:effectLst/>
                <a:latin typeface="+mn-lt"/>
                <a:ea typeface="+mn-ea"/>
                <a:cs typeface="+mn-cs"/>
              </a:rPr>
              <a:t>The Domain Name System (DNS) protocol resolves a host name, such as senecacollege.ca, to an IP address and copies name information between DNS servers –port 53</a:t>
            </a:r>
          </a:p>
          <a:p>
            <a:pPr lvl="0"/>
            <a:r>
              <a:rPr lang="en-CA" sz="1200" kern="1200" dirty="0">
                <a:solidFill>
                  <a:schemeClr val="tx1"/>
                </a:solidFill>
                <a:effectLst/>
                <a:latin typeface="+mn-lt"/>
                <a:ea typeface="+mn-ea"/>
                <a:cs typeface="+mn-cs"/>
              </a:rPr>
              <a:t>The Routing Information Protocol (RIP) is a protocol that routers use to exchange routing information on an IP network –port 520</a:t>
            </a:r>
          </a:p>
          <a:p>
            <a:pPr lvl="0"/>
            <a:r>
              <a:rPr lang="en-CA" sz="1200" kern="1200" dirty="0">
                <a:solidFill>
                  <a:schemeClr val="tx1"/>
                </a:solidFill>
                <a:effectLst/>
                <a:latin typeface="+mn-lt"/>
                <a:ea typeface="+mn-ea"/>
                <a:cs typeface="+mn-cs"/>
              </a:rPr>
              <a:t>The Simple Network Management Protocol (SNMP) collects and exchanges network management information for centralized administration of network devices such as routers, bridges, and servers - port 161</a:t>
            </a:r>
          </a:p>
          <a:p>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10</a:t>
            </a:fld>
            <a:endParaRPr lang="en-CA"/>
          </a:p>
        </p:txBody>
      </p:sp>
    </p:spTree>
    <p:extLst>
      <p:ext uri="{BB962C8B-B14F-4D97-AF65-F5344CB8AC3E}">
        <p14:creationId xmlns:p14="http://schemas.microsoft.com/office/powerpoint/2010/main" val="4182095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927501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mn-lt"/>
                <a:ea typeface="+mn-ea"/>
                <a:cs typeface="+mn-cs"/>
              </a:rPr>
              <a:t>When humans talk, it is usually for a purpose: What time is it? Where are the washrooms? What do you take in your coffee?  There is no limitation on the questions we can ask and the order in which we ask them.  Humans are intelligent, software protocols are not. </a:t>
            </a:r>
            <a:endParaRPr lang="en-CA" dirty="0"/>
          </a:p>
        </p:txBody>
      </p:sp>
      <p:sp>
        <p:nvSpPr>
          <p:cNvPr id="4" name="Slide Number Placeholder 3"/>
          <p:cNvSpPr>
            <a:spLocks noGrp="1"/>
          </p:cNvSpPr>
          <p:nvPr>
            <p:ph type="sldNum" sz="quarter" idx="10"/>
          </p:nvPr>
        </p:nvSpPr>
        <p:spPr/>
        <p:txBody>
          <a:bodyPr/>
          <a:lstStyle/>
          <a:p>
            <a:fld id="{74FAB585-4DB9-4E0E-9AF9-939AEE291A54}" type="slidenum">
              <a:rPr lang="en-CA" smtClean="0"/>
              <a:t>14</a:t>
            </a:fld>
            <a:endParaRPr lang="en-CA"/>
          </a:p>
        </p:txBody>
      </p:sp>
    </p:spTree>
    <p:extLst>
      <p:ext uri="{BB962C8B-B14F-4D97-AF65-F5344CB8AC3E}">
        <p14:creationId xmlns:p14="http://schemas.microsoft.com/office/powerpoint/2010/main" val="369361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kern="1200" dirty="0">
                <a:solidFill>
                  <a:schemeClr val="tx1"/>
                </a:solidFill>
                <a:effectLst/>
                <a:latin typeface="+mn-lt"/>
                <a:ea typeface="+mn-ea"/>
                <a:cs typeface="+mn-cs"/>
              </a:rPr>
              <a:t>Message syntax refers to the organization of the message.  In conversation, human’s tends to be informal, even chaotic.  Software must use very rigid and exact syntax.  In general all messages have three parts: a header, data and trailer fields. The data field is the purpose of the message, created by the application layer; it contains the content to be delivered. The header is simply everything that comes before the data field and the trailer field is everything that comes after.  Not all messages, however, will have a trailer field. HTTP messages</a:t>
            </a:r>
            <a:endParaRPr lang="en-CA" b="0" dirty="0"/>
          </a:p>
        </p:txBody>
      </p:sp>
      <p:sp>
        <p:nvSpPr>
          <p:cNvPr id="4" name="Slide Number Placeholder 3"/>
          <p:cNvSpPr>
            <a:spLocks noGrp="1"/>
          </p:cNvSpPr>
          <p:nvPr>
            <p:ph type="sldNum" sz="quarter" idx="10"/>
          </p:nvPr>
        </p:nvSpPr>
        <p:spPr/>
        <p:txBody>
          <a:bodyPr/>
          <a:lstStyle/>
          <a:p>
            <a:fld id="{74FAB585-4DB9-4E0E-9AF9-939AEE291A54}" type="slidenum">
              <a:rPr lang="en-CA" smtClean="0"/>
              <a:t>15</a:t>
            </a:fld>
            <a:endParaRPr lang="en-CA"/>
          </a:p>
        </p:txBody>
      </p:sp>
    </p:spTree>
    <p:extLst>
      <p:ext uri="{BB962C8B-B14F-4D97-AF65-F5344CB8AC3E}">
        <p14:creationId xmlns:p14="http://schemas.microsoft.com/office/powerpoint/2010/main" val="3827769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357071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1/15/2019</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124286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1/15/2019</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650627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1/15/2019</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370881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1/15/2019</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1223633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2 | Data Communication Standards</a:t>
            </a:r>
          </a:p>
        </p:txBody>
      </p:sp>
    </p:spTree>
    <p:extLst>
      <p:ext uri="{BB962C8B-B14F-4D97-AF65-F5344CB8AC3E}">
        <p14:creationId xmlns:p14="http://schemas.microsoft.com/office/powerpoint/2010/main" val="203872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Content Placeholder 2"/>
          <p:cNvSpPr>
            <a:spLocks noGrp="1"/>
          </p:cNvSpPr>
          <p:nvPr>
            <p:ph idx="1"/>
          </p:nvPr>
        </p:nvSpPr>
        <p:spPr>
          <a:xfrm>
            <a:off x="1341120" y="1901952"/>
            <a:ext cx="4178816" cy="4127627"/>
          </a:xfrm>
        </p:spPr>
        <p:txBody>
          <a:bodyPr>
            <a:normAutofit lnSpcReduction="10000"/>
          </a:bodyPr>
          <a:lstStyle/>
          <a:p>
            <a:r>
              <a:rPr lang="en-CA" dirty="0"/>
              <a:t>All Internet applications connect using SOCKETS, and IP address and a port number</a:t>
            </a:r>
            <a:br>
              <a:rPr lang="en-CA" dirty="0"/>
            </a:br>
            <a:r>
              <a:rPr lang="en-CA" dirty="0"/>
              <a:t>e.g. </a:t>
            </a:r>
            <a:r>
              <a:rPr lang="en-CA" b="1" dirty="0"/>
              <a:t>64.124.38.2:80</a:t>
            </a:r>
          </a:p>
          <a:p>
            <a:pPr lvl="0"/>
            <a:r>
              <a:rPr lang="en-CA" dirty="0"/>
              <a:t>The Hypertext Transfer Protocol (HTTP) transfers files on the World Wide Web – port 80</a:t>
            </a:r>
          </a:p>
          <a:p>
            <a:pPr lvl="0"/>
            <a:r>
              <a:rPr lang="en-CA" dirty="0"/>
              <a:t>The File Transfer Protocol (FTP) transfers individual files to and from servers –ports 20 and 21</a:t>
            </a:r>
          </a:p>
          <a:p>
            <a:pPr lvl="0"/>
            <a:r>
              <a:rPr lang="en-CA" dirty="0"/>
              <a:t>The Simple Mail Transfer Protocol (SMTP) transfers mail messages and attachments- port 25</a:t>
            </a:r>
          </a:p>
          <a:p>
            <a:endParaRPr lang="en-US" dirty="0"/>
          </a:p>
          <a:p>
            <a:endParaRPr lang="en-US" dirty="0"/>
          </a:p>
        </p:txBody>
      </p:sp>
      <p:pic>
        <p:nvPicPr>
          <p:cNvPr id="5" name="Picture 4"/>
          <p:cNvPicPr>
            <a:picLocks noChangeAspect="1"/>
          </p:cNvPicPr>
          <p:nvPr/>
        </p:nvPicPr>
        <p:blipFill>
          <a:blip r:embed="rId3"/>
          <a:stretch>
            <a:fillRect/>
          </a:stretch>
        </p:blipFill>
        <p:spPr>
          <a:xfrm>
            <a:off x="5901297" y="1600572"/>
            <a:ext cx="5537667" cy="4730386"/>
          </a:xfrm>
          <a:prstGeom prst="rect">
            <a:avLst/>
          </a:prstGeom>
        </p:spPr>
      </p:pic>
    </p:spTree>
    <p:extLst>
      <p:ext uri="{BB962C8B-B14F-4D97-AF65-F5344CB8AC3E}">
        <p14:creationId xmlns:p14="http://schemas.microsoft.com/office/powerpoint/2010/main" val="217993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Content Placeholder 2"/>
          <p:cNvSpPr>
            <a:spLocks noGrp="1"/>
          </p:cNvSpPr>
          <p:nvPr>
            <p:ph type="body" idx="1"/>
          </p:nvPr>
        </p:nvSpPr>
        <p:spPr/>
        <p:txBody>
          <a:bodyPr/>
          <a:lstStyle/>
          <a:p>
            <a:pPr lvl="0"/>
            <a:r>
              <a:rPr lang="en-US" dirty="0"/>
              <a:t>Protocol Specification</a:t>
            </a:r>
          </a:p>
        </p:txBody>
      </p:sp>
    </p:spTree>
    <p:extLst>
      <p:ext uri="{BB962C8B-B14F-4D97-AF65-F5344CB8AC3E}">
        <p14:creationId xmlns:p14="http://schemas.microsoft.com/office/powerpoint/2010/main" val="32023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Specification</a:t>
            </a:r>
          </a:p>
        </p:txBody>
      </p:sp>
      <p:sp>
        <p:nvSpPr>
          <p:cNvPr id="3" name="Content Placeholder 2"/>
          <p:cNvSpPr>
            <a:spLocks noGrp="1"/>
          </p:cNvSpPr>
          <p:nvPr>
            <p:ph idx="1"/>
          </p:nvPr>
        </p:nvSpPr>
        <p:spPr>
          <a:xfrm>
            <a:off x="1341119" y="1901952"/>
            <a:ext cx="4916245" cy="4445059"/>
          </a:xfrm>
        </p:spPr>
        <p:txBody>
          <a:bodyPr>
            <a:normAutofit/>
          </a:bodyPr>
          <a:lstStyle/>
          <a:p>
            <a:pPr lvl="0"/>
            <a:r>
              <a:rPr lang="en-CA" dirty="0"/>
              <a:t>Message Sequence – Who initiates the communication?</a:t>
            </a:r>
          </a:p>
          <a:p>
            <a:pPr lvl="0"/>
            <a:r>
              <a:rPr lang="en-CA" dirty="0"/>
              <a:t>Message Type – What task or command is to be performed?</a:t>
            </a:r>
          </a:p>
          <a:p>
            <a:pPr lvl="0"/>
            <a:r>
              <a:rPr lang="en-CA" dirty="0"/>
              <a:t>Message Syntax – What is the meaning of the message?</a:t>
            </a:r>
          </a:p>
          <a:p>
            <a:pPr lvl="0"/>
            <a:r>
              <a:rPr lang="en-CA" dirty="0"/>
              <a:t>Type of Connection – What type of connection is needed by the protocol, reliable or unreliable?</a:t>
            </a:r>
          </a:p>
          <a:p>
            <a:endParaRPr lang="en-US" dirty="0"/>
          </a:p>
        </p:txBody>
      </p:sp>
      <p:pic>
        <p:nvPicPr>
          <p:cNvPr id="4" name="Picture 3"/>
          <p:cNvPicPr>
            <a:picLocks noChangeAspect="1"/>
          </p:cNvPicPr>
          <p:nvPr/>
        </p:nvPicPr>
        <p:blipFill>
          <a:blip r:embed="rId2"/>
          <a:stretch>
            <a:fillRect/>
          </a:stretch>
        </p:blipFill>
        <p:spPr>
          <a:xfrm>
            <a:off x="6731932" y="2110627"/>
            <a:ext cx="4886325" cy="3674213"/>
          </a:xfrm>
          <a:prstGeom prst="rect">
            <a:avLst/>
          </a:prstGeom>
        </p:spPr>
      </p:pic>
    </p:spTree>
    <p:extLst>
      <p:ext uri="{BB962C8B-B14F-4D97-AF65-F5344CB8AC3E}">
        <p14:creationId xmlns:p14="http://schemas.microsoft.com/office/powerpoint/2010/main" val="342152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Message Sequence - HTTP</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a:bodyPr>
          <a:lstStyle/>
          <a:p>
            <a:r>
              <a:rPr lang="en-CA" b="1" dirty="0"/>
              <a:t>The client sends an HTTP request message to the server</a:t>
            </a:r>
          </a:p>
          <a:p>
            <a:r>
              <a:rPr lang="en-CA" b="1" dirty="0"/>
              <a:t>The server returns an HTTP-response message which answers the client request, or sends an error message</a:t>
            </a:r>
          </a:p>
          <a:p>
            <a:r>
              <a:rPr lang="en-CA" b="1" dirty="0"/>
              <a:t> The server can not initiate a conversation with the client</a:t>
            </a:r>
            <a:endParaRPr lang="en-US" dirty="0"/>
          </a:p>
        </p:txBody>
      </p:sp>
      <p:pic>
        <p:nvPicPr>
          <p:cNvPr id="15" name="Picture 14" descr="C:\Program Files\Microsoft Office\MEDIA\CAGCAT10\j0292020.wm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1149" y="3425712"/>
            <a:ext cx="889022" cy="1356482"/>
          </a:xfrm>
          <a:prstGeom prst="rect">
            <a:avLst/>
          </a:prstGeom>
          <a:noFill/>
          <a:ln>
            <a:noFill/>
          </a:ln>
        </p:spPr>
      </p:pic>
      <p:pic>
        <p:nvPicPr>
          <p:cNvPr id="16" name="Picture 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6700" y="3204918"/>
            <a:ext cx="689142" cy="1111161"/>
          </a:xfrm>
          <a:prstGeom prst="rect">
            <a:avLst/>
          </a:prstGeom>
          <a:noFill/>
          <a:ln>
            <a:noFill/>
          </a:ln>
        </p:spPr>
      </p:pic>
      <p:sp>
        <p:nvSpPr>
          <p:cNvPr id="17" name="Curved Down Arrow 42"/>
          <p:cNvSpPr/>
          <p:nvPr/>
        </p:nvSpPr>
        <p:spPr>
          <a:xfrm>
            <a:off x="6992471" y="2115671"/>
            <a:ext cx="4102432" cy="1427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1 Client sends HTTP-Request</a:t>
            </a:r>
            <a:endParaRPr lang="en-CA" sz="1100">
              <a:effectLst/>
              <a:ea typeface="Calibri" panose="020F0502020204030204" pitchFamily="34" charset="0"/>
              <a:cs typeface="Times New Roman" panose="02020603050405020304" pitchFamily="18" charset="0"/>
            </a:endParaRPr>
          </a:p>
        </p:txBody>
      </p:sp>
      <p:sp>
        <p:nvSpPr>
          <p:cNvPr id="18" name="Curved Down Arrow 44"/>
          <p:cNvSpPr/>
          <p:nvPr/>
        </p:nvSpPr>
        <p:spPr>
          <a:xfrm rot="10443195">
            <a:off x="7124170" y="4059066"/>
            <a:ext cx="3924440" cy="12632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upright="1"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2 Server sends back an HTTP-Response</a:t>
            </a:r>
            <a:endParaRPr lang="en-CA"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197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b="1" dirty="0"/>
            </a:br>
            <a:r>
              <a:rPr lang="en-CA" b="1" dirty="0"/>
              <a:t>Message Type- HTTP</a:t>
            </a:r>
            <a:br>
              <a:rPr lang="en-CA" b="1" dirty="0"/>
            </a:br>
            <a:br>
              <a:rPr lang="en-CA" dirty="0"/>
            </a:br>
            <a:endParaRPr lang="en-US" dirty="0"/>
          </a:p>
        </p:txBody>
      </p:sp>
      <p:sp>
        <p:nvSpPr>
          <p:cNvPr id="3" name="Content Placeholder 2"/>
          <p:cNvSpPr>
            <a:spLocks noGrp="1"/>
          </p:cNvSpPr>
          <p:nvPr>
            <p:ph idx="1"/>
          </p:nvPr>
        </p:nvSpPr>
        <p:spPr>
          <a:xfrm>
            <a:off x="1341120" y="1901952"/>
            <a:ext cx="4970029" cy="4119336"/>
          </a:xfrm>
        </p:spPr>
        <p:txBody>
          <a:bodyPr>
            <a:normAutofit/>
          </a:bodyPr>
          <a:lstStyle/>
          <a:p>
            <a:r>
              <a:rPr lang="en-CA" b="1" dirty="0"/>
              <a:t>GET – commands the server to return a file at the  URL – “Get the File”</a:t>
            </a:r>
          </a:p>
          <a:p>
            <a:r>
              <a:rPr lang="en-CA" b="1" dirty="0"/>
              <a:t>POST - uploads a file, usually containing online form data, to the webserver for processing – “Here is the file”</a:t>
            </a:r>
          </a:p>
          <a:p>
            <a:r>
              <a:rPr lang="en-CA" b="1" dirty="0"/>
              <a:t> There are also other file types not discussed here</a:t>
            </a:r>
            <a:endParaRPr lang="en-US" dirty="0"/>
          </a:p>
        </p:txBody>
      </p:sp>
      <p:pic>
        <p:nvPicPr>
          <p:cNvPr id="15" name="Picture 14" descr="C:\Program Files\Microsoft Office\MEDIA\CAGCAT10\j0292020.wm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149" y="3425712"/>
            <a:ext cx="889022" cy="1356482"/>
          </a:xfrm>
          <a:prstGeom prst="rect">
            <a:avLst/>
          </a:prstGeom>
          <a:noFill/>
          <a:ln>
            <a:noFill/>
          </a:ln>
        </p:spPr>
      </p:pic>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66700" y="3204918"/>
            <a:ext cx="689142" cy="1111161"/>
          </a:xfrm>
          <a:prstGeom prst="rect">
            <a:avLst/>
          </a:prstGeom>
          <a:noFill/>
          <a:ln>
            <a:noFill/>
          </a:ln>
        </p:spPr>
      </p:pic>
      <p:sp>
        <p:nvSpPr>
          <p:cNvPr id="17" name="Curved Down Arrow 42"/>
          <p:cNvSpPr/>
          <p:nvPr/>
        </p:nvSpPr>
        <p:spPr>
          <a:xfrm>
            <a:off x="6992471" y="2115671"/>
            <a:ext cx="4102432" cy="14274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1 Client sends HTTP-Request</a:t>
            </a:r>
            <a:endParaRPr lang="en-CA" sz="1100">
              <a:effectLst/>
              <a:ea typeface="Calibri" panose="020F0502020204030204" pitchFamily="34" charset="0"/>
              <a:cs typeface="Times New Roman" panose="02020603050405020304" pitchFamily="18" charset="0"/>
            </a:endParaRPr>
          </a:p>
        </p:txBody>
      </p:sp>
      <p:sp>
        <p:nvSpPr>
          <p:cNvPr id="18" name="Curved Down Arrow 44"/>
          <p:cNvSpPr/>
          <p:nvPr/>
        </p:nvSpPr>
        <p:spPr>
          <a:xfrm rot="10443195">
            <a:off x="7124170" y="4059066"/>
            <a:ext cx="3924440" cy="12632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upright="1" compatLnSpc="1">
            <a:prstTxWarp prst="textNoShape">
              <a:avLst/>
            </a:prstTxWarp>
            <a:noAutofit/>
          </a:bodyPr>
          <a:lstStyle/>
          <a:p>
            <a:pPr algn="ctr">
              <a:lnSpc>
                <a:spcPct val="115000"/>
              </a:lnSpc>
              <a:spcAft>
                <a:spcPts val="1000"/>
              </a:spcAft>
            </a:pPr>
            <a:r>
              <a:rPr lang="en-CA" sz="1100" b="1">
                <a:solidFill>
                  <a:srgbClr val="000000"/>
                </a:solidFill>
                <a:effectLst/>
                <a:ea typeface="Calibri" panose="020F0502020204030204" pitchFamily="34" charset="0"/>
                <a:cs typeface="Times New Roman" panose="02020603050405020304" pitchFamily="18" charset="0"/>
              </a:rPr>
              <a:t>2 Server sends back an HTTP-Response</a:t>
            </a:r>
            <a:endParaRPr lang="en-CA"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984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CA" b="1" dirty="0"/>
            </a:br>
            <a:r>
              <a:rPr lang="en-CA" b="1" dirty="0"/>
              <a:t>Message Syntax - HTTP</a:t>
            </a:r>
            <a:br>
              <a:rPr lang="en-CA" b="1" dirty="0"/>
            </a:br>
            <a:br>
              <a:rPr lang="en-CA" dirty="0"/>
            </a:br>
            <a:endParaRPr lang="en-US" dirty="0"/>
          </a:p>
        </p:txBody>
      </p:sp>
      <p:sp>
        <p:nvSpPr>
          <p:cNvPr id="3" name="Content Placeholder 2"/>
          <p:cNvSpPr>
            <a:spLocks noGrp="1"/>
          </p:cNvSpPr>
          <p:nvPr>
            <p:ph idx="1"/>
          </p:nvPr>
        </p:nvSpPr>
        <p:spPr>
          <a:xfrm>
            <a:off x="1341120" y="1901952"/>
            <a:ext cx="4411981" cy="4119336"/>
          </a:xfrm>
        </p:spPr>
        <p:txBody>
          <a:bodyPr>
            <a:normAutofit/>
          </a:bodyPr>
          <a:lstStyle/>
          <a:p>
            <a:r>
              <a:rPr lang="en-CA" dirty="0"/>
              <a:t>Refers to the organization of the message</a:t>
            </a:r>
          </a:p>
          <a:p>
            <a:r>
              <a:rPr lang="en-CA" dirty="0"/>
              <a:t>Header – something added before the data field</a:t>
            </a:r>
          </a:p>
          <a:p>
            <a:r>
              <a:rPr lang="en-CA" dirty="0"/>
              <a:t>Data – is the purpose of the message created by the application layer</a:t>
            </a:r>
          </a:p>
          <a:p>
            <a:r>
              <a:rPr lang="en-CA" dirty="0"/>
              <a:t>Trailer – something added after the data field, usually a FCS for error checking</a:t>
            </a:r>
          </a:p>
          <a:p>
            <a:r>
              <a:rPr lang="en-CA" dirty="0"/>
              <a:t>Not all packets will have a data field and most do not have a trailer field.</a:t>
            </a:r>
            <a:endParaRPr lang="en-US" dirty="0"/>
          </a:p>
        </p:txBody>
      </p:sp>
      <p:grpSp>
        <p:nvGrpSpPr>
          <p:cNvPr id="8" name="Group 7"/>
          <p:cNvGrpSpPr/>
          <p:nvPr/>
        </p:nvGrpSpPr>
        <p:grpSpPr>
          <a:xfrm>
            <a:off x="5753101" y="2925763"/>
            <a:ext cx="6116490" cy="1162143"/>
            <a:chOff x="0" y="-167"/>
            <a:chExt cx="4504477" cy="397209"/>
          </a:xfrm>
        </p:grpSpPr>
        <p:sp>
          <p:nvSpPr>
            <p:cNvPr id="9" name="Rectangle 8"/>
            <p:cNvSpPr/>
            <p:nvPr/>
          </p:nvSpPr>
          <p:spPr>
            <a:xfrm>
              <a:off x="919501" y="-167"/>
              <a:ext cx="2941721" cy="397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2000" dirty="0">
                  <a:effectLst/>
                  <a:ea typeface="Calibri" panose="020F0502020204030204" pitchFamily="34" charset="0"/>
                  <a:cs typeface="Times New Roman" panose="02020603050405020304" pitchFamily="18" charset="0"/>
                </a:rPr>
                <a:t>Data </a:t>
              </a:r>
            </a:p>
          </p:txBody>
        </p:sp>
        <p:sp>
          <p:nvSpPr>
            <p:cNvPr id="10" name="Rectangle 9"/>
            <p:cNvSpPr/>
            <p:nvPr/>
          </p:nvSpPr>
          <p:spPr>
            <a:xfrm>
              <a:off x="3861222" y="0"/>
              <a:ext cx="643255" cy="39687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2000" dirty="0">
                  <a:solidFill>
                    <a:srgbClr val="000000"/>
                  </a:solidFill>
                  <a:effectLst/>
                  <a:ea typeface="Calibri" panose="020F0502020204030204" pitchFamily="34" charset="0"/>
                  <a:cs typeface="Times New Roman" panose="02020603050405020304" pitchFamily="18" charset="0"/>
                </a:rPr>
                <a:t>Trailer </a:t>
              </a:r>
              <a:endParaRPr lang="en-CA" sz="2000" dirty="0">
                <a:effectLst/>
                <a:ea typeface="Calibri" panose="020F0502020204030204" pitchFamily="34" charset="0"/>
                <a:cs typeface="Times New Roman" panose="02020603050405020304" pitchFamily="18" charset="0"/>
              </a:endParaRPr>
            </a:p>
          </p:txBody>
        </p:sp>
        <p:sp>
          <p:nvSpPr>
            <p:cNvPr id="11" name="Rectangle 10"/>
            <p:cNvSpPr/>
            <p:nvPr/>
          </p:nvSpPr>
          <p:spPr>
            <a:xfrm>
              <a:off x="0" y="0"/>
              <a:ext cx="974558" cy="39704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CA" sz="2000" dirty="0">
                  <a:solidFill>
                    <a:srgbClr val="000000"/>
                  </a:solidFill>
                  <a:effectLst/>
                  <a:ea typeface="Calibri" panose="020F0502020204030204" pitchFamily="34" charset="0"/>
                  <a:cs typeface="Times New Roman" panose="02020603050405020304" pitchFamily="18" charset="0"/>
                </a:rPr>
                <a:t>Header</a:t>
              </a:r>
              <a:endParaRPr lang="en-CA" sz="2000" dirty="0">
                <a:effectLst/>
                <a:ea typeface="Calibri" panose="020F0502020204030204" pitchFamily="34" charset="0"/>
                <a:cs typeface="Times New Roman" panose="02020603050405020304" pitchFamily="18" charset="0"/>
              </a:endParaRPr>
            </a:p>
          </p:txBody>
        </p:sp>
      </p:grpSp>
      <p:sp>
        <p:nvSpPr>
          <p:cNvPr id="4" name="TextBox 3">
            <a:extLst>
              <a:ext uri="{FF2B5EF4-FFF2-40B4-BE49-F238E27FC236}">
                <a16:creationId xmlns:a16="http://schemas.microsoft.com/office/drawing/2014/main" id="{40BAF3BC-2588-4EFB-8B5E-A011E544C27E}"/>
              </a:ext>
            </a:extLst>
          </p:cNvPr>
          <p:cNvSpPr txBox="1"/>
          <p:nvPr/>
        </p:nvSpPr>
        <p:spPr>
          <a:xfrm>
            <a:off x="5745193" y="4242759"/>
            <a:ext cx="615063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Process -&gt; encapsulation</a:t>
            </a:r>
            <a:endParaRPr lang="en-US" dirty="0"/>
          </a:p>
        </p:txBody>
      </p:sp>
    </p:spTree>
    <p:extLst>
      <p:ext uri="{BB962C8B-B14F-4D97-AF65-F5344CB8AC3E}">
        <p14:creationId xmlns:p14="http://schemas.microsoft.com/office/powerpoint/2010/main" val="178260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HTTP Request Message</a:t>
            </a:r>
            <a:br>
              <a:rPr lang="en-CA" dirty="0"/>
            </a:br>
            <a:endParaRPr lang="en-US" dirty="0"/>
          </a:p>
        </p:txBody>
      </p:sp>
      <p:sp>
        <p:nvSpPr>
          <p:cNvPr id="3" name="Content Placeholder 2"/>
          <p:cNvSpPr>
            <a:spLocks noGrp="1"/>
          </p:cNvSpPr>
          <p:nvPr>
            <p:ph idx="1"/>
          </p:nvPr>
        </p:nvSpPr>
        <p:spPr>
          <a:xfrm>
            <a:off x="677732" y="3442447"/>
            <a:ext cx="10940527" cy="2653553"/>
          </a:xfrm>
        </p:spPr>
        <p:txBody>
          <a:bodyPr>
            <a:noAutofit/>
          </a:bodyPr>
          <a:lstStyle/>
          <a:p>
            <a:pPr marL="502920" lvl="0" indent="-457200">
              <a:buFont typeface="+mj-lt"/>
              <a:buAutoNum type="arabicPeriod"/>
            </a:pPr>
            <a:r>
              <a:rPr lang="en-CA" dirty="0"/>
              <a:t>GET method which requests a path to a file.  Notice this line and all other lines end with a character return and a new line [CRLF]</a:t>
            </a:r>
            <a:endParaRPr lang="en-CA" b="1" dirty="0"/>
          </a:p>
          <a:p>
            <a:pPr marL="502920" lvl="0" indent="-457200">
              <a:buFont typeface="+mj-lt"/>
              <a:buAutoNum type="arabicPeriod"/>
            </a:pPr>
            <a:r>
              <a:rPr lang="en-CA" dirty="0"/>
              <a:t> host to which the request is sent people.senecac.on.ca</a:t>
            </a:r>
            <a:endParaRPr lang="en-CA" b="1" dirty="0"/>
          </a:p>
          <a:p>
            <a:pPr marL="502920" lvl="0" indent="-457200">
              <a:buFont typeface="+mj-lt"/>
              <a:buAutoNum type="arabicPeriod"/>
            </a:pPr>
            <a:r>
              <a:rPr lang="en-CA" dirty="0"/>
              <a:t>host browser and operating system used to send the request</a:t>
            </a:r>
            <a:endParaRPr lang="en-CA" b="1" dirty="0"/>
          </a:p>
          <a:p>
            <a:pPr marL="502920" lvl="0" indent="-457200">
              <a:buFont typeface="+mj-lt"/>
              <a:buAutoNum type="arabicPeriod"/>
            </a:pPr>
            <a:r>
              <a:rPr lang="en-CA" dirty="0"/>
              <a:t> language to be used in this case English US</a:t>
            </a:r>
            <a:endParaRPr lang="en-CA" b="1" dirty="0"/>
          </a:p>
          <a:p>
            <a:pPr marL="502920" lvl="0" indent="-457200">
              <a:buFont typeface="+mj-lt"/>
              <a:buAutoNum type="arabicPeriod"/>
            </a:pPr>
            <a:r>
              <a:rPr lang="en-CA" dirty="0"/>
              <a:t> type of compression to use, such as </a:t>
            </a:r>
            <a:r>
              <a:rPr lang="en-CA" dirty="0" err="1"/>
              <a:t>gzip</a:t>
            </a:r>
            <a:r>
              <a:rPr lang="en-CA" dirty="0"/>
              <a:t> or deflate</a:t>
            </a:r>
            <a:endParaRPr lang="en-CA" b="1" dirty="0"/>
          </a:p>
          <a:p>
            <a:pPr marL="502920" lvl="0" indent="-457200">
              <a:buFont typeface="+mj-lt"/>
              <a:buAutoNum type="arabicPeriod"/>
            </a:pPr>
            <a:r>
              <a:rPr lang="en-CA" dirty="0"/>
              <a:t>The sixth line specifies the type of TCP connection</a:t>
            </a:r>
            <a:endParaRPr lang="en-US" dirty="0"/>
          </a:p>
        </p:txBody>
      </p:sp>
      <p:pic>
        <p:nvPicPr>
          <p:cNvPr id="4" name="Picture 3"/>
          <p:cNvPicPr>
            <a:picLocks noChangeAspect="1"/>
          </p:cNvPicPr>
          <p:nvPr/>
        </p:nvPicPr>
        <p:blipFill>
          <a:blip r:embed="rId3"/>
          <a:stretch>
            <a:fillRect/>
          </a:stretch>
        </p:blipFill>
        <p:spPr>
          <a:xfrm>
            <a:off x="313734" y="1018809"/>
            <a:ext cx="11668522" cy="2326879"/>
          </a:xfrm>
          <a:prstGeom prst="rect">
            <a:avLst/>
          </a:prstGeom>
        </p:spPr>
      </p:pic>
    </p:spTree>
    <p:extLst>
      <p:ext uri="{BB962C8B-B14F-4D97-AF65-F5344CB8AC3E}">
        <p14:creationId xmlns:p14="http://schemas.microsoft.com/office/powerpoint/2010/main" val="95604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50" y="290576"/>
            <a:ext cx="9509760" cy="1233424"/>
          </a:xfrm>
        </p:spPr>
        <p:txBody>
          <a:bodyPr>
            <a:normAutofit fontScale="90000"/>
          </a:bodyPr>
          <a:lstStyle/>
          <a:p>
            <a:br>
              <a:rPr lang="en-CA" b="1" dirty="0"/>
            </a:br>
            <a:br>
              <a:rPr lang="en-CA" b="1" dirty="0"/>
            </a:br>
            <a:br>
              <a:rPr lang="en-CA" b="1" dirty="0"/>
            </a:br>
            <a:r>
              <a:rPr lang="en-CA" b="1" dirty="0"/>
              <a:t>HTTP Response Message</a:t>
            </a:r>
            <a:br>
              <a:rPr lang="en-CA" dirty="0"/>
            </a:br>
            <a:endParaRPr lang="en-US" dirty="0"/>
          </a:p>
        </p:txBody>
      </p:sp>
      <p:sp>
        <p:nvSpPr>
          <p:cNvPr id="3" name="Content Placeholder 2"/>
          <p:cNvSpPr>
            <a:spLocks noGrp="1"/>
          </p:cNvSpPr>
          <p:nvPr>
            <p:ph idx="1"/>
          </p:nvPr>
        </p:nvSpPr>
        <p:spPr>
          <a:xfrm>
            <a:off x="677732" y="3442447"/>
            <a:ext cx="10940527" cy="2653553"/>
          </a:xfrm>
        </p:spPr>
        <p:txBody>
          <a:bodyPr>
            <a:noAutofit/>
          </a:bodyPr>
          <a:lstStyle/>
          <a:p>
            <a:pPr marL="502920" lvl="0" indent="-457200">
              <a:buFont typeface="+mj-lt"/>
              <a:buAutoNum type="arabicPeriod"/>
            </a:pPr>
            <a:r>
              <a:rPr lang="en-CA" dirty="0"/>
              <a:t>The first line begins with HTTP/1.1 which indicates the server has a compatible version.  The 200 is a success code that the desired file is returned. The browser actually ignores this code; it is designed for humans to indicate the request was successful.</a:t>
            </a:r>
            <a:endParaRPr lang="en-CA" b="1" dirty="0"/>
          </a:p>
          <a:p>
            <a:pPr marL="502920" lvl="0" indent="-457200">
              <a:buFont typeface="+mj-lt"/>
              <a:buAutoNum type="arabicPeriod"/>
            </a:pPr>
            <a:r>
              <a:rPr lang="en-CA" dirty="0"/>
              <a:t>The next line indicates the server that returned the request</a:t>
            </a:r>
            <a:endParaRPr lang="en-CA" b="1" dirty="0"/>
          </a:p>
          <a:p>
            <a:pPr marL="502920" lvl="0" indent="-457200">
              <a:buFont typeface="+mj-lt"/>
              <a:buAutoNum type="arabicPeriod"/>
            </a:pPr>
            <a:r>
              <a:rPr lang="en-CA" dirty="0"/>
              <a:t>The next line gives the date and time the request was returned.</a:t>
            </a:r>
            <a:endParaRPr lang="en-CA" b="1" dirty="0"/>
          </a:p>
          <a:p>
            <a:pPr marL="502920" lvl="0" indent="-457200">
              <a:buFont typeface="+mj-lt"/>
              <a:buAutoNum type="arabicPeriod"/>
            </a:pPr>
            <a:r>
              <a:rPr lang="en-CA" dirty="0"/>
              <a:t>The next heading specifies the content type which was returned, in this case an image file.</a:t>
            </a:r>
            <a:endParaRPr lang="en-CA" b="1" dirty="0"/>
          </a:p>
          <a:p>
            <a:pPr marL="502920" lvl="0" indent="-457200">
              <a:buFont typeface="+mj-lt"/>
              <a:buAutoNum type="arabicPeriod"/>
            </a:pPr>
            <a:r>
              <a:rPr lang="en-CA" dirty="0"/>
              <a:t>Again, the end of the header is marked with 2 blank lines followed by the content returned in the data field (not shown).  There is no trailer.</a:t>
            </a:r>
            <a:endParaRPr lang="en-CA" b="1" dirty="0"/>
          </a:p>
          <a:p>
            <a:pPr marL="45720" lvl="0" indent="0">
              <a:buNone/>
            </a:pPr>
            <a:endParaRPr lang="en-US" dirty="0"/>
          </a:p>
        </p:txBody>
      </p:sp>
      <p:pic>
        <p:nvPicPr>
          <p:cNvPr id="5" name="Picture 4"/>
          <p:cNvPicPr>
            <a:picLocks noChangeAspect="1"/>
          </p:cNvPicPr>
          <p:nvPr/>
        </p:nvPicPr>
        <p:blipFill>
          <a:blip r:embed="rId3"/>
          <a:stretch>
            <a:fillRect/>
          </a:stretch>
        </p:blipFill>
        <p:spPr>
          <a:xfrm>
            <a:off x="1011626" y="1093694"/>
            <a:ext cx="7479351" cy="2416440"/>
          </a:xfrm>
          <a:prstGeom prst="rect">
            <a:avLst/>
          </a:prstGeom>
        </p:spPr>
      </p:pic>
    </p:spTree>
    <p:extLst>
      <p:ext uri="{BB962C8B-B14F-4D97-AF65-F5344CB8AC3E}">
        <p14:creationId xmlns:p14="http://schemas.microsoft.com/office/powerpoint/2010/main" val="396110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Encoding</a:t>
            </a:r>
          </a:p>
        </p:txBody>
      </p:sp>
      <p:sp>
        <p:nvSpPr>
          <p:cNvPr id="3" name="Content Placeholder 2"/>
          <p:cNvSpPr>
            <a:spLocks noGrp="1"/>
          </p:cNvSpPr>
          <p:nvPr>
            <p:ph type="body" idx="1"/>
          </p:nvPr>
        </p:nvSpPr>
        <p:spPr/>
        <p:txBody>
          <a:bodyPr/>
          <a:lstStyle/>
          <a:p>
            <a:pPr lvl="0"/>
            <a:r>
              <a:rPr lang="en-US" dirty="0"/>
              <a:t>UTF-8</a:t>
            </a:r>
          </a:p>
        </p:txBody>
      </p:sp>
    </p:spTree>
    <p:extLst>
      <p:ext uri="{BB962C8B-B14F-4D97-AF65-F5344CB8AC3E}">
        <p14:creationId xmlns:p14="http://schemas.microsoft.com/office/powerpoint/2010/main" val="304731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UTF-8 Encoding</a:t>
            </a:r>
          </a:p>
        </p:txBody>
      </p:sp>
      <p:sp>
        <p:nvSpPr>
          <p:cNvPr id="3" name="Content Placeholder 2"/>
          <p:cNvSpPr>
            <a:spLocks noGrp="1"/>
          </p:cNvSpPr>
          <p:nvPr>
            <p:ph idx="1"/>
          </p:nvPr>
        </p:nvSpPr>
        <p:spPr>
          <a:xfrm>
            <a:off x="1341120" y="1901952"/>
            <a:ext cx="4754880" cy="4498848"/>
          </a:xfrm>
        </p:spPr>
        <p:txBody>
          <a:bodyPr vert="horz" lIns="91440" tIns="45720" rIns="91440" bIns="45720" rtlCol="0" anchor="t">
            <a:normAutofit fontScale="92500" lnSpcReduction="20000"/>
          </a:bodyPr>
          <a:lstStyle/>
          <a:p>
            <a:r>
              <a:rPr lang="en-CA" dirty="0"/>
              <a:t>Application layer main job is to convert message  into a digital format.</a:t>
            </a:r>
          </a:p>
          <a:p>
            <a:r>
              <a:rPr lang="en-CA" dirty="0"/>
              <a:t>Application data may be text, image, or video.</a:t>
            </a:r>
          </a:p>
          <a:p>
            <a:r>
              <a:rPr lang="en-CA" dirty="0"/>
              <a:t> A conversion table is used to convert a byte into a unique numerical value; a process called “encoding”.  Each encoded value is then converted to a series of 0s and 1s.</a:t>
            </a:r>
          </a:p>
          <a:p>
            <a:r>
              <a:rPr lang="en-CA" dirty="0"/>
              <a:t> Unicode (Universal Encoding) can represent all of the written languages in the world and is the </a:t>
            </a:r>
            <a:r>
              <a:rPr lang="en-CA" i="1" dirty="0"/>
              <a:t>de facto</a:t>
            </a:r>
            <a:r>
              <a:rPr lang="en-CA" dirty="0"/>
              <a:t> standard for text on the web with over 86.2% of all web pages in 2016 use UTF-8 </a:t>
            </a:r>
            <a:endParaRPr lang="en-US" dirty="0"/>
          </a:p>
          <a:p>
            <a:r>
              <a:rPr lang="en-US"/>
              <a:t>De facto -&gt; Made by one person or organization but gained a lot of popularity.</a:t>
            </a:r>
          </a:p>
        </p:txBody>
      </p:sp>
      <p:pic>
        <p:nvPicPr>
          <p:cNvPr id="5" name="Picture 4"/>
          <p:cNvPicPr>
            <a:picLocks noChangeAspect="1"/>
          </p:cNvPicPr>
          <p:nvPr/>
        </p:nvPicPr>
        <p:blipFill>
          <a:blip r:embed="rId2"/>
          <a:stretch>
            <a:fillRect/>
          </a:stretch>
        </p:blipFill>
        <p:spPr>
          <a:xfrm>
            <a:off x="6096000" y="2565339"/>
            <a:ext cx="5759742" cy="3239855"/>
          </a:xfrm>
          <a:prstGeom prst="rect">
            <a:avLst/>
          </a:prstGeom>
        </p:spPr>
      </p:pic>
    </p:spTree>
    <p:extLst>
      <p:ext uri="{BB962C8B-B14F-4D97-AF65-F5344CB8AC3E}">
        <p14:creationId xmlns:p14="http://schemas.microsoft.com/office/powerpoint/2010/main" val="378443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TCP/IP Protocol Architecture</a:t>
            </a:r>
          </a:p>
          <a:p>
            <a:r>
              <a:rPr lang="en-US" dirty="0"/>
              <a:t>TCP/IP Protocol in Brief</a:t>
            </a:r>
          </a:p>
          <a:p>
            <a:r>
              <a:rPr lang="en-US" dirty="0"/>
              <a:t>Application Layer and Protocol Specifications</a:t>
            </a:r>
          </a:p>
          <a:p>
            <a:r>
              <a:rPr lang="en-US" dirty="0"/>
              <a:t>Message Encoding – UTF-8</a:t>
            </a:r>
          </a:p>
          <a:p>
            <a:r>
              <a:rPr lang="en-US" dirty="0"/>
              <a:t>Standard Organizations</a:t>
            </a:r>
          </a:p>
          <a:p>
            <a:endParaRPr lang="en-US" dirty="0"/>
          </a:p>
        </p:txBody>
      </p:sp>
    </p:spTree>
    <p:extLst>
      <p:ext uri="{BB962C8B-B14F-4D97-AF65-F5344CB8AC3E}">
        <p14:creationId xmlns:p14="http://schemas.microsoft.com/office/powerpoint/2010/main" val="19627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normAutofit/>
          </a:bodyPr>
          <a:lstStyle/>
          <a:p>
            <a:r>
              <a:rPr lang="en-US" dirty="0"/>
              <a:t>UTF-8 Encoding</a:t>
            </a:r>
          </a:p>
        </p:txBody>
      </p:sp>
      <p:sp>
        <p:nvSpPr>
          <p:cNvPr id="3" name="Content Placeholder 2"/>
          <p:cNvSpPr>
            <a:spLocks noGrp="1"/>
          </p:cNvSpPr>
          <p:nvPr>
            <p:ph idx="1"/>
          </p:nvPr>
        </p:nvSpPr>
        <p:spPr>
          <a:xfrm>
            <a:off x="1341120" y="1690624"/>
            <a:ext cx="8221980" cy="4498848"/>
          </a:xfrm>
        </p:spPr>
        <p:txBody>
          <a:bodyPr>
            <a:normAutofit fontScale="47500" lnSpcReduction="20000"/>
          </a:bodyPr>
          <a:lstStyle/>
          <a:p>
            <a:r>
              <a:rPr lang="en-CA" sz="4200" dirty="0"/>
              <a:t>UTF-8 (</a:t>
            </a:r>
            <a:r>
              <a:rPr lang="en-US" sz="4200" dirty="0"/>
              <a:t>Universal Coded Character Set + Transformation Format – 8-bit.</a:t>
            </a:r>
            <a:r>
              <a:rPr lang="en-CA" sz="4200" dirty="0"/>
              <a:t>)</a:t>
            </a:r>
          </a:p>
          <a:p>
            <a:r>
              <a:rPr lang="en-CA" sz="4200" dirty="0"/>
              <a:t>a</a:t>
            </a:r>
            <a:r>
              <a:rPr lang="en-US" sz="4200" dirty="0"/>
              <a:t> variable-length encoding system using 1 to 4 “octets” (1 byte is called an octet)</a:t>
            </a:r>
          </a:p>
          <a:p>
            <a:r>
              <a:rPr lang="en-US" sz="4200" dirty="0"/>
              <a:t> The first octet representing the first 128 values is identical to ASCII, making UTF-8 a superset of ASCII and safe to use with programming languages that interpret only one byte encoded characters.</a:t>
            </a:r>
          </a:p>
          <a:p>
            <a:r>
              <a:rPr lang="en-US" sz="4200" dirty="0"/>
              <a:t>A Unicode character is represented by writing “U+” followed by a hexadecimal number</a:t>
            </a:r>
          </a:p>
          <a:p>
            <a:r>
              <a:rPr lang="en-CA" sz="4200" dirty="0"/>
              <a:t> </a:t>
            </a:r>
            <a:r>
              <a:rPr lang="en-US" sz="4200" dirty="0"/>
              <a:t>When one byte is used for ASCII values the high order bit begins with a “0”.  Characters above 127 in value will use more than one byte</a:t>
            </a:r>
          </a:p>
          <a:p>
            <a:r>
              <a:rPr lang="en-US" sz="4200" dirty="0"/>
              <a:t> The number of “1s” in the first byte indicates the number of octets used for encoding, followed by a “0”.  Each subsequent byte has a “continuation marker” of “10” at the beginning of the byte. Refer to the table below.</a:t>
            </a:r>
            <a:endParaRPr lang="en-CA" sz="4200" dirty="0"/>
          </a:p>
          <a:p>
            <a:endParaRPr lang="en-US" dirty="0"/>
          </a:p>
        </p:txBody>
      </p:sp>
      <p:pic>
        <p:nvPicPr>
          <p:cNvPr id="4" name="Picture 3"/>
          <p:cNvPicPr>
            <a:picLocks noChangeAspect="1"/>
          </p:cNvPicPr>
          <p:nvPr/>
        </p:nvPicPr>
        <p:blipFill>
          <a:blip r:embed="rId3"/>
          <a:stretch>
            <a:fillRect/>
          </a:stretch>
        </p:blipFill>
        <p:spPr>
          <a:xfrm>
            <a:off x="9419987" y="101287"/>
            <a:ext cx="2551896" cy="1365563"/>
          </a:xfrm>
          <a:prstGeom prst="rect">
            <a:avLst/>
          </a:prstGeom>
        </p:spPr>
      </p:pic>
    </p:spTree>
    <p:extLst>
      <p:ext uri="{BB962C8B-B14F-4D97-AF65-F5344CB8AC3E}">
        <p14:creationId xmlns:p14="http://schemas.microsoft.com/office/powerpoint/2010/main" val="37410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UTF-8 Encoding</a:t>
            </a:r>
          </a:p>
        </p:txBody>
      </p:sp>
      <p:sp>
        <p:nvSpPr>
          <p:cNvPr id="3" name="Content Placeholder 2"/>
          <p:cNvSpPr>
            <a:spLocks noGrp="1"/>
          </p:cNvSpPr>
          <p:nvPr>
            <p:ph idx="1"/>
          </p:nvPr>
        </p:nvSpPr>
        <p:spPr>
          <a:xfrm>
            <a:off x="699246" y="5183035"/>
            <a:ext cx="10327340" cy="1343271"/>
          </a:xfrm>
        </p:spPr>
        <p:txBody>
          <a:bodyPr>
            <a:normAutofit/>
          </a:bodyPr>
          <a:lstStyle/>
          <a:p>
            <a:r>
              <a:rPr lang="en-US" dirty="0"/>
              <a:t>UTF-8 is “self-synchronizing”.  The high order bits of every byte determine the type and number of bytes for each character.  Since there is no overlap of values, a receiving computer can reevaluate a transmission by backing up at most three bytes to determine the start of a character.</a:t>
            </a:r>
            <a:endParaRPr lang="en-CA"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98407384"/>
              </p:ext>
            </p:extLst>
          </p:nvPr>
        </p:nvGraphicFramePr>
        <p:xfrm>
          <a:off x="285750" y="1700784"/>
          <a:ext cx="11677651" cy="3283593"/>
        </p:xfrm>
        <a:graphic>
          <a:graphicData uri="http://schemas.openxmlformats.org/drawingml/2006/table">
            <a:tbl>
              <a:tblPr firstRow="1" firstCol="1" bandRow="1">
                <a:tableStyleId>{5C22544A-7EE6-4342-B048-85BDC9FD1C3A}</a:tableStyleId>
              </a:tblPr>
              <a:tblGrid>
                <a:gridCol w="607065">
                  <a:extLst>
                    <a:ext uri="{9D8B030D-6E8A-4147-A177-3AD203B41FA5}">
                      <a16:colId xmlns:a16="http://schemas.microsoft.com/office/drawing/2014/main" val="3294419142"/>
                    </a:ext>
                  </a:extLst>
                </a:gridCol>
                <a:gridCol w="2036891">
                  <a:extLst>
                    <a:ext uri="{9D8B030D-6E8A-4147-A177-3AD203B41FA5}">
                      <a16:colId xmlns:a16="http://schemas.microsoft.com/office/drawing/2014/main" val="631599705"/>
                    </a:ext>
                  </a:extLst>
                </a:gridCol>
                <a:gridCol w="1139635">
                  <a:extLst>
                    <a:ext uri="{9D8B030D-6E8A-4147-A177-3AD203B41FA5}">
                      <a16:colId xmlns:a16="http://schemas.microsoft.com/office/drawing/2014/main" val="3934273045"/>
                    </a:ext>
                  </a:extLst>
                </a:gridCol>
                <a:gridCol w="1267497">
                  <a:extLst>
                    <a:ext uri="{9D8B030D-6E8A-4147-A177-3AD203B41FA5}">
                      <a16:colId xmlns:a16="http://schemas.microsoft.com/office/drawing/2014/main" val="2942934490"/>
                    </a:ext>
                  </a:extLst>
                </a:gridCol>
                <a:gridCol w="788294">
                  <a:extLst>
                    <a:ext uri="{9D8B030D-6E8A-4147-A177-3AD203B41FA5}">
                      <a16:colId xmlns:a16="http://schemas.microsoft.com/office/drawing/2014/main" val="1408406734"/>
                    </a:ext>
                  </a:extLst>
                </a:gridCol>
                <a:gridCol w="1418706">
                  <a:extLst>
                    <a:ext uri="{9D8B030D-6E8A-4147-A177-3AD203B41FA5}">
                      <a16:colId xmlns:a16="http://schemas.microsoft.com/office/drawing/2014/main" val="531416698"/>
                    </a:ext>
                  </a:extLst>
                </a:gridCol>
                <a:gridCol w="1575477">
                  <a:extLst>
                    <a:ext uri="{9D8B030D-6E8A-4147-A177-3AD203B41FA5}">
                      <a16:colId xmlns:a16="http://schemas.microsoft.com/office/drawing/2014/main" val="1049502650"/>
                    </a:ext>
                  </a:extLst>
                </a:gridCol>
                <a:gridCol w="1576589">
                  <a:extLst>
                    <a:ext uri="{9D8B030D-6E8A-4147-A177-3AD203B41FA5}">
                      <a16:colId xmlns:a16="http://schemas.microsoft.com/office/drawing/2014/main" val="639541835"/>
                    </a:ext>
                  </a:extLst>
                </a:gridCol>
                <a:gridCol w="1267497">
                  <a:extLst>
                    <a:ext uri="{9D8B030D-6E8A-4147-A177-3AD203B41FA5}">
                      <a16:colId xmlns:a16="http://schemas.microsoft.com/office/drawing/2014/main" val="2038971566"/>
                    </a:ext>
                  </a:extLst>
                </a:gridCol>
              </a:tblGrid>
              <a:tr h="1432882">
                <a:tc>
                  <a:txBody>
                    <a:bodyPr/>
                    <a:lstStyle/>
                    <a:p>
                      <a:pPr algn="ctr">
                        <a:lnSpc>
                          <a:spcPct val="115000"/>
                        </a:lnSpc>
                        <a:spcAft>
                          <a:spcPts val="0"/>
                        </a:spcAft>
                      </a:pPr>
                      <a:r>
                        <a:rPr lang="en-US" sz="2000" dirty="0">
                          <a:effectLst/>
                        </a:rPr>
                        <a:t>Bits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Decimal </a:t>
                      </a:r>
                      <a:br>
                        <a:rPr lang="en-US" sz="2000" dirty="0">
                          <a:effectLst/>
                        </a:rPr>
                      </a:br>
                      <a:r>
                        <a:rPr lang="en-US" sz="2000" dirty="0">
                          <a:effectLst/>
                        </a:rPr>
                        <a:t>Range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First Code Point</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Last</a:t>
                      </a:r>
                      <a:br>
                        <a:rPr lang="en-US" sz="2000" dirty="0">
                          <a:effectLst/>
                        </a:rPr>
                      </a:br>
                      <a:r>
                        <a:rPr lang="en-US" sz="2000" dirty="0">
                          <a:effectLst/>
                        </a:rPr>
                        <a:t>Code</a:t>
                      </a:r>
                      <a:br>
                        <a:rPr lang="en-US" sz="2000" dirty="0">
                          <a:effectLst/>
                        </a:rPr>
                      </a:br>
                      <a:r>
                        <a:rPr lang="en-US" sz="2000" dirty="0">
                          <a:effectLst/>
                        </a:rPr>
                        <a:t>Point</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Bytes used</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Byte 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1221824"/>
                  </a:ext>
                </a:extLst>
              </a:tr>
              <a:tr h="474953">
                <a:tc>
                  <a:txBody>
                    <a:bodyPr/>
                    <a:lstStyle/>
                    <a:p>
                      <a:pPr algn="ctr">
                        <a:lnSpc>
                          <a:spcPct val="115000"/>
                        </a:lnSpc>
                        <a:spcAft>
                          <a:spcPts val="0"/>
                        </a:spcAft>
                      </a:pPr>
                      <a:r>
                        <a:rPr lang="en-US" sz="2000">
                          <a:effectLst/>
                        </a:rPr>
                        <a:t>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0-127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U+007F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0xxxxxxx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4279194"/>
                  </a:ext>
                </a:extLst>
              </a:tr>
              <a:tr h="458586">
                <a:tc>
                  <a:txBody>
                    <a:bodyPr/>
                    <a:lstStyle/>
                    <a:p>
                      <a:pPr algn="ctr">
                        <a:lnSpc>
                          <a:spcPct val="115000"/>
                        </a:lnSpc>
                        <a:spcAft>
                          <a:spcPts val="0"/>
                        </a:spcAft>
                      </a:pPr>
                      <a:r>
                        <a:rPr lang="en-US" sz="2000">
                          <a:effectLst/>
                        </a:rPr>
                        <a:t>11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128-2,047</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U+0080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U+07FF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110xxxxx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10xxxxxx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8661406"/>
                  </a:ext>
                </a:extLst>
              </a:tr>
              <a:tr h="458586">
                <a:tc>
                  <a:txBody>
                    <a:bodyPr/>
                    <a:lstStyle/>
                    <a:p>
                      <a:pPr algn="ctr">
                        <a:lnSpc>
                          <a:spcPct val="115000"/>
                        </a:lnSpc>
                        <a:spcAft>
                          <a:spcPts val="0"/>
                        </a:spcAft>
                      </a:pPr>
                      <a:r>
                        <a:rPr lang="en-US" sz="2000">
                          <a:effectLst/>
                        </a:rPr>
                        <a:t>16</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2,048-65,535</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U+0800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U+FFFF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3</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1110xxxx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10xxxxxx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 </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7143049"/>
                  </a:ext>
                </a:extLst>
              </a:tr>
              <a:tr h="458586">
                <a:tc>
                  <a:txBody>
                    <a:bodyPr/>
                    <a:lstStyle/>
                    <a:p>
                      <a:pPr algn="ctr">
                        <a:lnSpc>
                          <a:spcPct val="115000"/>
                        </a:lnSpc>
                        <a:spcAft>
                          <a:spcPts val="0"/>
                        </a:spcAft>
                      </a:pPr>
                      <a:r>
                        <a:rPr lang="en-US" sz="2000">
                          <a:effectLst/>
                        </a:rPr>
                        <a:t>21</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65,536-1,112,064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U+10000</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U+1FFFFF</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4</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a:effectLst/>
                        </a:rPr>
                        <a:t>11110xxx</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000" dirty="0">
                          <a:effectLst/>
                        </a:rPr>
                        <a:t>10xxxxxx</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7494800"/>
                  </a:ext>
                </a:extLst>
              </a:tr>
            </a:tbl>
          </a:graphicData>
        </a:graphic>
      </p:graphicFrame>
    </p:spTree>
    <p:extLst>
      <p:ext uri="{BB962C8B-B14F-4D97-AF65-F5344CB8AC3E}">
        <p14:creationId xmlns:p14="http://schemas.microsoft.com/office/powerpoint/2010/main" val="38102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64" y="270137"/>
            <a:ext cx="9509760" cy="1233424"/>
          </a:xfrm>
        </p:spPr>
        <p:txBody>
          <a:bodyPr>
            <a:normAutofit/>
          </a:bodyPr>
          <a:lstStyle/>
          <a:p>
            <a:r>
              <a:rPr lang="en-US" dirty="0"/>
              <a:t>UTF-8 Encoding: Examples</a:t>
            </a:r>
          </a:p>
        </p:txBody>
      </p:sp>
      <p:sp>
        <p:nvSpPr>
          <p:cNvPr id="3" name="Content Placeholder 2"/>
          <p:cNvSpPr>
            <a:spLocks noGrp="1"/>
          </p:cNvSpPr>
          <p:nvPr>
            <p:ph idx="1"/>
          </p:nvPr>
        </p:nvSpPr>
        <p:spPr>
          <a:xfrm>
            <a:off x="394447" y="1848164"/>
            <a:ext cx="11582400" cy="1343271"/>
          </a:xfrm>
        </p:spPr>
        <p:txBody>
          <a:bodyPr>
            <a:normAutofit fontScale="92500" lnSpcReduction="20000"/>
          </a:bodyPr>
          <a:lstStyle/>
          <a:p>
            <a:r>
              <a:rPr lang="en-CA" sz="2400" dirty="0"/>
              <a:t>To encode UTF-8 you need to understand decimal to digital and hexadecimal conversion</a:t>
            </a:r>
          </a:p>
          <a:p>
            <a:r>
              <a:rPr lang="en-CA" sz="2400" dirty="0"/>
              <a:t>.Example 1:   we will encode the, ASCII character “a”, decimal value of  </a:t>
            </a:r>
            <a:r>
              <a:rPr lang="en-CA" sz="2400" b="1" dirty="0"/>
              <a:t>97</a:t>
            </a:r>
          </a:p>
          <a:p>
            <a:r>
              <a:rPr lang="en-CA" sz="2400" dirty="0"/>
              <a:t> Example 2:  we will encode the Unicode value U+20AC, representing the </a:t>
            </a:r>
            <a:r>
              <a:rPr lang="en-US" sz="2400" dirty="0"/>
              <a:t>Euro symbol, </a:t>
            </a:r>
            <a:r>
              <a:rPr lang="en-US" sz="2400" b="1" dirty="0"/>
              <a:t>€.</a:t>
            </a:r>
            <a:r>
              <a:rPr lang="en-US" sz="2400" dirty="0"/>
              <a:t> </a:t>
            </a:r>
            <a:endParaRPr lang="en-CA" sz="2400" dirty="0"/>
          </a:p>
          <a:p>
            <a:pPr marL="45720" indent="0">
              <a:buNone/>
            </a:pPr>
            <a:endParaRPr lang="en-US" dirty="0"/>
          </a:p>
        </p:txBody>
      </p:sp>
      <p:sp>
        <p:nvSpPr>
          <p:cNvPr id="4" name="Rectangle 3"/>
          <p:cNvSpPr/>
          <p:nvPr/>
        </p:nvSpPr>
        <p:spPr>
          <a:xfrm>
            <a:off x="1523999" y="4534706"/>
            <a:ext cx="10452848" cy="1200329"/>
          </a:xfrm>
          <a:prstGeom prst="rect">
            <a:avLst/>
          </a:prstGeom>
        </p:spPr>
        <p:txBody>
          <a:bodyPr wrap="square">
            <a:spAutoFit/>
          </a:bodyPr>
          <a:lstStyle/>
          <a:p>
            <a:pPr marL="502920" indent="-457200">
              <a:buFont typeface="+mj-lt"/>
              <a:buAutoNum type="arabicPeriod"/>
            </a:pPr>
            <a:r>
              <a:rPr lang="en-US" sz="2400" dirty="0"/>
              <a:t>Convert the number to binary by dividing by 2, till 0 or 1 in the remainder</a:t>
            </a:r>
          </a:p>
          <a:p>
            <a:pPr marL="502920" indent="-457200">
              <a:buFont typeface="+mj-lt"/>
              <a:buAutoNum type="arabicPeriod"/>
            </a:pPr>
            <a:r>
              <a:rPr lang="en-US" sz="2400" dirty="0"/>
              <a:t>Write the remainders in reverse order</a:t>
            </a:r>
          </a:p>
          <a:p>
            <a:pPr marL="502920" indent="-457200">
              <a:buFont typeface="+mj-lt"/>
              <a:buAutoNum type="arabicPeriod"/>
            </a:pPr>
            <a:r>
              <a:rPr lang="en-US" sz="2400" dirty="0"/>
              <a:t>Convert the binary value to hexadecimal</a:t>
            </a:r>
          </a:p>
        </p:txBody>
      </p:sp>
      <p:sp>
        <p:nvSpPr>
          <p:cNvPr id="6" name="Title 1"/>
          <p:cNvSpPr txBox="1">
            <a:spLocks/>
          </p:cNvSpPr>
          <p:nvPr/>
        </p:nvSpPr>
        <p:spPr>
          <a:xfrm>
            <a:off x="1341120" y="3191435"/>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Steps:</a:t>
            </a:r>
          </a:p>
        </p:txBody>
      </p:sp>
    </p:spTree>
    <p:extLst>
      <p:ext uri="{BB962C8B-B14F-4D97-AF65-F5344CB8AC3E}">
        <p14:creationId xmlns:p14="http://schemas.microsoft.com/office/powerpoint/2010/main" val="23383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Example 1: Converting Decimal Value to Hexadecimal</a:t>
            </a:r>
            <a:br>
              <a:rPr lang="en-CA" dirty="0"/>
            </a:br>
            <a:endParaRPr lang="en-US" dirty="0"/>
          </a:p>
        </p:txBody>
      </p:sp>
      <p:sp>
        <p:nvSpPr>
          <p:cNvPr id="3" name="Content Placeholder 2"/>
          <p:cNvSpPr>
            <a:spLocks noGrp="1"/>
          </p:cNvSpPr>
          <p:nvPr>
            <p:ph idx="1"/>
          </p:nvPr>
        </p:nvSpPr>
        <p:spPr>
          <a:xfrm>
            <a:off x="623944" y="1378339"/>
            <a:ext cx="3517751" cy="5218878"/>
          </a:xfrm>
        </p:spPr>
        <p:txBody>
          <a:bodyPr>
            <a:normAutofit/>
          </a:bodyPr>
          <a:lstStyle/>
          <a:p>
            <a:pPr marL="502920" indent="-457200">
              <a:buFont typeface="+mj-lt"/>
              <a:buAutoNum type="arabicPeriod"/>
            </a:pPr>
            <a:r>
              <a:rPr lang="en-US" dirty="0"/>
              <a:t>Convert the number to binary by dividing by 2</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pPr marL="502920" indent="-457200">
              <a:buFont typeface="+mj-lt"/>
              <a:buAutoNum type="arabicPeriod"/>
            </a:pPr>
            <a:r>
              <a:rPr lang="en-US" dirty="0"/>
              <a:t>Write the remainders in reverse order</a:t>
            </a:r>
            <a:br>
              <a:rPr lang="en-US" dirty="0"/>
            </a:br>
            <a:br>
              <a:rPr lang="en-US" dirty="0"/>
            </a:br>
            <a:br>
              <a:rPr lang="en-US" dirty="0"/>
            </a:br>
            <a:br>
              <a:rPr lang="en-US" dirty="0"/>
            </a:br>
            <a:endParaRPr lang="en-US" dirty="0"/>
          </a:p>
        </p:txBody>
      </p:sp>
      <p:pic>
        <p:nvPicPr>
          <p:cNvPr id="6" name="Picture 5"/>
          <p:cNvPicPr>
            <a:picLocks noChangeAspect="1"/>
          </p:cNvPicPr>
          <p:nvPr/>
        </p:nvPicPr>
        <p:blipFill>
          <a:blip r:embed="rId2"/>
          <a:stretch>
            <a:fillRect/>
          </a:stretch>
        </p:blipFill>
        <p:spPr>
          <a:xfrm>
            <a:off x="3974494" y="1539420"/>
            <a:ext cx="7901426" cy="4574510"/>
          </a:xfrm>
          <a:prstGeom prst="rect">
            <a:avLst/>
          </a:prstGeom>
        </p:spPr>
      </p:pic>
    </p:spTree>
    <p:extLst>
      <p:ext uri="{BB962C8B-B14F-4D97-AF65-F5344CB8AC3E}">
        <p14:creationId xmlns:p14="http://schemas.microsoft.com/office/powerpoint/2010/main" val="287460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Example 1: Converting Decimal Value to Unicode</a:t>
            </a:r>
            <a:br>
              <a:rPr lang="en-CA" dirty="0"/>
            </a:br>
            <a:endParaRPr lang="en-US" dirty="0"/>
          </a:p>
        </p:txBody>
      </p:sp>
      <p:sp>
        <p:nvSpPr>
          <p:cNvPr id="3" name="Content Placeholder 2"/>
          <p:cNvSpPr>
            <a:spLocks noGrp="1"/>
          </p:cNvSpPr>
          <p:nvPr>
            <p:ph idx="1"/>
          </p:nvPr>
        </p:nvSpPr>
        <p:spPr>
          <a:xfrm>
            <a:off x="1308848" y="4390480"/>
            <a:ext cx="9542032" cy="5218878"/>
          </a:xfrm>
        </p:spPr>
        <p:txBody>
          <a:bodyPr>
            <a:normAutofit/>
          </a:bodyPr>
          <a:lstStyle/>
          <a:p>
            <a:pPr marL="502920" indent="-457200">
              <a:buFont typeface="+mj-lt"/>
              <a:buAutoNum type="arabicPeriod" startAt="3"/>
            </a:pPr>
            <a:r>
              <a:rPr lang="en-US" dirty="0"/>
              <a:t>Convert the binary value to hexadecimal by grouping the binary value into 4 bits and determining each 4 bit value</a:t>
            </a:r>
          </a:p>
          <a:p>
            <a:pPr marL="502920" indent="-457200">
              <a:buFont typeface="+mj-lt"/>
              <a:buAutoNum type="arabicPeriod" startAt="3"/>
            </a:pPr>
            <a:r>
              <a:rPr lang="en-US" dirty="0"/>
              <a:t>Write the Unicode code point for the hexadecimal value – </a:t>
            </a:r>
            <a:r>
              <a:rPr lang="en-US" b="1" dirty="0"/>
              <a:t>97 decimal = U+0061 </a:t>
            </a:r>
            <a:br>
              <a:rPr lang="en-US" dirty="0"/>
            </a:br>
            <a:br>
              <a:rPr lang="en-US" dirty="0"/>
            </a:br>
            <a:br>
              <a:rPr lang="en-US" dirty="0"/>
            </a:br>
            <a:br>
              <a:rPr lang="en-US" dirty="0"/>
            </a:br>
            <a:endParaRPr lang="en-US" dirty="0"/>
          </a:p>
        </p:txBody>
      </p:sp>
      <p:pic>
        <p:nvPicPr>
          <p:cNvPr id="4" name="Picture 3"/>
          <p:cNvPicPr>
            <a:picLocks noChangeAspect="1"/>
          </p:cNvPicPr>
          <p:nvPr/>
        </p:nvPicPr>
        <p:blipFill>
          <a:blip r:embed="rId2"/>
          <a:stretch>
            <a:fillRect/>
          </a:stretch>
        </p:blipFill>
        <p:spPr>
          <a:xfrm>
            <a:off x="1698782" y="1179371"/>
            <a:ext cx="9152098" cy="2864784"/>
          </a:xfrm>
          <a:prstGeom prst="rect">
            <a:avLst/>
          </a:prstGeom>
        </p:spPr>
      </p:pic>
    </p:spTree>
    <p:extLst>
      <p:ext uri="{BB962C8B-B14F-4D97-AF65-F5344CB8AC3E}">
        <p14:creationId xmlns:p14="http://schemas.microsoft.com/office/powerpoint/2010/main" val="303440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10169562" cy="1233424"/>
          </a:xfrm>
        </p:spPr>
        <p:txBody>
          <a:bodyPr>
            <a:normAutofit fontScale="90000"/>
          </a:bodyPr>
          <a:lstStyle/>
          <a:p>
            <a:r>
              <a:rPr lang="en-CA" b="1" dirty="0"/>
              <a:t>Example 2: Converting Unicode Value U+20AC to UTF-8 Encoding</a:t>
            </a:r>
            <a:br>
              <a:rPr lang="en-CA" dirty="0"/>
            </a:br>
            <a:endParaRPr lang="en-US" dirty="0"/>
          </a:p>
        </p:txBody>
      </p:sp>
      <p:sp>
        <p:nvSpPr>
          <p:cNvPr id="3" name="Content Placeholder 2"/>
          <p:cNvSpPr>
            <a:spLocks noGrp="1"/>
          </p:cNvSpPr>
          <p:nvPr>
            <p:ph idx="1"/>
          </p:nvPr>
        </p:nvSpPr>
        <p:spPr>
          <a:xfrm>
            <a:off x="1341120" y="1586042"/>
            <a:ext cx="4880386" cy="5000495"/>
          </a:xfrm>
        </p:spPr>
        <p:txBody>
          <a:bodyPr>
            <a:normAutofit/>
          </a:bodyPr>
          <a:lstStyle/>
          <a:p>
            <a:r>
              <a:rPr lang="en-US" sz="2400" dirty="0"/>
              <a:t>Unicode characters are represented by hexadecimal notation</a:t>
            </a:r>
          </a:p>
          <a:p>
            <a:r>
              <a:rPr lang="en-US" sz="2400" dirty="0"/>
              <a:t> </a:t>
            </a:r>
            <a:r>
              <a:rPr lang="en-US" sz="2400" u="sng" dirty="0"/>
              <a:t>The value U+20AC is only the bit sequence or the code point to represent the Euro symbol “€”</a:t>
            </a:r>
          </a:p>
          <a:p>
            <a:r>
              <a:rPr lang="en-US" sz="2400" u="sng" dirty="0"/>
              <a:t>It is not the hexadecimal UTF-8 encoded string created by the application layer.</a:t>
            </a:r>
          </a:p>
          <a:p>
            <a:pPr marL="45720" indent="0">
              <a:buNone/>
            </a:pPr>
            <a:br>
              <a:rPr lang="en-US"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pic>
        <p:nvPicPr>
          <p:cNvPr id="6" name="Picture 5"/>
          <p:cNvPicPr>
            <a:picLocks noChangeAspect="1"/>
          </p:cNvPicPr>
          <p:nvPr/>
        </p:nvPicPr>
        <p:blipFill>
          <a:blip r:embed="rId2"/>
          <a:stretch>
            <a:fillRect/>
          </a:stretch>
        </p:blipFill>
        <p:spPr>
          <a:xfrm>
            <a:off x="7359004" y="866941"/>
            <a:ext cx="3858916" cy="2714104"/>
          </a:xfrm>
          <a:prstGeom prst="rect">
            <a:avLst/>
          </a:prstGeom>
        </p:spPr>
      </p:pic>
      <p:sp>
        <p:nvSpPr>
          <p:cNvPr id="7" name="Content Placeholder 2"/>
          <p:cNvSpPr txBox="1">
            <a:spLocks/>
          </p:cNvSpPr>
          <p:nvPr/>
        </p:nvSpPr>
        <p:spPr>
          <a:xfrm>
            <a:off x="6848269" y="4042307"/>
            <a:ext cx="4880386"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502920" indent="-457200">
              <a:buFont typeface="+mj-lt"/>
              <a:buAutoNum type="arabicPeriod"/>
            </a:pPr>
            <a:r>
              <a:rPr lang="en-US" sz="2400" dirty="0"/>
              <a:t>Convert the code point to binary</a:t>
            </a:r>
          </a:p>
          <a:p>
            <a:pPr marL="502920" indent="-457200">
              <a:buFont typeface="+mj-lt"/>
              <a:buAutoNum type="arabicPeriod"/>
            </a:pPr>
            <a:r>
              <a:rPr lang="en-US" sz="2400" dirty="0"/>
              <a:t> Encode the binary value into a UTF-8 multi-byte sequence and</a:t>
            </a:r>
          </a:p>
          <a:p>
            <a:pPr marL="502920" indent="-457200">
              <a:buFont typeface="+mj-lt"/>
              <a:buAutoNum type="arabicPeriod"/>
            </a:pPr>
            <a:r>
              <a:rPr lang="en-US" sz="2400" dirty="0"/>
              <a:t>Then convert the sequence back to hexadecimal.</a:t>
            </a:r>
            <a:endParaRPr lang="en-CA" sz="2400" dirty="0"/>
          </a:p>
          <a:p>
            <a:pPr marL="45720" indent="0">
              <a:buFont typeface="Wingdings" pitchFamily="2" charset="2"/>
              <a:buNone/>
            </a:pPr>
            <a:br>
              <a:rPr lang="en-US" sz="2400" dirty="0"/>
            </a:br>
            <a:br>
              <a:rPr lang="en-US" dirty="0"/>
            </a:br>
            <a:endParaRPr lang="en-US" dirty="0"/>
          </a:p>
        </p:txBody>
      </p:sp>
    </p:spTree>
    <p:extLst>
      <p:ext uri="{BB962C8B-B14F-4D97-AF65-F5344CB8AC3E}">
        <p14:creationId xmlns:p14="http://schemas.microsoft.com/office/powerpoint/2010/main" val="362083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to UTF-8</a:t>
            </a:r>
            <a:br>
              <a:rPr lang="en-CA" dirty="0"/>
            </a:br>
            <a:endParaRPr lang="en-US" dirty="0"/>
          </a:p>
        </p:txBody>
      </p:sp>
      <p:sp>
        <p:nvSpPr>
          <p:cNvPr id="3" name="Content Placeholder 2"/>
          <p:cNvSpPr>
            <a:spLocks noGrp="1"/>
          </p:cNvSpPr>
          <p:nvPr>
            <p:ph idx="1"/>
          </p:nvPr>
        </p:nvSpPr>
        <p:spPr>
          <a:xfrm>
            <a:off x="1341120" y="1586042"/>
            <a:ext cx="4880386" cy="5000495"/>
          </a:xfrm>
        </p:spPr>
        <p:txBody>
          <a:bodyPr>
            <a:normAutofit/>
          </a:bodyPr>
          <a:lstStyle/>
          <a:p>
            <a:r>
              <a:rPr lang="en-US" sz="2400" dirty="0"/>
              <a:t> To convert the code point to UTF-8 encoding, we must first :</a:t>
            </a:r>
            <a:endParaRPr lang="en-CA" sz="2400" dirty="0"/>
          </a:p>
          <a:p>
            <a:pPr marL="45720" indent="0">
              <a:buNone/>
            </a:pPr>
            <a:br>
              <a:rPr lang="en-US"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1341120" y="2854372"/>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502920" indent="-457200">
              <a:buFont typeface="+mj-lt"/>
              <a:buAutoNum type="arabicPeriod"/>
            </a:pPr>
            <a:r>
              <a:rPr lang="en-US" sz="2400" dirty="0"/>
              <a:t>Convert the code point to binary</a:t>
            </a:r>
          </a:p>
          <a:p>
            <a:pPr marL="502920" indent="-457200">
              <a:buFont typeface="+mj-lt"/>
              <a:buAutoNum type="arabicPeriod"/>
            </a:pPr>
            <a:r>
              <a:rPr lang="en-US" sz="2400" dirty="0"/>
              <a:t> Encode the binary value into a UTF-8 multi-byte sequence and</a:t>
            </a:r>
          </a:p>
          <a:p>
            <a:pPr marL="502920" indent="-457200">
              <a:buFont typeface="+mj-lt"/>
              <a:buAutoNum type="arabicPeriod"/>
            </a:pPr>
            <a:r>
              <a:rPr lang="en-US" sz="2400" dirty="0"/>
              <a:t>Then convert the sequence back to hexadecimal.</a:t>
            </a:r>
            <a:endParaRPr lang="en-CA" sz="2400" dirty="0"/>
          </a:p>
          <a:p>
            <a:pPr marL="45720" indent="0">
              <a:buFont typeface="Wingdings" pitchFamily="2" charset="2"/>
              <a:buNone/>
            </a:pPr>
            <a:br>
              <a:rPr lang="en-US" sz="2400" dirty="0"/>
            </a:br>
            <a:br>
              <a:rPr lang="en-US" dirty="0"/>
            </a:br>
            <a:endParaRPr lang="en-US" dirty="0"/>
          </a:p>
        </p:txBody>
      </p:sp>
      <p:pic>
        <p:nvPicPr>
          <p:cNvPr id="8" name="Picture 7"/>
          <p:cNvPicPr>
            <a:picLocks noChangeAspect="1"/>
          </p:cNvPicPr>
          <p:nvPr/>
        </p:nvPicPr>
        <p:blipFill>
          <a:blip r:embed="rId2"/>
          <a:stretch>
            <a:fillRect/>
          </a:stretch>
        </p:blipFill>
        <p:spPr>
          <a:xfrm>
            <a:off x="6696915" y="1951222"/>
            <a:ext cx="5135376" cy="2748027"/>
          </a:xfrm>
          <a:prstGeom prst="rect">
            <a:avLst/>
          </a:prstGeom>
        </p:spPr>
      </p:pic>
    </p:spTree>
    <p:extLst>
      <p:ext uri="{BB962C8B-B14F-4D97-AF65-F5344CB8AC3E}">
        <p14:creationId xmlns:p14="http://schemas.microsoft.com/office/powerpoint/2010/main" val="301724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3" name="Content Placeholder 2"/>
          <p:cNvSpPr>
            <a:spLocks noGrp="1"/>
          </p:cNvSpPr>
          <p:nvPr>
            <p:ph idx="1"/>
          </p:nvPr>
        </p:nvSpPr>
        <p:spPr>
          <a:xfrm>
            <a:off x="1447592" y="1324501"/>
            <a:ext cx="9093630" cy="1020557"/>
          </a:xfrm>
        </p:spPr>
        <p:txBody>
          <a:bodyPr>
            <a:normAutofit/>
          </a:bodyPr>
          <a:lstStyle/>
          <a:p>
            <a:pPr marL="45720" indent="0">
              <a:buNone/>
            </a:pPr>
            <a:r>
              <a:rPr lang="en-US" sz="2400" dirty="0"/>
              <a:t> </a:t>
            </a:r>
            <a:br>
              <a:rPr lang="en-US" dirty="0"/>
            </a:br>
            <a:r>
              <a:rPr lang="en-CA" dirty="0"/>
              <a:t> </a:t>
            </a:r>
            <a:r>
              <a:rPr lang="en-US" dirty="0"/>
              <a:t>If you need to convert hexadecimal to decimal follow the steps below:</a:t>
            </a:r>
            <a:endParaRPr lang="en-CA" dirty="0"/>
          </a:p>
          <a:p>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pic>
        <p:nvPicPr>
          <p:cNvPr id="4" name="Picture 3"/>
          <p:cNvPicPr>
            <a:picLocks noChangeAspect="1"/>
          </p:cNvPicPr>
          <p:nvPr/>
        </p:nvPicPr>
        <p:blipFill>
          <a:blip r:embed="rId2"/>
          <a:stretch>
            <a:fillRect/>
          </a:stretch>
        </p:blipFill>
        <p:spPr>
          <a:xfrm>
            <a:off x="1032212" y="2345058"/>
            <a:ext cx="10378587" cy="3657369"/>
          </a:xfrm>
          <a:prstGeom prst="rect">
            <a:avLst/>
          </a:prstGeom>
        </p:spPr>
      </p:pic>
    </p:spTree>
    <p:extLst>
      <p:ext uri="{BB962C8B-B14F-4D97-AF65-F5344CB8AC3E}">
        <p14:creationId xmlns:p14="http://schemas.microsoft.com/office/powerpoint/2010/main" val="276265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3781313" y="5554710"/>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Font typeface="Wingdings" pitchFamily="2" charset="2"/>
              <a:buNone/>
            </a:pPr>
            <a:br>
              <a:rPr lang="en-US" sz="2400" dirty="0"/>
            </a:br>
            <a:br>
              <a:rPr lang="en-US" dirty="0"/>
            </a:br>
            <a:endParaRPr lang="en-US" dirty="0"/>
          </a:p>
        </p:txBody>
      </p:sp>
      <p:pic>
        <p:nvPicPr>
          <p:cNvPr id="6" name="Picture 5"/>
          <p:cNvPicPr>
            <a:picLocks noChangeAspect="1"/>
          </p:cNvPicPr>
          <p:nvPr/>
        </p:nvPicPr>
        <p:blipFill>
          <a:blip r:embed="rId2"/>
          <a:stretch>
            <a:fillRect/>
          </a:stretch>
        </p:blipFill>
        <p:spPr>
          <a:xfrm>
            <a:off x="1537222" y="1328203"/>
            <a:ext cx="8764066" cy="5012866"/>
          </a:xfrm>
          <a:prstGeom prst="rect">
            <a:avLst/>
          </a:prstGeom>
        </p:spPr>
      </p:pic>
    </p:spTree>
    <p:extLst>
      <p:ext uri="{BB962C8B-B14F-4D97-AF65-F5344CB8AC3E}">
        <p14:creationId xmlns:p14="http://schemas.microsoft.com/office/powerpoint/2010/main" val="6072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725" y="436096"/>
            <a:ext cx="10169562" cy="1233424"/>
          </a:xfrm>
        </p:spPr>
        <p:txBody>
          <a:bodyPr>
            <a:normAutofit fontScale="90000"/>
          </a:bodyPr>
          <a:lstStyle/>
          <a:p>
            <a:r>
              <a:rPr lang="en-CA" b="1" dirty="0"/>
              <a:t>Example 2: Converting Unicode Value U+20AC </a:t>
            </a:r>
            <a:r>
              <a:rPr lang="en-CA" b="1"/>
              <a:t>to UTF-8</a:t>
            </a:r>
            <a:br>
              <a:rPr lang="en-CA" dirty="0"/>
            </a:br>
            <a:endParaRPr lang="en-US" dirty="0"/>
          </a:p>
        </p:txBody>
      </p:sp>
      <p:sp>
        <p:nvSpPr>
          <p:cNvPr id="5" name="Title 1"/>
          <p:cNvSpPr txBox="1">
            <a:spLocks/>
          </p:cNvSpPr>
          <p:nvPr/>
        </p:nvSpPr>
        <p:spPr>
          <a:xfrm>
            <a:off x="1341120" y="1328203"/>
            <a:ext cx="10169562" cy="745162"/>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7" name="Content Placeholder 2"/>
          <p:cNvSpPr txBox="1">
            <a:spLocks/>
          </p:cNvSpPr>
          <p:nvPr/>
        </p:nvSpPr>
        <p:spPr>
          <a:xfrm>
            <a:off x="3781313" y="5554710"/>
            <a:ext cx="5902643" cy="399000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45720" indent="0">
              <a:buFont typeface="Wingdings" pitchFamily="2" charset="2"/>
              <a:buNone/>
            </a:pPr>
            <a:br>
              <a:rPr lang="en-US" sz="2400" dirty="0"/>
            </a:br>
            <a:br>
              <a:rPr lang="en-US" dirty="0"/>
            </a:br>
            <a:endParaRPr lang="en-US" dirty="0"/>
          </a:p>
        </p:txBody>
      </p:sp>
      <p:pic>
        <p:nvPicPr>
          <p:cNvPr id="3" name="Picture 2"/>
          <p:cNvPicPr>
            <a:picLocks noChangeAspect="1"/>
          </p:cNvPicPr>
          <p:nvPr/>
        </p:nvPicPr>
        <p:blipFill>
          <a:blip r:embed="rId2"/>
          <a:stretch>
            <a:fillRect/>
          </a:stretch>
        </p:blipFill>
        <p:spPr>
          <a:xfrm>
            <a:off x="1609724" y="1328203"/>
            <a:ext cx="7662863" cy="4058185"/>
          </a:xfrm>
          <a:prstGeom prst="rect">
            <a:avLst/>
          </a:prstGeom>
        </p:spPr>
      </p:pic>
      <p:sp>
        <p:nvSpPr>
          <p:cNvPr id="8" name="TextBox 7"/>
          <p:cNvSpPr txBox="1"/>
          <p:nvPr/>
        </p:nvSpPr>
        <p:spPr>
          <a:xfrm>
            <a:off x="1136725" y="5843588"/>
            <a:ext cx="10373957" cy="738664"/>
          </a:xfrm>
          <a:prstGeom prst="rect">
            <a:avLst/>
          </a:prstGeom>
          <a:noFill/>
        </p:spPr>
        <p:txBody>
          <a:bodyPr wrap="square" rtlCol="0">
            <a:spAutoFit/>
          </a:bodyPr>
          <a:lstStyle/>
          <a:p>
            <a:r>
              <a:rPr lang="en-CA" sz="2400" dirty="0"/>
              <a:t>The Unicode character U+20AC has a hexadecimal UTF-8 encoding of </a:t>
            </a:r>
            <a:r>
              <a:rPr lang="en-CA" sz="2400" b="1" dirty="0"/>
              <a:t>0xE2 82 AC</a:t>
            </a:r>
            <a:endParaRPr lang="en-CA" sz="2400" dirty="0"/>
          </a:p>
          <a:p>
            <a:endParaRPr lang="en-CA" dirty="0"/>
          </a:p>
        </p:txBody>
      </p:sp>
    </p:spTree>
    <p:extLst>
      <p:ext uri="{BB962C8B-B14F-4D97-AF65-F5344CB8AC3E}">
        <p14:creationId xmlns:p14="http://schemas.microsoft.com/office/powerpoint/2010/main" val="304450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a:t>
            </a:r>
          </a:p>
        </p:txBody>
      </p:sp>
      <p:sp>
        <p:nvSpPr>
          <p:cNvPr id="3" name="Content Placeholder 2"/>
          <p:cNvSpPr>
            <a:spLocks noGrp="1"/>
          </p:cNvSpPr>
          <p:nvPr>
            <p:ph type="body" idx="1"/>
          </p:nvPr>
        </p:nvSpPr>
        <p:spPr/>
        <p:txBody>
          <a:bodyPr/>
          <a:lstStyle/>
          <a:p>
            <a:pPr lvl="0"/>
            <a:r>
              <a:rPr lang="en-US" dirty="0"/>
              <a:t>Protocol Architecture</a:t>
            </a:r>
          </a:p>
        </p:txBody>
      </p:sp>
    </p:spTree>
    <p:extLst>
      <p:ext uri="{BB962C8B-B14F-4D97-AF65-F5344CB8AC3E}">
        <p14:creationId xmlns:p14="http://schemas.microsoft.com/office/powerpoint/2010/main" val="27210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64" y="309414"/>
            <a:ext cx="9509760" cy="792064"/>
          </a:xfrm>
        </p:spPr>
        <p:txBody>
          <a:bodyPr>
            <a:normAutofit fontScale="90000"/>
          </a:bodyPr>
          <a:lstStyle/>
          <a:p>
            <a:r>
              <a:rPr lang="en-CA" b="1" dirty="0"/>
              <a:t>Encoding Alternatives</a:t>
            </a:r>
            <a:br>
              <a:rPr lang="en-CA" b="1"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80135042"/>
              </p:ext>
            </p:extLst>
          </p:nvPr>
        </p:nvGraphicFramePr>
        <p:xfrm>
          <a:off x="4414838" y="1943100"/>
          <a:ext cx="7650481" cy="3246120"/>
        </p:xfrm>
        <a:graphic>
          <a:graphicData uri="http://schemas.openxmlformats.org/drawingml/2006/table">
            <a:tbl>
              <a:tblPr firstRow="1" firstCol="1" bandRow="1">
                <a:tableStyleId>{5C22544A-7EE6-4342-B048-85BDC9FD1C3A}</a:tableStyleId>
              </a:tblPr>
              <a:tblGrid>
                <a:gridCol w="1332603">
                  <a:extLst>
                    <a:ext uri="{9D8B030D-6E8A-4147-A177-3AD203B41FA5}">
                      <a16:colId xmlns:a16="http://schemas.microsoft.com/office/drawing/2014/main" val="4050172367"/>
                    </a:ext>
                  </a:extLst>
                </a:gridCol>
                <a:gridCol w="2038051">
                  <a:extLst>
                    <a:ext uri="{9D8B030D-6E8A-4147-A177-3AD203B41FA5}">
                      <a16:colId xmlns:a16="http://schemas.microsoft.com/office/drawing/2014/main" val="3471967622"/>
                    </a:ext>
                  </a:extLst>
                </a:gridCol>
                <a:gridCol w="4279827">
                  <a:extLst>
                    <a:ext uri="{9D8B030D-6E8A-4147-A177-3AD203B41FA5}">
                      <a16:colId xmlns:a16="http://schemas.microsoft.com/office/drawing/2014/main" val="3179753617"/>
                    </a:ext>
                  </a:extLst>
                </a:gridCol>
              </a:tblGrid>
              <a:tr h="405765">
                <a:tc>
                  <a:txBody>
                    <a:bodyPr/>
                    <a:lstStyle/>
                    <a:p>
                      <a:pPr algn="ctr">
                        <a:lnSpc>
                          <a:spcPct val="115000"/>
                        </a:lnSpc>
                        <a:spcAft>
                          <a:spcPts val="0"/>
                        </a:spcAft>
                      </a:pPr>
                      <a:r>
                        <a:rPr lang="en-CA" sz="2000" dirty="0">
                          <a:effectLst/>
                        </a:rPr>
                        <a:t>Bits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CA" sz="2000" dirty="0">
                          <a:effectLst/>
                        </a:rPr>
                        <a:t>Alternatives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lt1"/>
                          </a:solidFill>
                          <a:effectLst/>
                          <a:latin typeface="+mn-lt"/>
                          <a:ea typeface="+mn-ea"/>
                          <a:cs typeface="+mn-cs"/>
                        </a:rPr>
                        <a:t>Examples</a:t>
                      </a:r>
                    </a:p>
                  </a:txBody>
                  <a:tcPr marL="68580" marR="68580" marT="0" marB="0"/>
                </a:tc>
                <a:extLst>
                  <a:ext uri="{0D108BD9-81ED-4DB2-BD59-A6C34878D82A}">
                    <a16:rowId xmlns:a16="http://schemas.microsoft.com/office/drawing/2014/main" val="288980750"/>
                  </a:ext>
                </a:extLst>
              </a:tr>
              <a:tr h="405765">
                <a:tc>
                  <a:txBody>
                    <a:bodyPr/>
                    <a:lstStyle/>
                    <a:p>
                      <a:pPr marL="0" algn="ctr" defTabSz="914400" rtl="0" eaLnBrk="1" latinLnBrk="0" hangingPunct="1">
                        <a:lnSpc>
                          <a:spcPct val="115000"/>
                        </a:lnSpc>
                        <a:spcAft>
                          <a:spcPts val="0"/>
                        </a:spcAft>
                      </a:pPr>
                      <a:r>
                        <a:rPr lang="en-CA" sz="2000" b="1" kern="1200" dirty="0">
                          <a:solidFill>
                            <a:schemeClr val="lt1"/>
                          </a:solidFill>
                          <a:effectLst/>
                          <a:latin typeface="+mn-lt"/>
                          <a:ea typeface="+mn-ea"/>
                          <a:cs typeface="+mn-cs"/>
                        </a:rPr>
                        <a:t>1</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2</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Yes\No  Male\Female</a:t>
                      </a:r>
                    </a:p>
                  </a:txBody>
                  <a:tcPr marL="68580" marR="68580" marT="0" marB="0"/>
                </a:tc>
                <a:extLst>
                  <a:ext uri="{0D108BD9-81ED-4DB2-BD59-A6C34878D82A}">
                    <a16:rowId xmlns:a16="http://schemas.microsoft.com/office/drawing/2014/main" val="1384763567"/>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2</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4</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Married, Single, Divorced, Widowed</a:t>
                      </a:r>
                    </a:p>
                  </a:txBody>
                  <a:tcPr marL="68580" marR="68580" marT="0" marB="0"/>
                </a:tc>
                <a:extLst>
                  <a:ext uri="{0D108BD9-81ED-4DB2-BD59-A6C34878D82A}">
                    <a16:rowId xmlns:a16="http://schemas.microsoft.com/office/drawing/2014/main" val="668453805"/>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3</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8</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Company Departments</a:t>
                      </a:r>
                    </a:p>
                  </a:txBody>
                  <a:tcPr marL="68580" marR="68580" marT="0" marB="0"/>
                </a:tc>
                <a:extLst>
                  <a:ext uri="{0D108BD9-81ED-4DB2-BD59-A6C34878D82A}">
                    <a16:rowId xmlns:a16="http://schemas.microsoft.com/office/drawing/2014/main" val="3037085064"/>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4</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16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Top 10 Google Searches</a:t>
                      </a:r>
                    </a:p>
                  </a:txBody>
                  <a:tcPr marL="68580" marR="68580" marT="0" marB="0"/>
                </a:tc>
                <a:extLst>
                  <a:ext uri="{0D108BD9-81ED-4DB2-BD59-A6C34878D82A}">
                    <a16:rowId xmlns:a16="http://schemas.microsoft.com/office/drawing/2014/main" val="3771696491"/>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8</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256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Users in company</a:t>
                      </a:r>
                    </a:p>
                  </a:txBody>
                  <a:tcPr marL="68580" marR="68580" marT="0" marB="0"/>
                </a:tc>
                <a:extLst>
                  <a:ext uri="{0D108BD9-81ED-4DB2-BD59-A6C34878D82A}">
                    <a16:rowId xmlns:a16="http://schemas.microsoft.com/office/drawing/2014/main" val="2231329414"/>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16</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65,536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colour levels</a:t>
                      </a:r>
                    </a:p>
                  </a:txBody>
                  <a:tcPr marL="68580" marR="68580" marT="0" marB="0"/>
                </a:tc>
                <a:extLst>
                  <a:ext uri="{0D108BD9-81ED-4DB2-BD59-A6C34878D82A}">
                    <a16:rowId xmlns:a16="http://schemas.microsoft.com/office/drawing/2014/main" val="3684069741"/>
                  </a:ext>
                </a:extLst>
              </a:tr>
              <a:tr h="405765">
                <a:tc>
                  <a:txBody>
                    <a:bodyPr/>
                    <a:lstStyle/>
                    <a:p>
                      <a:pPr marL="0" algn="ctr" defTabSz="914400" rtl="0" eaLnBrk="1" latinLnBrk="0" hangingPunct="1">
                        <a:lnSpc>
                          <a:spcPct val="115000"/>
                        </a:lnSpc>
                        <a:spcAft>
                          <a:spcPts val="0"/>
                        </a:spcAft>
                      </a:pPr>
                      <a:r>
                        <a:rPr lang="en-CA" sz="2000" b="1" kern="1200">
                          <a:solidFill>
                            <a:schemeClr val="lt1"/>
                          </a:solidFill>
                          <a:effectLst/>
                          <a:latin typeface="+mn-lt"/>
                          <a:ea typeface="+mn-ea"/>
                          <a:cs typeface="+mn-cs"/>
                        </a:rPr>
                        <a:t>32</a:t>
                      </a:r>
                    </a:p>
                  </a:txBody>
                  <a:tcPr marL="68580" marR="68580" marT="0" marB="0"/>
                </a:tc>
                <a:tc>
                  <a:txBody>
                    <a:bodyPr/>
                    <a:lstStyle/>
                    <a:p>
                      <a:pPr marL="0" algn="ctr" defTabSz="914400" rtl="0" eaLnBrk="1" latinLnBrk="0" hangingPunct="1">
                        <a:lnSpc>
                          <a:spcPct val="115000"/>
                        </a:lnSpc>
                        <a:spcAft>
                          <a:spcPts val="0"/>
                        </a:spcAft>
                      </a:pPr>
                      <a:r>
                        <a:rPr lang="en-CA" sz="2000" b="1" kern="1200">
                          <a:solidFill>
                            <a:schemeClr val="tx1"/>
                          </a:solidFill>
                          <a:effectLst/>
                          <a:latin typeface="+mn-lt"/>
                          <a:ea typeface="+mn-ea"/>
                          <a:cs typeface="+mn-cs"/>
                        </a:rPr>
                        <a:t>4,294,967,296</a:t>
                      </a:r>
                    </a:p>
                  </a:txBody>
                  <a:tcPr marL="68580" marR="68580" marT="0" marB="0"/>
                </a:tc>
                <a:tc>
                  <a:txBody>
                    <a:bodyPr/>
                    <a:lstStyle/>
                    <a:p>
                      <a:pPr marL="0" algn="ctr" defTabSz="914400" rtl="0" eaLnBrk="1" latinLnBrk="0" hangingPunct="1">
                        <a:lnSpc>
                          <a:spcPct val="115000"/>
                        </a:lnSpc>
                        <a:spcAft>
                          <a:spcPts val="0"/>
                        </a:spcAft>
                      </a:pPr>
                      <a:r>
                        <a:rPr lang="en-CA" sz="2000" b="1" kern="1200" dirty="0">
                          <a:solidFill>
                            <a:schemeClr val="tx1"/>
                          </a:solidFill>
                          <a:effectLst/>
                          <a:latin typeface="+mn-lt"/>
                          <a:ea typeface="+mn-ea"/>
                          <a:cs typeface="+mn-cs"/>
                        </a:rPr>
                        <a:t>Number of IPv4 Addresses</a:t>
                      </a:r>
                    </a:p>
                  </a:txBody>
                  <a:tcPr marL="68580" marR="68580" marT="0" marB="0"/>
                </a:tc>
                <a:extLst>
                  <a:ext uri="{0D108BD9-81ED-4DB2-BD59-A6C34878D82A}">
                    <a16:rowId xmlns:a16="http://schemas.microsoft.com/office/drawing/2014/main" val="3001865589"/>
                  </a:ext>
                </a:extLst>
              </a:tr>
            </a:tbl>
          </a:graphicData>
        </a:graphic>
      </p:graphicFrame>
      <p:sp>
        <p:nvSpPr>
          <p:cNvPr id="6" name="TextBox 5"/>
          <p:cNvSpPr txBox="1"/>
          <p:nvPr/>
        </p:nvSpPr>
        <p:spPr>
          <a:xfrm>
            <a:off x="614363" y="1585913"/>
            <a:ext cx="3800475" cy="5078313"/>
          </a:xfrm>
          <a:prstGeom prst="rect">
            <a:avLst/>
          </a:prstGeom>
          <a:noFill/>
        </p:spPr>
        <p:txBody>
          <a:bodyPr wrap="square" rtlCol="0">
            <a:spAutoFit/>
          </a:bodyPr>
          <a:lstStyle/>
          <a:p>
            <a:pPr marL="285750" indent="-285750">
              <a:buFont typeface="Arial" panose="020B0604020202020204" pitchFamily="34" charset="0"/>
              <a:buChar char="•"/>
            </a:pPr>
            <a:r>
              <a:rPr lang="en-CA" dirty="0"/>
              <a:t>Sometimes the application layer will use a number of bits to represent alternatives, such as a field representing the type of message, or the protocol to use</a:t>
            </a:r>
            <a:br>
              <a:rPr lang="en-CA" dirty="0"/>
            </a:br>
            <a:endParaRPr lang="en-CA" dirty="0"/>
          </a:p>
          <a:p>
            <a:pPr marL="285750" indent="-285750">
              <a:buFont typeface="Arial" panose="020B0604020202020204" pitchFamily="34" charset="0"/>
              <a:buChar char="•"/>
            </a:pPr>
            <a:r>
              <a:rPr lang="en-CA" dirty="0"/>
              <a:t>Many applications today involve voice and video.  To encode an analog signal a special electrical circuit is used called a CODEC (Encoding\Decoding). This circuit measures the amplitude of the wave and converts it into a digital value, called encoding.  When the digital signal is converted back to an analog signal, to play through a speaker, the signal is decoded.</a:t>
            </a:r>
            <a:br>
              <a:rPr lang="en-CA" dirty="0"/>
            </a:br>
            <a:endParaRPr lang="en-CA" dirty="0"/>
          </a:p>
        </p:txBody>
      </p:sp>
    </p:spTree>
    <p:extLst>
      <p:ext uri="{BB962C8B-B14F-4D97-AF65-F5344CB8AC3E}">
        <p14:creationId xmlns:p14="http://schemas.microsoft.com/office/powerpoint/2010/main" val="378100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CA" dirty="0"/>
            </a:br>
            <a:endParaRPr lang="en-US" dirty="0"/>
          </a:p>
        </p:txBody>
      </p:sp>
      <p:pic>
        <p:nvPicPr>
          <p:cNvPr id="4" name="Picture 3"/>
          <p:cNvPicPr>
            <a:picLocks noChangeAspect="1"/>
          </p:cNvPicPr>
          <p:nvPr/>
        </p:nvPicPr>
        <p:blipFill>
          <a:blip r:embed="rId3"/>
          <a:stretch>
            <a:fillRect/>
          </a:stretch>
        </p:blipFill>
        <p:spPr>
          <a:xfrm>
            <a:off x="1731669" y="1415033"/>
            <a:ext cx="7966662" cy="4966231"/>
          </a:xfrm>
          <a:prstGeom prst="rect">
            <a:avLst/>
          </a:prstGeom>
        </p:spPr>
      </p:pic>
      <p:sp>
        <p:nvSpPr>
          <p:cNvPr id="7" name="Title 1"/>
          <p:cNvSpPr txBox="1">
            <a:spLocks/>
          </p:cNvSpPr>
          <p:nvPr/>
        </p:nvSpPr>
        <p:spPr>
          <a:xfrm>
            <a:off x="960120" y="382270"/>
            <a:ext cx="9509760" cy="1233424"/>
          </a:xfrm>
          <a:prstGeom prst="rect">
            <a:avLst/>
          </a:prstGeom>
        </p:spPr>
        <p:txBody>
          <a:bodyPr vert="horz" lIns="91440" tIns="45720" rIns="91440" bIns="45720" rtlCol="0" anchor="b">
            <a:normAutofit fontScale="975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CA" dirty="0"/>
              <a:t>TCP/IP Protocol Stack in Action</a:t>
            </a:r>
            <a:br>
              <a:rPr lang="en-CA" dirty="0"/>
            </a:br>
            <a:endParaRPr lang="en-US" dirty="0"/>
          </a:p>
        </p:txBody>
      </p:sp>
    </p:spTree>
    <p:extLst>
      <p:ext uri="{BB962C8B-B14F-4D97-AF65-F5344CB8AC3E}">
        <p14:creationId xmlns:p14="http://schemas.microsoft.com/office/powerpoint/2010/main" val="83802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Organizations</a:t>
            </a:r>
          </a:p>
        </p:txBody>
      </p:sp>
      <p:sp>
        <p:nvSpPr>
          <p:cNvPr id="3" name="Content Placeholder 2"/>
          <p:cNvSpPr>
            <a:spLocks noGrp="1"/>
          </p:cNvSpPr>
          <p:nvPr>
            <p:ph type="body" idx="1"/>
          </p:nvPr>
        </p:nvSpPr>
        <p:spPr/>
        <p:txBody>
          <a:bodyPr/>
          <a:lstStyle/>
          <a:p>
            <a:pPr lvl="0"/>
            <a:r>
              <a:rPr lang="en-US" dirty="0"/>
              <a:t>International, National, Industry, Professional and Internet</a:t>
            </a:r>
          </a:p>
        </p:txBody>
      </p:sp>
    </p:spTree>
    <p:extLst>
      <p:ext uri="{BB962C8B-B14F-4D97-AF65-F5344CB8AC3E}">
        <p14:creationId xmlns:p14="http://schemas.microsoft.com/office/powerpoint/2010/main" val="57826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Standard Organizations</a:t>
            </a:r>
            <a:br>
              <a:rPr lang="en-CA" dirty="0"/>
            </a:br>
            <a:endParaRPr lang="en-US" dirty="0"/>
          </a:p>
        </p:txBody>
      </p:sp>
      <p:sp>
        <p:nvSpPr>
          <p:cNvPr id="3" name="Content Placeholder 2"/>
          <p:cNvSpPr>
            <a:spLocks noGrp="1"/>
          </p:cNvSpPr>
          <p:nvPr>
            <p:ph idx="1"/>
          </p:nvPr>
        </p:nvSpPr>
        <p:spPr>
          <a:xfrm>
            <a:off x="1127448" y="1340768"/>
            <a:ext cx="4824536" cy="4392488"/>
          </a:xfrm>
        </p:spPr>
        <p:txBody>
          <a:bodyPr>
            <a:normAutofit/>
          </a:bodyPr>
          <a:lstStyle/>
          <a:p>
            <a:pPr lvl="1"/>
            <a:r>
              <a:rPr lang="en-CA" dirty="0"/>
              <a:t>ITU-T  is an agency of the United Nations</a:t>
            </a:r>
          </a:p>
          <a:p>
            <a:pPr lvl="1"/>
            <a:r>
              <a:rPr lang="en-CA" dirty="0"/>
              <a:t>ISO is an independent organization made up of all the national standard organizations</a:t>
            </a:r>
          </a:p>
          <a:p>
            <a:pPr lvl="1"/>
            <a:r>
              <a:rPr lang="en-CA" dirty="0"/>
              <a:t>ANSI and Standard Council of Canada (SCC) – independent national bodies often work together </a:t>
            </a:r>
          </a:p>
          <a:p>
            <a:pPr lvl="1"/>
            <a:r>
              <a:rPr lang="en-CA" dirty="0"/>
              <a:t>EIA\TIA are separate industry organizations that often form joint standards. IEEE is the largest professional organization comprised of engineers</a:t>
            </a:r>
          </a:p>
          <a:p>
            <a:pPr lvl="1"/>
            <a:r>
              <a:rPr lang="en-CA" dirty="0"/>
              <a:t>IETF is an independent body responsible for the Internet</a:t>
            </a:r>
            <a:endParaRPr lang="en-US" dirty="0"/>
          </a:p>
        </p:txBody>
      </p:sp>
      <p:pic>
        <p:nvPicPr>
          <p:cNvPr id="4" name="Picture 3"/>
          <p:cNvPicPr>
            <a:picLocks noChangeAspect="1"/>
          </p:cNvPicPr>
          <p:nvPr/>
        </p:nvPicPr>
        <p:blipFill>
          <a:blip r:embed="rId3"/>
          <a:stretch>
            <a:fillRect/>
          </a:stretch>
        </p:blipFill>
        <p:spPr>
          <a:xfrm>
            <a:off x="5951984" y="1093849"/>
            <a:ext cx="5838825" cy="4886325"/>
          </a:xfrm>
          <a:prstGeom prst="rect">
            <a:avLst/>
          </a:prstGeom>
        </p:spPr>
      </p:pic>
    </p:spTree>
    <p:extLst>
      <p:ext uri="{BB962C8B-B14F-4D97-AF65-F5344CB8AC3E}">
        <p14:creationId xmlns:p14="http://schemas.microsoft.com/office/powerpoint/2010/main" val="26111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1341120" y="1901952"/>
            <a:ext cx="9867448" cy="4123944"/>
          </a:xfrm>
        </p:spPr>
        <p:txBody>
          <a:bodyPr>
            <a:normAutofit fontScale="92500" lnSpcReduction="20000"/>
          </a:bodyPr>
          <a:lstStyle/>
          <a:p>
            <a:pPr marL="502920" indent="-457200">
              <a:buFont typeface="+mj-lt"/>
              <a:buAutoNum type="arabicPeriod"/>
            </a:pPr>
            <a:r>
              <a:rPr lang="en-US" dirty="0"/>
              <a:t> In the late 70’s the ISO developed a 7 layered architecture called Open System Inter-Connection; this model has not replaced TCP/IP, but has modified it by adding the physical and data links to create a 5 layer TCP/IP protocol stack. </a:t>
            </a:r>
          </a:p>
          <a:p>
            <a:pPr marL="502920" indent="-457200">
              <a:buFont typeface="+mj-lt"/>
              <a:buAutoNum type="arabicPeriod"/>
            </a:pPr>
            <a:r>
              <a:rPr lang="en-US" dirty="0"/>
              <a:t>The TCP/IP protocol stack is a layered model with each layer working independently of the other layers.  Each lower layer also provides a service to the layer above.  This modular approach allows changes in cabling with affecting the higher layers.</a:t>
            </a:r>
          </a:p>
          <a:p>
            <a:pPr marL="502920" indent="-457200">
              <a:buFont typeface="+mj-lt"/>
              <a:buAutoNum type="arabicPeriod"/>
            </a:pPr>
            <a:r>
              <a:rPr lang="en-US" dirty="0"/>
              <a:t>Each layer also has a protocol specification. The application layer protocol specification affects the sequence, type and syntax of the messages used in data communications.</a:t>
            </a:r>
          </a:p>
          <a:p>
            <a:pPr marL="502920" indent="-457200">
              <a:buFont typeface="+mj-lt"/>
              <a:buAutoNum type="arabicPeriod"/>
            </a:pPr>
            <a:r>
              <a:rPr lang="en-US" dirty="0"/>
              <a:t>The most important job of the application layer is to convert the message into a digital format.  The most common format today is UTF-8 which is 100% compatible with ASCII 8 bit character set and is self synchronizing.</a:t>
            </a:r>
          </a:p>
          <a:p>
            <a:pPr marL="502920" indent="-457200">
              <a:buFont typeface="+mj-lt"/>
              <a:buAutoNum type="arabicPeriod"/>
            </a:pPr>
            <a:r>
              <a:rPr lang="en-US" dirty="0"/>
              <a:t>Lastly, standards are created by standard organizations which exist at the national, international, industrial, professional and Internet areas. Standards must set in advance of data communication and networking, which requires standard organizations to </a:t>
            </a:r>
            <a:r>
              <a:rPr lang="en-US"/>
              <a:t>work together</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26244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 1970’s</a:t>
            </a:r>
          </a:p>
        </p:txBody>
      </p:sp>
      <p:sp>
        <p:nvSpPr>
          <p:cNvPr id="3" name="Content Placeholder 2"/>
          <p:cNvSpPr>
            <a:spLocks noGrp="1"/>
          </p:cNvSpPr>
          <p:nvPr>
            <p:ph idx="1"/>
          </p:nvPr>
        </p:nvSpPr>
        <p:spPr>
          <a:xfrm>
            <a:off x="1341120" y="1901952"/>
            <a:ext cx="4657898" cy="4498847"/>
          </a:xfrm>
        </p:spPr>
        <p:txBody>
          <a:bodyPr>
            <a:normAutofit fontScale="92500" lnSpcReduction="10000"/>
          </a:bodyPr>
          <a:lstStyle/>
          <a:p>
            <a:r>
              <a:rPr lang="en-CA" dirty="0"/>
              <a:t>In the early days of networking high degree of dissatisfaction among business owners, venders and users</a:t>
            </a:r>
          </a:p>
          <a:p>
            <a:r>
              <a:rPr lang="en-CA" dirty="0"/>
              <a:t>Different network vendor’s used different data formats and data exchange protocols</a:t>
            </a:r>
          </a:p>
          <a:p>
            <a:r>
              <a:rPr lang="en-CA" dirty="0"/>
              <a:t>Had to buy software and hardware from same vendor. </a:t>
            </a:r>
          </a:p>
          <a:p>
            <a:r>
              <a:rPr lang="en-CA" dirty="0"/>
              <a:t>“Vender lock-in” resulted in higher prices. </a:t>
            </a:r>
          </a:p>
          <a:p>
            <a:r>
              <a:rPr lang="en-CA" dirty="0"/>
              <a:t>ISO created task force to develop Open System Inter-Connection (OSI). </a:t>
            </a:r>
          </a:p>
          <a:p>
            <a:r>
              <a:rPr lang="en-CA" dirty="0"/>
              <a:t> TCP/IP was well established when the task force begin, but it was expected that the OSI would replace it</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7" name="Picture 6"/>
          <p:cNvPicPr>
            <a:picLocks noChangeAspect="1"/>
          </p:cNvPicPr>
          <p:nvPr/>
        </p:nvPicPr>
        <p:blipFill>
          <a:blip r:embed="rId2"/>
          <a:stretch>
            <a:fillRect/>
          </a:stretch>
        </p:blipFill>
        <p:spPr>
          <a:xfrm>
            <a:off x="6359236" y="1700784"/>
            <a:ext cx="5610226" cy="4547616"/>
          </a:xfrm>
          <a:prstGeom prst="rect">
            <a:avLst/>
          </a:prstGeom>
        </p:spPr>
      </p:pic>
    </p:spTree>
    <p:extLst>
      <p:ext uri="{BB962C8B-B14F-4D97-AF65-F5344CB8AC3E}">
        <p14:creationId xmlns:p14="http://schemas.microsoft.com/office/powerpoint/2010/main" val="151204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0"/>
            <a:ext cx="9509760" cy="1233424"/>
          </a:xfrm>
        </p:spPr>
        <p:txBody>
          <a:bodyPr/>
          <a:lstStyle/>
          <a:p>
            <a:r>
              <a:rPr lang="en-US" dirty="0"/>
              <a:t>OSI </a:t>
            </a:r>
          </a:p>
        </p:txBody>
      </p:sp>
      <p:sp>
        <p:nvSpPr>
          <p:cNvPr id="3" name="Content Placeholder 2"/>
          <p:cNvSpPr>
            <a:spLocks noGrp="1"/>
          </p:cNvSpPr>
          <p:nvPr>
            <p:ph idx="1"/>
          </p:nvPr>
        </p:nvSpPr>
        <p:spPr>
          <a:xfrm>
            <a:off x="1341119" y="1901952"/>
            <a:ext cx="9811789" cy="4651248"/>
          </a:xfrm>
        </p:spPr>
        <p:txBody>
          <a:bodyPr>
            <a:normAutofit/>
          </a:bodyPr>
          <a:lstStyle/>
          <a:p>
            <a:r>
              <a:rPr lang="en-CA" sz="2800" b="1" dirty="0"/>
              <a:t>…we can expect to see continued usage of other open products such as the </a:t>
            </a:r>
            <a:r>
              <a:rPr lang="en-CA" sz="2800" b="1" i="1" dirty="0"/>
              <a:t>TCP/IP protocol suite</a:t>
            </a:r>
            <a:r>
              <a:rPr lang="en-CA" sz="2800" b="1" dirty="0"/>
              <a:t> (Transmission Control Protocol/Internet Protocol), which provides the basic needs of networking.  Use of the official OSI protocols in data communications and networking will continue to gain popularity, and the OSI will continue to be utilized both in the development of OSI protocols and as a gauge for comparison with other protocols.</a:t>
            </a:r>
          </a:p>
          <a:p>
            <a:r>
              <a:rPr lang="en-CA" sz="1000" dirty="0"/>
              <a:t>Gerald Cole, </a:t>
            </a:r>
            <a:r>
              <a:rPr lang="en-CA" sz="1000" i="1" dirty="0"/>
              <a:t>Computer Networking For System Programmers</a:t>
            </a:r>
            <a:r>
              <a:rPr lang="en-CA" sz="1000" dirty="0"/>
              <a:t>, John Wiley &amp; Sons, New York, 1990, p.24</a:t>
            </a:r>
          </a:p>
          <a:p>
            <a:pPr marL="45720" indent="0">
              <a:buNone/>
            </a:pPr>
            <a:br>
              <a:rPr lang="en-US" b="1" dirty="0"/>
            </a:br>
            <a:endParaRPr lang="en-US" dirty="0"/>
          </a:p>
        </p:txBody>
      </p:sp>
    </p:spTree>
    <p:extLst>
      <p:ext uri="{BB962C8B-B14F-4D97-AF65-F5344CB8AC3E}">
        <p14:creationId xmlns:p14="http://schemas.microsoft.com/office/powerpoint/2010/main" val="358491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Remains Dominant – 5 Layer Protocol Stack</a:t>
            </a:r>
          </a:p>
        </p:txBody>
      </p:sp>
      <p:sp>
        <p:nvSpPr>
          <p:cNvPr id="3" name="Content Placeholder 2"/>
          <p:cNvSpPr>
            <a:spLocks noGrp="1"/>
          </p:cNvSpPr>
          <p:nvPr>
            <p:ph idx="1"/>
          </p:nvPr>
        </p:nvSpPr>
        <p:spPr>
          <a:xfrm>
            <a:off x="1341120" y="1901952"/>
            <a:ext cx="4668289" cy="4127627"/>
          </a:xfrm>
        </p:spPr>
        <p:txBody>
          <a:bodyPr>
            <a:normAutofit fontScale="92500"/>
          </a:bodyPr>
          <a:lstStyle/>
          <a:p>
            <a:r>
              <a:rPr lang="en-US" dirty="0"/>
              <a:t>Development of World Wide Web created exponential growth of the Internet - 1991</a:t>
            </a:r>
          </a:p>
          <a:p>
            <a:r>
              <a:rPr lang="en-US" dirty="0"/>
              <a:t>Advances in network speed and reliability made the OSI 7 layer model  seem unnecessarily complex</a:t>
            </a:r>
          </a:p>
          <a:p>
            <a:r>
              <a:rPr lang="en-US" dirty="0"/>
              <a:t>OSI 7 layer model used to teach networking, but not used in data communications</a:t>
            </a:r>
          </a:p>
          <a:p>
            <a:r>
              <a:rPr lang="en-US" dirty="0"/>
              <a:t>Except, physical layer and data link layers have nearly 100% compliance worldwide</a:t>
            </a:r>
          </a:p>
          <a:p>
            <a:r>
              <a:rPr lang="en-US" dirty="0"/>
              <a:t>Results in a 5 layer TCP/IP model</a:t>
            </a:r>
          </a:p>
        </p:txBody>
      </p:sp>
      <p:pic>
        <p:nvPicPr>
          <p:cNvPr id="4" name="Picture 3"/>
          <p:cNvPicPr>
            <a:picLocks noChangeAspect="1"/>
          </p:cNvPicPr>
          <p:nvPr/>
        </p:nvPicPr>
        <p:blipFill>
          <a:blip r:embed="rId2"/>
          <a:stretch>
            <a:fillRect/>
          </a:stretch>
        </p:blipFill>
        <p:spPr>
          <a:xfrm>
            <a:off x="6009409" y="1907852"/>
            <a:ext cx="6182591" cy="4121727"/>
          </a:xfrm>
          <a:prstGeom prst="rect">
            <a:avLst/>
          </a:prstGeom>
        </p:spPr>
      </p:pic>
    </p:spTree>
    <p:extLst>
      <p:ext uri="{BB962C8B-B14F-4D97-AF65-F5344CB8AC3E}">
        <p14:creationId xmlns:p14="http://schemas.microsoft.com/office/powerpoint/2010/main" val="241571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a:t>
            </a:r>
          </a:p>
        </p:txBody>
      </p:sp>
      <p:sp>
        <p:nvSpPr>
          <p:cNvPr id="3" name="Content Placeholder 2"/>
          <p:cNvSpPr>
            <a:spLocks noGrp="1"/>
          </p:cNvSpPr>
          <p:nvPr>
            <p:ph type="body" idx="1"/>
          </p:nvPr>
        </p:nvSpPr>
        <p:spPr/>
        <p:txBody>
          <a:bodyPr/>
          <a:lstStyle/>
          <a:p>
            <a:pPr lvl="0"/>
            <a:r>
              <a:rPr lang="en-US" dirty="0"/>
              <a:t>Layered Architecture</a:t>
            </a:r>
          </a:p>
        </p:txBody>
      </p:sp>
    </p:spTree>
    <p:extLst>
      <p:ext uri="{BB962C8B-B14F-4D97-AF65-F5344CB8AC3E}">
        <p14:creationId xmlns:p14="http://schemas.microsoft.com/office/powerpoint/2010/main" val="344467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2747"/>
            <a:ext cx="9509760" cy="1233424"/>
          </a:xfrm>
        </p:spPr>
        <p:txBody>
          <a:bodyPr/>
          <a:lstStyle/>
          <a:p>
            <a:r>
              <a:rPr lang="en-US" dirty="0"/>
              <a:t>Layered Architecture</a:t>
            </a:r>
          </a:p>
        </p:txBody>
      </p:sp>
      <p:sp>
        <p:nvSpPr>
          <p:cNvPr id="3" name="Content Placeholder 2"/>
          <p:cNvSpPr>
            <a:spLocks noGrp="1"/>
          </p:cNvSpPr>
          <p:nvPr>
            <p:ph idx="1"/>
          </p:nvPr>
        </p:nvSpPr>
        <p:spPr>
          <a:xfrm>
            <a:off x="1341120" y="1390602"/>
            <a:ext cx="5681077" cy="5467398"/>
          </a:xfrm>
        </p:spPr>
        <p:txBody>
          <a:bodyPr>
            <a:normAutofit fontScale="92500" lnSpcReduction="10000"/>
          </a:bodyPr>
          <a:lstStyle/>
          <a:p>
            <a:r>
              <a:rPr lang="en-US" sz="2400" dirty="0"/>
              <a:t>Each layer operates independently of each other layer</a:t>
            </a:r>
          </a:p>
          <a:p>
            <a:r>
              <a:rPr lang="en-US" sz="2400" dirty="0"/>
              <a:t>Each layer below provides a protocol specification which provides a service to the layer above</a:t>
            </a:r>
          </a:p>
          <a:p>
            <a:r>
              <a:rPr lang="en-US" sz="2400" dirty="0"/>
              <a:t>The road provides a service for the tires of your car</a:t>
            </a:r>
          </a:p>
          <a:p>
            <a:pPr lvl="1"/>
            <a:r>
              <a:rPr lang="en-US" sz="2400" dirty="0"/>
              <a:t>Protocol – how to build a road to support weight of users</a:t>
            </a:r>
          </a:p>
          <a:p>
            <a:r>
              <a:rPr lang="en-US" sz="2400" dirty="0"/>
              <a:t>The tires provide a service for  the car</a:t>
            </a:r>
          </a:p>
          <a:p>
            <a:pPr lvl="1"/>
            <a:r>
              <a:rPr lang="en-US" sz="2400" dirty="0"/>
              <a:t>Protocol – size and thickness of the rubber</a:t>
            </a:r>
          </a:p>
          <a:p>
            <a:r>
              <a:rPr lang="en-US" sz="2400" dirty="0"/>
              <a:t>The car provides a service for the driver</a:t>
            </a:r>
          </a:p>
          <a:p>
            <a:pPr lvl="1"/>
            <a:r>
              <a:rPr lang="en-US" sz="2400" dirty="0"/>
              <a:t>Protocol -  how to  drive the car and rules of the road</a:t>
            </a:r>
          </a:p>
          <a:p>
            <a:endParaRPr lang="en-CA" dirty="0"/>
          </a:p>
          <a:p>
            <a:endParaRPr lang="en-US" dirty="0"/>
          </a:p>
        </p:txBody>
      </p:sp>
      <p:grpSp>
        <p:nvGrpSpPr>
          <p:cNvPr id="5" name="Group 4"/>
          <p:cNvGrpSpPr/>
          <p:nvPr/>
        </p:nvGrpSpPr>
        <p:grpSpPr>
          <a:xfrm>
            <a:off x="7044891" y="2290531"/>
            <a:ext cx="4786891" cy="3431396"/>
            <a:chOff x="0" y="0"/>
            <a:chExt cx="3616325" cy="2027735"/>
          </a:xfrm>
        </p:grpSpPr>
        <p:sp>
          <p:nvSpPr>
            <p:cNvPr id="6" name="Cube 5"/>
            <p:cNvSpPr/>
            <p:nvPr/>
          </p:nvSpPr>
          <p:spPr>
            <a:xfrm>
              <a:off x="0" y="1631950"/>
              <a:ext cx="3616325" cy="395785"/>
            </a:xfrm>
            <a:prstGeom prst="cub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CA" sz="1100">
                  <a:effectLst/>
                  <a:ea typeface="Calibri" panose="020F0502020204030204" pitchFamily="34" charset="0"/>
                  <a:cs typeface="Times New Roman" panose="02020603050405020304" pitchFamily="18" charset="0"/>
                </a:rPr>
                <a:t>Road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0"/>
              <a:ext cx="2724150" cy="1416050"/>
            </a:xfrm>
            <a:prstGeom prst="rect">
              <a:avLst/>
            </a:prstGeom>
            <a:noFill/>
            <a:ln>
              <a:noFill/>
            </a:ln>
          </p:spPr>
        </p:pic>
        <p:sp>
          <p:nvSpPr>
            <p:cNvPr id="8" name="Oval 7"/>
            <p:cNvSpPr/>
            <p:nvPr/>
          </p:nvSpPr>
          <p:spPr>
            <a:xfrm>
              <a:off x="889000" y="1054100"/>
              <a:ext cx="643255" cy="5765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9" name="Oval 8"/>
            <p:cNvSpPr/>
            <p:nvPr/>
          </p:nvSpPr>
          <p:spPr>
            <a:xfrm>
              <a:off x="2438400" y="1054100"/>
              <a:ext cx="643255" cy="5765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0" name="Rectangle 9"/>
            <p:cNvSpPr/>
            <p:nvPr/>
          </p:nvSpPr>
          <p:spPr>
            <a:xfrm>
              <a:off x="1822450" y="577850"/>
              <a:ext cx="222250" cy="304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1" name="Oval 10"/>
            <p:cNvSpPr/>
            <p:nvPr/>
          </p:nvSpPr>
          <p:spPr>
            <a:xfrm>
              <a:off x="1816100" y="273050"/>
              <a:ext cx="228600" cy="25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grpSp>
    </p:spTree>
    <p:extLst>
      <p:ext uri="{BB962C8B-B14F-4D97-AF65-F5344CB8AC3E}">
        <p14:creationId xmlns:p14="http://schemas.microsoft.com/office/powerpoint/2010/main" val="15522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1233424"/>
          </a:xfrm>
        </p:spPr>
        <p:txBody>
          <a:bodyPr/>
          <a:lstStyle/>
          <a:p>
            <a:r>
              <a:rPr lang="en-US" dirty="0"/>
              <a:t>TCP/IP 5 Layer Model</a:t>
            </a:r>
          </a:p>
        </p:txBody>
      </p:sp>
      <p:sp>
        <p:nvSpPr>
          <p:cNvPr id="3" name="Content Placeholder 2"/>
          <p:cNvSpPr>
            <a:spLocks noGrp="1"/>
          </p:cNvSpPr>
          <p:nvPr>
            <p:ph idx="1"/>
          </p:nvPr>
        </p:nvSpPr>
        <p:spPr>
          <a:xfrm>
            <a:off x="1341120" y="1455836"/>
            <a:ext cx="4754880" cy="1074330"/>
          </a:xfrm>
        </p:spPr>
        <p:txBody>
          <a:bodyPr/>
          <a:lstStyle/>
          <a:p>
            <a:r>
              <a:rPr lang="en-US" dirty="0"/>
              <a:t>Application Layer creates the message, defines the protocol, converts message to digital format</a:t>
            </a:r>
          </a:p>
        </p:txBody>
      </p:sp>
      <p:pic>
        <p:nvPicPr>
          <p:cNvPr id="4" name="Picture 3"/>
          <p:cNvPicPr>
            <a:picLocks noChangeAspect="1"/>
          </p:cNvPicPr>
          <p:nvPr/>
        </p:nvPicPr>
        <p:blipFill>
          <a:blip r:embed="rId3"/>
          <a:stretch>
            <a:fillRect/>
          </a:stretch>
        </p:blipFill>
        <p:spPr>
          <a:xfrm>
            <a:off x="6398012" y="1332015"/>
            <a:ext cx="5503107" cy="4846238"/>
          </a:xfrm>
          <a:prstGeom prst="rect">
            <a:avLst/>
          </a:prstGeom>
        </p:spPr>
      </p:pic>
      <p:sp>
        <p:nvSpPr>
          <p:cNvPr id="12" name="Content Placeholder 2"/>
          <p:cNvSpPr txBox="1">
            <a:spLocks/>
          </p:cNvSpPr>
          <p:nvPr/>
        </p:nvSpPr>
        <p:spPr>
          <a:xfrm>
            <a:off x="1493520" y="2530166"/>
            <a:ext cx="4178816" cy="927670"/>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Transport Layer  adds Transport header sequence number\source destination ports  fragmentation/reassembly, flow control</a:t>
            </a:r>
          </a:p>
        </p:txBody>
      </p:sp>
      <p:sp>
        <p:nvSpPr>
          <p:cNvPr id="13" name="Content Placeholder 2"/>
          <p:cNvSpPr txBox="1">
            <a:spLocks/>
          </p:cNvSpPr>
          <p:nvPr/>
        </p:nvSpPr>
        <p:spPr>
          <a:xfrm>
            <a:off x="1493520" y="3457836"/>
            <a:ext cx="4178816" cy="697813"/>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Internet Layer adds IP header, source\destination IP addresses, routing</a:t>
            </a:r>
          </a:p>
        </p:txBody>
      </p:sp>
      <p:sp>
        <p:nvSpPr>
          <p:cNvPr id="14" name="Content Placeholder 2"/>
          <p:cNvSpPr txBox="1">
            <a:spLocks/>
          </p:cNvSpPr>
          <p:nvPr/>
        </p:nvSpPr>
        <p:spPr>
          <a:xfrm>
            <a:off x="1493520" y="4385506"/>
            <a:ext cx="4178816" cy="697813"/>
          </a:xfrm>
          <a:prstGeom prst="rect">
            <a:avLst/>
          </a:prstGeom>
        </p:spPr>
        <p:txBody>
          <a:bodyPr vert="horz" lIns="91440" tIns="45720" rIns="91440" bIns="45720" rtlCol="0">
            <a:normAutofit fontScale="85000" lnSpcReduction="2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Data Link Layer adds Data Link header, source\destination MAC address and trailer, FCS for error checking</a:t>
            </a:r>
          </a:p>
        </p:txBody>
      </p:sp>
      <p:sp>
        <p:nvSpPr>
          <p:cNvPr id="15" name="Content Placeholder 2"/>
          <p:cNvSpPr txBox="1">
            <a:spLocks/>
          </p:cNvSpPr>
          <p:nvPr/>
        </p:nvSpPr>
        <p:spPr>
          <a:xfrm>
            <a:off x="1493520" y="5231800"/>
            <a:ext cx="4178816" cy="697813"/>
          </a:xfrm>
          <a:prstGeom prst="rect">
            <a:avLst/>
          </a:prstGeom>
        </p:spPr>
        <p:txBody>
          <a:bodyPr vert="horz" lIns="91440" tIns="45720" rIns="91440" bIns="45720" rtlCol="0">
            <a:normAutofit fontScale="85000" lnSpcReduction="10000"/>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Physical provides encoding\decoding and transmits bits across physical medium</a:t>
            </a:r>
          </a:p>
        </p:txBody>
      </p:sp>
    </p:spTree>
    <p:extLst>
      <p:ext uri="{BB962C8B-B14F-4D97-AF65-F5344CB8AC3E}">
        <p14:creationId xmlns:p14="http://schemas.microsoft.com/office/powerpoint/2010/main" val="230271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3831</Words>
  <Application>Microsoft Office PowerPoint</Application>
  <PresentationFormat>Widescreen</PresentationFormat>
  <Paragraphs>315</Paragraphs>
  <Slides>34</Slides>
  <Notes>19</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Banded Design Blue 16x9</vt:lpstr>
      <vt:lpstr>DCF255</vt:lpstr>
      <vt:lpstr>Agenda</vt:lpstr>
      <vt:lpstr>TCP/IP</vt:lpstr>
      <vt:lpstr>Late 1970’s</vt:lpstr>
      <vt:lpstr>OSI </vt:lpstr>
      <vt:lpstr>TCP/IP Remains Dominant – 5 Layer Protocol Stack</vt:lpstr>
      <vt:lpstr>TCP/IP</vt:lpstr>
      <vt:lpstr>Layered Architecture</vt:lpstr>
      <vt:lpstr>TCP/IP 5 Layer Model</vt:lpstr>
      <vt:lpstr>Application Layer</vt:lpstr>
      <vt:lpstr>Application Layer</vt:lpstr>
      <vt:lpstr>Protocol Specification</vt:lpstr>
      <vt:lpstr>Message Sequence - HTTP  </vt:lpstr>
      <vt:lpstr> Message Type- HTTP  </vt:lpstr>
      <vt:lpstr> Message Syntax - HTTP  </vt:lpstr>
      <vt:lpstr>   HTTP Request Message </vt:lpstr>
      <vt:lpstr>   HTTP Response Message </vt:lpstr>
      <vt:lpstr>Message Encoding</vt:lpstr>
      <vt:lpstr>UTF-8 Encoding</vt:lpstr>
      <vt:lpstr>UTF-8 Encoding</vt:lpstr>
      <vt:lpstr>UTF-8 Encoding</vt:lpstr>
      <vt:lpstr>UTF-8 Encoding: Examples</vt:lpstr>
      <vt:lpstr>Example 1: Converting Decimal Value to Hexadecimal </vt:lpstr>
      <vt:lpstr>Example 1: Converting Decimal Value to Unicode </vt:lpstr>
      <vt:lpstr>Example 2: Converting Unicode Value U+20AC to UTF-8 Encoding </vt:lpstr>
      <vt:lpstr>Example 2: Converting Unicode Value U+20AC to UTF-8 </vt:lpstr>
      <vt:lpstr>Example 2: Converting Unicode Value U+20AC to UTF-8 </vt:lpstr>
      <vt:lpstr>Example 2: Converting Unicode Value U+20AC to UTF-8 </vt:lpstr>
      <vt:lpstr>Example 2: Converting Unicode Value U+20AC to UTF-8 </vt:lpstr>
      <vt:lpstr>Encoding Alternatives </vt:lpstr>
      <vt:lpstr> </vt:lpstr>
      <vt:lpstr>Standard Organizations</vt:lpstr>
      <vt:lpstr>Standard Organizations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Danny Roy</cp:lastModifiedBy>
  <cp:revision>56</cp:revision>
  <dcterms:created xsi:type="dcterms:W3CDTF">2016-12-24T15:17:24Z</dcterms:created>
  <dcterms:modified xsi:type="dcterms:W3CDTF">2019-01-15T19:31:05Z</dcterms:modified>
</cp:coreProperties>
</file>