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9" r:id="rId3"/>
    <p:sldId id="284" r:id="rId4"/>
    <p:sldId id="283" r:id="rId5"/>
    <p:sldId id="286" r:id="rId6"/>
    <p:sldId id="257" r:id="rId7"/>
    <p:sldId id="287" r:id="rId8"/>
    <p:sldId id="290" r:id="rId9"/>
    <p:sldId id="291" r:id="rId10"/>
    <p:sldId id="289" r:id="rId11"/>
    <p:sldId id="292" r:id="rId12"/>
    <p:sldId id="293" r:id="rId13"/>
    <p:sldId id="28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hivo" pitchFamily="2" charset="77"/>
      <p:regular r:id="rId20"/>
      <p:bold r:id="rId21"/>
      <p:italic r:id="rId22"/>
      <p:boldItalic r:id="rId23"/>
    </p:embeddedFont>
    <p:embeddedFont>
      <p:font typeface="Microsoft JhengHei" panose="020B0604030504040204" pitchFamily="34" charset="-120"/>
      <p:regular r:id="rId24"/>
      <p:bold r:id="rId25"/>
    </p:embeddedFont>
    <p:embeddedFont>
      <p:font typeface="Roboto Slab" pitchFamily="2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8CA4E0-A6D0-49F3-8E0C-B38045035FFE}">
  <a:tblStyle styleId="{FB8CA4E0-A6D0-49F3-8E0C-B38045035F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88"/>
    <p:restoredTop sz="94697"/>
  </p:normalViewPr>
  <p:slideViewPr>
    <p:cSldViewPr snapToGrid="0" snapToObjects="1">
      <p:cViewPr varScale="1">
        <p:scale>
          <a:sx n="109" d="100"/>
          <a:sy n="109" d="100"/>
        </p:scale>
        <p:origin x="18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08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241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64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60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202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337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858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18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"/>
          <p:cNvSpPr txBox="1"/>
          <p:nvPr/>
        </p:nvSpPr>
        <p:spPr>
          <a:xfrm>
            <a:off x="239550" y="339696"/>
            <a:ext cx="777000" cy="6537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0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-239" y="-106"/>
            <a:ext cx="9143821" cy="5143317"/>
            <a:chOff x="6361595" y="2777133"/>
            <a:chExt cx="2856819" cy="1606935"/>
          </a:xfrm>
        </p:grpSpPr>
        <p:sp>
          <p:nvSpPr>
            <p:cNvPr id="60" name="Google Shape;60;p6"/>
            <p:cNvSpPr/>
            <p:nvPr/>
          </p:nvSpPr>
          <p:spPr>
            <a:xfrm>
              <a:off x="6361595" y="3328877"/>
              <a:ext cx="2856819" cy="1055191"/>
            </a:xfrm>
            <a:custGeom>
              <a:avLst/>
              <a:gdLst/>
              <a:ahLst/>
              <a:cxnLst/>
              <a:rect l="l" t="t" r="r" b="b"/>
              <a:pathLst>
                <a:path w="2856819" h="1055191" extrusionOk="0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61595" y="3581367"/>
              <a:ext cx="471672" cy="250031"/>
            </a:xfrm>
            <a:custGeom>
              <a:avLst/>
              <a:gdLst/>
              <a:ahLst/>
              <a:cxnLst/>
              <a:rect l="l" t="t" r="r" b="b"/>
              <a:pathLst>
                <a:path w="471672" h="250031" extrusionOk="0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188769" y="3160702"/>
              <a:ext cx="1029645" cy="349746"/>
            </a:xfrm>
            <a:custGeom>
              <a:avLst/>
              <a:gdLst/>
              <a:ahLst/>
              <a:cxnLst/>
              <a:rect l="l" t="t" r="r" b="b"/>
              <a:pathLst>
                <a:path w="1029645" h="349746" extrusionOk="0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61595" y="3343125"/>
              <a:ext cx="868949" cy="319980"/>
            </a:xfrm>
            <a:custGeom>
              <a:avLst/>
              <a:gdLst/>
              <a:ahLst/>
              <a:cxnLst/>
              <a:rect l="l" t="t" r="r" b="b"/>
              <a:pathLst>
                <a:path w="868949" h="319980" extrusionOk="0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361595" y="3286479"/>
              <a:ext cx="236580" cy="209847"/>
            </a:xfrm>
            <a:custGeom>
              <a:avLst/>
              <a:gdLst/>
              <a:ahLst/>
              <a:cxnLst/>
              <a:rect l="l" t="t" r="r" b="b"/>
              <a:pathLst>
                <a:path w="236580" h="209847" extrusionOk="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331610" y="2824350"/>
              <a:ext cx="886804" cy="324445"/>
            </a:xfrm>
            <a:custGeom>
              <a:avLst/>
              <a:gdLst/>
              <a:ahLst/>
              <a:cxnLst/>
              <a:rect l="l" t="t" r="r" b="b"/>
              <a:pathLst>
                <a:path w="886804" h="324445" extrusionOk="0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868978" y="2954026"/>
              <a:ext cx="660639" cy="284261"/>
            </a:xfrm>
            <a:custGeom>
              <a:avLst/>
              <a:gdLst/>
              <a:ahLst/>
              <a:cxnLst/>
              <a:rect l="l" t="t" r="r" b="b"/>
              <a:pathLst>
                <a:path w="660639" h="284261" extrusionOk="0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093655" y="2777133"/>
              <a:ext cx="1438825" cy="253007"/>
            </a:xfrm>
            <a:custGeom>
              <a:avLst/>
              <a:gdLst/>
              <a:ahLst/>
              <a:cxnLst/>
              <a:rect l="l" t="t" r="r" b="b"/>
              <a:pathLst>
                <a:path w="1438825" h="253007" extrusionOk="0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2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CA388"/>
            </a:gs>
            <a:gs pos="100000">
              <a:srgbClr val="A6D683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293913" y="178789"/>
            <a:ext cx="8098971" cy="31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err="1"/>
              <a:t>BabyShark</a:t>
            </a:r>
            <a:br>
              <a:rPr lang="en" dirty="0"/>
            </a:br>
            <a:r>
              <a:rPr lang="en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Online Shop </a:t>
            </a:r>
            <a:br>
              <a:rPr lang="en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sz="2400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sz="4000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br>
              <a:rPr lang="e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Database Project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972A9D-0891-964B-A287-4661CEB73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354" y="997651"/>
            <a:ext cx="2329617" cy="2329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DAD000-EB58-764B-8D07-63FACA0C0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134" y="3834965"/>
            <a:ext cx="2748643" cy="916214"/>
          </a:xfrm>
          <a:prstGeom prst="rect">
            <a:avLst/>
          </a:prstGeom>
        </p:spPr>
      </p:pic>
      <p:sp>
        <p:nvSpPr>
          <p:cNvPr id="9" name="Google Shape;140;p13">
            <a:extLst>
              <a:ext uri="{FF2B5EF4-FFF2-40B4-BE49-F238E27FC236}">
                <a16:creationId xmlns:a16="http://schemas.microsoft.com/office/drawing/2014/main" id="{692FC575-A87F-1E42-904D-81F64FEFDBC0}"/>
              </a:ext>
            </a:extLst>
          </p:cNvPr>
          <p:cNvSpPr txBox="1">
            <a:spLocks/>
          </p:cNvSpPr>
          <p:nvPr/>
        </p:nvSpPr>
        <p:spPr>
          <a:xfrm>
            <a:off x="0" y="4849586"/>
            <a:ext cx="8098971" cy="293914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Louise BOUREY, Owen BURGAUD, Paul DORFFER, Stéphane DUC©HEMIN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457199" y="0"/>
            <a:ext cx="5915025" cy="280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The Queries</a:t>
            </a:r>
            <a:endParaRPr sz="8000" dirty="0"/>
          </a:p>
        </p:txBody>
      </p:sp>
      <p:sp>
        <p:nvSpPr>
          <p:cNvPr id="272" name="Google Shape;272;p2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7570B7-612D-F541-9BF4-651B66FD57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996"/>
          <a:stretch/>
        </p:blipFill>
        <p:spPr>
          <a:xfrm>
            <a:off x="4724016" y="2589371"/>
            <a:ext cx="6261218" cy="954106"/>
          </a:xfrm>
          <a:prstGeom prst="rect">
            <a:avLst/>
          </a:prstGeom>
        </p:spPr>
      </p:pic>
      <p:sp>
        <p:nvSpPr>
          <p:cNvPr id="7" name="Google Shape;270;p27">
            <a:extLst>
              <a:ext uri="{FF2B5EF4-FFF2-40B4-BE49-F238E27FC236}">
                <a16:creationId xmlns:a16="http://schemas.microsoft.com/office/drawing/2014/main" id="{8EFEFAD8-51D8-0C4E-87CB-52AA8AE1BB89}"/>
              </a:ext>
            </a:extLst>
          </p:cNvPr>
          <p:cNvSpPr txBox="1">
            <a:spLocks/>
          </p:cNvSpPr>
          <p:nvPr/>
        </p:nvSpPr>
        <p:spPr>
          <a:xfrm>
            <a:off x="627877" y="645917"/>
            <a:ext cx="5915025" cy="28002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sz="2000" dirty="0">
                <a:solidFill>
                  <a:schemeClr val="bg1"/>
                </a:solidFill>
              </a:rPr>
              <a:t>Change </a:t>
            </a:r>
            <a:r>
              <a:rPr lang="fr-FR" sz="2000" dirty="0" err="1">
                <a:solidFill>
                  <a:schemeClr val="bg1"/>
                </a:solidFill>
              </a:rPr>
              <a:t>Password</a:t>
            </a: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F80614-B2B7-374A-B4E5-56EE44A434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446" b="18963"/>
          <a:stretch/>
        </p:blipFill>
        <p:spPr>
          <a:xfrm>
            <a:off x="0" y="4217684"/>
            <a:ext cx="9144000" cy="2798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39B0E0-FD2C-4B4E-8727-FAF79E3C9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189" y="0"/>
            <a:ext cx="2748643" cy="916214"/>
          </a:xfrm>
          <a:prstGeom prst="rect">
            <a:avLst/>
          </a:prstGeom>
        </p:spPr>
      </p:pic>
      <p:sp>
        <p:nvSpPr>
          <p:cNvPr id="12" name="Google Shape;140;p13">
            <a:extLst>
              <a:ext uri="{FF2B5EF4-FFF2-40B4-BE49-F238E27FC236}">
                <a16:creationId xmlns:a16="http://schemas.microsoft.com/office/drawing/2014/main" id="{190CBF93-09CD-6D41-A8B1-3CBFDC4171E5}"/>
              </a:ext>
            </a:extLst>
          </p:cNvPr>
          <p:cNvSpPr txBox="1">
            <a:spLocks/>
          </p:cNvSpPr>
          <p:nvPr/>
        </p:nvSpPr>
        <p:spPr>
          <a:xfrm>
            <a:off x="3100387" y="4919200"/>
            <a:ext cx="8098971" cy="293914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Louise BOUREY, Owen BURGAUD, Paul DORFFER, Stéphane DUCHEMIN</a:t>
            </a:r>
          </a:p>
        </p:txBody>
      </p:sp>
      <p:sp>
        <p:nvSpPr>
          <p:cNvPr id="9" name="Google Shape;148;p14">
            <a:extLst>
              <a:ext uri="{FF2B5EF4-FFF2-40B4-BE49-F238E27FC236}">
                <a16:creationId xmlns:a16="http://schemas.microsoft.com/office/drawing/2014/main" id="{6D0FC804-2129-B145-9395-884831D554D7}"/>
              </a:ext>
            </a:extLst>
          </p:cNvPr>
          <p:cNvSpPr txBox="1">
            <a:spLocks/>
          </p:cNvSpPr>
          <p:nvPr/>
        </p:nvSpPr>
        <p:spPr>
          <a:xfrm>
            <a:off x="7141997" y="1505593"/>
            <a:ext cx="22017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171450" indent="-171450">
              <a:spcBef>
                <a:spcPts val="1000"/>
              </a:spcBef>
              <a:buClr>
                <a:schemeClr val="dk1"/>
              </a:buClr>
              <a:buSzPts val="1100"/>
            </a:pPr>
            <a:endParaRPr lang="fr-FR" dirty="0">
              <a:solidFill>
                <a:srgbClr val="2CA388"/>
              </a:solidFill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-FR" sz="2800" dirty="0">
                <a:solidFill>
                  <a:srgbClr val="2CA388"/>
                </a:solidFill>
              </a:rPr>
              <a:t>The </a:t>
            </a:r>
            <a:r>
              <a:rPr lang="fr-FR" sz="2800" dirty="0" err="1">
                <a:solidFill>
                  <a:srgbClr val="2CA388"/>
                </a:solidFill>
              </a:rPr>
              <a:t>Query</a:t>
            </a:r>
            <a:endParaRPr lang="fr-FR" sz="2800" dirty="0">
              <a:solidFill>
                <a:srgbClr val="2CA388"/>
              </a:solidFill>
            </a:endParaRP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endParaRPr lang="fr-FR" dirty="0">
              <a:solidFill>
                <a:srgbClr val="2CA388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EEAD72-EAB6-E044-B325-EE41C36752C0}"/>
              </a:ext>
            </a:extLst>
          </p:cNvPr>
          <p:cNvCxnSpPr>
            <a:cxnSpLocks/>
          </p:cNvCxnSpPr>
          <p:nvPr/>
        </p:nvCxnSpPr>
        <p:spPr>
          <a:xfrm flipH="1">
            <a:off x="7495468" y="2538960"/>
            <a:ext cx="462118" cy="27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Google Shape;148;p14">
            <a:extLst>
              <a:ext uri="{FF2B5EF4-FFF2-40B4-BE49-F238E27FC236}">
                <a16:creationId xmlns:a16="http://schemas.microsoft.com/office/drawing/2014/main" id="{AB081865-7A3D-FF42-8302-EBC326DAD649}"/>
              </a:ext>
            </a:extLst>
          </p:cNvPr>
          <p:cNvSpPr txBox="1">
            <a:spLocks/>
          </p:cNvSpPr>
          <p:nvPr/>
        </p:nvSpPr>
        <p:spPr>
          <a:xfrm>
            <a:off x="1696368" y="2473605"/>
            <a:ext cx="22017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171450" indent="-171450">
              <a:spcBef>
                <a:spcPts val="1000"/>
              </a:spcBef>
              <a:buClr>
                <a:schemeClr val="dk1"/>
              </a:buClr>
              <a:buSzPts val="1100"/>
            </a:pPr>
            <a:endParaRPr lang="fr-FR" dirty="0">
              <a:solidFill>
                <a:srgbClr val="2CA388"/>
              </a:solidFill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-FR" sz="2800" dirty="0">
                <a:solidFill>
                  <a:srgbClr val="2CA388"/>
                </a:solidFill>
              </a:rPr>
              <a:t>The </a:t>
            </a:r>
            <a:r>
              <a:rPr lang="fr-FR" sz="2800" dirty="0" err="1">
                <a:solidFill>
                  <a:srgbClr val="2CA388"/>
                </a:solidFill>
              </a:rPr>
              <a:t>Result</a:t>
            </a:r>
            <a:endParaRPr lang="fr-FR" sz="2800" dirty="0">
              <a:solidFill>
                <a:srgbClr val="2CA388"/>
              </a:solidFill>
            </a:endParaRP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endParaRPr lang="fr-FR" dirty="0">
              <a:solidFill>
                <a:srgbClr val="2CA388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5B0EF7-7243-FD41-91C3-8B4ECDFC6690}"/>
              </a:ext>
            </a:extLst>
          </p:cNvPr>
          <p:cNvCxnSpPr>
            <a:cxnSpLocks/>
          </p:cNvCxnSpPr>
          <p:nvPr/>
        </p:nvCxnSpPr>
        <p:spPr>
          <a:xfrm>
            <a:off x="2797217" y="3570593"/>
            <a:ext cx="1" cy="47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63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457199" y="0"/>
            <a:ext cx="5915025" cy="280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The Queries</a:t>
            </a:r>
            <a:endParaRPr sz="8000" dirty="0"/>
          </a:p>
        </p:txBody>
      </p:sp>
      <p:sp>
        <p:nvSpPr>
          <p:cNvPr id="272" name="Google Shape;272;p2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270;p27">
            <a:extLst>
              <a:ext uri="{FF2B5EF4-FFF2-40B4-BE49-F238E27FC236}">
                <a16:creationId xmlns:a16="http://schemas.microsoft.com/office/drawing/2014/main" id="{8EFEFAD8-51D8-0C4E-87CB-52AA8AE1BB89}"/>
              </a:ext>
            </a:extLst>
          </p:cNvPr>
          <p:cNvSpPr txBox="1">
            <a:spLocks/>
          </p:cNvSpPr>
          <p:nvPr/>
        </p:nvSpPr>
        <p:spPr>
          <a:xfrm>
            <a:off x="642164" y="645917"/>
            <a:ext cx="5915025" cy="2751335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sz="2000" dirty="0" err="1">
                <a:solidFill>
                  <a:schemeClr val="bg1"/>
                </a:solidFill>
              </a:rPr>
              <a:t>Add</a:t>
            </a:r>
            <a:r>
              <a:rPr lang="fr-FR" sz="2000" dirty="0">
                <a:solidFill>
                  <a:schemeClr val="bg1"/>
                </a:solidFill>
              </a:rPr>
              <a:t> Client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9F798C-8403-4F41-8C73-7998ADC63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70004"/>
            <a:ext cx="9144000" cy="8061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DBC2CD-3840-9F42-8F65-BCB3013F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189" y="0"/>
            <a:ext cx="2748643" cy="916214"/>
          </a:xfrm>
          <a:prstGeom prst="rect">
            <a:avLst/>
          </a:prstGeom>
        </p:spPr>
      </p:pic>
      <p:sp>
        <p:nvSpPr>
          <p:cNvPr id="13" name="Google Shape;140;p13">
            <a:extLst>
              <a:ext uri="{FF2B5EF4-FFF2-40B4-BE49-F238E27FC236}">
                <a16:creationId xmlns:a16="http://schemas.microsoft.com/office/drawing/2014/main" id="{C5E489F8-7069-5846-8D23-8C42AE819753}"/>
              </a:ext>
            </a:extLst>
          </p:cNvPr>
          <p:cNvSpPr txBox="1">
            <a:spLocks/>
          </p:cNvSpPr>
          <p:nvPr/>
        </p:nvSpPr>
        <p:spPr>
          <a:xfrm>
            <a:off x="3100387" y="4919200"/>
            <a:ext cx="8098971" cy="293914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Louise BOUREY, Owen BURGAUD, Paul DORFFER, Stéphane DUCHEMIN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604BE8-916D-DF4C-9C92-68191FD9B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66330"/>
            <a:ext cx="9144000" cy="183799"/>
          </a:xfrm>
          <a:prstGeom prst="rect">
            <a:avLst/>
          </a:prstGeom>
        </p:spPr>
      </p:pic>
      <p:sp>
        <p:nvSpPr>
          <p:cNvPr id="10" name="Google Shape;148;p14">
            <a:extLst>
              <a:ext uri="{FF2B5EF4-FFF2-40B4-BE49-F238E27FC236}">
                <a16:creationId xmlns:a16="http://schemas.microsoft.com/office/drawing/2014/main" id="{5B04620F-52DC-D446-9ACB-3516424A50AE}"/>
              </a:ext>
            </a:extLst>
          </p:cNvPr>
          <p:cNvSpPr txBox="1">
            <a:spLocks/>
          </p:cNvSpPr>
          <p:nvPr/>
        </p:nvSpPr>
        <p:spPr>
          <a:xfrm>
            <a:off x="3652491" y="2085509"/>
            <a:ext cx="22017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171450" indent="-171450">
              <a:spcBef>
                <a:spcPts val="1000"/>
              </a:spcBef>
              <a:buClr>
                <a:schemeClr val="dk1"/>
              </a:buClr>
              <a:buSzPts val="1100"/>
            </a:pPr>
            <a:endParaRPr lang="fr-FR" dirty="0">
              <a:solidFill>
                <a:srgbClr val="2CA388"/>
              </a:solidFill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-FR" sz="2800" dirty="0">
                <a:solidFill>
                  <a:srgbClr val="2CA388"/>
                </a:solidFill>
              </a:rPr>
              <a:t>The </a:t>
            </a:r>
            <a:r>
              <a:rPr lang="fr-FR" sz="2800" dirty="0" err="1">
                <a:solidFill>
                  <a:srgbClr val="2CA388"/>
                </a:solidFill>
              </a:rPr>
              <a:t>Query</a:t>
            </a:r>
            <a:endParaRPr lang="fr-FR" sz="2800" dirty="0">
              <a:solidFill>
                <a:srgbClr val="2CA388"/>
              </a:solidFill>
            </a:endParaRP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endParaRPr lang="fr-FR" dirty="0">
              <a:solidFill>
                <a:srgbClr val="2CA388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C2CBDA-BB75-194C-8768-00F126117086}"/>
              </a:ext>
            </a:extLst>
          </p:cNvPr>
          <p:cNvCxnSpPr>
            <a:cxnSpLocks/>
          </p:cNvCxnSpPr>
          <p:nvPr/>
        </p:nvCxnSpPr>
        <p:spPr>
          <a:xfrm flipH="1">
            <a:off x="4005962" y="3118876"/>
            <a:ext cx="462118" cy="27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Google Shape;148;p14">
            <a:extLst>
              <a:ext uri="{FF2B5EF4-FFF2-40B4-BE49-F238E27FC236}">
                <a16:creationId xmlns:a16="http://schemas.microsoft.com/office/drawing/2014/main" id="{BE34029D-4E8C-DF48-AF18-15AF47964D19}"/>
              </a:ext>
            </a:extLst>
          </p:cNvPr>
          <p:cNvSpPr txBox="1">
            <a:spLocks/>
          </p:cNvSpPr>
          <p:nvPr/>
        </p:nvSpPr>
        <p:spPr>
          <a:xfrm>
            <a:off x="1155614" y="3778000"/>
            <a:ext cx="22017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171450" indent="-171450">
              <a:spcBef>
                <a:spcPts val="1000"/>
              </a:spcBef>
              <a:buClr>
                <a:schemeClr val="dk1"/>
              </a:buClr>
              <a:buSzPts val="1100"/>
            </a:pPr>
            <a:endParaRPr lang="fr-FR" dirty="0">
              <a:solidFill>
                <a:srgbClr val="2CA388"/>
              </a:solidFill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-FR" sz="2800" dirty="0">
                <a:solidFill>
                  <a:srgbClr val="2CA388"/>
                </a:solidFill>
              </a:rPr>
              <a:t>The </a:t>
            </a:r>
            <a:r>
              <a:rPr lang="fr-FR" sz="2800" dirty="0" err="1">
                <a:solidFill>
                  <a:srgbClr val="2CA388"/>
                </a:solidFill>
              </a:rPr>
              <a:t>Result</a:t>
            </a:r>
            <a:endParaRPr lang="fr-FR" sz="2800" dirty="0">
              <a:solidFill>
                <a:srgbClr val="2CA388"/>
              </a:solidFill>
            </a:endParaRP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endParaRPr lang="fr-FR" dirty="0">
              <a:solidFill>
                <a:srgbClr val="2CA3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277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457199" y="0"/>
            <a:ext cx="5915025" cy="280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The Queries</a:t>
            </a:r>
            <a:endParaRPr sz="8000" dirty="0"/>
          </a:p>
        </p:txBody>
      </p:sp>
      <p:sp>
        <p:nvSpPr>
          <p:cNvPr id="272" name="Google Shape;272;p2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Google Shape;270;p27">
            <a:extLst>
              <a:ext uri="{FF2B5EF4-FFF2-40B4-BE49-F238E27FC236}">
                <a16:creationId xmlns:a16="http://schemas.microsoft.com/office/drawing/2014/main" id="{8EFEFAD8-51D8-0C4E-87CB-52AA8AE1BB89}"/>
              </a:ext>
            </a:extLst>
          </p:cNvPr>
          <p:cNvSpPr txBox="1">
            <a:spLocks/>
          </p:cNvSpPr>
          <p:nvPr/>
        </p:nvSpPr>
        <p:spPr>
          <a:xfrm>
            <a:off x="642164" y="645917"/>
            <a:ext cx="5915025" cy="2751335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sz="2000" dirty="0">
                <a:solidFill>
                  <a:schemeClr val="bg1"/>
                </a:solidFill>
              </a:rPr>
              <a:t>Change </a:t>
            </a:r>
            <a:r>
              <a:rPr lang="fr-FR" sz="2000" dirty="0" err="1">
                <a:solidFill>
                  <a:schemeClr val="bg1"/>
                </a:solidFill>
              </a:rPr>
              <a:t>Contract</a:t>
            </a: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FC4408-4DC6-A041-9E10-4634E1739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86" y="2462895"/>
            <a:ext cx="3629025" cy="1705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8BE54E-E829-D840-AE3F-20CCC3F2A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357" y="4149943"/>
            <a:ext cx="2748643" cy="916214"/>
          </a:xfrm>
          <a:prstGeom prst="rect">
            <a:avLst/>
          </a:prstGeom>
        </p:spPr>
      </p:pic>
      <p:sp>
        <p:nvSpPr>
          <p:cNvPr id="11" name="Google Shape;140;p13">
            <a:extLst>
              <a:ext uri="{FF2B5EF4-FFF2-40B4-BE49-F238E27FC236}">
                <a16:creationId xmlns:a16="http://schemas.microsoft.com/office/drawing/2014/main" id="{A9CDE917-093D-B044-83CB-599DB7C09E23}"/>
              </a:ext>
            </a:extLst>
          </p:cNvPr>
          <p:cNvSpPr txBox="1">
            <a:spLocks/>
          </p:cNvSpPr>
          <p:nvPr/>
        </p:nvSpPr>
        <p:spPr>
          <a:xfrm>
            <a:off x="642164" y="4919200"/>
            <a:ext cx="8098971" cy="293914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Louise BOUREY, Owen BURGAUD, Paul DORFFER, Stéphane DUCHEMIN</a:t>
            </a:r>
          </a:p>
        </p:txBody>
      </p:sp>
      <p:sp>
        <p:nvSpPr>
          <p:cNvPr id="8" name="Google Shape;148;p14">
            <a:extLst>
              <a:ext uri="{FF2B5EF4-FFF2-40B4-BE49-F238E27FC236}">
                <a16:creationId xmlns:a16="http://schemas.microsoft.com/office/drawing/2014/main" id="{262DC86F-EAAF-D14F-819E-D9C4A594FA39}"/>
              </a:ext>
            </a:extLst>
          </p:cNvPr>
          <p:cNvSpPr txBox="1">
            <a:spLocks/>
          </p:cNvSpPr>
          <p:nvPr/>
        </p:nvSpPr>
        <p:spPr>
          <a:xfrm>
            <a:off x="7240369" y="1429528"/>
            <a:ext cx="22017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171450" indent="-171450">
              <a:spcBef>
                <a:spcPts val="1000"/>
              </a:spcBef>
              <a:buClr>
                <a:schemeClr val="dk1"/>
              </a:buClr>
              <a:buSzPts val="1100"/>
            </a:pPr>
            <a:endParaRPr lang="fr-FR" dirty="0">
              <a:solidFill>
                <a:srgbClr val="2CA388"/>
              </a:solidFill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-FR" sz="2800" dirty="0">
                <a:solidFill>
                  <a:srgbClr val="2CA388"/>
                </a:solidFill>
              </a:rPr>
              <a:t>The </a:t>
            </a:r>
            <a:r>
              <a:rPr lang="fr-FR" sz="2800" dirty="0" err="1">
                <a:solidFill>
                  <a:srgbClr val="2CA388"/>
                </a:solidFill>
              </a:rPr>
              <a:t>Query</a:t>
            </a:r>
            <a:endParaRPr lang="fr-FR" sz="2800" dirty="0">
              <a:solidFill>
                <a:srgbClr val="2CA388"/>
              </a:solidFill>
            </a:endParaRP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endParaRPr lang="fr-FR" dirty="0">
              <a:solidFill>
                <a:srgbClr val="2CA388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884D56-2803-7845-B6CE-9115652EE290}"/>
              </a:ext>
            </a:extLst>
          </p:cNvPr>
          <p:cNvCxnSpPr>
            <a:cxnSpLocks/>
          </p:cNvCxnSpPr>
          <p:nvPr/>
        </p:nvCxnSpPr>
        <p:spPr>
          <a:xfrm flipH="1">
            <a:off x="7593840" y="2462895"/>
            <a:ext cx="462118" cy="27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Google Shape;148;p14">
            <a:extLst>
              <a:ext uri="{FF2B5EF4-FFF2-40B4-BE49-F238E27FC236}">
                <a16:creationId xmlns:a16="http://schemas.microsoft.com/office/drawing/2014/main" id="{315BE824-F827-B04E-927E-510CF78E1522}"/>
              </a:ext>
            </a:extLst>
          </p:cNvPr>
          <p:cNvSpPr txBox="1">
            <a:spLocks/>
          </p:cNvSpPr>
          <p:nvPr/>
        </p:nvSpPr>
        <p:spPr>
          <a:xfrm>
            <a:off x="3042585" y="2650327"/>
            <a:ext cx="22017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171450" indent="-171450">
              <a:spcBef>
                <a:spcPts val="1000"/>
              </a:spcBef>
              <a:buClr>
                <a:schemeClr val="dk1"/>
              </a:buClr>
              <a:buSzPts val="1100"/>
            </a:pPr>
            <a:endParaRPr lang="fr-FR" dirty="0">
              <a:solidFill>
                <a:srgbClr val="2CA388"/>
              </a:solidFill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-FR" sz="2800" dirty="0">
                <a:solidFill>
                  <a:srgbClr val="2CA388"/>
                </a:solidFill>
              </a:rPr>
              <a:t>The </a:t>
            </a:r>
            <a:r>
              <a:rPr lang="fr-FR" sz="2800" dirty="0" err="1">
                <a:solidFill>
                  <a:srgbClr val="2CA388"/>
                </a:solidFill>
              </a:rPr>
              <a:t>Result</a:t>
            </a:r>
            <a:endParaRPr lang="fr-FR" sz="2800" dirty="0">
              <a:solidFill>
                <a:srgbClr val="2CA388"/>
              </a:solidFill>
            </a:endParaRP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endParaRPr lang="fr-FR" dirty="0">
              <a:solidFill>
                <a:srgbClr val="2CA388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664264-C16B-D343-BEA3-F6F9FED3B9F1}"/>
              </a:ext>
            </a:extLst>
          </p:cNvPr>
          <p:cNvCxnSpPr>
            <a:cxnSpLocks/>
          </p:cNvCxnSpPr>
          <p:nvPr/>
        </p:nvCxnSpPr>
        <p:spPr>
          <a:xfrm>
            <a:off x="4143434" y="3747315"/>
            <a:ext cx="1" cy="47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687F444-D80B-3349-B08E-2639E201F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59" y="4246836"/>
            <a:ext cx="54483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92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ctrTitle" idx="4294967295"/>
          </p:nvPr>
        </p:nvSpPr>
        <p:spPr>
          <a:xfrm>
            <a:off x="457200" y="1850350"/>
            <a:ext cx="54861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</a:t>
            </a:r>
            <a:endParaRPr sz="7200" dirty="0"/>
          </a:p>
        </p:txBody>
      </p:sp>
      <p:sp>
        <p:nvSpPr>
          <p:cNvPr id="181" name="Google Shape;181;p19"/>
          <p:cNvSpPr txBox="1">
            <a:spLocks noGrp="1"/>
          </p:cNvSpPr>
          <p:nvPr>
            <p:ph type="subTitle" idx="4294967295"/>
          </p:nvPr>
        </p:nvSpPr>
        <p:spPr>
          <a:xfrm>
            <a:off x="601775" y="2692681"/>
            <a:ext cx="54861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For your attention !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7570680" y="2247629"/>
            <a:ext cx="283836" cy="2710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9"/>
          <p:cNvGrpSpPr/>
          <p:nvPr/>
        </p:nvGrpSpPr>
        <p:grpSpPr>
          <a:xfrm>
            <a:off x="7218453" y="725678"/>
            <a:ext cx="1216091" cy="1216410"/>
            <a:chOff x="6654650" y="3665275"/>
            <a:chExt cx="409100" cy="409125"/>
          </a:xfrm>
        </p:grpSpPr>
        <p:sp>
          <p:nvSpPr>
            <p:cNvPr id="184" name="Google Shape;184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19"/>
          <p:cNvGrpSpPr/>
          <p:nvPr/>
        </p:nvGrpSpPr>
        <p:grpSpPr>
          <a:xfrm rot="1056970">
            <a:off x="6046093" y="1682069"/>
            <a:ext cx="803433" cy="803550"/>
            <a:chOff x="570875" y="4322250"/>
            <a:chExt cx="443300" cy="443325"/>
          </a:xfrm>
        </p:grpSpPr>
        <p:sp>
          <p:nvSpPr>
            <p:cNvPr id="187" name="Google Shape;187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19"/>
          <p:cNvSpPr/>
          <p:nvPr/>
        </p:nvSpPr>
        <p:spPr>
          <a:xfrm rot="2466685">
            <a:off x="6136548" y="961352"/>
            <a:ext cx="394362" cy="3765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9"/>
          <p:cNvSpPr/>
          <p:nvPr/>
        </p:nvSpPr>
        <p:spPr>
          <a:xfrm rot="-1609489">
            <a:off x="6713312" y="1198287"/>
            <a:ext cx="283826" cy="2710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"/>
          <p:cNvSpPr/>
          <p:nvPr/>
        </p:nvSpPr>
        <p:spPr>
          <a:xfrm rot="2926195">
            <a:off x="8434174" y="1412981"/>
            <a:ext cx="212540" cy="2029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9"/>
          <p:cNvSpPr/>
          <p:nvPr/>
        </p:nvSpPr>
        <p:spPr>
          <a:xfrm rot="-1609101">
            <a:off x="7513412" y="329101"/>
            <a:ext cx="191497" cy="18284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13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BE70577-DC5C-1243-92F7-B01A91EA2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453" y="3451890"/>
            <a:ext cx="1957881" cy="1957881"/>
          </a:xfrm>
          <a:prstGeom prst="rect">
            <a:avLst/>
          </a:prstGeom>
        </p:spPr>
      </p:pic>
      <p:sp>
        <p:nvSpPr>
          <p:cNvPr id="19" name="Google Shape;140;p13">
            <a:extLst>
              <a:ext uri="{FF2B5EF4-FFF2-40B4-BE49-F238E27FC236}">
                <a16:creationId xmlns:a16="http://schemas.microsoft.com/office/drawing/2014/main" id="{883EA90E-A5D9-E047-8AAA-66AB725609BC}"/>
              </a:ext>
            </a:extLst>
          </p:cNvPr>
          <p:cNvSpPr txBox="1">
            <a:spLocks/>
          </p:cNvSpPr>
          <p:nvPr/>
        </p:nvSpPr>
        <p:spPr>
          <a:xfrm>
            <a:off x="1285875" y="4894925"/>
            <a:ext cx="8098971" cy="293914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Louise BOUREY, Owen BURGAUD, Paul DORFFER, Stéphane DUC©HEMIN</a:t>
            </a:r>
          </a:p>
        </p:txBody>
      </p:sp>
    </p:spTree>
    <p:extLst>
      <p:ext uri="{BB962C8B-B14F-4D97-AF65-F5344CB8AC3E}">
        <p14:creationId xmlns:p14="http://schemas.microsoft.com/office/powerpoint/2010/main" val="344591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ctrTitle"/>
          </p:nvPr>
        </p:nvSpPr>
        <p:spPr>
          <a:xfrm>
            <a:off x="457200" y="369593"/>
            <a:ext cx="6662057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The Main Interrogations</a:t>
            </a:r>
            <a:endParaRPr dirty="0"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1"/>
          </p:nvPr>
        </p:nvSpPr>
        <p:spPr>
          <a:xfrm>
            <a:off x="457200" y="1717654"/>
            <a:ext cx="8229600" cy="20379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What are the closest Withdrawal points ?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How can the client easily reach the Supplier ?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What are the best products regarding to the sales ?</a:t>
            </a:r>
            <a:endParaRPr dirty="0"/>
          </a:p>
        </p:txBody>
      </p:sp>
      <p:sp>
        <p:nvSpPr>
          <p:cNvPr id="4" name="Google Shape;140;p13">
            <a:extLst>
              <a:ext uri="{FF2B5EF4-FFF2-40B4-BE49-F238E27FC236}">
                <a16:creationId xmlns:a16="http://schemas.microsoft.com/office/drawing/2014/main" id="{E2D8644D-EFD4-E748-AA24-1805FAD13567}"/>
              </a:ext>
            </a:extLst>
          </p:cNvPr>
          <p:cNvSpPr txBox="1">
            <a:spLocks/>
          </p:cNvSpPr>
          <p:nvPr/>
        </p:nvSpPr>
        <p:spPr>
          <a:xfrm>
            <a:off x="0" y="4849586"/>
            <a:ext cx="8098971" cy="293914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Louise BOUREY, Owen BURGAUD, Paul DORFFER, Stéphane DUCHEMIN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D9E85-A64A-B246-BB5A-714DF830A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134" y="3834965"/>
            <a:ext cx="2748643" cy="9162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You can have data without information, but you cannot have information without data.” – </a:t>
            </a:r>
            <a:r>
              <a:rPr lang="en-US" i="1" dirty="0"/>
              <a:t>Daniel Keys Moran</a:t>
            </a:r>
            <a:r>
              <a:rPr lang="en-US" dirty="0">
                <a:solidFill>
                  <a:schemeClr val="bg1"/>
                </a:solidFill>
              </a:rPr>
              <a:t> 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8" name="Google Shape;168;p1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2CF4B2-5D14-2F40-B2F6-5A71F0C7C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357" y="3880436"/>
            <a:ext cx="2748643" cy="916214"/>
          </a:xfrm>
          <a:prstGeom prst="rect">
            <a:avLst/>
          </a:prstGeom>
        </p:spPr>
      </p:pic>
      <p:sp>
        <p:nvSpPr>
          <p:cNvPr id="7" name="Google Shape;140;p13">
            <a:extLst>
              <a:ext uri="{FF2B5EF4-FFF2-40B4-BE49-F238E27FC236}">
                <a16:creationId xmlns:a16="http://schemas.microsoft.com/office/drawing/2014/main" id="{2DCE5EF4-D0D1-144D-89AA-A18B52C7BF3B}"/>
              </a:ext>
            </a:extLst>
          </p:cNvPr>
          <p:cNvSpPr txBox="1">
            <a:spLocks/>
          </p:cNvSpPr>
          <p:nvPr/>
        </p:nvSpPr>
        <p:spPr>
          <a:xfrm>
            <a:off x="3100387" y="4919200"/>
            <a:ext cx="8098971" cy="293914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Louise BOUREY, Owen BURGAUD, Paul DORFFER, Stéphane DUCHEMIN</a:t>
            </a:r>
          </a:p>
        </p:txBody>
      </p:sp>
    </p:spTree>
    <p:extLst>
      <p:ext uri="{BB962C8B-B14F-4D97-AF65-F5344CB8AC3E}">
        <p14:creationId xmlns:p14="http://schemas.microsoft.com/office/powerpoint/2010/main" val="5798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4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FC2B5-BE8F-5E45-A303-D391C61A120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>
            <a:spLocks noGrp="1"/>
          </p:cNvSpPr>
          <p:nvPr>
            <p:ph type="ctrTitle" idx="4294967295"/>
          </p:nvPr>
        </p:nvSpPr>
        <p:spPr>
          <a:xfrm>
            <a:off x="4136080" y="4082137"/>
            <a:ext cx="5007920" cy="11839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Database Diagram</a:t>
            </a:r>
            <a:endParaRPr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85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 Base Creation</a:t>
            </a:r>
            <a:endParaRPr dirty="0"/>
          </a:p>
        </p:txBody>
      </p:sp>
      <p:sp>
        <p:nvSpPr>
          <p:cNvPr id="148" name="Google Shape;148;p14"/>
          <p:cNvSpPr txBox="1">
            <a:spLocks noGrp="1"/>
          </p:cNvSpPr>
          <p:nvPr>
            <p:ph type="body" idx="2"/>
          </p:nvPr>
        </p:nvSpPr>
        <p:spPr>
          <a:xfrm>
            <a:off x="457200" y="2305950"/>
            <a:ext cx="22017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spcBef>
                <a:spcPts val="1000"/>
              </a:spcBef>
              <a:buClr>
                <a:schemeClr val="dk1"/>
              </a:buClr>
              <a:buSzPts val="1100"/>
            </a:pPr>
            <a:endParaRPr dirty="0">
              <a:solidFill>
                <a:srgbClr val="2CA388"/>
              </a:solidFill>
            </a:endParaRP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r>
              <a:rPr lang="fr-FR" dirty="0">
                <a:solidFill>
                  <a:srgbClr val="2CA388"/>
                </a:solidFill>
              </a:rPr>
              <a:t>12 table</a:t>
            </a: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r>
              <a:rPr lang="fr-FR" dirty="0">
                <a:solidFill>
                  <a:srgbClr val="2CA388"/>
                </a:solidFill>
              </a:rPr>
              <a:t>10 data per table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endParaRPr lang="fr-FR" dirty="0">
              <a:solidFill>
                <a:srgbClr val="2CA388"/>
              </a:solidFill>
            </a:endParaRP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endParaRPr dirty="0">
              <a:solidFill>
                <a:srgbClr val="2CA388"/>
              </a:solidFill>
            </a:endParaRPr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517476-48D6-C342-8830-301113BF1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0" y="1621068"/>
            <a:ext cx="4991100" cy="2527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09A111-91D5-A249-8221-2DD6134E2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357" y="4338543"/>
            <a:ext cx="2748643" cy="916214"/>
          </a:xfrm>
          <a:prstGeom prst="rect">
            <a:avLst/>
          </a:prstGeom>
        </p:spPr>
      </p:pic>
      <p:sp>
        <p:nvSpPr>
          <p:cNvPr id="16" name="Google Shape;140;p13">
            <a:extLst>
              <a:ext uri="{FF2B5EF4-FFF2-40B4-BE49-F238E27FC236}">
                <a16:creationId xmlns:a16="http://schemas.microsoft.com/office/drawing/2014/main" id="{B3E70F99-08D4-4F4A-A5A7-0631D588C492}"/>
              </a:ext>
            </a:extLst>
          </p:cNvPr>
          <p:cNvSpPr txBox="1">
            <a:spLocks/>
          </p:cNvSpPr>
          <p:nvPr/>
        </p:nvSpPr>
        <p:spPr>
          <a:xfrm>
            <a:off x="0" y="4849586"/>
            <a:ext cx="8098971" cy="293914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Louise BOUREY, Owen BURGAUD, Paul DORFFER, Stéphane DUC©HEMIN</a:t>
            </a:r>
          </a:p>
        </p:txBody>
      </p:sp>
    </p:spTree>
    <p:extLst>
      <p:ext uri="{BB962C8B-B14F-4D97-AF65-F5344CB8AC3E}">
        <p14:creationId xmlns:p14="http://schemas.microsoft.com/office/powerpoint/2010/main" val="394621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Insertion of the Data</a:t>
            </a:r>
            <a:endParaRPr dirty="0"/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D201B-3257-7741-9F43-C6AF6ABF407B}"/>
              </a:ext>
            </a:extLst>
          </p:cNvPr>
          <p:cNvSpPr/>
          <p:nvPr/>
        </p:nvSpPr>
        <p:spPr>
          <a:xfrm>
            <a:off x="4572000" y="127908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1800" dirty="0">
                <a:latin typeface="Courier" pitchFamily="2" charset="0"/>
              </a:rPr>
              <a:t>INSERT INTO </a:t>
            </a:r>
            <a:r>
              <a:rPr lang="fr-FR" sz="1800" dirty="0" err="1">
                <a:latin typeface="Courier" pitchFamily="2" charset="0"/>
              </a:rPr>
              <a:t>ClientAccount</a:t>
            </a:r>
            <a:r>
              <a:rPr lang="fr-FR" sz="1800" dirty="0">
                <a:latin typeface="Courier" pitchFamily="2" charset="0"/>
              </a:rPr>
              <a:t> (</a:t>
            </a:r>
            <a:r>
              <a:rPr lang="fr-FR" sz="1800" dirty="0" err="1">
                <a:latin typeface="Courier" pitchFamily="2" charset="0"/>
              </a:rPr>
              <a:t>Username</a:t>
            </a:r>
            <a:r>
              <a:rPr lang="fr-FR" sz="1800" dirty="0">
                <a:latin typeface="Courier" pitchFamily="2" charset="0"/>
              </a:rPr>
              <a:t>, </a:t>
            </a:r>
            <a:r>
              <a:rPr lang="fr-FR" sz="1800" dirty="0" err="1">
                <a:latin typeface="Courier" pitchFamily="2" charset="0"/>
              </a:rPr>
              <a:t>Password</a:t>
            </a:r>
            <a:r>
              <a:rPr lang="fr-FR" sz="1800" dirty="0">
                <a:latin typeface="Courier" pitchFamily="2" charset="0"/>
              </a:rPr>
              <a:t>, </a:t>
            </a:r>
            <a:r>
              <a:rPr lang="fr-FR" sz="1800" dirty="0" err="1">
                <a:latin typeface="Courier" pitchFamily="2" charset="0"/>
              </a:rPr>
              <a:t>Contract</a:t>
            </a:r>
            <a:r>
              <a:rPr lang="fr-FR" sz="1800" dirty="0">
                <a:latin typeface="Courier" pitchFamily="2" charset="0"/>
              </a:rPr>
              <a:t>, Name, </a:t>
            </a:r>
            <a:r>
              <a:rPr lang="fr-FR" sz="1800" dirty="0" err="1">
                <a:latin typeface="Courier" pitchFamily="2" charset="0"/>
              </a:rPr>
              <a:t>Birthday</a:t>
            </a:r>
            <a:r>
              <a:rPr lang="fr-FR" sz="1800" dirty="0">
                <a:latin typeface="Courier" pitchFamily="2" charset="0"/>
              </a:rPr>
              <a:t>, </a:t>
            </a:r>
            <a:r>
              <a:rPr lang="fr-FR" sz="1800" dirty="0" err="1">
                <a:latin typeface="Courier" pitchFamily="2" charset="0"/>
              </a:rPr>
              <a:t>Address</a:t>
            </a:r>
            <a:r>
              <a:rPr lang="fr-FR" sz="1800" dirty="0">
                <a:latin typeface="Courier" pitchFamily="2" charset="0"/>
              </a:rPr>
              <a:t>, Phone, Mail, </a:t>
            </a:r>
            <a:r>
              <a:rPr lang="fr-FR" sz="1800" dirty="0" err="1">
                <a:latin typeface="Courier" pitchFamily="2" charset="0"/>
              </a:rPr>
              <a:t>CityID</a:t>
            </a:r>
            <a:r>
              <a:rPr lang="fr-FR" sz="1800" dirty="0">
                <a:latin typeface="Courier" pitchFamily="2" charset="0"/>
              </a:rPr>
              <a:t>) VALUES ('banban2001', 'J+p8jN,77', 'Prime', 'John </a:t>
            </a:r>
            <a:r>
              <a:rPr lang="fr-FR" sz="1800" dirty="0" err="1">
                <a:latin typeface="Courier" pitchFamily="2" charset="0"/>
              </a:rPr>
              <a:t>Doe</a:t>
            </a:r>
            <a:r>
              <a:rPr lang="fr-FR" sz="1800" dirty="0">
                <a:latin typeface="Courier" pitchFamily="2" charset="0"/>
              </a:rPr>
              <a:t>', '20010410', '78 avenue des Champs Elysées', '+1 (240) 783-2983', '</a:t>
            </a:r>
            <a:r>
              <a:rPr lang="fr-FR" sz="1800" dirty="0" err="1">
                <a:latin typeface="Courier" pitchFamily="2" charset="0"/>
              </a:rPr>
              <a:t>johnnydoe@gmail.com</a:t>
            </a:r>
            <a:r>
              <a:rPr lang="fr-FR" sz="1800" dirty="0">
                <a:latin typeface="Courier" pitchFamily="2" charset="0"/>
              </a:rPr>
              <a:t>', 1);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686F6E-3A74-DE42-A93B-B18A24D11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357" y="4338543"/>
            <a:ext cx="2748643" cy="916214"/>
          </a:xfrm>
          <a:prstGeom prst="rect">
            <a:avLst/>
          </a:prstGeom>
        </p:spPr>
      </p:pic>
      <p:sp>
        <p:nvSpPr>
          <p:cNvPr id="17" name="Google Shape;140;p13">
            <a:extLst>
              <a:ext uri="{FF2B5EF4-FFF2-40B4-BE49-F238E27FC236}">
                <a16:creationId xmlns:a16="http://schemas.microsoft.com/office/drawing/2014/main" id="{1C8C1255-CEDF-9E42-8EDC-65166CFDEBE5}"/>
              </a:ext>
            </a:extLst>
          </p:cNvPr>
          <p:cNvSpPr txBox="1">
            <a:spLocks/>
          </p:cNvSpPr>
          <p:nvPr/>
        </p:nvSpPr>
        <p:spPr>
          <a:xfrm>
            <a:off x="0" y="4849586"/>
            <a:ext cx="8098971" cy="293914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Louise BOUREY, Owen BURGAUD, Paul DORFFER, Stéphane DUC©HEMIN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E305A0-EF3A-3245-80BC-5D45FEAFC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60291"/>
            <a:ext cx="9144000" cy="3829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Google Shape;148;p14">
            <a:extLst>
              <a:ext uri="{FF2B5EF4-FFF2-40B4-BE49-F238E27FC236}">
                <a16:creationId xmlns:a16="http://schemas.microsoft.com/office/drawing/2014/main" id="{B32093F0-C290-1D4D-ACB3-6678017B9B0F}"/>
              </a:ext>
            </a:extLst>
          </p:cNvPr>
          <p:cNvSpPr txBox="1">
            <a:spLocks/>
          </p:cNvSpPr>
          <p:nvPr/>
        </p:nvSpPr>
        <p:spPr>
          <a:xfrm>
            <a:off x="1847785" y="1243700"/>
            <a:ext cx="22017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171450" indent="-171450">
              <a:spcBef>
                <a:spcPts val="1000"/>
              </a:spcBef>
              <a:buClr>
                <a:schemeClr val="dk1"/>
              </a:buClr>
              <a:buSzPts val="1100"/>
            </a:pPr>
            <a:endParaRPr lang="fr-FR" dirty="0">
              <a:solidFill>
                <a:srgbClr val="2CA388"/>
              </a:solidFill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-FR" sz="2800" dirty="0">
                <a:solidFill>
                  <a:srgbClr val="2CA388"/>
                </a:solidFill>
              </a:rPr>
              <a:t>The </a:t>
            </a:r>
            <a:r>
              <a:rPr lang="fr-FR" sz="2800" dirty="0" err="1">
                <a:solidFill>
                  <a:srgbClr val="2CA388"/>
                </a:solidFill>
              </a:rPr>
              <a:t>Query</a:t>
            </a:r>
            <a:endParaRPr lang="fr-FR" sz="2800" dirty="0">
              <a:solidFill>
                <a:srgbClr val="2CA388"/>
              </a:solidFill>
            </a:endParaRP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endParaRPr lang="fr-FR" dirty="0">
              <a:solidFill>
                <a:srgbClr val="2CA388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FCFBBC-82C9-2744-9417-C710B21F2872}"/>
              </a:ext>
            </a:extLst>
          </p:cNvPr>
          <p:cNvCxnSpPr>
            <a:cxnSpLocks/>
          </p:cNvCxnSpPr>
          <p:nvPr/>
        </p:nvCxnSpPr>
        <p:spPr>
          <a:xfrm>
            <a:off x="3743325" y="2101345"/>
            <a:ext cx="8286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Google Shape;148;p14">
            <a:extLst>
              <a:ext uri="{FF2B5EF4-FFF2-40B4-BE49-F238E27FC236}">
                <a16:creationId xmlns:a16="http://schemas.microsoft.com/office/drawing/2014/main" id="{51D4B13B-61BC-FE40-BAA0-88C0D880368A}"/>
              </a:ext>
            </a:extLst>
          </p:cNvPr>
          <p:cNvSpPr txBox="1">
            <a:spLocks/>
          </p:cNvSpPr>
          <p:nvPr/>
        </p:nvSpPr>
        <p:spPr>
          <a:xfrm>
            <a:off x="224420" y="2248491"/>
            <a:ext cx="22017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171450" indent="-171450">
              <a:spcBef>
                <a:spcPts val="1000"/>
              </a:spcBef>
              <a:buClr>
                <a:schemeClr val="dk1"/>
              </a:buClr>
              <a:buSzPts val="1100"/>
            </a:pPr>
            <a:endParaRPr lang="fr-FR" dirty="0">
              <a:solidFill>
                <a:srgbClr val="2CA388"/>
              </a:solidFill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-FR" sz="2800" dirty="0">
                <a:solidFill>
                  <a:srgbClr val="2CA388"/>
                </a:solidFill>
              </a:rPr>
              <a:t>The </a:t>
            </a:r>
            <a:r>
              <a:rPr lang="fr-FR" sz="2800" dirty="0" err="1">
                <a:solidFill>
                  <a:srgbClr val="2CA388"/>
                </a:solidFill>
              </a:rPr>
              <a:t>Result</a:t>
            </a:r>
            <a:endParaRPr lang="fr-FR" sz="2800" dirty="0">
              <a:solidFill>
                <a:srgbClr val="2CA388"/>
              </a:solidFill>
            </a:endParaRP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endParaRPr lang="fr-FR" dirty="0">
              <a:solidFill>
                <a:srgbClr val="2CA388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0CA9C0-638C-334D-830F-32CC0BEBC892}"/>
              </a:ext>
            </a:extLst>
          </p:cNvPr>
          <p:cNvCxnSpPr>
            <a:cxnSpLocks/>
          </p:cNvCxnSpPr>
          <p:nvPr/>
        </p:nvCxnSpPr>
        <p:spPr>
          <a:xfrm>
            <a:off x="1325269" y="3345479"/>
            <a:ext cx="1" cy="47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457199" y="0"/>
            <a:ext cx="5915025" cy="280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The Queries</a:t>
            </a:r>
            <a:endParaRPr sz="8000" dirty="0"/>
          </a:p>
        </p:txBody>
      </p:sp>
      <p:sp>
        <p:nvSpPr>
          <p:cNvPr id="272" name="Google Shape;272;p2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2CAFFB-10AE-EF44-9275-A08354D32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60" y="3357563"/>
            <a:ext cx="8542040" cy="1785937"/>
          </a:xfrm>
          <a:prstGeom prst="rect">
            <a:avLst/>
          </a:prstGeom>
        </p:spPr>
      </p:pic>
      <p:sp>
        <p:nvSpPr>
          <p:cNvPr id="11" name="Google Shape;270;p27">
            <a:extLst>
              <a:ext uri="{FF2B5EF4-FFF2-40B4-BE49-F238E27FC236}">
                <a16:creationId xmlns:a16="http://schemas.microsoft.com/office/drawing/2014/main" id="{F39A5FED-32F9-4946-AAE5-55FAAE0515D1}"/>
              </a:ext>
            </a:extLst>
          </p:cNvPr>
          <p:cNvSpPr txBox="1">
            <a:spLocks/>
          </p:cNvSpPr>
          <p:nvPr/>
        </p:nvSpPr>
        <p:spPr>
          <a:xfrm>
            <a:off x="642164" y="597053"/>
            <a:ext cx="5915025" cy="28002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sz="2000" dirty="0" err="1">
                <a:solidFill>
                  <a:schemeClr val="bg1"/>
                </a:solidFill>
              </a:rPr>
              <a:t>Number</a:t>
            </a:r>
            <a:r>
              <a:rPr lang="fr-FR" sz="2000" dirty="0">
                <a:solidFill>
                  <a:schemeClr val="bg1"/>
                </a:solidFill>
              </a:rPr>
              <a:t> of </a:t>
            </a:r>
            <a:r>
              <a:rPr lang="fr-FR" sz="2000" dirty="0" err="1">
                <a:solidFill>
                  <a:schemeClr val="bg1"/>
                </a:solidFill>
              </a:rPr>
              <a:t>Withdrawal</a:t>
            </a:r>
            <a:r>
              <a:rPr lang="fr-FR" sz="2000" dirty="0">
                <a:solidFill>
                  <a:schemeClr val="bg1"/>
                </a:solidFill>
              </a:rPr>
              <a:t> Point in Canada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3E846E-9339-874C-AC61-4D9213E3B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189" y="0"/>
            <a:ext cx="2748643" cy="916214"/>
          </a:xfrm>
          <a:prstGeom prst="rect">
            <a:avLst/>
          </a:prstGeom>
        </p:spPr>
      </p:pic>
      <p:sp>
        <p:nvSpPr>
          <p:cNvPr id="13" name="Google Shape;148;p14">
            <a:extLst>
              <a:ext uri="{FF2B5EF4-FFF2-40B4-BE49-F238E27FC236}">
                <a16:creationId xmlns:a16="http://schemas.microsoft.com/office/drawing/2014/main" id="{73BAF0BB-EE70-E24A-8555-0D5D4476F857}"/>
              </a:ext>
            </a:extLst>
          </p:cNvPr>
          <p:cNvSpPr txBox="1">
            <a:spLocks/>
          </p:cNvSpPr>
          <p:nvPr/>
        </p:nvSpPr>
        <p:spPr>
          <a:xfrm>
            <a:off x="6340340" y="1785937"/>
            <a:ext cx="22017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171450" indent="-171450">
              <a:spcBef>
                <a:spcPts val="1000"/>
              </a:spcBef>
              <a:buClr>
                <a:schemeClr val="dk1"/>
              </a:buClr>
              <a:buSzPts val="1100"/>
            </a:pPr>
            <a:endParaRPr lang="fr-FR" dirty="0">
              <a:solidFill>
                <a:srgbClr val="2CA388"/>
              </a:solidFill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-FR" sz="2800" dirty="0">
                <a:solidFill>
                  <a:srgbClr val="2CA388"/>
                </a:solidFill>
              </a:rPr>
              <a:t>The </a:t>
            </a:r>
            <a:r>
              <a:rPr lang="fr-FR" sz="2800" dirty="0" err="1">
                <a:solidFill>
                  <a:srgbClr val="2CA388"/>
                </a:solidFill>
              </a:rPr>
              <a:t>Query</a:t>
            </a:r>
            <a:endParaRPr lang="fr-FR" sz="2800" dirty="0">
              <a:solidFill>
                <a:srgbClr val="2CA388"/>
              </a:solidFill>
            </a:endParaRP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endParaRPr lang="fr-FR" dirty="0">
              <a:solidFill>
                <a:srgbClr val="2CA388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19B831-7C68-4E48-81BB-9CF57A3AD0AE}"/>
              </a:ext>
            </a:extLst>
          </p:cNvPr>
          <p:cNvCxnSpPr>
            <a:cxnSpLocks/>
          </p:cNvCxnSpPr>
          <p:nvPr/>
        </p:nvCxnSpPr>
        <p:spPr>
          <a:xfrm flipH="1">
            <a:off x="5193323" y="2676144"/>
            <a:ext cx="1130272" cy="63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Google Shape;148;p14">
            <a:extLst>
              <a:ext uri="{FF2B5EF4-FFF2-40B4-BE49-F238E27FC236}">
                <a16:creationId xmlns:a16="http://schemas.microsoft.com/office/drawing/2014/main" id="{A145A239-7D74-8D44-A92F-3671213BD676}"/>
              </a:ext>
            </a:extLst>
          </p:cNvPr>
          <p:cNvSpPr txBox="1">
            <a:spLocks/>
          </p:cNvSpPr>
          <p:nvPr/>
        </p:nvSpPr>
        <p:spPr>
          <a:xfrm>
            <a:off x="5103836" y="4043239"/>
            <a:ext cx="22017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171450" indent="-171450">
              <a:spcBef>
                <a:spcPts val="1000"/>
              </a:spcBef>
              <a:buClr>
                <a:schemeClr val="dk1"/>
              </a:buClr>
              <a:buSzPts val="1100"/>
            </a:pPr>
            <a:endParaRPr lang="fr-FR" dirty="0">
              <a:solidFill>
                <a:srgbClr val="2CA388"/>
              </a:solidFill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-FR" sz="2800" dirty="0">
                <a:solidFill>
                  <a:srgbClr val="2CA388"/>
                </a:solidFill>
              </a:rPr>
              <a:t>The </a:t>
            </a:r>
            <a:r>
              <a:rPr lang="fr-FR" sz="2800" dirty="0" err="1">
                <a:solidFill>
                  <a:srgbClr val="2CA388"/>
                </a:solidFill>
              </a:rPr>
              <a:t>Result</a:t>
            </a:r>
            <a:endParaRPr lang="fr-FR" sz="2800" dirty="0">
              <a:solidFill>
                <a:srgbClr val="2CA388"/>
              </a:solidFill>
            </a:endParaRP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endParaRPr lang="fr-FR" dirty="0">
              <a:solidFill>
                <a:srgbClr val="2CA3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54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B7938-B379-6342-9730-F21878624B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73B8F8-2E80-1A4B-A507-F626FCEC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8" y="2876006"/>
            <a:ext cx="6157912" cy="2267493"/>
          </a:xfrm>
          <a:prstGeom prst="rect">
            <a:avLst/>
          </a:prstGeom>
        </p:spPr>
      </p:pic>
      <p:sp>
        <p:nvSpPr>
          <p:cNvPr id="7" name="Google Shape;270;p27">
            <a:extLst>
              <a:ext uri="{FF2B5EF4-FFF2-40B4-BE49-F238E27FC236}">
                <a16:creationId xmlns:a16="http://schemas.microsoft.com/office/drawing/2014/main" id="{35A499EE-DD36-D947-A1F2-0B712AD5D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199" y="0"/>
            <a:ext cx="5915025" cy="280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The Queries</a:t>
            </a:r>
            <a:endParaRPr sz="8000" dirty="0"/>
          </a:p>
        </p:txBody>
      </p:sp>
      <p:sp>
        <p:nvSpPr>
          <p:cNvPr id="8" name="Google Shape;270;p27">
            <a:extLst>
              <a:ext uri="{FF2B5EF4-FFF2-40B4-BE49-F238E27FC236}">
                <a16:creationId xmlns:a16="http://schemas.microsoft.com/office/drawing/2014/main" id="{4EA888B7-70C8-B449-9375-9B674EFB04FE}"/>
              </a:ext>
            </a:extLst>
          </p:cNvPr>
          <p:cNvSpPr txBox="1">
            <a:spLocks/>
          </p:cNvSpPr>
          <p:nvPr/>
        </p:nvSpPr>
        <p:spPr>
          <a:xfrm>
            <a:off x="642164" y="597053"/>
            <a:ext cx="5915025" cy="28002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sz="2000" dirty="0">
                <a:solidFill>
                  <a:schemeClr val="bg1"/>
                </a:solidFill>
              </a:rPr>
              <a:t>Change Contact information of Supplier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E9E220-EB2D-864D-9540-28557CAA3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189" y="0"/>
            <a:ext cx="2748643" cy="916214"/>
          </a:xfrm>
          <a:prstGeom prst="rect">
            <a:avLst/>
          </a:prstGeom>
        </p:spPr>
      </p:pic>
      <p:sp>
        <p:nvSpPr>
          <p:cNvPr id="10" name="Google Shape;148;p14">
            <a:extLst>
              <a:ext uri="{FF2B5EF4-FFF2-40B4-BE49-F238E27FC236}">
                <a16:creationId xmlns:a16="http://schemas.microsoft.com/office/drawing/2014/main" id="{FFB7B5AB-0587-5D4B-B4C6-19488F157CFB}"/>
              </a:ext>
            </a:extLst>
          </p:cNvPr>
          <p:cNvSpPr txBox="1">
            <a:spLocks/>
          </p:cNvSpPr>
          <p:nvPr/>
        </p:nvSpPr>
        <p:spPr>
          <a:xfrm>
            <a:off x="237445" y="2874113"/>
            <a:ext cx="22017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171450" indent="-171450">
              <a:spcBef>
                <a:spcPts val="1000"/>
              </a:spcBef>
              <a:buClr>
                <a:schemeClr val="dk1"/>
              </a:buClr>
              <a:buSzPts val="1100"/>
            </a:pPr>
            <a:endParaRPr lang="fr-FR" dirty="0">
              <a:solidFill>
                <a:srgbClr val="2CA388"/>
              </a:solidFill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-FR" sz="2800" dirty="0">
                <a:solidFill>
                  <a:srgbClr val="2CA388"/>
                </a:solidFill>
              </a:rPr>
              <a:t>The </a:t>
            </a:r>
            <a:r>
              <a:rPr lang="fr-FR" sz="2800" dirty="0" err="1">
                <a:solidFill>
                  <a:srgbClr val="2CA388"/>
                </a:solidFill>
              </a:rPr>
              <a:t>Query</a:t>
            </a:r>
            <a:endParaRPr lang="fr-FR" sz="2800" dirty="0">
              <a:solidFill>
                <a:srgbClr val="2CA388"/>
              </a:solidFill>
            </a:endParaRP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endParaRPr lang="fr-FR" dirty="0">
              <a:solidFill>
                <a:srgbClr val="2CA388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09E33C-4818-1544-8645-FE3C90567E13}"/>
              </a:ext>
            </a:extLst>
          </p:cNvPr>
          <p:cNvCxnSpPr>
            <a:cxnSpLocks/>
          </p:cNvCxnSpPr>
          <p:nvPr/>
        </p:nvCxnSpPr>
        <p:spPr>
          <a:xfrm>
            <a:off x="2132985" y="3731758"/>
            <a:ext cx="8286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Google Shape;148;p14">
            <a:extLst>
              <a:ext uri="{FF2B5EF4-FFF2-40B4-BE49-F238E27FC236}">
                <a16:creationId xmlns:a16="http://schemas.microsoft.com/office/drawing/2014/main" id="{FE934967-9701-8048-923A-3E7E92A57C2E}"/>
              </a:ext>
            </a:extLst>
          </p:cNvPr>
          <p:cNvSpPr txBox="1">
            <a:spLocks/>
          </p:cNvSpPr>
          <p:nvPr/>
        </p:nvSpPr>
        <p:spPr>
          <a:xfrm>
            <a:off x="499975" y="4002300"/>
            <a:ext cx="22017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171450" indent="-171450">
              <a:spcBef>
                <a:spcPts val="1000"/>
              </a:spcBef>
              <a:buClr>
                <a:schemeClr val="dk1"/>
              </a:buClr>
              <a:buSzPts val="1100"/>
            </a:pPr>
            <a:endParaRPr lang="fr-FR" dirty="0">
              <a:solidFill>
                <a:srgbClr val="2CA388"/>
              </a:solidFill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-FR" sz="2800" dirty="0">
                <a:solidFill>
                  <a:srgbClr val="2CA388"/>
                </a:solidFill>
              </a:rPr>
              <a:t>The </a:t>
            </a:r>
            <a:r>
              <a:rPr lang="fr-FR" sz="2800" dirty="0" err="1">
                <a:solidFill>
                  <a:srgbClr val="2CA388"/>
                </a:solidFill>
              </a:rPr>
              <a:t>Result</a:t>
            </a:r>
            <a:endParaRPr lang="fr-FR" sz="2800" dirty="0">
              <a:solidFill>
                <a:srgbClr val="2CA388"/>
              </a:solidFill>
            </a:endParaRP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endParaRPr lang="fr-FR" dirty="0">
              <a:solidFill>
                <a:srgbClr val="2CA388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82FFAF-972A-2C44-B8F0-E0D319B6A65F}"/>
              </a:ext>
            </a:extLst>
          </p:cNvPr>
          <p:cNvCxnSpPr>
            <a:cxnSpLocks/>
          </p:cNvCxnSpPr>
          <p:nvPr/>
        </p:nvCxnSpPr>
        <p:spPr>
          <a:xfrm>
            <a:off x="2257041" y="4796650"/>
            <a:ext cx="691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59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B7938-B379-6342-9730-F21878624B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7" name="Google Shape;270;p27">
            <a:extLst>
              <a:ext uri="{FF2B5EF4-FFF2-40B4-BE49-F238E27FC236}">
                <a16:creationId xmlns:a16="http://schemas.microsoft.com/office/drawing/2014/main" id="{35A499EE-DD36-D947-A1F2-0B712AD5D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199" y="0"/>
            <a:ext cx="5915025" cy="280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The Queries</a:t>
            </a:r>
            <a:endParaRPr sz="8000" dirty="0"/>
          </a:p>
        </p:txBody>
      </p:sp>
      <p:sp>
        <p:nvSpPr>
          <p:cNvPr id="8" name="Google Shape;270;p27">
            <a:extLst>
              <a:ext uri="{FF2B5EF4-FFF2-40B4-BE49-F238E27FC236}">
                <a16:creationId xmlns:a16="http://schemas.microsoft.com/office/drawing/2014/main" id="{4EA888B7-70C8-B449-9375-9B674EFB04FE}"/>
              </a:ext>
            </a:extLst>
          </p:cNvPr>
          <p:cNvSpPr txBox="1">
            <a:spLocks/>
          </p:cNvSpPr>
          <p:nvPr/>
        </p:nvSpPr>
        <p:spPr>
          <a:xfrm>
            <a:off x="642164" y="597053"/>
            <a:ext cx="5915025" cy="28002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sz="2000" dirty="0">
                <a:solidFill>
                  <a:schemeClr val="bg1"/>
                </a:solidFill>
              </a:rPr>
              <a:t>Top Sales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BE74A-81F0-6546-9B23-3AAF91E25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064" y="3372628"/>
            <a:ext cx="3884936" cy="1770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B79213-5353-7741-9C3A-829DE3A2F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74" y="3605615"/>
            <a:ext cx="3770226" cy="10684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C223BA-43A1-6441-9CBC-1BE1C4CF8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189" y="0"/>
            <a:ext cx="2748643" cy="916214"/>
          </a:xfrm>
          <a:prstGeom prst="rect">
            <a:avLst/>
          </a:prstGeom>
        </p:spPr>
      </p:pic>
      <p:sp>
        <p:nvSpPr>
          <p:cNvPr id="11" name="Google Shape;148;p14">
            <a:extLst>
              <a:ext uri="{FF2B5EF4-FFF2-40B4-BE49-F238E27FC236}">
                <a16:creationId xmlns:a16="http://schemas.microsoft.com/office/drawing/2014/main" id="{70500264-2BAF-7F41-9E2C-54DE09E99319}"/>
              </a:ext>
            </a:extLst>
          </p:cNvPr>
          <p:cNvSpPr txBox="1">
            <a:spLocks/>
          </p:cNvSpPr>
          <p:nvPr/>
        </p:nvSpPr>
        <p:spPr>
          <a:xfrm>
            <a:off x="2784087" y="2363885"/>
            <a:ext cx="22017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171450" indent="-171450">
              <a:spcBef>
                <a:spcPts val="1000"/>
              </a:spcBef>
              <a:buClr>
                <a:schemeClr val="dk1"/>
              </a:buClr>
              <a:buSzPts val="1100"/>
            </a:pPr>
            <a:endParaRPr lang="fr-FR" dirty="0">
              <a:solidFill>
                <a:srgbClr val="2CA388"/>
              </a:solidFill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-FR" sz="2800" dirty="0">
                <a:solidFill>
                  <a:srgbClr val="2CA388"/>
                </a:solidFill>
              </a:rPr>
              <a:t>The </a:t>
            </a:r>
            <a:r>
              <a:rPr lang="fr-FR" sz="2800" dirty="0" err="1">
                <a:solidFill>
                  <a:srgbClr val="2CA388"/>
                </a:solidFill>
              </a:rPr>
              <a:t>Query</a:t>
            </a:r>
            <a:endParaRPr lang="fr-FR" sz="2800" dirty="0">
              <a:solidFill>
                <a:srgbClr val="2CA388"/>
              </a:solidFill>
            </a:endParaRP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endParaRPr lang="fr-FR" dirty="0">
              <a:solidFill>
                <a:srgbClr val="2CA388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14E385-36B8-4D4F-B414-8CAED240D15A}"/>
              </a:ext>
            </a:extLst>
          </p:cNvPr>
          <p:cNvCxnSpPr>
            <a:cxnSpLocks/>
          </p:cNvCxnSpPr>
          <p:nvPr/>
        </p:nvCxnSpPr>
        <p:spPr>
          <a:xfrm flipH="1">
            <a:off x="3137558" y="3397252"/>
            <a:ext cx="462118" cy="27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Google Shape;148;p14">
            <a:extLst>
              <a:ext uri="{FF2B5EF4-FFF2-40B4-BE49-F238E27FC236}">
                <a16:creationId xmlns:a16="http://schemas.microsoft.com/office/drawing/2014/main" id="{5D7C48BD-B75E-1C4B-9850-2895A30CDFCB}"/>
              </a:ext>
            </a:extLst>
          </p:cNvPr>
          <p:cNvSpPr txBox="1">
            <a:spLocks/>
          </p:cNvSpPr>
          <p:nvPr/>
        </p:nvSpPr>
        <p:spPr>
          <a:xfrm>
            <a:off x="6476995" y="1728119"/>
            <a:ext cx="22017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171450" indent="-171450">
              <a:spcBef>
                <a:spcPts val="1000"/>
              </a:spcBef>
              <a:buClr>
                <a:schemeClr val="dk1"/>
              </a:buClr>
              <a:buSzPts val="1100"/>
            </a:pPr>
            <a:endParaRPr lang="fr-FR" dirty="0">
              <a:solidFill>
                <a:srgbClr val="2CA388"/>
              </a:solidFill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-FR" sz="2800" dirty="0">
                <a:solidFill>
                  <a:srgbClr val="2CA388"/>
                </a:solidFill>
              </a:rPr>
              <a:t>The </a:t>
            </a:r>
            <a:r>
              <a:rPr lang="fr-FR" sz="2800" dirty="0" err="1">
                <a:solidFill>
                  <a:srgbClr val="2CA388"/>
                </a:solidFill>
              </a:rPr>
              <a:t>Result</a:t>
            </a:r>
            <a:endParaRPr lang="fr-FR" sz="2800" dirty="0">
              <a:solidFill>
                <a:srgbClr val="2CA388"/>
              </a:solidFill>
            </a:endParaRP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endParaRPr lang="fr-FR" dirty="0">
              <a:solidFill>
                <a:srgbClr val="2CA388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06146D-46F4-E14B-BD58-841B09E9FCE4}"/>
              </a:ext>
            </a:extLst>
          </p:cNvPr>
          <p:cNvCxnSpPr>
            <a:cxnSpLocks/>
          </p:cNvCxnSpPr>
          <p:nvPr/>
        </p:nvCxnSpPr>
        <p:spPr>
          <a:xfrm>
            <a:off x="7577844" y="2825107"/>
            <a:ext cx="1" cy="47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178771"/>
      </p:ext>
    </p:extLst>
  </p:cSld>
  <p:clrMapOvr>
    <a:masterClrMapping/>
  </p:clrMapOvr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308</Words>
  <Application>Microsoft Macintosh PowerPoint</Application>
  <PresentationFormat>On-screen Show (16:9)</PresentationFormat>
  <Paragraphs>75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Chivo</vt:lpstr>
      <vt:lpstr>Calibri</vt:lpstr>
      <vt:lpstr>Arial</vt:lpstr>
      <vt:lpstr>Roboto Slab</vt:lpstr>
      <vt:lpstr>Microsoft JhengHei</vt:lpstr>
      <vt:lpstr>Courier</vt:lpstr>
      <vt:lpstr>Macmorris template</vt:lpstr>
      <vt:lpstr>BabyShark Online Shop      Database Project</vt:lpstr>
      <vt:lpstr>The Main Interrogations</vt:lpstr>
      <vt:lpstr>PowerPoint Presentation</vt:lpstr>
      <vt:lpstr>The Database Diagram</vt:lpstr>
      <vt:lpstr>The Data Base Creation</vt:lpstr>
      <vt:lpstr>Insertion of the Data</vt:lpstr>
      <vt:lpstr>The Queries</vt:lpstr>
      <vt:lpstr>The Queries</vt:lpstr>
      <vt:lpstr>The Queries</vt:lpstr>
      <vt:lpstr>The Queries</vt:lpstr>
      <vt:lpstr>The Queries</vt:lpstr>
      <vt:lpstr>The Queries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BabyShark Online Shop      Database Project</dc:title>
  <cp:lastModifiedBy>Stéphane Alexandre Gérard DUCHEMIN</cp:lastModifiedBy>
  <cp:revision>13</cp:revision>
  <dcterms:modified xsi:type="dcterms:W3CDTF">2019-09-19T00:21:45Z</dcterms:modified>
</cp:coreProperties>
</file>