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67" r:id="rId3"/>
    <p:sldId id="273" r:id="rId4"/>
    <p:sldId id="274" r:id="rId5"/>
    <p:sldId id="266" r:id="rId6"/>
    <p:sldId id="269" r:id="rId7"/>
    <p:sldId id="262" r:id="rId8"/>
    <p:sldId id="270" r:id="rId9"/>
    <p:sldId id="271" r:id="rId10"/>
    <p:sldId id="272" r:id="rId11"/>
    <p:sldId id="261" r:id="rId12"/>
    <p:sldId id="275" r:id="rId13"/>
    <p:sldId id="276" r:id="rId14"/>
    <p:sldId id="277" r:id="rId15"/>
    <p:sldId id="278" r:id="rId16"/>
    <p:sldId id="265" r:id="rId17"/>
    <p:sldId id="279" r:id="rId18"/>
    <p:sldId id="280" r:id="rId19"/>
    <p:sldId id="259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8C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17"/>
    <p:restoredTop sz="94721"/>
  </p:normalViewPr>
  <p:slideViewPr>
    <p:cSldViewPr snapToGrid="0" snapToObjects="1">
      <p:cViewPr varScale="1">
        <p:scale>
          <a:sx n="104" d="100"/>
          <a:sy n="104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C685C-C776-4949-A6C2-086825FE25B4}" type="datetimeFigureOut">
              <a:rPr lang="de-DE" smtClean="0"/>
              <a:t>24.04.23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AEE75-DC36-B143-A42B-CCDD8F4E7F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69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EE75-DC36-B143-A42B-CCDD8F4E7FC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216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EE75-DC36-B143-A42B-CCDD8F4E7FC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97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EE75-DC36-B143-A42B-CCDD8F4E7FC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45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EE75-DC36-B143-A42B-CCDD8F4E7FC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316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EE75-DC36-B143-A42B-CCDD8F4E7FC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228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EE75-DC36-B143-A42B-CCDD8F4E7FC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906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EE75-DC36-B143-A42B-CCDD8F4E7FC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8878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EE75-DC36-B143-A42B-CCDD8F4E7FC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3443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EE75-DC36-B143-A42B-CCDD8F4E7FC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226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EE75-DC36-B143-A42B-CCDD8F4E7FC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7889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EE75-DC36-B143-A42B-CCDD8F4E7FC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542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EE75-DC36-B143-A42B-CCDD8F4E7FC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303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EE75-DC36-B143-A42B-CCDD8F4E7FC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007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EE75-DC36-B143-A42B-CCDD8F4E7FC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116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EE75-DC36-B143-A42B-CCDD8F4E7FC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513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EE75-DC36-B143-A42B-CCDD8F4E7FC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118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EE75-DC36-B143-A42B-CCDD8F4E7FC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61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EE75-DC36-B143-A42B-CCDD8F4E7FC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845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EE75-DC36-B143-A42B-CCDD8F4E7FC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378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58FC0-CADA-B846-86B2-58D20D440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A7A4E-E058-7946-86BC-18F4E7CF2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ED8A6E-A0BD-474F-B51A-9C33ABAA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D1BC-A812-804B-B4E5-AEF360FF5955}" type="datetime1">
              <a:rPr lang="de-DE" smtClean="0"/>
              <a:t>24.04.23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43BC79-A1D4-674D-9272-A5317658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974D8D-E632-E34D-99CF-ABAC6A07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2097-ADE1-944C-A5DB-11598BEA52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12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A01CF-D6CE-6440-9010-1463545C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F51037-4C0E-C74B-A51D-73552064A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CDB998-81B4-C84C-A4A8-30FAE1CC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437B-6012-FA45-A885-2F6CCA69DECE}" type="datetime1">
              <a:rPr lang="de-DE" smtClean="0"/>
              <a:t>24.04.23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80F53C-5780-2A4C-87F5-FDF53CF1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C5EA5D-C43D-9F43-ADA0-2BCCCD98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2097-ADE1-944C-A5DB-11598BEA52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60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02FE789-9EAC-1B45-8AF2-D3DE96098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C93FFF-ACF3-144E-B14F-19072F786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CE24D7-7105-7C41-8103-AC14F7541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6530-F1AE-604F-BD7E-FD444EA03863}" type="datetime1">
              <a:rPr lang="de-DE" smtClean="0"/>
              <a:t>24.04.23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50F217-4883-CC4B-874C-B2F4E438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966EAD-6975-2743-A856-FF07EB9A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2097-ADE1-944C-A5DB-11598BEA52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82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2A7FCD-7605-374E-ADB8-570B49F3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3831B6-0FE7-4B4C-9C66-8D31DAACA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79BA90-A15D-AC4B-A0C1-C166703A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9D69-C0B6-1E4B-BC78-7904C96D0374}" type="datetime1">
              <a:rPr lang="de-DE" smtClean="0"/>
              <a:t>24.04.23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6E0299-53B4-1B44-8561-E47D3621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AE8013-B39C-A84E-B7E4-89B0741F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2097-ADE1-944C-A5DB-11598BEA52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71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D0EECA-6CD6-DE4A-9113-DE8539EA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A48CBA-09BE-D447-8E04-CD1EA707F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F0272E-0E4D-704C-B1EC-62D8485F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E523-E79B-144F-8154-36C2504F6F31}" type="datetime1">
              <a:rPr lang="de-DE" smtClean="0"/>
              <a:t>24.04.23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3AEC2F-8408-F248-913A-DE44EB86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5D009A-9070-7D4E-BF5C-1D6CA8B3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2097-ADE1-944C-A5DB-11598BEA52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9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53F43-2871-1D40-BAA2-5E956321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44A8D6-FF98-4C4B-8B91-4F3B43793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0AE799-5707-1746-AFE3-73C53E3D6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61C94E-BEF3-8B49-B52C-B433F891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8736-D167-FE46-A8BA-9F24B778C71B}" type="datetime1">
              <a:rPr lang="de-DE" smtClean="0"/>
              <a:t>24.04.23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6D6369-C071-EA4D-8AEA-A7B097DA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46E0D3-15E1-F246-9C27-9A352B32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2097-ADE1-944C-A5DB-11598BEA52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39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B609D-5630-5E44-805F-150609A53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4CCDCF-4054-9C45-A4EC-1EB0C78D8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3B7E76-A4CF-9F4C-AF6F-8651DC18B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5EA28F-951B-6644-9DEA-362E6A9CE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69EDF2-486C-8C4A-AD42-C619FB192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8C0389-CE63-EC41-9F5D-11957733B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32DA-D152-9B40-8FE6-CD0413803C74}" type="datetime1">
              <a:rPr lang="de-DE" smtClean="0"/>
              <a:t>24.04.23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A9C8679-0A74-D842-B9D0-F5A766655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41E209D-43CC-CD42-9178-881E500E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2097-ADE1-944C-A5DB-11598BEA52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90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90294-0790-024B-8B1B-BFF91176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9B24092-2FBD-CE45-9469-B0866EB7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5696-88C7-0C4E-9C76-51582ADDF3F9}" type="datetime1">
              <a:rPr lang="de-DE" smtClean="0"/>
              <a:t>24.04.23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196227-FDEB-A44B-9958-D2A0BC47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D7F4FB-6808-5641-81C1-42215761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2097-ADE1-944C-A5DB-11598BEA52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82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7F888A9-CC9A-A84C-A4A9-23B0DD0C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919-C214-6B41-8742-015B6F7B4E8C}" type="datetime1">
              <a:rPr lang="de-DE" smtClean="0"/>
              <a:t>24.04.23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886117-B930-A44A-9D06-96C20627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706D63-7FB4-5948-AB95-1EF80F85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2097-ADE1-944C-A5DB-11598BEA52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39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6A293-6B10-4640-A5AC-C8EAE9A2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75428B-9D52-064B-89AE-2F2761C50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34FE8B-5C0B-5F44-9B1E-7DC783067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038385-88CB-6145-8719-BA896B47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AC08-9963-BA4D-AE42-16624411A8C0}" type="datetime1">
              <a:rPr lang="de-DE" smtClean="0"/>
              <a:t>24.04.23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FD8EF8-D001-D548-A1FC-6DDA2A9F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93B08-C423-A443-929B-63B7A92A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2097-ADE1-944C-A5DB-11598BEA52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65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12164E-3DB4-434F-91CF-B01E51EF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F1FE7FF-DBAA-AB46-B450-1ECBB0D0A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D8EB97-818B-794D-A8C1-656A1FA30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80678C-BE4A-864B-93C6-D186C7E9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45EB-1DFA-DC4C-BD3A-6B380B59F07B}" type="datetime1">
              <a:rPr lang="de-DE" smtClean="0"/>
              <a:t>24.04.23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06AC5C-6DD6-174A-81CB-FF832DE9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DC1E06-DEB0-614F-9346-BCCA55EAB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2097-ADE1-944C-A5DB-11598BEA52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608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B681287-0393-D74E-8C41-51C31DB00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9D6FB8-0C29-BC48-9AD0-AE250804A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EC0C2E-8590-2943-B560-87FD8AB21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9B19E-B198-FB4C-A790-60F6347C94F0}" type="datetime1">
              <a:rPr lang="de-DE" smtClean="0"/>
              <a:t>24.04.23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D87C87-7D61-2A43-89FC-A56F3B249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00D0B6-A1F0-E84A-88C2-1AB1CC38E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B2097-ADE1-944C-A5DB-11598BEA52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44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0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26802B1B-983D-5B44-9E72-A6457121AF76}"/>
              </a:ext>
            </a:extLst>
          </p:cNvPr>
          <p:cNvSpPr/>
          <p:nvPr/>
        </p:nvSpPr>
        <p:spPr>
          <a:xfrm>
            <a:off x="0" y="1137692"/>
            <a:ext cx="12205661" cy="45719"/>
          </a:xfrm>
          <a:prstGeom prst="rect">
            <a:avLst/>
          </a:prstGeom>
          <a:solidFill>
            <a:srgbClr val="B8D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E360F5A-F262-AB49-BFFB-674F6A74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40" y="6269709"/>
            <a:ext cx="372591" cy="369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438A774D-66E7-524B-B6FE-3E65EC9DC940}"/>
                  </a:ext>
                </a:extLst>
              </p:cNvPr>
              <p:cNvSpPr/>
              <p:nvPr/>
            </p:nvSpPr>
            <p:spPr>
              <a:xfrm>
                <a:off x="1313931" y="1445740"/>
                <a:ext cx="3336324" cy="11738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de-DE" sz="2400" dirty="0">
                  <a:solidFill>
                    <a:schemeClr val="tx1"/>
                  </a:solidFill>
                </a:endParaRPr>
              </a:p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sz="1600" dirty="0" err="1">
                    <a:solidFill>
                      <a:schemeClr val="tx1"/>
                    </a:solidFill>
                  </a:rPr>
                  <a:t>Ungerichteter</a:t>
                </a:r>
                <a:r>
                  <a:rPr lang="de-DE" sz="1600" dirty="0">
                    <a:solidFill>
                      <a:schemeClr val="tx1"/>
                    </a:solidFill>
                  </a:rPr>
                  <a:t> Zusammenhang</a:t>
                </a:r>
              </a:p>
            </p:txBody>
          </p:sp>
        </mc:Choice>
        <mc:Fallback xmlns="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438A774D-66E7-524B-B6FE-3E65EC9DC9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931" y="1445740"/>
                <a:ext cx="3336324" cy="1173892"/>
              </a:xfrm>
              <a:prstGeom prst="rect">
                <a:avLst/>
              </a:prstGeom>
              <a:blipFill>
                <a:blip r:embed="rId4"/>
                <a:stretch>
                  <a:fillRect b="-10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8012AC3D-62BF-A04D-9AA0-570AF50B2BDF}"/>
                  </a:ext>
                </a:extLst>
              </p:cNvPr>
              <p:cNvSpPr/>
              <p:nvPr/>
            </p:nvSpPr>
            <p:spPr>
              <a:xfrm>
                <a:off x="7716962" y="1445740"/>
                <a:ext cx="3336324" cy="11738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de-DE" sz="2400" dirty="0">
                  <a:solidFill>
                    <a:schemeClr val="tx1"/>
                  </a:solidFill>
                </a:endParaRPr>
              </a:p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sz="1600" dirty="0">
                    <a:solidFill>
                      <a:schemeClr val="tx1"/>
                    </a:solidFill>
                  </a:rPr>
                  <a:t>Gerichteter Zusammenhang</a:t>
                </a:r>
              </a:p>
            </p:txBody>
          </p:sp>
        </mc:Choice>
        <mc:Fallback xmlns=""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8012AC3D-62BF-A04D-9AA0-570AF50B2B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962" y="1445740"/>
                <a:ext cx="3336324" cy="1173892"/>
              </a:xfrm>
              <a:prstGeom prst="rect">
                <a:avLst/>
              </a:prstGeom>
              <a:blipFill>
                <a:blip r:embed="rId5"/>
                <a:stretch>
                  <a:fillRect b="-10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5B44A8CB-4C7F-6A42-91C6-953200591F88}"/>
                  </a:ext>
                </a:extLst>
              </p:cNvPr>
              <p:cNvSpPr/>
              <p:nvPr/>
            </p:nvSpPr>
            <p:spPr>
              <a:xfrm>
                <a:off x="4434668" y="3414583"/>
                <a:ext cx="3336324" cy="11738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de-DE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de-DE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5B44A8CB-4C7F-6A42-91C6-953200591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668" y="3414583"/>
                <a:ext cx="3336324" cy="11738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hteck 26">
            <a:extLst>
              <a:ext uri="{FF2B5EF4-FFF2-40B4-BE49-F238E27FC236}">
                <a16:creationId xmlns:a16="http://schemas.microsoft.com/office/drawing/2014/main" id="{21ACD0B1-E933-0A41-875F-B23B50D0E6F9}"/>
              </a:ext>
            </a:extLst>
          </p:cNvPr>
          <p:cNvSpPr/>
          <p:nvPr/>
        </p:nvSpPr>
        <p:spPr>
          <a:xfrm>
            <a:off x="3396940" y="4371444"/>
            <a:ext cx="2506630" cy="452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Unabhängige Variable (UV)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2146374-6754-6A43-9D4F-A071F8A073C1}"/>
              </a:ext>
            </a:extLst>
          </p:cNvPr>
          <p:cNvSpPr/>
          <p:nvPr/>
        </p:nvSpPr>
        <p:spPr>
          <a:xfrm>
            <a:off x="6102830" y="4371444"/>
            <a:ext cx="2506630" cy="452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Abhängige Variable (AV)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0C9D537-2421-774C-9960-EB3FA299A969}"/>
              </a:ext>
            </a:extLst>
          </p:cNvPr>
          <p:cNvSpPr/>
          <p:nvPr/>
        </p:nvSpPr>
        <p:spPr>
          <a:xfrm rot="2354241">
            <a:off x="10223118" y="1456502"/>
            <a:ext cx="1169361" cy="452586"/>
          </a:xfrm>
          <a:prstGeom prst="rect">
            <a:avLst/>
          </a:prstGeom>
          <a:solidFill>
            <a:srgbClr val="3C8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/>
                </a:solidFill>
              </a:rPr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elle 29">
                <a:extLst>
                  <a:ext uri="{FF2B5EF4-FFF2-40B4-BE49-F238E27FC236}">
                    <a16:creationId xmlns:a16="http://schemas.microsoft.com/office/drawing/2014/main" id="{76DFF4E6-7000-2647-B017-6D0F979C62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1741978"/>
                  </p:ext>
                </p:extLst>
              </p:nvPr>
            </p:nvGraphicFramePr>
            <p:xfrm>
              <a:off x="2982093" y="5186531"/>
              <a:ext cx="6196598" cy="1188720"/>
            </p:xfrm>
            <a:graphic>
              <a:graphicData uri="http://schemas.openxmlformats.org/drawingml/2006/table">
                <a:tbl>
                  <a:tblPr/>
                  <a:tblGrid>
                    <a:gridCol w="6196598">
                      <a:extLst>
                        <a:ext uri="{9D8B030D-6E8A-4147-A177-3AD203B41FA5}">
                          <a16:colId xmlns:a16="http://schemas.microsoft.com/office/drawing/2014/main" val="197552408"/>
                        </a:ext>
                      </a:extLst>
                    </a:gridCol>
                  </a:tblGrid>
                  <a:tr h="474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b="1" dirty="0">
                              <a:solidFill>
                                <a:schemeClr val="tx1"/>
                              </a:solidFill>
                            </a:rPr>
                            <a:t>Woher kommt die Richtung?</a:t>
                          </a:r>
                        </a:p>
                        <a:p>
                          <a:pPr algn="ctr"/>
                          <a:endParaRPr lang="de-DE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r>
                            <a:rPr lang="de-DE" sz="1800" b="0" dirty="0">
                              <a:solidFill>
                                <a:schemeClr val="tx1"/>
                              </a:solidFill>
                            </a:rPr>
                            <a:t>Welche Variable (</a:t>
                          </a:r>
                          <a14:m>
                            <m:oMath xmlns:m="http://schemas.openxmlformats.org/officeDocument/2006/math">
                              <m: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de-DE" sz="1800" b="0" dirty="0">
                              <a:solidFill>
                                <a:schemeClr val="tx1"/>
                              </a:solidFill>
                            </a:rPr>
                            <a:t>) durch welche Variable (</a:t>
                          </a:r>
                          <a14:m>
                            <m:oMath xmlns:m="http://schemas.openxmlformats.org/officeDocument/2006/math">
                              <m: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de-DE" sz="1800" b="0" dirty="0">
                              <a:solidFill>
                                <a:schemeClr val="tx1"/>
                              </a:solidFill>
                            </a:rPr>
                            <a:t> erklärt werden wird anhand inhaltlichen Kontexts (Theorie) entschieden.</a:t>
                          </a:r>
                          <a:endParaRPr lang="de-DE" b="0" dirty="0"/>
                        </a:p>
                      </a:txBody>
                      <a:tcPr>
                        <a:lnL w="38100" cap="flat" cmpd="sng" algn="ctr">
                          <a:solidFill>
                            <a:srgbClr val="3C8C9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mpd="sng">
                          <a:noFill/>
                          <a:prstDash val="solid"/>
                        </a:lnR>
                        <a:lnT w="38100" cmpd="sng">
                          <a:noFill/>
                          <a:prstDash val="solid"/>
                        </a:lnT>
                        <a:lnB w="381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2374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elle 29">
                <a:extLst>
                  <a:ext uri="{FF2B5EF4-FFF2-40B4-BE49-F238E27FC236}">
                    <a16:creationId xmlns:a16="http://schemas.microsoft.com/office/drawing/2014/main" id="{76DFF4E6-7000-2647-B017-6D0F979C62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1741978"/>
                  </p:ext>
                </p:extLst>
              </p:nvPr>
            </p:nvGraphicFramePr>
            <p:xfrm>
              <a:off x="2982093" y="5186531"/>
              <a:ext cx="6196598" cy="1188720"/>
            </p:xfrm>
            <a:graphic>
              <a:graphicData uri="http://schemas.openxmlformats.org/drawingml/2006/table">
                <a:tbl>
                  <a:tblPr/>
                  <a:tblGrid>
                    <a:gridCol w="6196598">
                      <a:extLst>
                        <a:ext uri="{9D8B030D-6E8A-4147-A177-3AD203B41FA5}">
                          <a16:colId xmlns:a16="http://schemas.microsoft.com/office/drawing/2014/main" val="197552408"/>
                        </a:ext>
                      </a:extLst>
                    </a:gridCol>
                  </a:tblGrid>
                  <a:tr h="11887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38100" cap="flat" cmpd="sng" algn="ctr">
                          <a:solidFill>
                            <a:srgbClr val="3C8C94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mpd="sng">
                          <a:noFill/>
                          <a:prstDash val="solid"/>
                        </a:lnR>
                        <a:lnT w="38100" cmpd="sng">
                          <a:noFill/>
                          <a:prstDash val="solid"/>
                        </a:lnT>
                        <a:lnB w="381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2128" b="-85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23749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1" name="Rechteck 30">
            <a:extLst>
              <a:ext uri="{FF2B5EF4-FFF2-40B4-BE49-F238E27FC236}">
                <a16:creationId xmlns:a16="http://schemas.microsoft.com/office/drawing/2014/main" id="{1A112329-8890-5040-BD9C-DA4E4F594EE3}"/>
              </a:ext>
            </a:extLst>
          </p:cNvPr>
          <p:cNvSpPr/>
          <p:nvPr/>
        </p:nvSpPr>
        <p:spPr>
          <a:xfrm>
            <a:off x="9291287" y="3775236"/>
            <a:ext cx="3033022" cy="452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X „erklärt“ Y</a:t>
            </a:r>
          </a:p>
          <a:p>
            <a:r>
              <a:rPr lang="de-DE" sz="1600" dirty="0">
                <a:solidFill>
                  <a:schemeClr val="tx1"/>
                </a:solidFill>
              </a:rPr>
              <a:t>Y durch X „vorhergesagt“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9F71840-52B3-0146-8D01-36370692ADFE}"/>
              </a:ext>
            </a:extLst>
          </p:cNvPr>
          <p:cNvSpPr/>
          <p:nvPr/>
        </p:nvSpPr>
        <p:spPr>
          <a:xfrm rot="2354241">
            <a:off x="3791519" y="1502220"/>
            <a:ext cx="1286297" cy="452586"/>
          </a:xfrm>
          <a:prstGeom prst="rect">
            <a:avLst/>
          </a:prstGeom>
          <a:solidFill>
            <a:srgbClr val="3C8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/>
                </a:solidFill>
              </a:rPr>
              <a:t>Assoziations-maße</a:t>
            </a:r>
          </a:p>
        </p:txBody>
      </p:sp>
    </p:spTree>
    <p:extLst>
      <p:ext uri="{BB962C8B-B14F-4D97-AF65-F5344CB8AC3E}">
        <p14:creationId xmlns:p14="http://schemas.microsoft.com/office/powerpoint/2010/main" val="4138838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26802B1B-983D-5B44-9E72-A6457121AF76}"/>
              </a:ext>
            </a:extLst>
          </p:cNvPr>
          <p:cNvSpPr/>
          <p:nvPr/>
        </p:nvSpPr>
        <p:spPr>
          <a:xfrm>
            <a:off x="0" y="1137692"/>
            <a:ext cx="12205661" cy="45719"/>
          </a:xfrm>
          <a:prstGeom prst="rect">
            <a:avLst/>
          </a:prstGeom>
          <a:solidFill>
            <a:srgbClr val="B8D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E360F5A-F262-AB49-BFFB-674F6A74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40" y="6269709"/>
            <a:ext cx="372591" cy="369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B6EEBD7A-AA3C-884C-BF0F-F593DB37791F}"/>
                  </a:ext>
                </a:extLst>
              </p:cNvPr>
              <p:cNvSpPr/>
              <p:nvPr/>
            </p:nvSpPr>
            <p:spPr>
              <a:xfrm>
                <a:off x="8213138" y="1516753"/>
                <a:ext cx="3343260" cy="15253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2000" b="1" dirty="0" err="1">
                    <a:solidFill>
                      <a:schemeClr val="tx1"/>
                    </a:solidFill>
                  </a:rPr>
                  <a:t>To</a:t>
                </a:r>
                <a:r>
                  <a:rPr lang="de-DE" sz="2000" b="1" dirty="0">
                    <a:solidFill>
                      <a:schemeClr val="tx1"/>
                    </a:solidFill>
                  </a:rPr>
                  <a:t> Do - wir benötigen:</a:t>
                </a:r>
              </a:p>
              <a:p>
                <a:pPr marL="457200" indent="-457200">
                  <a:buAutoNum type="arabicParenR"/>
                </a:pPr>
                <a:r>
                  <a:rPr lang="de-DE" sz="2000" dirty="0">
                    <a:solidFill>
                      <a:schemeClr val="tx1"/>
                    </a:solidFill>
                  </a:rPr>
                  <a:t>Mittelwert von X: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20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Tx/>
                  <a:buAutoNum type="arabicParenR"/>
                </a:pPr>
                <a:r>
                  <a:rPr lang="de-DE" sz="2000" dirty="0">
                    <a:solidFill>
                      <a:schemeClr val="tx1"/>
                    </a:solidFill>
                  </a:rPr>
                  <a:t>Mittelwert von Y: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20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Tx/>
                  <a:buAutoNum type="arabicParenR"/>
                </a:pPr>
                <a:r>
                  <a:rPr lang="de-DE" sz="2000" dirty="0">
                    <a:solidFill>
                      <a:schemeClr val="tx1"/>
                    </a:solidFill>
                  </a:rPr>
                  <a:t>Kovarianz von XY: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e-D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</m:oMath>
                </a14:m>
                <a:endParaRPr lang="de-DE" sz="20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Tx/>
                  <a:buAutoNum type="arabicParenR"/>
                </a:pPr>
                <a:r>
                  <a:rPr lang="de-DE" sz="2000" dirty="0">
                    <a:solidFill>
                      <a:schemeClr val="tx1"/>
                    </a:solidFill>
                  </a:rPr>
                  <a:t>Varianz von X: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de-DE" sz="2000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arenR"/>
                </a:pPr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B6EEBD7A-AA3C-884C-BF0F-F593DB3779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138" y="1516753"/>
                <a:ext cx="3343260" cy="1525385"/>
              </a:xfrm>
              <a:prstGeom prst="rect">
                <a:avLst/>
              </a:prstGeom>
              <a:blipFill>
                <a:blip r:embed="rId4"/>
                <a:stretch>
                  <a:fillRect l="-1894" t="-139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96D10263-F3BB-6A41-8B81-72B1FE045C5D}"/>
                  </a:ext>
                </a:extLst>
              </p:cNvPr>
              <p:cNvSpPr/>
              <p:nvPr/>
            </p:nvSpPr>
            <p:spPr>
              <a:xfrm>
                <a:off x="1136556" y="1340907"/>
                <a:ext cx="12138067" cy="49288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de-DE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Schätzung von a und b </a:t>
                </a:r>
                <a:r>
                  <a:rPr lang="de-DE" sz="2000" dirty="0">
                    <a:solidFill>
                      <a:schemeClr val="tx1"/>
                    </a:solidFill>
                    <a:latin typeface="Cambria Math" panose="02040503050406030204" pitchFamily="18" charset="0"/>
                    <a:sym typeface="Wingdings" pitchFamily="2" charset="2"/>
                  </a:rPr>
                  <a:t></a:t>
                </a:r>
                <a:r>
                  <a:rPr lang="de-DE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de-DE" sz="20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Methode der kleinsten Quadrate </a:t>
                </a:r>
              </a:p>
              <a:p>
                <a:pPr marL="342900" indent="-342900">
                  <a:buFont typeface="Wingdings" pitchFamily="2" charset="2"/>
                  <a:buChar char="à"/>
                </a:pPr>
                <a:r>
                  <a:rPr lang="de-DE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Summe der quadrierten Residuen minimieren</a:t>
                </a:r>
              </a:p>
              <a:p>
                <a:pPr marL="342900" indent="-342900">
                  <a:buFont typeface="Wingdings" pitchFamily="2" charset="2"/>
                  <a:buChar char="à"/>
                </a:pPr>
                <a:endParaRPr lang="de-DE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Wingdings" pitchFamily="2" charset="2"/>
                  <a:buChar char="à"/>
                </a:pPr>
                <a:endParaRPr lang="de-DE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de-DE" sz="2000" dirty="0">
                    <a:solidFill>
                      <a:schemeClr val="tx1"/>
                    </a:solidFill>
                  </a:rPr>
                  <a:t>Analytische Lösung des Optimierungsproblems:</a:t>
                </a:r>
              </a:p>
              <a:p>
                <a:endParaRPr lang="de-DE" sz="2000" dirty="0">
                  <a:solidFill>
                    <a:schemeClr val="tx1"/>
                  </a:solidFill>
                </a:endParaRPr>
              </a:p>
              <a:p>
                <a:r>
                  <a:rPr lang="de-DE" sz="2000" dirty="0">
                    <a:solidFill>
                      <a:schemeClr val="tx1"/>
                    </a:solidFill>
                  </a:rPr>
                  <a:t>	1) Y-Achsenabschnitt (a)</a:t>
                </a:r>
              </a:p>
              <a:p>
                <a:pPr lvl="1"/>
                <a:endParaRPr lang="de-DE" sz="200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̅"/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endParaRPr lang="de-DE" sz="2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sz="2000" dirty="0">
                    <a:solidFill>
                      <a:schemeClr val="tx1"/>
                    </a:solidFill>
                  </a:rPr>
                  <a:t>	2) Steigungsparameter (b)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96D10263-F3BB-6A41-8B81-72B1FE045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556" y="1340907"/>
                <a:ext cx="12138067" cy="4928802"/>
              </a:xfrm>
              <a:prstGeom prst="rect">
                <a:avLst/>
              </a:prstGeom>
              <a:blipFill>
                <a:blip r:embed="rId5"/>
                <a:stretch>
                  <a:fillRect l="-418" t="-7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517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26802B1B-983D-5B44-9E72-A6457121AF76}"/>
              </a:ext>
            </a:extLst>
          </p:cNvPr>
          <p:cNvSpPr/>
          <p:nvPr/>
        </p:nvSpPr>
        <p:spPr>
          <a:xfrm>
            <a:off x="0" y="1137692"/>
            <a:ext cx="12205661" cy="45719"/>
          </a:xfrm>
          <a:prstGeom prst="rect">
            <a:avLst/>
          </a:prstGeom>
          <a:solidFill>
            <a:srgbClr val="B8D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E360F5A-F262-AB49-BFFB-674F6A74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40" y="6269709"/>
            <a:ext cx="372591" cy="369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74EE5367-B71C-6B43-9E8F-D493320C49D5}"/>
                  </a:ext>
                </a:extLst>
              </p:cNvPr>
              <p:cNvSpPr/>
              <p:nvPr/>
            </p:nvSpPr>
            <p:spPr>
              <a:xfrm>
                <a:off x="7462419" y="1509051"/>
                <a:ext cx="3039327" cy="846222"/>
              </a:xfrm>
              <a:prstGeom prst="rect">
                <a:avLst/>
              </a:prstGeom>
              <a:noFill/>
              <a:ln>
                <a:solidFill>
                  <a:srgbClr val="3C8C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de-DE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74EE5367-B71C-6B43-9E8F-D493320C4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419" y="1509051"/>
                <a:ext cx="3039327" cy="846222"/>
              </a:xfrm>
              <a:prstGeom prst="rect">
                <a:avLst/>
              </a:prstGeom>
              <a:blipFill>
                <a:blip r:embed="rId4"/>
                <a:stretch>
                  <a:fillRect l="-1250"/>
                </a:stretch>
              </a:blipFill>
              <a:ln>
                <a:solidFill>
                  <a:srgbClr val="3C8C94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6BEE96DE-2BA9-3B4A-BB96-49A9174C9B2A}"/>
              </a:ext>
            </a:extLst>
          </p:cNvPr>
          <p:cNvSpPr/>
          <p:nvPr/>
        </p:nvSpPr>
        <p:spPr>
          <a:xfrm>
            <a:off x="6816436" y="4154154"/>
            <a:ext cx="3990119" cy="846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>
                <a:solidFill>
                  <a:schemeClr val="tx1"/>
                </a:solidFill>
              </a:rPr>
              <a:t>Jetzt wo wir die Gerade haben, können wir Y für jeden beliebigen Wert X bestimmen.</a:t>
            </a:r>
          </a:p>
        </p:txBody>
      </p:sp>
    </p:spTree>
    <p:extLst>
      <p:ext uri="{BB962C8B-B14F-4D97-AF65-F5344CB8AC3E}">
        <p14:creationId xmlns:p14="http://schemas.microsoft.com/office/powerpoint/2010/main" val="2098534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26802B1B-983D-5B44-9E72-A6457121AF76}"/>
              </a:ext>
            </a:extLst>
          </p:cNvPr>
          <p:cNvSpPr/>
          <p:nvPr/>
        </p:nvSpPr>
        <p:spPr>
          <a:xfrm>
            <a:off x="0" y="1137692"/>
            <a:ext cx="12205661" cy="45719"/>
          </a:xfrm>
          <a:prstGeom prst="rect">
            <a:avLst/>
          </a:prstGeom>
          <a:solidFill>
            <a:srgbClr val="B8D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E360F5A-F262-AB49-BFFB-674F6A74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40" y="6269709"/>
            <a:ext cx="372591" cy="369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EF5D4E47-8B78-4B4C-B272-9CE7BE277C5D}"/>
                  </a:ext>
                </a:extLst>
              </p:cNvPr>
              <p:cNvSpPr/>
              <p:nvPr/>
            </p:nvSpPr>
            <p:spPr>
              <a:xfrm>
                <a:off x="941340" y="663103"/>
                <a:ext cx="7806544" cy="19485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Wie</m:t>
                      </m:r>
                      <m: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gut</m:t>
                      </m:r>
                      <m: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passt</m:t>
                      </m:r>
                      <m: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unser</m:t>
                      </m:r>
                      <m: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Modell</m:t>
                      </m:r>
                      <m: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auf</m:t>
                      </m:r>
                      <m: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die</m:t>
                      </m:r>
                      <m: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Beobachtungswerte</m:t>
                      </m:r>
                      <m: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  <a:p>
                <a:r>
                  <a:rPr lang="de-DE" sz="2000" dirty="0">
                    <a:solidFill>
                      <a:schemeClr val="tx1"/>
                    </a:solidFill>
                    <a:sym typeface="Wingdings" pitchFamily="2" charset="2"/>
                  </a:rPr>
                  <a:t> Das </a:t>
                </a:r>
                <a:r>
                  <a:rPr lang="de-DE" sz="2000" dirty="0" err="1">
                    <a:solidFill>
                      <a:schemeClr val="tx1"/>
                    </a:solidFill>
                    <a:sym typeface="Wingdings" pitchFamily="2" charset="2"/>
                  </a:rPr>
                  <a:t>Bestimmheitsmaß</a:t>
                </a:r>
                <a:r>
                  <a:rPr lang="de-DE" sz="2000" dirty="0">
                    <a:solidFill>
                      <a:schemeClr val="tx1"/>
                    </a:solidFill>
                    <a:sym typeface="Wingdings" pitchFamily="2" charset="2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𝑅</m:t>
                        </m:r>
                      </m:e>
                      <m:sup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sz="2000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EF5D4E47-8B78-4B4C-B272-9CE7BE277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40" y="663103"/>
                <a:ext cx="7806544" cy="1948518"/>
              </a:xfrm>
              <a:prstGeom prst="rect">
                <a:avLst/>
              </a:prstGeom>
              <a:blipFill>
                <a:blip r:embed="rId4"/>
                <a:stretch>
                  <a:fillRect l="-6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4273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26802B1B-983D-5B44-9E72-A6457121AF76}"/>
              </a:ext>
            </a:extLst>
          </p:cNvPr>
          <p:cNvSpPr/>
          <p:nvPr/>
        </p:nvSpPr>
        <p:spPr>
          <a:xfrm>
            <a:off x="0" y="1137692"/>
            <a:ext cx="12205661" cy="45719"/>
          </a:xfrm>
          <a:prstGeom prst="rect">
            <a:avLst/>
          </a:prstGeom>
          <a:solidFill>
            <a:srgbClr val="B8D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E360F5A-F262-AB49-BFFB-674F6A74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40" y="6269709"/>
            <a:ext cx="372591" cy="369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EF5D4E47-8B78-4B4C-B272-9CE7BE277C5D}"/>
                  </a:ext>
                </a:extLst>
              </p:cNvPr>
              <p:cNvSpPr/>
              <p:nvPr/>
            </p:nvSpPr>
            <p:spPr>
              <a:xfrm>
                <a:off x="941340" y="663103"/>
                <a:ext cx="7806544" cy="19485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Regressionsgerade</m:t>
                      </m:r>
                      <m: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kann</m:t>
                      </m:r>
                      <m: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einen</m:t>
                      </m:r>
                      <m: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Anteil</m:t>
                      </m:r>
                      <m: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der</m:t>
                      </m:r>
                      <m: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Streuung</m:t>
                      </m:r>
                      <m: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um</m:t>
                      </m:r>
                      <m: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den</m:t>
                      </m:r>
                      <m: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Mittelwert</m:t>
                      </m:r>
                      <m: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erkl</m:t>
                      </m:r>
                      <m: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ä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ren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  <a:p>
                <a:r>
                  <a:rPr lang="de-DE" sz="2000" dirty="0">
                    <a:solidFill>
                      <a:schemeClr val="tx1"/>
                    </a:solidFill>
                    <a:sym typeface="Wingdings" pitchFamily="2" charset="2"/>
                  </a:rPr>
                  <a:t> </a:t>
                </a:r>
                <a:r>
                  <a:rPr lang="de-DE" sz="2000" b="1" dirty="0">
                    <a:solidFill>
                      <a:schemeClr val="tx1"/>
                    </a:solidFill>
                    <a:sym typeface="Wingdings" pitchFamily="2" charset="2"/>
                  </a:rPr>
                  <a:t>Aufgeklärte Varianz</a:t>
                </a:r>
                <a:endParaRPr lang="de-DE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EF5D4E47-8B78-4B4C-B272-9CE7BE277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40" y="663103"/>
                <a:ext cx="7806544" cy="1948518"/>
              </a:xfrm>
              <a:prstGeom prst="rect">
                <a:avLst/>
              </a:prstGeom>
              <a:blipFill>
                <a:blip r:embed="rId4"/>
                <a:stretch>
                  <a:fillRect l="-649" r="-110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706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26802B1B-983D-5B44-9E72-A6457121AF76}"/>
              </a:ext>
            </a:extLst>
          </p:cNvPr>
          <p:cNvSpPr/>
          <p:nvPr/>
        </p:nvSpPr>
        <p:spPr>
          <a:xfrm>
            <a:off x="0" y="1137692"/>
            <a:ext cx="12205661" cy="45719"/>
          </a:xfrm>
          <a:prstGeom prst="rect">
            <a:avLst/>
          </a:prstGeom>
          <a:solidFill>
            <a:srgbClr val="B8D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E360F5A-F262-AB49-BFFB-674F6A74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40" y="6269709"/>
            <a:ext cx="372591" cy="369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27FCED6F-265A-9344-9C1A-3438F8546B9A}"/>
                  </a:ext>
                </a:extLst>
              </p:cNvPr>
              <p:cNvSpPr/>
              <p:nvPr/>
            </p:nvSpPr>
            <p:spPr>
              <a:xfrm>
                <a:off x="6752492" y="1402892"/>
                <a:ext cx="4364938" cy="1404275"/>
              </a:xfrm>
              <a:prstGeom prst="rect">
                <a:avLst/>
              </a:prstGeom>
              <a:noFill/>
              <a:ln>
                <a:solidFill>
                  <a:srgbClr val="3C8C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𝑒𝑟𝑘𝑙</m:t>
                          </m:r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ä</m:t>
                          </m:r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𝑟𝑡𝑒</m:t>
                          </m:r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𝑆𝑡𝑟𝑒𝑢𝑢𝑛𝑔</m:t>
                          </m:r>
                        </m:num>
                        <m:den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𝑔𝑒𝑠𝑎𝑚𝑡𝑒</m:t>
                          </m:r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𝑆𝑡𝑟𝑒𝑢𝑢𝑛𝑔</m:t>
                          </m:r>
                        </m:den>
                      </m:f>
                      <m:r>
                        <a:rPr lang="de-DE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de-DE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DE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de-DE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de-DE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DE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de-DE" sz="14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de-DE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de-D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de-DE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de-DE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𝑋𝑌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de-DE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den>
                          </m:f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27FCED6F-265A-9344-9C1A-3438F8546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492" y="1402892"/>
                <a:ext cx="4364938" cy="1404275"/>
              </a:xfrm>
              <a:prstGeom prst="rect">
                <a:avLst/>
              </a:prstGeom>
              <a:blipFill>
                <a:blip r:embed="rId4"/>
                <a:stretch>
                  <a:fillRect b="-5310"/>
                </a:stretch>
              </a:blipFill>
              <a:ln>
                <a:solidFill>
                  <a:srgbClr val="3C8C94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2DE9E6BF-4B23-D544-8C37-F47119D09CC8}"/>
                  </a:ext>
                </a:extLst>
              </p:cNvPr>
              <p:cNvSpPr/>
              <p:nvPr/>
            </p:nvSpPr>
            <p:spPr>
              <a:xfrm>
                <a:off x="941339" y="663103"/>
                <a:ext cx="5248445" cy="19485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Das</m:t>
                      </m:r>
                      <m:r>
                        <a:rPr lang="de-DE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Verh</m:t>
                      </m:r>
                      <m:r>
                        <a:rPr lang="de-DE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ä</m:t>
                      </m:r>
                      <m:r>
                        <m:rPr>
                          <m:sty m:val="p"/>
                        </m:rPr>
                        <a:rPr lang="de-DE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ltnis</m:t>
                      </m:r>
                      <m:r>
                        <a:rPr lang="de-DE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aufgekl</m:t>
                      </m:r>
                      <m:r>
                        <a:rPr lang="de-DE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ä</m:t>
                      </m:r>
                      <m:r>
                        <m:rPr>
                          <m:sty m:val="p"/>
                        </m:rPr>
                        <a:rPr lang="de-DE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rter</m:t>
                      </m:r>
                      <m:r>
                        <a:rPr lang="de-DE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zu</m:t>
                      </m:r>
                      <m:r>
                        <a:rPr lang="de-DE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gesamter</m:t>
                      </m:r>
                      <m:r>
                        <a:rPr lang="de-DE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Streuung</m:t>
                    </m:r>
                    <m:r>
                      <a:rPr lang="de-DE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nennt sich Bestimmtheitsmaß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2DE9E6BF-4B23-D544-8C37-F47119D09C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39" y="663103"/>
                <a:ext cx="5248445" cy="1948518"/>
              </a:xfrm>
              <a:prstGeom prst="rect">
                <a:avLst/>
              </a:prstGeom>
              <a:blipFill>
                <a:blip r:embed="rId5"/>
                <a:stretch>
                  <a:fillRect l="-2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536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26802B1B-983D-5B44-9E72-A6457121AF76}"/>
              </a:ext>
            </a:extLst>
          </p:cNvPr>
          <p:cNvSpPr/>
          <p:nvPr/>
        </p:nvSpPr>
        <p:spPr>
          <a:xfrm>
            <a:off x="0" y="1137692"/>
            <a:ext cx="12205661" cy="45719"/>
          </a:xfrm>
          <a:prstGeom prst="rect">
            <a:avLst/>
          </a:prstGeom>
          <a:solidFill>
            <a:srgbClr val="B8D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E360F5A-F262-AB49-BFFB-674F6A74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40" y="6269709"/>
            <a:ext cx="372591" cy="369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EF5D4E47-8B78-4B4C-B272-9CE7BE277C5D}"/>
                  </a:ext>
                </a:extLst>
              </p:cNvPr>
              <p:cNvSpPr/>
              <p:nvPr/>
            </p:nvSpPr>
            <p:spPr>
              <a:xfrm>
                <a:off x="941340" y="891708"/>
                <a:ext cx="8818122" cy="19485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de-DE" sz="20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000" dirty="0">
                    <a:solidFill>
                      <a:schemeClr val="tx1"/>
                    </a:solidFill>
                  </a:rPr>
                  <a:t>Je näher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 an 1, desto besser passt sich Modell an Beobachtungspunkte an</a:t>
                </a:r>
              </a:p>
            </p:txBody>
          </p:sp>
        </mc:Choice>
        <mc:Fallback xmlns="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EF5D4E47-8B78-4B4C-B272-9CE7BE277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40" y="891708"/>
                <a:ext cx="8818122" cy="1948518"/>
              </a:xfrm>
              <a:prstGeom prst="rect">
                <a:avLst/>
              </a:prstGeom>
              <a:blipFill>
                <a:blip r:embed="rId4"/>
                <a:stretch>
                  <a:fillRect l="-4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21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471DBC7-14F5-9447-A2B2-3B080C4B6CF1}"/>
              </a:ext>
            </a:extLst>
          </p:cNvPr>
          <p:cNvSpPr txBox="1"/>
          <p:nvPr/>
        </p:nvSpPr>
        <p:spPr>
          <a:xfrm>
            <a:off x="1331071" y="2355273"/>
            <a:ext cx="1062434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Zielsetzung:</a:t>
            </a:r>
          </a:p>
          <a:p>
            <a:endParaRPr lang="de-DE" dirty="0"/>
          </a:p>
          <a:p>
            <a:r>
              <a:rPr lang="de-DE" dirty="0"/>
              <a:t>Wozu können wir die Regression nutzen?</a:t>
            </a:r>
          </a:p>
          <a:p>
            <a:endParaRPr lang="de-DE" dirty="0"/>
          </a:p>
          <a:p>
            <a:pPr marL="342900" indent="-342900">
              <a:buAutoNum type="arabicParenR"/>
            </a:pPr>
            <a:r>
              <a:rPr lang="de-DE" dirty="0"/>
              <a:t>Als Hypothesentest für eine wissenschaftliche Hypothese (Inferenz):</a:t>
            </a:r>
          </a:p>
          <a:p>
            <a:pPr marL="342900" indent="-342900">
              <a:buAutoNum type="arabicParenR"/>
            </a:pPr>
            <a:endParaRPr lang="de-DE" dirty="0"/>
          </a:p>
          <a:p>
            <a:pPr lvl="1"/>
            <a:r>
              <a:rPr lang="de-DE" dirty="0"/>
              <a:t>	</a:t>
            </a:r>
            <a:r>
              <a:rPr lang="de-DE" sz="1600" b="1" dirty="0"/>
              <a:t>Schritt 1: </a:t>
            </a:r>
            <a:r>
              <a:rPr lang="de-DE" sz="1600" dirty="0"/>
              <a:t>Mittels Regression Assoziation in der Stichprobe identifizieren</a:t>
            </a:r>
          </a:p>
          <a:p>
            <a:pPr lvl="1"/>
            <a:r>
              <a:rPr lang="de-DE" sz="1600" dirty="0"/>
              <a:t>	</a:t>
            </a:r>
            <a:r>
              <a:rPr lang="de-DE" sz="1600" b="1" dirty="0"/>
              <a:t>Schritt 2: </a:t>
            </a:r>
            <a:r>
              <a:rPr lang="de-DE" sz="1600" dirty="0"/>
              <a:t>Mittels Signifikanztest prüfen, ob Assoziation wahrscheinlich auch außerhalb Stichprobe vorliegt </a:t>
            </a:r>
          </a:p>
          <a:p>
            <a:endParaRPr lang="de-DE" dirty="0"/>
          </a:p>
          <a:p>
            <a:r>
              <a:rPr lang="de-DE" dirty="0"/>
              <a:t>2) Als Vorhersagemodell für neue Datenpunkte (Prädiktion):</a:t>
            </a:r>
          </a:p>
          <a:p>
            <a:endParaRPr lang="de-DE" dirty="0"/>
          </a:p>
          <a:p>
            <a:r>
              <a:rPr lang="de-DE" dirty="0"/>
              <a:t>	</a:t>
            </a:r>
            <a:r>
              <a:rPr lang="de-DE" sz="1600" b="1" dirty="0"/>
              <a:t>Schritt 1: </a:t>
            </a:r>
            <a:r>
              <a:rPr lang="de-DE" sz="1600" dirty="0"/>
              <a:t>Mittels Stichprobendaten Regressionsmodell anpassen (X und Y bekannt)</a:t>
            </a:r>
          </a:p>
          <a:p>
            <a:r>
              <a:rPr lang="de-DE" sz="1600" dirty="0"/>
              <a:t>	</a:t>
            </a:r>
            <a:r>
              <a:rPr lang="de-DE" sz="1600" b="1" dirty="0"/>
              <a:t>Schritt 2: </a:t>
            </a:r>
            <a:r>
              <a:rPr lang="de-DE" sz="1600" dirty="0"/>
              <a:t>Mittels Modell neue Werte vorhersagen (X bekannt, Y unbekannt).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6802B1B-983D-5B44-9E72-A6457121AF76}"/>
              </a:ext>
            </a:extLst>
          </p:cNvPr>
          <p:cNvSpPr/>
          <p:nvPr/>
        </p:nvSpPr>
        <p:spPr>
          <a:xfrm>
            <a:off x="0" y="1137692"/>
            <a:ext cx="12205661" cy="45719"/>
          </a:xfrm>
          <a:prstGeom prst="rect">
            <a:avLst/>
          </a:prstGeom>
          <a:solidFill>
            <a:srgbClr val="B8D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E360F5A-F262-AB49-BFFB-674F6A74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40" y="6269709"/>
            <a:ext cx="372591" cy="369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74EE5367-B71C-6B43-9E8F-D493320C49D5}"/>
                  </a:ext>
                </a:extLst>
              </p:cNvPr>
              <p:cNvSpPr/>
              <p:nvPr/>
            </p:nvSpPr>
            <p:spPr>
              <a:xfrm>
                <a:off x="7462419" y="1509051"/>
                <a:ext cx="3039327" cy="846222"/>
              </a:xfrm>
              <a:prstGeom prst="rect">
                <a:avLst/>
              </a:prstGeom>
              <a:noFill/>
              <a:ln>
                <a:solidFill>
                  <a:srgbClr val="3C8C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74EE5367-B71C-6B43-9E8F-D493320C4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419" y="1509051"/>
                <a:ext cx="3039327" cy="8462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3C8C94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181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F471DBC7-14F5-9447-A2B2-3B080C4B6CF1}"/>
                  </a:ext>
                </a:extLst>
              </p:cNvPr>
              <p:cNvSpPr txBox="1"/>
              <p:nvPr/>
            </p:nvSpPr>
            <p:spPr>
              <a:xfrm>
                <a:off x="1457409" y="1440874"/>
                <a:ext cx="10624341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/>
                  <a:t>Hypothese:</a:t>
                </a:r>
              </a:p>
              <a:p>
                <a:endParaRPr lang="de-DE" dirty="0"/>
              </a:p>
              <a:p>
                <a:r>
                  <a:rPr lang="de-DE" dirty="0"/>
                  <a:t>„Es besteht ein Zusammenhang zwischen X und Y.“</a:t>
                </a:r>
              </a:p>
              <a:p>
                <a:endParaRPr lang="de-DE" dirty="0"/>
              </a:p>
              <a:p>
                <a:r>
                  <a:rPr lang="de-DE" dirty="0"/>
                  <a:t>Zusammenhang wird über Steigung (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itchFamily="2" charset="2"/>
                      </a:rPr>
                      <m:t>𝑏</m:t>
                    </m:r>
                  </m:oMath>
                </a14:m>
                <a:r>
                  <a:rPr lang="de-DE" dirty="0"/>
                  <a:t>) quantifiziert</a:t>
                </a:r>
              </a:p>
              <a:p>
                <a:endParaRPr lang="de-DE" dirty="0"/>
              </a:p>
              <a:p>
                <a:r>
                  <a:rPr lang="de-DE" dirty="0"/>
                  <a:t>Szenario 1: Kein Zusammenhang, Y verändert sich nicht in Abhängigkeit von X:</a:t>
                </a:r>
              </a:p>
              <a:p>
                <a:endParaRPr lang="de-DE" dirty="0"/>
              </a:p>
              <a:p>
                <a:r>
                  <a:rPr lang="de-DE" dirty="0"/>
                  <a:t>	</a:t>
                </a:r>
                <a:r>
                  <a:rPr lang="de-DE" dirty="0">
                    <a:sym typeface="Wingdings" pitchFamily="2" charset="2"/>
                  </a:rPr>
                  <a:t> keine Steigung</a:t>
                </a:r>
              </a:p>
              <a:p>
                <a:r>
                  <a:rPr lang="de-DE" dirty="0">
                    <a:sym typeface="Wingdings" pitchFamily="2" charset="2"/>
                  </a:rPr>
                  <a:t>	 H0: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=0</m:t>
                    </m:r>
                  </m:oMath>
                </a14:m>
                <a:endParaRPr lang="de-DE" dirty="0">
                  <a:sym typeface="Wingdings" pitchFamily="2" charset="2"/>
                </a:endParaRPr>
              </a:p>
              <a:p>
                <a:endParaRPr lang="de-DE" dirty="0"/>
              </a:p>
              <a:p>
                <a:r>
                  <a:rPr lang="de-DE" dirty="0"/>
                  <a:t>Szenario 2: Zusammenhang, Y verändert sich in Abhängigkeit von X:</a:t>
                </a:r>
              </a:p>
              <a:p>
                <a:endParaRPr lang="de-DE" dirty="0"/>
              </a:p>
              <a:p>
                <a:r>
                  <a:rPr lang="de-DE" dirty="0">
                    <a:sym typeface="Wingdings" pitchFamily="2" charset="2"/>
                  </a:rPr>
                  <a:t>	 Steigung positiv/negativ</a:t>
                </a:r>
              </a:p>
              <a:p>
                <a:r>
                  <a:rPr lang="de-DE" dirty="0">
                    <a:sym typeface="Wingdings" pitchFamily="2" charset="2"/>
                  </a:rPr>
                  <a:t>	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H</m:t>
                    </m:r>
                    <m:r>
                      <a:rPr lang="de-DE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1: </m:t>
                    </m:r>
                    <m:r>
                      <a:rPr lang="de-DE" i="1">
                        <a:latin typeface="Cambria Math" panose="02040503050406030204" pitchFamily="18" charset="0"/>
                        <a:sym typeface="Wingdings" pitchFamily="2" charset="2"/>
                      </a:rPr>
                      <m:t>𝑏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≠</m:t>
                    </m:r>
                    <m:r>
                      <a:rPr lang="de-DE" i="1">
                        <a:latin typeface="Cambria Math" panose="02040503050406030204" pitchFamily="18" charset="0"/>
                        <a:sym typeface="Wingdings" pitchFamily="2" charset="2"/>
                      </a:rPr>
                      <m:t>0</m:t>
                    </m:r>
                  </m:oMath>
                </a14:m>
                <a:endParaRPr lang="de-DE" dirty="0">
                  <a:sym typeface="Wingdings" pitchFamily="2" charset="2"/>
                </a:endParaRP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F471DBC7-14F5-9447-A2B2-3B080C4B6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409" y="1440874"/>
                <a:ext cx="10624341" cy="5078313"/>
              </a:xfrm>
              <a:prstGeom prst="rect">
                <a:avLst/>
              </a:prstGeom>
              <a:blipFill>
                <a:blip r:embed="rId3"/>
                <a:stretch>
                  <a:fillRect l="-478" t="-2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hteck 21">
            <a:extLst>
              <a:ext uri="{FF2B5EF4-FFF2-40B4-BE49-F238E27FC236}">
                <a16:creationId xmlns:a16="http://schemas.microsoft.com/office/drawing/2014/main" id="{26802B1B-983D-5B44-9E72-A6457121AF76}"/>
              </a:ext>
            </a:extLst>
          </p:cNvPr>
          <p:cNvSpPr/>
          <p:nvPr/>
        </p:nvSpPr>
        <p:spPr>
          <a:xfrm>
            <a:off x="0" y="1137692"/>
            <a:ext cx="12205661" cy="45719"/>
          </a:xfrm>
          <a:prstGeom prst="rect">
            <a:avLst/>
          </a:prstGeom>
          <a:solidFill>
            <a:srgbClr val="B8D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E360F5A-F262-AB49-BFFB-674F6A745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340" y="6269709"/>
            <a:ext cx="372591" cy="36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24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F471DBC7-14F5-9447-A2B2-3B080C4B6CF1}"/>
                  </a:ext>
                </a:extLst>
              </p:cNvPr>
              <p:cNvSpPr txBox="1"/>
              <p:nvPr/>
            </p:nvSpPr>
            <p:spPr>
              <a:xfrm>
                <a:off x="1266909" y="1508400"/>
                <a:ext cx="10624341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/>
                  <a:t>Inferenz:</a:t>
                </a:r>
                <a:endParaRPr lang="de-DE" dirty="0">
                  <a:sym typeface="Wingdings" pitchFamily="2" charset="2"/>
                </a:endParaRPr>
              </a:p>
              <a:p>
                <a:endParaRPr lang="de-DE" dirty="0"/>
              </a:p>
              <a:p>
                <a:r>
                  <a:rPr lang="de-DE" b="1" dirty="0" err="1"/>
                  <a:t>To</a:t>
                </a:r>
                <a:r>
                  <a:rPr lang="de-DE" b="1" dirty="0"/>
                  <a:t> Do:</a:t>
                </a:r>
              </a:p>
              <a:p>
                <a:endParaRPr lang="de-DE" dirty="0"/>
              </a:p>
              <a:p>
                <a:r>
                  <a:rPr lang="de-DE" dirty="0"/>
                  <a:t>Prüfen ob das in unserer Stichprobe beobachtete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dirty="0"/>
                  <a:t> sich verlässlich von 0 unterscheidet.</a:t>
                </a:r>
              </a:p>
              <a:p>
                <a:endParaRPr lang="de-DE" dirty="0"/>
              </a:p>
              <a:p>
                <a:r>
                  <a:rPr lang="de-DE" b="1" dirty="0"/>
                  <a:t>Strategie:</a:t>
                </a:r>
              </a:p>
              <a:p>
                <a:endParaRPr lang="de-DE" dirty="0"/>
              </a:p>
              <a:p>
                <a:r>
                  <a:rPr lang="de-DE" dirty="0"/>
                  <a:t>Wir spannen um 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dirty="0"/>
                  <a:t> ein </a:t>
                </a:r>
                <a:r>
                  <a:rPr lang="de-DE" b="1" dirty="0"/>
                  <a:t>Konfidenzintervall</a:t>
                </a:r>
                <a:r>
                  <a:rPr lang="de-DE" dirty="0"/>
                  <a:t> – je schmaler desto besser:</a:t>
                </a:r>
              </a:p>
              <a:p>
                <a:endParaRPr lang="de-DE" dirty="0"/>
              </a:p>
              <a:p>
                <a:r>
                  <a:rPr lang="de-DE" dirty="0"/>
                  <a:t>Es fließen 3 Größen ein:</a:t>
                </a:r>
              </a:p>
              <a:p>
                <a:endParaRPr lang="de-DE" dirty="0"/>
              </a:p>
              <a:p>
                <a:pPr marL="342900" indent="-342900">
                  <a:buAutoNum type="arabicParenR"/>
                </a:pPr>
                <a:r>
                  <a:rPr lang="de-DE" dirty="0"/>
                  <a:t>Stärke des Zusammenhangs </a:t>
                </a:r>
                <a:r>
                  <a:rPr lang="de-DE" dirty="0">
                    <a:sym typeface="Wingdings" pitchFamily="2" charset="2"/>
                  </a:rPr>
                  <a:t> erhöht Glaubwürdigkeit</a:t>
                </a:r>
              </a:p>
              <a:p>
                <a:pPr marL="342900" indent="-342900">
                  <a:buFontTx/>
                  <a:buAutoNum type="arabicParenR"/>
                </a:pPr>
                <a:r>
                  <a:rPr lang="de-DE" dirty="0"/>
                  <a:t>Stichprobengröße</a:t>
                </a:r>
                <a:r>
                  <a:rPr lang="de-DE" dirty="0">
                    <a:sym typeface="Wingdings" pitchFamily="2" charset="2"/>
                  </a:rPr>
                  <a:t>  erhöht Glaubwürdigkeit</a:t>
                </a:r>
                <a:endParaRPr lang="de-DE" dirty="0"/>
              </a:p>
              <a:p>
                <a:pPr marL="342900" indent="-342900">
                  <a:buFontTx/>
                  <a:buAutoNum type="arabicParenR"/>
                </a:pPr>
                <a:r>
                  <a:rPr lang="de-DE" dirty="0"/>
                  <a:t>Der Streuung um die Gerade </a:t>
                </a:r>
                <a:r>
                  <a:rPr lang="de-DE" dirty="0">
                    <a:sym typeface="Wingdings" pitchFamily="2" charset="2"/>
                  </a:rPr>
                  <a:t> reduziert Glaubwürdigkeit</a:t>
                </a:r>
                <a:endParaRPr lang="de-DE" dirty="0"/>
              </a:p>
              <a:p>
                <a:pPr marL="342900" indent="-342900">
                  <a:buFontTx/>
                  <a:buAutoNum type="arabicParenR"/>
                </a:pPr>
                <a:endParaRPr lang="de-DE" dirty="0"/>
              </a:p>
              <a:p>
                <a:pPr marL="342900" indent="-342900">
                  <a:buAutoNum type="arabicParenR"/>
                </a:pPr>
                <a:endParaRPr lang="de-DE" dirty="0"/>
              </a:p>
              <a:p>
                <a:r>
                  <a:rPr lang="de-DE" b="1" dirty="0"/>
                  <a:t>                                                                              </a:t>
                </a:r>
                <a:endParaRPr lang="de-DE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F471DBC7-14F5-9447-A2B2-3B080C4B6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909" y="1508400"/>
                <a:ext cx="10624341" cy="5078313"/>
              </a:xfrm>
              <a:prstGeom prst="rect">
                <a:avLst/>
              </a:prstGeom>
              <a:blipFill>
                <a:blip r:embed="rId3"/>
                <a:stretch>
                  <a:fillRect l="-478" t="-49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124A240C-FCD8-4E49-B191-EDD5E5C958DD}"/>
              </a:ext>
            </a:extLst>
          </p:cNvPr>
          <p:cNvCxnSpPr/>
          <p:nvPr/>
        </p:nvCxnSpPr>
        <p:spPr>
          <a:xfrm>
            <a:off x="8960638" y="4456232"/>
            <a:ext cx="1428153" cy="0"/>
          </a:xfrm>
          <a:prstGeom prst="line">
            <a:avLst/>
          </a:prstGeom>
          <a:ln>
            <a:solidFill>
              <a:srgbClr val="3C8C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75283F35-89AF-9043-AEB2-B8E3B4A8E049}"/>
              </a:ext>
            </a:extLst>
          </p:cNvPr>
          <p:cNvCxnSpPr/>
          <p:nvPr/>
        </p:nvCxnSpPr>
        <p:spPr>
          <a:xfrm>
            <a:off x="9339390" y="4977913"/>
            <a:ext cx="975448" cy="0"/>
          </a:xfrm>
          <a:prstGeom prst="line">
            <a:avLst/>
          </a:prstGeom>
          <a:ln>
            <a:solidFill>
              <a:srgbClr val="3C8C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26802B1B-983D-5B44-9E72-A6457121AF76}"/>
              </a:ext>
            </a:extLst>
          </p:cNvPr>
          <p:cNvSpPr/>
          <p:nvPr/>
        </p:nvSpPr>
        <p:spPr>
          <a:xfrm>
            <a:off x="0" y="1137692"/>
            <a:ext cx="12205661" cy="45719"/>
          </a:xfrm>
          <a:prstGeom prst="rect">
            <a:avLst/>
          </a:prstGeom>
          <a:solidFill>
            <a:srgbClr val="B8D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E360F5A-F262-AB49-BFFB-674F6A745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340" y="6269709"/>
            <a:ext cx="372591" cy="369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481F1BBC-E384-DF45-88B0-99538993DF23}"/>
                  </a:ext>
                </a:extLst>
              </p:cNvPr>
              <p:cNvSpPr/>
              <p:nvPr/>
            </p:nvSpPr>
            <p:spPr>
              <a:xfrm>
                <a:off x="7170949" y="1508400"/>
                <a:ext cx="3363232" cy="770229"/>
              </a:xfrm>
              <a:prstGeom prst="rect">
                <a:avLst/>
              </a:prstGeom>
              <a:noFill/>
              <a:ln>
                <a:solidFill>
                  <a:srgbClr val="3C8C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de-DE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/2,</m:t>
                          </m:r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de-DE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</m:t>
                      </m:r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481F1BBC-E384-DF45-88B0-99538993D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949" y="1508400"/>
                <a:ext cx="3363232" cy="7702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3C8C94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102E3913-5662-4247-BA0D-72AFA315317F}"/>
              </a:ext>
            </a:extLst>
          </p:cNvPr>
          <p:cNvSpPr/>
          <p:nvPr/>
        </p:nvSpPr>
        <p:spPr>
          <a:xfrm>
            <a:off x="9628421" y="4394686"/>
            <a:ext cx="123092" cy="123093"/>
          </a:xfrm>
          <a:prstGeom prst="ellipse">
            <a:avLst/>
          </a:prstGeom>
          <a:solidFill>
            <a:srgbClr val="3C8C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3555E2BB-0AED-D24F-B6A5-B0AA83B2A16A}"/>
              </a:ext>
            </a:extLst>
          </p:cNvPr>
          <p:cNvCxnSpPr/>
          <p:nvPr/>
        </p:nvCxnSpPr>
        <p:spPr>
          <a:xfrm>
            <a:off x="8017119" y="3732380"/>
            <a:ext cx="0" cy="196357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AC83D85E-CD6B-804C-A9F6-FE51048A2FE0}"/>
              </a:ext>
            </a:extLst>
          </p:cNvPr>
          <p:cNvCxnSpPr>
            <a:cxnSpLocks/>
          </p:cNvCxnSpPr>
          <p:nvPr/>
        </p:nvCxnSpPr>
        <p:spPr>
          <a:xfrm>
            <a:off x="8017119" y="5695950"/>
            <a:ext cx="2491154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924DAD4-026D-CB48-B0A5-FD5303FA1619}"/>
              </a:ext>
            </a:extLst>
          </p:cNvPr>
          <p:cNvSpPr/>
          <p:nvPr/>
        </p:nvSpPr>
        <p:spPr>
          <a:xfrm>
            <a:off x="9788842" y="4916367"/>
            <a:ext cx="123092" cy="123093"/>
          </a:xfrm>
          <a:prstGeom prst="ellipse">
            <a:avLst/>
          </a:prstGeom>
          <a:solidFill>
            <a:srgbClr val="3C8C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3F02A777-968F-C14A-B45D-A1336D6F2841}"/>
              </a:ext>
            </a:extLst>
          </p:cNvPr>
          <p:cNvCxnSpPr/>
          <p:nvPr/>
        </p:nvCxnSpPr>
        <p:spPr>
          <a:xfrm flipV="1">
            <a:off x="9186990" y="3799906"/>
            <a:ext cx="0" cy="189604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9593A212-E2AC-5D42-825C-28FE08BAF12A}"/>
              </a:ext>
            </a:extLst>
          </p:cNvPr>
          <p:cNvSpPr txBox="1"/>
          <p:nvPr/>
        </p:nvSpPr>
        <p:spPr>
          <a:xfrm>
            <a:off x="9062115" y="5695950"/>
            <a:ext cx="27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B038E11-FE88-E54B-A7C2-436EEDD5871B}"/>
              </a:ext>
            </a:extLst>
          </p:cNvPr>
          <p:cNvSpPr txBox="1"/>
          <p:nvPr/>
        </p:nvSpPr>
        <p:spPr>
          <a:xfrm>
            <a:off x="10494510" y="5511284"/>
            <a:ext cx="27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b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463B103-700E-1B45-9EF0-30931C8A3C2F}"/>
              </a:ext>
            </a:extLst>
          </p:cNvPr>
          <p:cNvSpPr txBox="1"/>
          <p:nvPr/>
        </p:nvSpPr>
        <p:spPr>
          <a:xfrm>
            <a:off x="9689498" y="3588009"/>
            <a:ext cx="137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signifikant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2175F57-B07F-7647-A8B7-F1B303D87AB6}"/>
              </a:ext>
            </a:extLst>
          </p:cNvPr>
          <p:cNvSpPr txBox="1"/>
          <p:nvPr/>
        </p:nvSpPr>
        <p:spPr>
          <a:xfrm>
            <a:off x="10029977" y="4829101"/>
            <a:ext cx="137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nicht signifikant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F2877304-9414-DD4B-AF23-924F2CEDD21A}"/>
              </a:ext>
            </a:extLst>
          </p:cNvPr>
          <p:cNvCxnSpPr/>
          <p:nvPr/>
        </p:nvCxnSpPr>
        <p:spPr>
          <a:xfrm flipH="1">
            <a:off x="9911934" y="3957341"/>
            <a:ext cx="402904" cy="252709"/>
          </a:xfrm>
          <a:prstGeom prst="straightConnector1">
            <a:avLst/>
          </a:prstGeom>
          <a:ln>
            <a:solidFill>
              <a:srgbClr val="3C8C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CD29E3D-B0B6-5E44-A607-2EAF10446B5A}"/>
              </a:ext>
            </a:extLst>
          </p:cNvPr>
          <p:cNvCxnSpPr/>
          <p:nvPr/>
        </p:nvCxnSpPr>
        <p:spPr>
          <a:xfrm flipH="1" flipV="1">
            <a:off x="9911934" y="5152266"/>
            <a:ext cx="201452" cy="323166"/>
          </a:xfrm>
          <a:prstGeom prst="straightConnector1">
            <a:avLst/>
          </a:prstGeom>
          <a:ln>
            <a:solidFill>
              <a:srgbClr val="3C8C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354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26802B1B-983D-5B44-9E72-A6457121AF76}"/>
              </a:ext>
            </a:extLst>
          </p:cNvPr>
          <p:cNvSpPr/>
          <p:nvPr/>
        </p:nvSpPr>
        <p:spPr>
          <a:xfrm>
            <a:off x="0" y="1137692"/>
            <a:ext cx="12205661" cy="45719"/>
          </a:xfrm>
          <a:prstGeom prst="rect">
            <a:avLst/>
          </a:prstGeom>
          <a:solidFill>
            <a:srgbClr val="B8D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E360F5A-F262-AB49-BFFB-674F6A74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40" y="6269709"/>
            <a:ext cx="372591" cy="36947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775DD67C-941D-744B-89A0-4FFB5FA6EB54}"/>
              </a:ext>
            </a:extLst>
          </p:cNvPr>
          <p:cNvSpPr txBox="1"/>
          <p:nvPr/>
        </p:nvSpPr>
        <p:spPr>
          <a:xfrm>
            <a:off x="2162908" y="1793631"/>
            <a:ext cx="100427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Dann würden sie mich fragen, warum mein </a:t>
            </a:r>
            <a:r>
              <a:rPr lang="de-DE" dirty="0" err="1"/>
              <a:t>Ergebnise</a:t>
            </a:r>
            <a:r>
              <a:rPr lang="de-DE" dirty="0"/>
              <a:t> glaubwürdig ist</a:t>
            </a:r>
          </a:p>
          <a:p>
            <a:endParaRPr lang="de-DE" dirty="0"/>
          </a:p>
          <a:p>
            <a:r>
              <a:rPr lang="de-DE" dirty="0"/>
              <a:t>Dafür </a:t>
            </a:r>
            <a:r>
              <a:rPr lang="de-DE" dirty="0" err="1"/>
              <a:t>i.d.r.</a:t>
            </a:r>
            <a:r>
              <a:rPr lang="de-DE" dirty="0"/>
              <a:t> 3 </a:t>
            </a:r>
            <a:r>
              <a:rPr lang="de-DE" dirty="0" err="1"/>
              <a:t>parameter</a:t>
            </a:r>
            <a:r>
              <a:rPr lang="de-DE" dirty="0"/>
              <a:t>…</a:t>
            </a:r>
          </a:p>
          <a:p>
            <a:endParaRPr lang="de-DE" dirty="0"/>
          </a:p>
          <a:p>
            <a:r>
              <a:rPr lang="de-DE" dirty="0"/>
              <a:t>die in eine Formel </a:t>
            </a:r>
            <a:r>
              <a:rPr lang="de-DE" dirty="0" err="1"/>
              <a:t>einfliessen</a:t>
            </a:r>
            <a:r>
              <a:rPr lang="de-DE" dirty="0"/>
              <a:t> .. Konfidenzintervall</a:t>
            </a:r>
          </a:p>
        </p:txBody>
      </p:sp>
    </p:spTree>
    <p:extLst>
      <p:ext uri="{BB962C8B-B14F-4D97-AF65-F5344CB8AC3E}">
        <p14:creationId xmlns:p14="http://schemas.microsoft.com/office/powerpoint/2010/main" val="132117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26802B1B-983D-5B44-9E72-A6457121AF76}"/>
              </a:ext>
            </a:extLst>
          </p:cNvPr>
          <p:cNvSpPr/>
          <p:nvPr/>
        </p:nvSpPr>
        <p:spPr>
          <a:xfrm>
            <a:off x="0" y="1137692"/>
            <a:ext cx="12205661" cy="45719"/>
          </a:xfrm>
          <a:prstGeom prst="rect">
            <a:avLst/>
          </a:prstGeom>
          <a:solidFill>
            <a:srgbClr val="B8D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E360F5A-F262-AB49-BFFB-674F6A74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40" y="6269709"/>
            <a:ext cx="372591" cy="36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6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26802B1B-983D-5B44-9E72-A6457121AF76}"/>
              </a:ext>
            </a:extLst>
          </p:cNvPr>
          <p:cNvSpPr/>
          <p:nvPr/>
        </p:nvSpPr>
        <p:spPr>
          <a:xfrm>
            <a:off x="0" y="1137692"/>
            <a:ext cx="12205661" cy="45719"/>
          </a:xfrm>
          <a:prstGeom prst="rect">
            <a:avLst/>
          </a:prstGeom>
          <a:solidFill>
            <a:srgbClr val="B8D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E360F5A-F262-AB49-BFFB-674F6A74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40" y="6269709"/>
            <a:ext cx="372591" cy="369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EF5D4E47-8B78-4B4C-B272-9CE7BE277C5D}"/>
                  </a:ext>
                </a:extLst>
              </p:cNvPr>
              <p:cNvSpPr/>
              <p:nvPr/>
            </p:nvSpPr>
            <p:spPr>
              <a:xfrm>
                <a:off x="941340" y="803783"/>
                <a:ext cx="7806544" cy="19485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de-DE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de-DE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de-DE" sz="2000" b="1" dirty="0">
                    <a:solidFill>
                      <a:schemeClr val="tx1"/>
                    </a:solidFill>
                  </a:rPr>
                  <a:t> </a:t>
                </a:r>
                <a:r>
                  <a:rPr lang="de-DE" sz="2000" dirty="0">
                    <a:solidFill>
                      <a:schemeClr val="tx1"/>
                    </a:solidFill>
                  </a:rPr>
                  <a:t>Regressionsfunktion und Beobachtungswerte (Streudiagramm)</a:t>
                </a:r>
              </a:p>
              <a:p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EF5D4E47-8B78-4B4C-B272-9CE7BE277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40" y="803783"/>
                <a:ext cx="7806544" cy="19485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87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26802B1B-983D-5B44-9E72-A6457121AF76}"/>
              </a:ext>
            </a:extLst>
          </p:cNvPr>
          <p:cNvSpPr/>
          <p:nvPr/>
        </p:nvSpPr>
        <p:spPr>
          <a:xfrm>
            <a:off x="0" y="1137692"/>
            <a:ext cx="12205661" cy="45719"/>
          </a:xfrm>
          <a:prstGeom prst="rect">
            <a:avLst/>
          </a:prstGeom>
          <a:solidFill>
            <a:srgbClr val="B8D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E360F5A-F262-AB49-BFFB-674F6A74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40" y="6269709"/>
            <a:ext cx="372591" cy="369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EF5D4E47-8B78-4B4C-B272-9CE7BE277C5D}"/>
                  </a:ext>
                </a:extLst>
              </p:cNvPr>
              <p:cNvSpPr/>
              <p:nvPr/>
            </p:nvSpPr>
            <p:spPr>
              <a:xfrm>
                <a:off x="941340" y="663103"/>
                <a:ext cx="7806544" cy="19485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de-DE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de-DE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de-DE" sz="2000" b="1" dirty="0">
                    <a:solidFill>
                      <a:schemeClr val="tx1"/>
                    </a:solidFill>
                  </a:rPr>
                  <a:t> </a:t>
                </a:r>
                <a:r>
                  <a:rPr lang="de-DE" sz="2000" dirty="0">
                    <a:solidFill>
                      <a:schemeClr val="tx1"/>
                    </a:solidFill>
                  </a:rPr>
                  <a:t>Regressionsfunktion und Beobachtungswerte</a:t>
                </a:r>
              </a:p>
            </p:txBody>
          </p:sp>
        </mc:Choice>
        <mc:Fallback xmlns="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EF5D4E47-8B78-4B4C-B272-9CE7BE277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40" y="663103"/>
                <a:ext cx="7806544" cy="19485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81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26802B1B-983D-5B44-9E72-A6457121AF76}"/>
              </a:ext>
            </a:extLst>
          </p:cNvPr>
          <p:cNvSpPr/>
          <p:nvPr/>
        </p:nvSpPr>
        <p:spPr>
          <a:xfrm>
            <a:off x="0" y="1137692"/>
            <a:ext cx="12205661" cy="45719"/>
          </a:xfrm>
          <a:prstGeom prst="rect">
            <a:avLst/>
          </a:prstGeom>
          <a:solidFill>
            <a:srgbClr val="B8D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E360F5A-F262-AB49-BFFB-674F6A74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40" y="6269709"/>
            <a:ext cx="372591" cy="369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03DBE69C-8974-1142-9B15-8A7638A70670}"/>
                  </a:ext>
                </a:extLst>
              </p:cNvPr>
              <p:cNvSpPr/>
              <p:nvPr/>
            </p:nvSpPr>
            <p:spPr>
              <a:xfrm>
                <a:off x="7462800" y="1508400"/>
                <a:ext cx="2779531" cy="770229"/>
              </a:xfrm>
              <a:prstGeom prst="rect">
                <a:avLst/>
              </a:prstGeom>
              <a:noFill/>
              <a:ln>
                <a:solidFill>
                  <a:srgbClr val="3C8C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D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de-DE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03DBE69C-8974-1142-9B15-8A7638A70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800" y="1508400"/>
                <a:ext cx="2779531" cy="7702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3C8C94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9C2036DD-F1E0-0B43-8DBF-CFC75FE97A7D}"/>
                  </a:ext>
                </a:extLst>
              </p:cNvPr>
              <p:cNvSpPr/>
              <p:nvPr/>
            </p:nvSpPr>
            <p:spPr>
              <a:xfrm>
                <a:off x="7615261" y="2457227"/>
                <a:ext cx="3343260" cy="8462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 Residuum </a:t>
                </a:r>
                <a:br>
                  <a:rPr lang="de-DE" sz="2000" dirty="0">
                    <a:solidFill>
                      <a:schemeClr val="tx1"/>
                    </a:solidFill>
                  </a:rPr>
                </a:br>
                <a:r>
                  <a:rPr lang="de-DE" sz="2000" dirty="0">
                    <a:solidFill>
                      <a:schemeClr val="tx1"/>
                    </a:solidFill>
                  </a:rPr>
                  <a:t>(Modellfehler des </a:t>
                </a:r>
                <a:r>
                  <a:rPr lang="de-DE" sz="2000" dirty="0" err="1">
                    <a:solidFill>
                      <a:schemeClr val="tx1"/>
                    </a:solidFill>
                  </a:rPr>
                  <a:t>i‘ten</a:t>
                </a:r>
                <a:r>
                  <a:rPr lang="de-DE" sz="2000" dirty="0">
                    <a:solidFill>
                      <a:schemeClr val="tx1"/>
                    </a:solidFill>
                  </a:rPr>
                  <a:t> Werts)</a:t>
                </a:r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9C2036DD-F1E0-0B43-8DBF-CFC75FE97A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261" y="2457227"/>
                <a:ext cx="3343260" cy="846222"/>
              </a:xfrm>
              <a:prstGeom prst="rect">
                <a:avLst/>
              </a:prstGeom>
              <a:blipFill>
                <a:blip r:embed="rId5"/>
                <a:stretch>
                  <a:fillRect l="-2281" b="-44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282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26802B1B-983D-5B44-9E72-A6457121AF76}"/>
              </a:ext>
            </a:extLst>
          </p:cNvPr>
          <p:cNvSpPr/>
          <p:nvPr/>
        </p:nvSpPr>
        <p:spPr>
          <a:xfrm>
            <a:off x="0" y="1137692"/>
            <a:ext cx="12205661" cy="45719"/>
          </a:xfrm>
          <a:prstGeom prst="rect">
            <a:avLst/>
          </a:prstGeom>
          <a:solidFill>
            <a:srgbClr val="B8D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E360F5A-F262-AB49-BFFB-674F6A74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40" y="6269709"/>
            <a:ext cx="372591" cy="369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74EE5367-B71C-6B43-9E8F-D493320C49D5}"/>
                  </a:ext>
                </a:extLst>
              </p:cNvPr>
              <p:cNvSpPr/>
              <p:nvPr/>
            </p:nvSpPr>
            <p:spPr>
              <a:xfrm>
                <a:off x="7462800" y="1508400"/>
                <a:ext cx="3039327" cy="846222"/>
              </a:xfrm>
              <a:prstGeom prst="rect">
                <a:avLst/>
              </a:prstGeom>
              <a:noFill/>
              <a:ln>
                <a:solidFill>
                  <a:srgbClr val="3C8C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DE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74EE5367-B71C-6B43-9E8F-D493320C4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800" y="1508400"/>
                <a:ext cx="3039327" cy="846222"/>
              </a:xfrm>
              <a:prstGeom prst="rect">
                <a:avLst/>
              </a:prstGeom>
              <a:blipFill>
                <a:blip r:embed="rId4"/>
                <a:stretch>
                  <a:fillRect l="-2500"/>
                </a:stretch>
              </a:blipFill>
              <a:ln>
                <a:solidFill>
                  <a:srgbClr val="3C8C94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59DE318F-20A6-CE49-81F5-E2EEC8EA5C14}"/>
                  </a:ext>
                </a:extLst>
              </p:cNvPr>
              <p:cNvSpPr/>
              <p:nvPr/>
            </p:nvSpPr>
            <p:spPr>
              <a:xfrm>
                <a:off x="7767228" y="2457227"/>
                <a:ext cx="3039327" cy="8462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 Y-Achsenabschnitt</a:t>
                </a:r>
              </a:p>
              <a:p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: Steigungsparameter</a:t>
                </a:r>
              </a:p>
            </p:txBody>
          </p:sp>
        </mc:Choice>
        <mc:Fallback xmlns="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59DE318F-20A6-CE49-81F5-E2EEC8EA5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228" y="2457227"/>
                <a:ext cx="3039327" cy="846222"/>
              </a:xfrm>
              <a:prstGeom prst="rect">
                <a:avLst/>
              </a:prstGeom>
              <a:blipFill>
                <a:blip r:embed="rId5"/>
                <a:stretch>
                  <a:fillRect l="-418" b="-44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072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26802B1B-983D-5B44-9E72-A6457121AF76}"/>
              </a:ext>
            </a:extLst>
          </p:cNvPr>
          <p:cNvSpPr/>
          <p:nvPr/>
        </p:nvSpPr>
        <p:spPr>
          <a:xfrm>
            <a:off x="0" y="1137692"/>
            <a:ext cx="12205661" cy="45719"/>
          </a:xfrm>
          <a:prstGeom prst="rect">
            <a:avLst/>
          </a:prstGeom>
          <a:solidFill>
            <a:srgbClr val="B8D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E360F5A-F262-AB49-BFFB-674F6A74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40" y="6269709"/>
            <a:ext cx="372591" cy="369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74EE5367-B71C-6B43-9E8F-D493320C49D5}"/>
                  </a:ext>
                </a:extLst>
              </p:cNvPr>
              <p:cNvSpPr/>
              <p:nvPr/>
            </p:nvSpPr>
            <p:spPr>
              <a:xfrm>
                <a:off x="7462800" y="1508400"/>
                <a:ext cx="3039327" cy="846222"/>
              </a:xfrm>
              <a:prstGeom prst="rect">
                <a:avLst/>
              </a:prstGeom>
              <a:noFill/>
              <a:ln>
                <a:solidFill>
                  <a:srgbClr val="3C8C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de-D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DE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74EE5367-B71C-6B43-9E8F-D493320C4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800" y="1508400"/>
                <a:ext cx="3039327" cy="846222"/>
              </a:xfrm>
              <a:prstGeom prst="rect">
                <a:avLst/>
              </a:prstGeom>
              <a:blipFill>
                <a:blip r:embed="rId4"/>
                <a:stretch>
                  <a:fillRect l="-2500"/>
                </a:stretch>
              </a:blipFill>
              <a:ln>
                <a:solidFill>
                  <a:srgbClr val="3C8C94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59DE318F-20A6-CE49-81F5-E2EEC8EA5C14}"/>
                  </a:ext>
                </a:extLst>
              </p:cNvPr>
              <p:cNvSpPr/>
              <p:nvPr/>
            </p:nvSpPr>
            <p:spPr>
              <a:xfrm>
                <a:off x="7767228" y="2457227"/>
                <a:ext cx="3039327" cy="8462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 Y-Achsenabschnitt</a:t>
                </a:r>
              </a:p>
              <a:p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: Steigungsparameter</a:t>
                </a:r>
              </a:p>
            </p:txBody>
          </p:sp>
        </mc:Choice>
        <mc:Fallback xmlns="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59DE318F-20A6-CE49-81F5-E2EEC8EA5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228" y="2457227"/>
                <a:ext cx="3039327" cy="846222"/>
              </a:xfrm>
              <a:prstGeom prst="rect">
                <a:avLst/>
              </a:prstGeom>
              <a:blipFill>
                <a:blip r:embed="rId5"/>
                <a:stretch>
                  <a:fillRect l="-418" b="-44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A10976AE-5B53-5F45-9CA2-D5B7B7EB9298}"/>
                  </a:ext>
                </a:extLst>
              </p:cNvPr>
              <p:cNvSpPr/>
              <p:nvPr/>
            </p:nvSpPr>
            <p:spPr>
              <a:xfrm>
                <a:off x="941340" y="652625"/>
                <a:ext cx="7806544" cy="19485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DE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de-DE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Interpretation:</a:t>
                </a:r>
              </a:p>
              <a:p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 Wert den Y hat wenn X = 0 ist (Startpunkt)</a:t>
                </a:r>
              </a:p>
              <a:p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: Veränderung von Y bei Zunahme von X um 1 Einheit</a:t>
                </a:r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A10976AE-5B53-5F45-9CA2-D5B7B7EB9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40" y="652625"/>
                <a:ext cx="7806544" cy="1948518"/>
              </a:xfrm>
              <a:prstGeom prst="rect">
                <a:avLst/>
              </a:prstGeom>
              <a:blipFill>
                <a:blip r:embed="rId6"/>
                <a:stretch>
                  <a:fillRect l="-6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071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26802B1B-983D-5B44-9E72-A6457121AF76}"/>
              </a:ext>
            </a:extLst>
          </p:cNvPr>
          <p:cNvSpPr/>
          <p:nvPr/>
        </p:nvSpPr>
        <p:spPr>
          <a:xfrm>
            <a:off x="0" y="1137692"/>
            <a:ext cx="12205661" cy="45719"/>
          </a:xfrm>
          <a:prstGeom prst="rect">
            <a:avLst/>
          </a:prstGeom>
          <a:solidFill>
            <a:srgbClr val="B8D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E360F5A-F262-AB49-BFFB-674F6A74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40" y="6269709"/>
            <a:ext cx="372591" cy="369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9C2036DD-F1E0-0B43-8DBF-CFC75FE97A7D}"/>
                  </a:ext>
                </a:extLst>
              </p:cNvPr>
              <p:cNvSpPr/>
              <p:nvPr/>
            </p:nvSpPr>
            <p:spPr>
              <a:xfrm>
                <a:off x="7791111" y="2949603"/>
                <a:ext cx="3343260" cy="8462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Residuum </a:t>
                </a:r>
                <a:br>
                  <a:rPr lang="de-DE" dirty="0">
                    <a:solidFill>
                      <a:schemeClr val="tx1"/>
                    </a:solidFill>
                  </a:rPr>
                </a:br>
                <a:r>
                  <a:rPr lang="de-DE" dirty="0">
                    <a:solidFill>
                      <a:schemeClr val="tx1"/>
                    </a:solidFill>
                  </a:rPr>
                  <a:t>(Modellfehler des </a:t>
                </a:r>
                <a:r>
                  <a:rPr lang="de-DE" dirty="0" err="1">
                    <a:solidFill>
                      <a:schemeClr val="tx1"/>
                    </a:solidFill>
                  </a:rPr>
                  <a:t>i‘ten</a:t>
                </a:r>
                <a:r>
                  <a:rPr lang="de-DE" dirty="0">
                    <a:solidFill>
                      <a:schemeClr val="tx1"/>
                    </a:solidFill>
                  </a:rPr>
                  <a:t> Werts)</a:t>
                </a:r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9C2036DD-F1E0-0B43-8DBF-CFC75FE97A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111" y="2949603"/>
                <a:ext cx="3343260" cy="846222"/>
              </a:xfrm>
              <a:prstGeom prst="rect">
                <a:avLst/>
              </a:prstGeom>
              <a:blipFill>
                <a:blip r:embed="rId4"/>
                <a:stretch>
                  <a:fillRect l="-11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A2D6CD54-205D-CB44-BEF1-C66297B64840}"/>
                  </a:ext>
                </a:extLst>
              </p:cNvPr>
              <p:cNvSpPr/>
              <p:nvPr/>
            </p:nvSpPr>
            <p:spPr>
              <a:xfrm>
                <a:off x="7051960" y="1508400"/>
                <a:ext cx="3608268" cy="1404275"/>
              </a:xfrm>
              <a:prstGeom prst="rect">
                <a:avLst/>
              </a:prstGeom>
              <a:noFill/>
              <a:ln>
                <a:solidFill>
                  <a:srgbClr val="3C8C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de-DE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Sup>
                            <m:sSubSupPr>
                              <m:ctrlPr>
                                <a:rPr lang="de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de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func>
                            <m:funcPr>
                              <m:ctrlPr>
                                <a:rPr lang="de-DE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de-DE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00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A2D6CD54-205D-CB44-BEF1-C66297B64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960" y="1508400"/>
                <a:ext cx="3608268" cy="1404275"/>
              </a:xfrm>
              <a:prstGeom prst="rect">
                <a:avLst/>
              </a:prstGeom>
              <a:blipFill>
                <a:blip r:embed="rId5"/>
                <a:stretch>
                  <a:fillRect l="-21329" t="-51786" b="-86607"/>
                </a:stretch>
              </a:blipFill>
              <a:ln>
                <a:solidFill>
                  <a:srgbClr val="3C8C94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34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26802B1B-983D-5B44-9E72-A6457121AF76}"/>
              </a:ext>
            </a:extLst>
          </p:cNvPr>
          <p:cNvSpPr/>
          <p:nvPr/>
        </p:nvSpPr>
        <p:spPr>
          <a:xfrm>
            <a:off x="0" y="1137692"/>
            <a:ext cx="12205661" cy="45719"/>
          </a:xfrm>
          <a:prstGeom prst="rect">
            <a:avLst/>
          </a:prstGeom>
          <a:solidFill>
            <a:srgbClr val="B8D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E360F5A-F262-AB49-BFFB-674F6A74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40" y="6269709"/>
            <a:ext cx="372591" cy="369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79A8A05C-AC91-B345-BCC2-DC52CF69A7A7}"/>
                  </a:ext>
                </a:extLst>
              </p:cNvPr>
              <p:cNvSpPr/>
              <p:nvPr/>
            </p:nvSpPr>
            <p:spPr>
              <a:xfrm>
                <a:off x="1136556" y="1340907"/>
                <a:ext cx="12138067" cy="49288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de-DE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Schätzung von a und b </a:t>
                </a:r>
                <a:r>
                  <a:rPr lang="de-DE" sz="2000" dirty="0">
                    <a:solidFill>
                      <a:schemeClr val="tx1"/>
                    </a:solidFill>
                    <a:latin typeface="Cambria Math" panose="02040503050406030204" pitchFamily="18" charset="0"/>
                    <a:sym typeface="Wingdings" pitchFamily="2" charset="2"/>
                  </a:rPr>
                  <a:t> </a:t>
                </a:r>
                <a:r>
                  <a:rPr lang="de-DE" sz="20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Methode der kleinsten Quadrate</a:t>
                </a:r>
              </a:p>
              <a:p>
                <a:r>
                  <a:rPr lang="de-DE" sz="20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342900" indent="-342900">
                  <a:buFont typeface="Wingdings" pitchFamily="2" charset="2"/>
                  <a:buChar char="à"/>
                </a:pPr>
                <a:r>
                  <a:rPr lang="de-DE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Summe der quadrierten Residuen minimieren</a:t>
                </a:r>
              </a:p>
              <a:p>
                <a:pPr marL="342900" indent="-342900">
                  <a:buFont typeface="Wingdings" pitchFamily="2" charset="2"/>
                  <a:buChar char="à"/>
                </a:pPr>
                <a:endParaRPr lang="de-DE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de-DE" sz="2000" dirty="0">
                    <a:solidFill>
                      <a:schemeClr val="tx1"/>
                    </a:solidFill>
                  </a:rPr>
                  <a:t>Analytische Lösung des Optimierungsproblems:</a:t>
                </a:r>
              </a:p>
              <a:p>
                <a:endParaRPr lang="de-DE" sz="2000" dirty="0">
                  <a:solidFill>
                    <a:schemeClr val="tx1"/>
                  </a:solidFill>
                </a:endParaRPr>
              </a:p>
              <a:p>
                <a:r>
                  <a:rPr lang="de-DE" sz="2000" dirty="0">
                    <a:solidFill>
                      <a:schemeClr val="tx1"/>
                    </a:solidFill>
                  </a:rPr>
                  <a:t>	1) Y-Achsenabschnitt (a)</a:t>
                </a:r>
              </a:p>
              <a:p>
                <a:pPr lvl="1"/>
                <a:endParaRPr lang="de-DE" sz="200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̅"/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endParaRPr lang="de-DE" sz="2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sz="2000" dirty="0">
                    <a:solidFill>
                      <a:schemeClr val="tx1"/>
                    </a:solidFill>
                  </a:rPr>
                  <a:t>	2) Steigungsparameter (b)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79A8A05C-AC91-B345-BCC2-DC52CF69A7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556" y="1340907"/>
                <a:ext cx="12138067" cy="4928802"/>
              </a:xfrm>
              <a:prstGeom prst="rect">
                <a:avLst/>
              </a:prstGeom>
              <a:blipFill>
                <a:blip r:embed="rId4"/>
                <a:stretch>
                  <a:fillRect l="-418" t="-7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85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</Words>
  <Application>Microsoft Macintosh PowerPoint</Application>
  <PresentationFormat>Breitbild</PresentationFormat>
  <Paragraphs>151</Paragraphs>
  <Slides>19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Verdana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Berufungsvortrag an der Charlotte Fresenius Hochschule</dc:title>
  <dc:creator>Stephan Goerigk</dc:creator>
  <cp:lastModifiedBy>Stephan Goerigk</cp:lastModifiedBy>
  <cp:revision>49</cp:revision>
  <dcterms:created xsi:type="dcterms:W3CDTF">2022-07-04T15:12:40Z</dcterms:created>
  <dcterms:modified xsi:type="dcterms:W3CDTF">2023-04-24T14:45:35Z</dcterms:modified>
</cp:coreProperties>
</file>