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59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0" d="100"/>
          <a:sy n="160" d="100"/>
        </p:scale>
        <p:origin x="192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BE5EB8-E35D-DEB5-BC63-07ADDA18CA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87E664B-8137-AB05-0BB8-CBA2EFE4B8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D682140-5E55-6E31-D008-BDE380B87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89A9E-C3B1-4158-ADDD-409F130AEBCE}" type="datetimeFigureOut">
              <a:rPr lang="de-DE" smtClean="0"/>
              <a:t>21.09.2023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A12B367-4D83-769F-1F57-5905C86BD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1FD3683-B6EA-91A9-8932-35D88F4D6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6CF38-A772-49E4-9924-C8D728BB90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9777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BBB234-C21A-727C-B802-94EADEE51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2EEFEDF-956A-188B-1FAA-82E7798089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DB5E142-7150-ACA9-C652-3BC540708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89A9E-C3B1-4158-ADDD-409F130AEBCE}" type="datetimeFigureOut">
              <a:rPr lang="de-DE" smtClean="0"/>
              <a:t>21.09.2023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D48A36E-234A-52BF-5D9D-E2B8237AB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A67F5CF-EA24-5662-9D8D-023881C2B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6CF38-A772-49E4-9924-C8D728BB90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3265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F4D18CC3-A8F8-F65D-6593-AF5E02A6C2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FEAEC66-D3CA-6C12-8137-EDBEE8D317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9B5F3EC-CD47-0031-AA0D-5CF9CE75B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89A9E-C3B1-4158-ADDD-409F130AEBCE}" type="datetimeFigureOut">
              <a:rPr lang="de-DE" smtClean="0"/>
              <a:t>21.09.2023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9F4B992-3B39-FD43-8972-8E4F31A44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535B96E-FA22-706A-C553-BD15C2E79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6CF38-A772-49E4-9924-C8D728BB90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7217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355A93-046F-D935-A88B-29FA576C3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24D73D4-B754-AC9C-1301-6DCB789FAC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95A1419-B403-5CC9-173A-06AB76817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89A9E-C3B1-4158-ADDD-409F130AEBCE}" type="datetimeFigureOut">
              <a:rPr lang="de-DE" smtClean="0"/>
              <a:t>21.09.2023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6BC233E-2479-88DC-602B-685F59D34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D18BC29-8D3A-B293-490E-A3D9237D9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6CF38-A772-49E4-9924-C8D728BB90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2797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77CB9D-8E56-0AF3-7899-E41982922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F6B8047-7D08-A8E0-2D0B-4D55A23A9F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28D16EA-4BAC-6EF9-A7FF-FCCC1C3F5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89A9E-C3B1-4158-ADDD-409F130AEBCE}" type="datetimeFigureOut">
              <a:rPr lang="de-DE" smtClean="0"/>
              <a:t>21.09.2023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4FD67CE-4828-CD62-06FF-5378A56FD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1F8B0A8-8792-7BF4-2694-B9251FCC6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6CF38-A772-49E4-9924-C8D728BB90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9604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125A63-D00D-4C50-7560-889D49072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F962B6-50DE-8A16-531A-3478F4CA70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97A24E8-684E-39CA-6824-3A043F0CB0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5AF684F-E1DE-D4B8-F2B3-21D5757DC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89A9E-C3B1-4158-ADDD-409F130AEBCE}" type="datetimeFigureOut">
              <a:rPr lang="de-DE" smtClean="0"/>
              <a:t>21.09.2023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40DDEF2-BFEA-2348-05B0-A4D1E5CC4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08BC159-F68A-F206-BA8E-E45DAC8B8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6CF38-A772-49E4-9924-C8D728BB90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1433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9A7A76-4836-B5D7-51C1-7D974F6DB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09FC87E-DBAA-BAC1-DE0E-AFED491468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AEA3E43-EFEA-D0E2-6866-B48DFC0164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588A78C-5FF6-43CB-7921-92252FC0BB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254B16E-E4E5-2FCC-D3CA-5EA167D7E1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D2C5AFE-63EA-94BD-A8B2-BC2871633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89A9E-C3B1-4158-ADDD-409F130AEBCE}" type="datetimeFigureOut">
              <a:rPr lang="de-DE" smtClean="0"/>
              <a:t>21.09.2023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2AB1020-3F27-F923-AA51-FD05BF89E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AFF52EC-6DEF-0BAA-DB4B-5CE89CC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6CF38-A772-49E4-9924-C8D728BB90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595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149B35-6A56-E134-9264-67225F1EF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EABE412-B1D4-34D2-8475-C36598545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89A9E-C3B1-4158-ADDD-409F130AEBCE}" type="datetimeFigureOut">
              <a:rPr lang="de-DE" smtClean="0"/>
              <a:t>21.09.2023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ADF0C93-F85D-A4E0-C83D-10DE055E6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FB0F060-EF8F-D172-C801-4B7F0613C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6CF38-A772-49E4-9924-C8D728BB90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7344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1953640-F3F5-4416-0CBC-9DC502321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89A9E-C3B1-4158-ADDD-409F130AEBCE}" type="datetimeFigureOut">
              <a:rPr lang="de-DE" smtClean="0"/>
              <a:t>21.09.2023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0F60243-5A2E-2EB5-2FEB-34D118E41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6BAA4C7-6F9B-7AD2-E323-81BFC5FF2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6CF38-A772-49E4-9924-C8D728BB90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714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728947-19A1-E677-E907-01ABCA5FA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04D74D7-6BC8-16F3-F854-0789A60552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0366A05-14AA-FAF6-CF93-C5A7C01780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E4C154D-C0FC-6F1F-C55C-2709F37BE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89A9E-C3B1-4158-ADDD-409F130AEBCE}" type="datetimeFigureOut">
              <a:rPr lang="de-DE" smtClean="0"/>
              <a:t>21.09.2023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3B1A03B-DEC3-F866-03CE-8EE5B66A2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A923224-ACB2-C2ED-EFB7-4B6B61124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6CF38-A772-49E4-9924-C8D728BB90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5019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EB9A14-AD97-353A-215C-534BAF98B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AC5109E-6361-F3AE-171D-F3D0006BE9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BE1177D-CCB1-D890-DFA0-C6F8E2DD08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F4A9793-663B-1596-3680-46158E9E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89A9E-C3B1-4158-ADDD-409F130AEBCE}" type="datetimeFigureOut">
              <a:rPr lang="de-DE" smtClean="0"/>
              <a:t>21.09.2023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2FEA307-228D-9BE4-B484-1356F3AB5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D435825-D12B-BCCD-18EE-4CFFDBD9C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6CF38-A772-49E4-9924-C8D728BB90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2373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1A4F742-FAAA-2955-6CBC-B3CC92289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02B77D3-70CA-D9AD-3830-88A4593483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B8F3A52-89F2-91B9-47AA-9F6022A772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D89A9E-C3B1-4158-ADDD-409F130AEBCE}" type="datetimeFigureOut">
              <a:rPr lang="de-DE" smtClean="0"/>
              <a:t>21.09.2023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8D84456-D6B7-CD00-C4D2-114968B5CA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C4C0CC8-7B52-C7E2-DBC5-819CF06F0C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E6CF38-A772-49E4-9924-C8D728BB90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9749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Ein Bild, das Text, Screenshot, Schrift, Diagramm enthält.&#10;&#10;Automatisch generierte Beschreibung">
            <a:extLst>
              <a:ext uri="{FF2B5EF4-FFF2-40B4-BE49-F238E27FC236}">
                <a16:creationId xmlns:a16="http://schemas.microsoft.com/office/drawing/2014/main" id="{82420A1A-2326-7252-0427-4A54B15EB2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6795" y="224684"/>
            <a:ext cx="6918409" cy="6408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595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feil: gebogen 4">
            <a:extLst>
              <a:ext uri="{FF2B5EF4-FFF2-40B4-BE49-F238E27FC236}">
                <a16:creationId xmlns:a16="http://schemas.microsoft.com/office/drawing/2014/main" id="{F9291DB0-6214-8433-0948-3036C37D5548}"/>
              </a:ext>
            </a:extLst>
          </p:cNvPr>
          <p:cNvSpPr/>
          <p:nvPr/>
        </p:nvSpPr>
        <p:spPr>
          <a:xfrm rot="16200000">
            <a:off x="2765746" y="28632"/>
            <a:ext cx="6575968" cy="6767892"/>
          </a:xfrm>
          <a:prstGeom prst="circularArrow">
            <a:avLst>
              <a:gd name="adj1" fmla="val 5168"/>
              <a:gd name="adj2" fmla="val 467758"/>
              <a:gd name="adj3" fmla="val 20407224"/>
              <a:gd name="adj4" fmla="val 414414"/>
              <a:gd name="adj5" fmla="val 5010"/>
            </a:avLst>
          </a:prstGeom>
          <a:solidFill>
            <a:srgbClr val="6C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50" b="1">
              <a:solidFill>
                <a:schemeClr val="tx1"/>
              </a:solidFill>
            </a:endParaRPr>
          </a:p>
        </p:txBody>
      </p:sp>
      <p:sp>
        <p:nvSpPr>
          <p:cNvPr id="6" name="Rechteck: abgerundete Ecken 4">
            <a:extLst>
              <a:ext uri="{FF2B5EF4-FFF2-40B4-BE49-F238E27FC236}">
                <a16:creationId xmlns:a16="http://schemas.microsoft.com/office/drawing/2014/main" id="{8D23ED8C-B396-C4B3-2197-4C9A0600B987}"/>
              </a:ext>
            </a:extLst>
          </p:cNvPr>
          <p:cNvSpPr txBox="1"/>
          <p:nvPr/>
        </p:nvSpPr>
        <p:spPr>
          <a:xfrm>
            <a:off x="5618424" y="157438"/>
            <a:ext cx="1180040" cy="607133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5720" tIns="45720" rIns="45720" bIns="45720" numCol="1" spcCol="1270" anchor="ctr" anchorCtr="0">
            <a:noAutofit/>
          </a:bodyPr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sz="1250" b="1" kern="1200" dirty="0"/>
              <a:t>Suchen und Entdecken</a:t>
            </a:r>
          </a:p>
        </p:txBody>
      </p: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46108296-8767-4F78-AA70-D3DCFB90A249}"/>
              </a:ext>
            </a:extLst>
          </p:cNvPr>
          <p:cNvGrpSpPr/>
          <p:nvPr/>
        </p:nvGrpSpPr>
        <p:grpSpPr>
          <a:xfrm>
            <a:off x="2422845" y="1763147"/>
            <a:ext cx="1692000" cy="672821"/>
            <a:chOff x="2801078" y="1773784"/>
            <a:chExt cx="1035110" cy="672821"/>
          </a:xfrm>
        </p:grpSpPr>
        <p:sp>
          <p:nvSpPr>
            <p:cNvPr id="8" name="Rechteck: abgerundete Ecken 7">
              <a:extLst>
                <a:ext uri="{FF2B5EF4-FFF2-40B4-BE49-F238E27FC236}">
                  <a16:creationId xmlns:a16="http://schemas.microsoft.com/office/drawing/2014/main" id="{9D9784FE-53F8-4163-2FD9-2CD11DE61797}"/>
                </a:ext>
              </a:extLst>
            </p:cNvPr>
            <p:cNvSpPr/>
            <p:nvPr/>
          </p:nvSpPr>
          <p:spPr>
            <a:xfrm>
              <a:off x="2801078" y="1773784"/>
              <a:ext cx="1035110" cy="672821"/>
            </a:xfrm>
            <a:prstGeom prst="roundRect">
              <a:avLst/>
            </a:prstGeom>
          </p:spPr>
          <p:style>
            <a:lnRef idx="2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Rechteck: abgerundete Ecken 31">
              <a:extLst>
                <a:ext uri="{FF2B5EF4-FFF2-40B4-BE49-F238E27FC236}">
                  <a16:creationId xmlns:a16="http://schemas.microsoft.com/office/drawing/2014/main" id="{CD486E76-95C0-05DF-970D-270784E0B163}"/>
                </a:ext>
              </a:extLst>
            </p:cNvPr>
            <p:cNvSpPr txBox="1"/>
            <p:nvPr/>
          </p:nvSpPr>
          <p:spPr>
            <a:xfrm>
              <a:off x="2833922" y="1806628"/>
              <a:ext cx="969422" cy="60713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5720" tIns="45720" rIns="45720" bIns="4572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400" b="1" kern="1200" dirty="0"/>
                <a:t>Bericht publizieren</a:t>
              </a:r>
            </a:p>
          </p:txBody>
        </p:sp>
      </p:grp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93E2969D-9A36-84EC-8786-7CEF40D222B7}"/>
              </a:ext>
            </a:extLst>
          </p:cNvPr>
          <p:cNvGrpSpPr/>
          <p:nvPr/>
        </p:nvGrpSpPr>
        <p:grpSpPr>
          <a:xfrm>
            <a:off x="3141553" y="693371"/>
            <a:ext cx="1692000" cy="672821"/>
            <a:chOff x="3918882" y="483770"/>
            <a:chExt cx="1035110" cy="672821"/>
          </a:xfrm>
        </p:grpSpPr>
        <p:sp>
          <p:nvSpPr>
            <p:cNvPr id="11" name="Rechteck: abgerundete Ecken 10">
              <a:extLst>
                <a:ext uri="{FF2B5EF4-FFF2-40B4-BE49-F238E27FC236}">
                  <a16:creationId xmlns:a16="http://schemas.microsoft.com/office/drawing/2014/main" id="{942210D0-DBC6-18C2-40C8-1BE9A4983DDA}"/>
                </a:ext>
              </a:extLst>
            </p:cNvPr>
            <p:cNvSpPr/>
            <p:nvPr/>
          </p:nvSpPr>
          <p:spPr>
            <a:xfrm>
              <a:off x="3918882" y="483770"/>
              <a:ext cx="1035110" cy="672821"/>
            </a:xfrm>
            <a:prstGeom prst="roundRect">
              <a:avLst/>
            </a:prstGeom>
          </p:spPr>
          <p:style>
            <a:lnRef idx="2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2" name="Rechteck: abgerundete Ecken 34">
              <a:extLst>
                <a:ext uri="{FF2B5EF4-FFF2-40B4-BE49-F238E27FC236}">
                  <a16:creationId xmlns:a16="http://schemas.microsoft.com/office/drawing/2014/main" id="{654D0403-E21C-6CC1-BDE9-D369E5DF6E76}"/>
                </a:ext>
              </a:extLst>
            </p:cNvPr>
            <p:cNvSpPr txBox="1"/>
            <p:nvPr/>
          </p:nvSpPr>
          <p:spPr>
            <a:xfrm>
              <a:off x="3951726" y="516614"/>
              <a:ext cx="969422" cy="60713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5720" tIns="45720" rIns="45720" bIns="4572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400" b="1" kern="1200" dirty="0"/>
                <a:t>Ergebnisse replizieren</a:t>
              </a:r>
            </a:p>
          </p:txBody>
        </p:sp>
      </p:grp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584A8DF3-4004-E89F-877C-02640BAB2C34}"/>
              </a:ext>
            </a:extLst>
          </p:cNvPr>
          <p:cNvGrpSpPr/>
          <p:nvPr/>
        </p:nvGrpSpPr>
        <p:grpSpPr>
          <a:xfrm>
            <a:off x="5501999" y="124594"/>
            <a:ext cx="1692000" cy="672821"/>
            <a:chOff x="5556672" y="2871"/>
            <a:chExt cx="1035110" cy="672821"/>
          </a:xfrm>
        </p:grpSpPr>
        <p:sp>
          <p:nvSpPr>
            <p:cNvPr id="14" name="Rechteck: abgerundete Ecken 13">
              <a:extLst>
                <a:ext uri="{FF2B5EF4-FFF2-40B4-BE49-F238E27FC236}">
                  <a16:creationId xmlns:a16="http://schemas.microsoft.com/office/drawing/2014/main" id="{9993A801-C403-F97F-5FCF-5576CC8F4B50}"/>
                </a:ext>
              </a:extLst>
            </p:cNvPr>
            <p:cNvSpPr/>
            <p:nvPr/>
          </p:nvSpPr>
          <p:spPr>
            <a:xfrm>
              <a:off x="5556672" y="2871"/>
              <a:ext cx="1035110" cy="672821"/>
            </a:xfrm>
            <a:prstGeom prst="roundRect">
              <a:avLst/>
            </a:prstGeom>
          </p:spPr>
          <p:style>
            <a:lnRef idx="2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5" name="Rechteck: abgerundete Ecken 4">
              <a:extLst>
                <a:ext uri="{FF2B5EF4-FFF2-40B4-BE49-F238E27FC236}">
                  <a16:creationId xmlns:a16="http://schemas.microsoft.com/office/drawing/2014/main" id="{39CE922D-3DA7-324E-49B2-C64066356D90}"/>
                </a:ext>
              </a:extLst>
            </p:cNvPr>
            <p:cNvSpPr txBox="1"/>
            <p:nvPr/>
          </p:nvSpPr>
          <p:spPr>
            <a:xfrm>
              <a:off x="5589516" y="35715"/>
              <a:ext cx="969422" cy="60713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5720" tIns="45720" rIns="45720" bIns="4572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400" b="1" kern="1200" dirty="0"/>
                <a:t>Suchen und Entdecken</a:t>
              </a:r>
            </a:p>
          </p:txBody>
        </p:sp>
      </p:grpSp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07FD8887-B278-B6A9-8A6A-324778347039}"/>
              </a:ext>
            </a:extLst>
          </p:cNvPr>
          <p:cNvGrpSpPr/>
          <p:nvPr/>
        </p:nvGrpSpPr>
        <p:grpSpPr>
          <a:xfrm>
            <a:off x="8367088" y="2961168"/>
            <a:ext cx="1692000" cy="672821"/>
            <a:chOff x="8312267" y="1773784"/>
            <a:chExt cx="1035110" cy="672821"/>
          </a:xfrm>
        </p:grpSpPr>
        <p:sp>
          <p:nvSpPr>
            <p:cNvPr id="17" name="Rechteck: abgerundete Ecken 16">
              <a:extLst>
                <a:ext uri="{FF2B5EF4-FFF2-40B4-BE49-F238E27FC236}">
                  <a16:creationId xmlns:a16="http://schemas.microsoft.com/office/drawing/2014/main" id="{303D2592-E620-533B-ADD9-308308497A66}"/>
                </a:ext>
              </a:extLst>
            </p:cNvPr>
            <p:cNvSpPr/>
            <p:nvPr/>
          </p:nvSpPr>
          <p:spPr>
            <a:xfrm>
              <a:off x="8312267" y="1773784"/>
              <a:ext cx="1035110" cy="672821"/>
            </a:xfrm>
            <a:prstGeom prst="roundRect">
              <a:avLst/>
            </a:prstGeom>
          </p:spPr>
          <p:style>
            <a:lnRef idx="2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8" name="Rechteck: abgerundete Ecken 10">
              <a:extLst>
                <a:ext uri="{FF2B5EF4-FFF2-40B4-BE49-F238E27FC236}">
                  <a16:creationId xmlns:a16="http://schemas.microsoft.com/office/drawing/2014/main" id="{5472A225-DAB0-BDAD-EBC6-A8D3C5CAAB69}"/>
                </a:ext>
              </a:extLst>
            </p:cNvPr>
            <p:cNvSpPr txBox="1"/>
            <p:nvPr/>
          </p:nvSpPr>
          <p:spPr>
            <a:xfrm>
              <a:off x="8345111" y="1806628"/>
              <a:ext cx="969422" cy="60713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5720" tIns="45720" rIns="45720" bIns="4572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400" b="1" kern="1200" dirty="0"/>
                <a:t>Studiendesign &amp; Analyse planen</a:t>
              </a:r>
            </a:p>
          </p:txBody>
        </p:sp>
      </p:grpSp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03D829D5-27AB-C009-9617-33DA84CA839A}"/>
              </a:ext>
            </a:extLst>
          </p:cNvPr>
          <p:cNvGrpSpPr/>
          <p:nvPr/>
        </p:nvGrpSpPr>
        <p:grpSpPr>
          <a:xfrm>
            <a:off x="8078378" y="4169712"/>
            <a:ext cx="1692000" cy="672821"/>
            <a:chOff x="8555189" y="3463343"/>
            <a:chExt cx="1035110" cy="672821"/>
          </a:xfrm>
        </p:grpSpPr>
        <p:sp>
          <p:nvSpPr>
            <p:cNvPr id="20" name="Rechteck: abgerundete Ecken 19">
              <a:extLst>
                <a:ext uri="{FF2B5EF4-FFF2-40B4-BE49-F238E27FC236}">
                  <a16:creationId xmlns:a16="http://schemas.microsoft.com/office/drawing/2014/main" id="{B22C4409-2918-9712-424C-79578479C85A}"/>
                </a:ext>
              </a:extLst>
            </p:cNvPr>
            <p:cNvSpPr/>
            <p:nvPr/>
          </p:nvSpPr>
          <p:spPr>
            <a:xfrm>
              <a:off x="8555189" y="3463343"/>
              <a:ext cx="1035110" cy="672821"/>
            </a:xfrm>
            <a:prstGeom prst="roundRect">
              <a:avLst/>
            </a:prstGeom>
          </p:spPr>
          <p:style>
            <a:lnRef idx="2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2" name="Rechteck: abgerundete Ecken 13">
              <a:extLst>
                <a:ext uri="{FF2B5EF4-FFF2-40B4-BE49-F238E27FC236}">
                  <a16:creationId xmlns:a16="http://schemas.microsoft.com/office/drawing/2014/main" id="{85F1368E-68B4-E719-940B-338D09DC8F8B}"/>
                </a:ext>
              </a:extLst>
            </p:cNvPr>
            <p:cNvSpPr txBox="1"/>
            <p:nvPr/>
          </p:nvSpPr>
          <p:spPr>
            <a:xfrm>
              <a:off x="8588033" y="3496187"/>
              <a:ext cx="969422" cy="60713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5720" tIns="45720" rIns="45720" bIns="4572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400" b="1" kern="1200" dirty="0"/>
                <a:t>Operationalisierung &amp; Materialakquise</a:t>
              </a:r>
            </a:p>
          </p:txBody>
        </p:sp>
      </p:grp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C705394F-B166-BC1C-6437-9B2CDB43EEC4}"/>
              </a:ext>
            </a:extLst>
          </p:cNvPr>
          <p:cNvGrpSpPr/>
          <p:nvPr/>
        </p:nvGrpSpPr>
        <p:grpSpPr>
          <a:xfrm>
            <a:off x="7216783" y="5387763"/>
            <a:ext cx="1692000" cy="672821"/>
            <a:chOff x="7846103" y="5016025"/>
            <a:chExt cx="1035110" cy="672821"/>
          </a:xfrm>
        </p:grpSpPr>
        <p:sp>
          <p:nvSpPr>
            <p:cNvPr id="29" name="Rechteck: abgerundete Ecken 28">
              <a:extLst>
                <a:ext uri="{FF2B5EF4-FFF2-40B4-BE49-F238E27FC236}">
                  <a16:creationId xmlns:a16="http://schemas.microsoft.com/office/drawing/2014/main" id="{36909604-5E01-1B8D-3942-9B7870864177}"/>
                </a:ext>
              </a:extLst>
            </p:cNvPr>
            <p:cNvSpPr/>
            <p:nvPr/>
          </p:nvSpPr>
          <p:spPr>
            <a:xfrm>
              <a:off x="7846103" y="5016025"/>
              <a:ext cx="1035110" cy="672821"/>
            </a:xfrm>
            <a:prstGeom prst="roundRect">
              <a:avLst/>
            </a:prstGeom>
          </p:spPr>
          <p:style>
            <a:lnRef idx="2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0" name="Rechteck: abgerundete Ecken 16">
              <a:extLst>
                <a:ext uri="{FF2B5EF4-FFF2-40B4-BE49-F238E27FC236}">
                  <a16:creationId xmlns:a16="http://schemas.microsoft.com/office/drawing/2014/main" id="{612C4DBE-1744-0553-C31F-9A275C6BA8AE}"/>
                </a:ext>
              </a:extLst>
            </p:cNvPr>
            <p:cNvSpPr txBox="1"/>
            <p:nvPr/>
          </p:nvSpPr>
          <p:spPr>
            <a:xfrm>
              <a:off x="7878947" y="5048869"/>
              <a:ext cx="969422" cy="60713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5720" tIns="45720" rIns="45720" bIns="4572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400" b="1" kern="1200" dirty="0"/>
                <a:t>Daten sammeln</a:t>
              </a:r>
            </a:p>
          </p:txBody>
        </p:sp>
      </p:grpSp>
      <p:grpSp>
        <p:nvGrpSpPr>
          <p:cNvPr id="31" name="Gruppieren 30">
            <a:extLst>
              <a:ext uri="{FF2B5EF4-FFF2-40B4-BE49-F238E27FC236}">
                <a16:creationId xmlns:a16="http://schemas.microsoft.com/office/drawing/2014/main" id="{687C87CC-0B3C-9024-6D79-368AD9EFD071}"/>
              </a:ext>
            </a:extLst>
          </p:cNvPr>
          <p:cNvGrpSpPr/>
          <p:nvPr/>
        </p:nvGrpSpPr>
        <p:grpSpPr>
          <a:xfrm>
            <a:off x="5296567" y="6044163"/>
            <a:ext cx="1692000" cy="672821"/>
            <a:chOff x="6410139" y="5938862"/>
            <a:chExt cx="1035110" cy="672821"/>
          </a:xfrm>
        </p:grpSpPr>
        <p:sp>
          <p:nvSpPr>
            <p:cNvPr id="32" name="Rechteck: abgerundete Ecken 31">
              <a:extLst>
                <a:ext uri="{FF2B5EF4-FFF2-40B4-BE49-F238E27FC236}">
                  <a16:creationId xmlns:a16="http://schemas.microsoft.com/office/drawing/2014/main" id="{5940A634-3E3E-8ACB-9A3E-2DF423FF9452}"/>
                </a:ext>
              </a:extLst>
            </p:cNvPr>
            <p:cNvSpPr/>
            <p:nvPr/>
          </p:nvSpPr>
          <p:spPr>
            <a:xfrm>
              <a:off x="6410139" y="5938862"/>
              <a:ext cx="1035110" cy="672821"/>
            </a:xfrm>
            <a:prstGeom prst="roundRect">
              <a:avLst/>
            </a:prstGeom>
          </p:spPr>
          <p:style>
            <a:lnRef idx="2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3" name="Rechteck: abgerundete Ecken 19">
              <a:extLst>
                <a:ext uri="{FF2B5EF4-FFF2-40B4-BE49-F238E27FC236}">
                  <a16:creationId xmlns:a16="http://schemas.microsoft.com/office/drawing/2014/main" id="{40AD29BF-1CC1-BFFD-D091-1887AAA807EB}"/>
                </a:ext>
              </a:extLst>
            </p:cNvPr>
            <p:cNvSpPr txBox="1"/>
            <p:nvPr/>
          </p:nvSpPr>
          <p:spPr>
            <a:xfrm>
              <a:off x="6442983" y="5971706"/>
              <a:ext cx="969422" cy="60713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5720" tIns="45720" rIns="45720" bIns="4572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400" b="1" kern="1200" dirty="0"/>
                <a:t>Daten speichern</a:t>
              </a:r>
            </a:p>
          </p:txBody>
        </p:sp>
      </p:grpSp>
      <p:grpSp>
        <p:nvGrpSpPr>
          <p:cNvPr id="34" name="Gruppieren 33">
            <a:extLst>
              <a:ext uri="{FF2B5EF4-FFF2-40B4-BE49-F238E27FC236}">
                <a16:creationId xmlns:a16="http://schemas.microsoft.com/office/drawing/2014/main" id="{7B29A50F-9BF0-9256-51A9-370D843B7156}"/>
              </a:ext>
            </a:extLst>
          </p:cNvPr>
          <p:cNvGrpSpPr/>
          <p:nvPr/>
        </p:nvGrpSpPr>
        <p:grpSpPr>
          <a:xfrm>
            <a:off x="3195240" y="5435137"/>
            <a:ext cx="1692000" cy="672821"/>
            <a:chOff x="4703206" y="5938862"/>
            <a:chExt cx="1035110" cy="672821"/>
          </a:xfrm>
        </p:grpSpPr>
        <p:sp>
          <p:nvSpPr>
            <p:cNvPr id="35" name="Rechteck: abgerundete Ecken 34">
              <a:extLst>
                <a:ext uri="{FF2B5EF4-FFF2-40B4-BE49-F238E27FC236}">
                  <a16:creationId xmlns:a16="http://schemas.microsoft.com/office/drawing/2014/main" id="{E2EB7F23-E8CD-0672-3270-F876963735C1}"/>
                </a:ext>
              </a:extLst>
            </p:cNvPr>
            <p:cNvSpPr/>
            <p:nvPr/>
          </p:nvSpPr>
          <p:spPr>
            <a:xfrm>
              <a:off x="4703206" y="5938862"/>
              <a:ext cx="1035110" cy="672821"/>
            </a:xfrm>
            <a:prstGeom prst="roundRect">
              <a:avLst/>
            </a:prstGeom>
          </p:spPr>
          <p:style>
            <a:lnRef idx="2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6" name="Rechteck: abgerundete Ecken 22">
              <a:extLst>
                <a:ext uri="{FF2B5EF4-FFF2-40B4-BE49-F238E27FC236}">
                  <a16:creationId xmlns:a16="http://schemas.microsoft.com/office/drawing/2014/main" id="{326EA6EB-E631-2845-AED4-91811D9D1E70}"/>
                </a:ext>
              </a:extLst>
            </p:cNvPr>
            <p:cNvSpPr txBox="1"/>
            <p:nvPr/>
          </p:nvSpPr>
          <p:spPr>
            <a:xfrm>
              <a:off x="4736050" y="5971706"/>
              <a:ext cx="969422" cy="60713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5720" tIns="45720" rIns="45720" bIns="4572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400" b="1" kern="1200" dirty="0">
                  <a:solidFill>
                    <a:schemeClr val="tx1"/>
                  </a:solidFill>
                </a:rPr>
                <a:t>Daten nach Analyseplan analysieren</a:t>
              </a:r>
            </a:p>
          </p:txBody>
        </p:sp>
      </p:grpSp>
      <p:grpSp>
        <p:nvGrpSpPr>
          <p:cNvPr id="37" name="Gruppieren 36">
            <a:extLst>
              <a:ext uri="{FF2B5EF4-FFF2-40B4-BE49-F238E27FC236}">
                <a16:creationId xmlns:a16="http://schemas.microsoft.com/office/drawing/2014/main" id="{FE94010E-CCC4-8F10-93C9-588B57C2796D}"/>
              </a:ext>
            </a:extLst>
          </p:cNvPr>
          <p:cNvGrpSpPr/>
          <p:nvPr/>
        </p:nvGrpSpPr>
        <p:grpSpPr>
          <a:xfrm>
            <a:off x="2460540" y="4169712"/>
            <a:ext cx="1692000" cy="672821"/>
            <a:chOff x="3267242" y="5016025"/>
            <a:chExt cx="1035110" cy="672821"/>
          </a:xfrm>
        </p:grpSpPr>
        <p:sp>
          <p:nvSpPr>
            <p:cNvPr id="38" name="Rechteck: abgerundete Ecken 37">
              <a:extLst>
                <a:ext uri="{FF2B5EF4-FFF2-40B4-BE49-F238E27FC236}">
                  <a16:creationId xmlns:a16="http://schemas.microsoft.com/office/drawing/2014/main" id="{863488C0-CBBB-746D-B61B-94FA7B0B56B6}"/>
                </a:ext>
              </a:extLst>
            </p:cNvPr>
            <p:cNvSpPr/>
            <p:nvPr/>
          </p:nvSpPr>
          <p:spPr>
            <a:xfrm>
              <a:off x="3267242" y="5016025"/>
              <a:ext cx="1035110" cy="672821"/>
            </a:xfrm>
            <a:prstGeom prst="roundRect">
              <a:avLst/>
            </a:prstGeom>
          </p:spPr>
          <p:style>
            <a:lnRef idx="2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9" name="Rechteck: abgerundete Ecken 25">
              <a:extLst>
                <a:ext uri="{FF2B5EF4-FFF2-40B4-BE49-F238E27FC236}">
                  <a16:creationId xmlns:a16="http://schemas.microsoft.com/office/drawing/2014/main" id="{3E0A47E0-3661-A6F5-4D83-9042B1610DFB}"/>
                </a:ext>
              </a:extLst>
            </p:cNvPr>
            <p:cNvSpPr txBox="1"/>
            <p:nvPr/>
          </p:nvSpPr>
          <p:spPr>
            <a:xfrm>
              <a:off x="3300086" y="5048869"/>
              <a:ext cx="969422" cy="60713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5720" tIns="45720" rIns="45720" bIns="4572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400" b="1" kern="1200" dirty="0"/>
                <a:t>Ergebnisse interpretieren</a:t>
              </a:r>
            </a:p>
          </p:txBody>
        </p:sp>
      </p:grpSp>
      <p:grpSp>
        <p:nvGrpSpPr>
          <p:cNvPr id="40" name="Gruppieren 39">
            <a:extLst>
              <a:ext uri="{FF2B5EF4-FFF2-40B4-BE49-F238E27FC236}">
                <a16:creationId xmlns:a16="http://schemas.microsoft.com/office/drawing/2014/main" id="{F02F2FE7-2B56-9285-62C3-F0E212A5FC69}"/>
              </a:ext>
            </a:extLst>
          </p:cNvPr>
          <p:cNvGrpSpPr/>
          <p:nvPr/>
        </p:nvGrpSpPr>
        <p:grpSpPr>
          <a:xfrm>
            <a:off x="7469837" y="773888"/>
            <a:ext cx="1692000" cy="672821"/>
            <a:chOff x="7194463" y="483770"/>
            <a:chExt cx="1035110" cy="672821"/>
          </a:xfrm>
        </p:grpSpPr>
        <p:sp>
          <p:nvSpPr>
            <p:cNvPr id="41" name="Rechteck: abgerundete Ecken 40">
              <a:extLst>
                <a:ext uri="{FF2B5EF4-FFF2-40B4-BE49-F238E27FC236}">
                  <a16:creationId xmlns:a16="http://schemas.microsoft.com/office/drawing/2014/main" id="{AD711E50-DB01-FD8E-2BF1-724AA86D749E}"/>
                </a:ext>
              </a:extLst>
            </p:cNvPr>
            <p:cNvSpPr/>
            <p:nvPr/>
          </p:nvSpPr>
          <p:spPr>
            <a:xfrm>
              <a:off x="7194463" y="483770"/>
              <a:ext cx="1035110" cy="672821"/>
            </a:xfrm>
            <a:prstGeom prst="roundRect">
              <a:avLst/>
            </a:prstGeom>
          </p:spPr>
          <p:style>
            <a:lnRef idx="2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2" name="Rechteck: abgerundete Ecken 7">
              <a:extLst>
                <a:ext uri="{FF2B5EF4-FFF2-40B4-BE49-F238E27FC236}">
                  <a16:creationId xmlns:a16="http://schemas.microsoft.com/office/drawing/2014/main" id="{84A54960-A7E4-586A-0A77-05A3351F3485}"/>
                </a:ext>
              </a:extLst>
            </p:cNvPr>
            <p:cNvSpPr txBox="1"/>
            <p:nvPr/>
          </p:nvSpPr>
          <p:spPr>
            <a:xfrm>
              <a:off x="7227307" y="516614"/>
              <a:ext cx="969422" cy="60713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5720" tIns="45720" rIns="45720" bIns="4572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400" b="1" kern="1200" dirty="0"/>
                <a:t>Ideen</a:t>
              </a:r>
              <a:r>
                <a:rPr lang="de-DE" sz="1400" b="1" dirty="0"/>
                <a:t> </a:t>
              </a:r>
              <a:r>
                <a:rPr lang="de-DE" sz="1400" b="1" kern="1200" dirty="0"/>
                <a:t>entwickeln &amp; Literaturrecherche</a:t>
              </a:r>
            </a:p>
          </p:txBody>
        </p:sp>
      </p:grpSp>
      <p:grpSp>
        <p:nvGrpSpPr>
          <p:cNvPr id="43" name="Gruppieren 42">
            <a:extLst>
              <a:ext uri="{FF2B5EF4-FFF2-40B4-BE49-F238E27FC236}">
                <a16:creationId xmlns:a16="http://schemas.microsoft.com/office/drawing/2014/main" id="{B4E080B3-88C4-029B-856C-8F87FF25C834}"/>
              </a:ext>
            </a:extLst>
          </p:cNvPr>
          <p:cNvGrpSpPr/>
          <p:nvPr/>
        </p:nvGrpSpPr>
        <p:grpSpPr>
          <a:xfrm>
            <a:off x="2181876" y="2961168"/>
            <a:ext cx="1692000" cy="672821"/>
            <a:chOff x="2558156" y="3463343"/>
            <a:chExt cx="1035110" cy="672821"/>
          </a:xfrm>
        </p:grpSpPr>
        <p:sp>
          <p:nvSpPr>
            <p:cNvPr id="44" name="Rechteck: abgerundete Ecken 43">
              <a:extLst>
                <a:ext uri="{FF2B5EF4-FFF2-40B4-BE49-F238E27FC236}">
                  <a16:creationId xmlns:a16="http://schemas.microsoft.com/office/drawing/2014/main" id="{543361BB-A5CD-A8FB-1183-887D3F25DE82}"/>
                </a:ext>
              </a:extLst>
            </p:cNvPr>
            <p:cNvSpPr/>
            <p:nvPr/>
          </p:nvSpPr>
          <p:spPr>
            <a:xfrm>
              <a:off x="2558156" y="3463343"/>
              <a:ext cx="1035110" cy="672821"/>
            </a:xfrm>
            <a:prstGeom prst="roundRect">
              <a:avLst/>
            </a:prstGeom>
          </p:spPr>
          <p:style>
            <a:lnRef idx="2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5" name="Rechteck: abgerundete Ecken 28">
              <a:extLst>
                <a:ext uri="{FF2B5EF4-FFF2-40B4-BE49-F238E27FC236}">
                  <a16:creationId xmlns:a16="http://schemas.microsoft.com/office/drawing/2014/main" id="{A1260D34-34A2-6DA4-BEA2-968E68AA3FED}"/>
                </a:ext>
              </a:extLst>
            </p:cNvPr>
            <p:cNvSpPr txBox="1"/>
            <p:nvPr/>
          </p:nvSpPr>
          <p:spPr>
            <a:xfrm>
              <a:off x="2591000" y="3496187"/>
              <a:ext cx="969422" cy="60713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5720" tIns="45720" rIns="45720" bIns="4572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400" b="1" kern="1200" dirty="0"/>
                <a:t>Bericht schreiben</a:t>
              </a:r>
            </a:p>
          </p:txBody>
        </p:sp>
      </p:grpSp>
      <p:grpSp>
        <p:nvGrpSpPr>
          <p:cNvPr id="47" name="Gruppieren 46">
            <a:extLst>
              <a:ext uri="{FF2B5EF4-FFF2-40B4-BE49-F238E27FC236}">
                <a16:creationId xmlns:a16="http://schemas.microsoft.com/office/drawing/2014/main" id="{9E1F0AA5-F98B-DFB3-C474-8C9CDD863512}"/>
              </a:ext>
            </a:extLst>
          </p:cNvPr>
          <p:cNvGrpSpPr/>
          <p:nvPr/>
        </p:nvGrpSpPr>
        <p:grpSpPr>
          <a:xfrm>
            <a:off x="8002738" y="1766697"/>
            <a:ext cx="1692000" cy="672821"/>
            <a:chOff x="8312267" y="1773784"/>
            <a:chExt cx="1035110" cy="672821"/>
          </a:xfrm>
        </p:grpSpPr>
        <p:sp>
          <p:nvSpPr>
            <p:cNvPr id="70" name="Rechteck: abgerundete Ecken 69">
              <a:extLst>
                <a:ext uri="{FF2B5EF4-FFF2-40B4-BE49-F238E27FC236}">
                  <a16:creationId xmlns:a16="http://schemas.microsoft.com/office/drawing/2014/main" id="{EFC3BA19-301A-A770-C4FC-E502BBC8C014}"/>
                </a:ext>
              </a:extLst>
            </p:cNvPr>
            <p:cNvSpPr/>
            <p:nvPr/>
          </p:nvSpPr>
          <p:spPr>
            <a:xfrm>
              <a:off x="8312267" y="1773784"/>
              <a:ext cx="1035110" cy="672821"/>
            </a:xfrm>
            <a:prstGeom prst="roundRect">
              <a:avLst/>
            </a:prstGeom>
          </p:spPr>
          <p:style>
            <a:lnRef idx="2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1" name="Rechteck: abgerundete Ecken 10">
              <a:extLst>
                <a:ext uri="{FF2B5EF4-FFF2-40B4-BE49-F238E27FC236}">
                  <a16:creationId xmlns:a16="http://schemas.microsoft.com/office/drawing/2014/main" id="{1407791C-621B-A3FD-B058-0BD7E03EF148}"/>
                </a:ext>
              </a:extLst>
            </p:cNvPr>
            <p:cNvSpPr txBox="1"/>
            <p:nvPr/>
          </p:nvSpPr>
          <p:spPr>
            <a:xfrm>
              <a:off x="8345111" y="1806628"/>
              <a:ext cx="969422" cy="60713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5720" tIns="45720" rIns="45720" bIns="4572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400" b="1" kern="1200" dirty="0"/>
                <a:t>F</a:t>
              </a:r>
              <a:r>
                <a:rPr lang="de-DE" sz="1400" b="1" dirty="0"/>
                <a:t>orschungsfrage &amp; Hypothesen formulieren</a:t>
              </a:r>
              <a:endParaRPr lang="de-DE" sz="1400" b="1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130647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uppieren 32">
            <a:extLst>
              <a:ext uri="{FF2B5EF4-FFF2-40B4-BE49-F238E27FC236}">
                <a16:creationId xmlns:a16="http://schemas.microsoft.com/office/drawing/2014/main" id="{3BF42BB9-DB82-4251-4094-791D4F236EE0}"/>
              </a:ext>
            </a:extLst>
          </p:cNvPr>
          <p:cNvGrpSpPr/>
          <p:nvPr/>
        </p:nvGrpSpPr>
        <p:grpSpPr>
          <a:xfrm>
            <a:off x="4163874" y="4714942"/>
            <a:ext cx="2671650" cy="672821"/>
            <a:chOff x="2558156" y="3463343"/>
            <a:chExt cx="1035110" cy="672821"/>
          </a:xfrm>
        </p:grpSpPr>
        <p:sp>
          <p:nvSpPr>
            <p:cNvPr id="34" name="Rechteck: abgerundete Ecken 33">
              <a:extLst>
                <a:ext uri="{FF2B5EF4-FFF2-40B4-BE49-F238E27FC236}">
                  <a16:creationId xmlns:a16="http://schemas.microsoft.com/office/drawing/2014/main" id="{57A94570-AFD8-E251-1EE1-B655E9CEAA14}"/>
                </a:ext>
              </a:extLst>
            </p:cNvPr>
            <p:cNvSpPr/>
            <p:nvPr/>
          </p:nvSpPr>
          <p:spPr>
            <a:xfrm>
              <a:off x="2558156" y="3463343"/>
              <a:ext cx="1035110" cy="672821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5" name="Rechteck: abgerundete Ecken 28">
              <a:extLst>
                <a:ext uri="{FF2B5EF4-FFF2-40B4-BE49-F238E27FC236}">
                  <a16:creationId xmlns:a16="http://schemas.microsoft.com/office/drawing/2014/main" id="{AF5DC9D5-B275-42D5-EF81-DEC0476E4747}"/>
                </a:ext>
              </a:extLst>
            </p:cNvPr>
            <p:cNvSpPr txBox="1"/>
            <p:nvPr/>
          </p:nvSpPr>
          <p:spPr>
            <a:xfrm>
              <a:off x="2591000" y="3496187"/>
              <a:ext cx="969422" cy="607133"/>
            </a:xfrm>
            <a:prstGeom prst="rect">
              <a:avLst/>
            </a:prstGeom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5720" tIns="45720" rIns="45720" bIns="45720" numCol="1" spcCol="1270" anchor="ctr" anchorCtr="0">
              <a:noAutofit/>
            </a:bodyPr>
            <a:lstStyle/>
            <a:p>
              <a:pPr marL="0" lvl="0" indent="0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400" b="1" kern="1200" dirty="0">
                  <a:solidFill>
                    <a:srgbClr val="6C0000"/>
                  </a:solidFill>
                </a:rPr>
                <a:t>nicht </a:t>
              </a:r>
              <a:r>
                <a:rPr lang="de-DE" sz="1400" b="1" dirty="0">
                  <a:solidFill>
                    <a:srgbClr val="6C0000"/>
                  </a:solidFill>
                </a:rPr>
                <a:t>so verändern, dass etwas Signifikantes rauskommt</a:t>
              </a:r>
              <a:endParaRPr lang="de-DE" sz="1400" b="1" kern="1200" dirty="0">
                <a:solidFill>
                  <a:srgbClr val="6C0000"/>
                </a:solidFill>
              </a:endParaRPr>
            </a:p>
          </p:txBody>
        </p:sp>
      </p:grpSp>
      <p:sp>
        <p:nvSpPr>
          <p:cNvPr id="48" name="Pfeil: gebogen 47">
            <a:extLst>
              <a:ext uri="{FF2B5EF4-FFF2-40B4-BE49-F238E27FC236}">
                <a16:creationId xmlns:a16="http://schemas.microsoft.com/office/drawing/2014/main" id="{994C8064-8DC7-05A5-B6BE-E207BE661906}"/>
              </a:ext>
            </a:extLst>
          </p:cNvPr>
          <p:cNvSpPr/>
          <p:nvPr/>
        </p:nvSpPr>
        <p:spPr>
          <a:xfrm rot="16200000">
            <a:off x="2460958" y="28632"/>
            <a:ext cx="6575968" cy="6767892"/>
          </a:xfrm>
          <a:prstGeom prst="circularArrow">
            <a:avLst>
              <a:gd name="adj1" fmla="val 5168"/>
              <a:gd name="adj2" fmla="val 467758"/>
              <a:gd name="adj3" fmla="val 20407224"/>
              <a:gd name="adj4" fmla="val 414414"/>
              <a:gd name="adj5" fmla="val 5010"/>
            </a:avLst>
          </a:prstGeom>
          <a:solidFill>
            <a:srgbClr val="6C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50" b="1">
              <a:solidFill>
                <a:schemeClr val="tx1"/>
              </a:solidFill>
            </a:endParaRPr>
          </a:p>
        </p:txBody>
      </p:sp>
      <p:sp>
        <p:nvSpPr>
          <p:cNvPr id="46" name="Rechteck: abgerundete Ecken 4">
            <a:extLst>
              <a:ext uri="{FF2B5EF4-FFF2-40B4-BE49-F238E27FC236}">
                <a16:creationId xmlns:a16="http://schemas.microsoft.com/office/drawing/2014/main" id="{2D2A2354-A130-4B0F-2380-0E7AF95217F9}"/>
              </a:ext>
            </a:extLst>
          </p:cNvPr>
          <p:cNvSpPr txBox="1"/>
          <p:nvPr/>
        </p:nvSpPr>
        <p:spPr>
          <a:xfrm>
            <a:off x="5313636" y="157438"/>
            <a:ext cx="1180040" cy="607133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5720" tIns="45720" rIns="45720" bIns="45720" numCol="1" spcCol="1270" anchor="ctr" anchorCtr="0">
            <a:noAutofit/>
          </a:bodyPr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sz="1250" b="1" kern="1200" dirty="0"/>
              <a:t>Suchen und Entdecken</a:t>
            </a:r>
          </a:p>
        </p:txBody>
      </p: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F2C9DB0F-1DC4-B35B-5FF6-58E694811502}"/>
              </a:ext>
            </a:extLst>
          </p:cNvPr>
          <p:cNvGrpSpPr/>
          <p:nvPr/>
        </p:nvGrpSpPr>
        <p:grpSpPr>
          <a:xfrm>
            <a:off x="2118057" y="1763147"/>
            <a:ext cx="1692000" cy="672821"/>
            <a:chOff x="2801078" y="1773784"/>
            <a:chExt cx="1035110" cy="672821"/>
          </a:xfrm>
        </p:grpSpPr>
        <p:sp>
          <p:nvSpPr>
            <p:cNvPr id="27" name="Rechteck: abgerundete Ecken 26">
              <a:extLst>
                <a:ext uri="{FF2B5EF4-FFF2-40B4-BE49-F238E27FC236}">
                  <a16:creationId xmlns:a16="http://schemas.microsoft.com/office/drawing/2014/main" id="{3585E1DF-51CF-1650-EC3B-D145DDA96C23}"/>
                </a:ext>
              </a:extLst>
            </p:cNvPr>
            <p:cNvSpPr/>
            <p:nvPr/>
          </p:nvSpPr>
          <p:spPr>
            <a:xfrm>
              <a:off x="2801078" y="1773784"/>
              <a:ext cx="1035110" cy="672821"/>
            </a:xfrm>
            <a:prstGeom prst="roundRect">
              <a:avLst/>
            </a:prstGeom>
          </p:spPr>
          <p:style>
            <a:lnRef idx="2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8" name="Rechteck: abgerundete Ecken 31">
              <a:extLst>
                <a:ext uri="{FF2B5EF4-FFF2-40B4-BE49-F238E27FC236}">
                  <a16:creationId xmlns:a16="http://schemas.microsoft.com/office/drawing/2014/main" id="{4FFFD3AA-BE81-D449-4161-5E7A0BD70529}"/>
                </a:ext>
              </a:extLst>
            </p:cNvPr>
            <p:cNvSpPr txBox="1"/>
            <p:nvPr/>
          </p:nvSpPr>
          <p:spPr>
            <a:xfrm>
              <a:off x="2833922" y="1806628"/>
              <a:ext cx="969422" cy="60713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5720" tIns="45720" rIns="45720" bIns="4572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400" b="1" kern="1200" dirty="0"/>
                <a:t>Bericht publizieren</a:t>
              </a:r>
            </a:p>
          </p:txBody>
        </p:sp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FEA116E7-7023-C680-71DA-17F9DB8C23A1}"/>
              </a:ext>
            </a:extLst>
          </p:cNvPr>
          <p:cNvGrpSpPr/>
          <p:nvPr/>
        </p:nvGrpSpPr>
        <p:grpSpPr>
          <a:xfrm>
            <a:off x="2836765" y="693371"/>
            <a:ext cx="1692000" cy="672821"/>
            <a:chOff x="3918882" y="483770"/>
            <a:chExt cx="1035110" cy="672821"/>
          </a:xfrm>
        </p:grpSpPr>
        <p:sp>
          <p:nvSpPr>
            <p:cNvPr id="25" name="Rechteck: abgerundete Ecken 24">
              <a:extLst>
                <a:ext uri="{FF2B5EF4-FFF2-40B4-BE49-F238E27FC236}">
                  <a16:creationId xmlns:a16="http://schemas.microsoft.com/office/drawing/2014/main" id="{1EE3DE63-9173-E54F-BD01-CBF31817DE17}"/>
                </a:ext>
              </a:extLst>
            </p:cNvPr>
            <p:cNvSpPr/>
            <p:nvPr/>
          </p:nvSpPr>
          <p:spPr>
            <a:xfrm>
              <a:off x="3918882" y="483770"/>
              <a:ext cx="1035110" cy="672821"/>
            </a:xfrm>
            <a:prstGeom prst="roundRect">
              <a:avLst/>
            </a:prstGeom>
          </p:spPr>
          <p:style>
            <a:lnRef idx="2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6" name="Rechteck: abgerundete Ecken 34">
              <a:extLst>
                <a:ext uri="{FF2B5EF4-FFF2-40B4-BE49-F238E27FC236}">
                  <a16:creationId xmlns:a16="http://schemas.microsoft.com/office/drawing/2014/main" id="{88CC62E4-9EF8-136F-4988-D449B233C4DB}"/>
                </a:ext>
              </a:extLst>
            </p:cNvPr>
            <p:cNvSpPr txBox="1"/>
            <p:nvPr/>
          </p:nvSpPr>
          <p:spPr>
            <a:xfrm>
              <a:off x="3951726" y="516614"/>
              <a:ext cx="969422" cy="60713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5720" tIns="45720" rIns="45720" bIns="4572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400" b="1" kern="1200" dirty="0"/>
                <a:t>Ergebnisse replizieren</a:t>
              </a:r>
            </a:p>
          </p:txBody>
        </p:sp>
      </p:grpSp>
      <p:grpSp>
        <p:nvGrpSpPr>
          <p:cNvPr id="49" name="Gruppieren 48">
            <a:extLst>
              <a:ext uri="{FF2B5EF4-FFF2-40B4-BE49-F238E27FC236}">
                <a16:creationId xmlns:a16="http://schemas.microsoft.com/office/drawing/2014/main" id="{C361ECD5-C99C-58A4-C77B-B1C8515F5CB4}"/>
              </a:ext>
            </a:extLst>
          </p:cNvPr>
          <p:cNvGrpSpPr/>
          <p:nvPr/>
        </p:nvGrpSpPr>
        <p:grpSpPr>
          <a:xfrm>
            <a:off x="5197211" y="124594"/>
            <a:ext cx="1692000" cy="672821"/>
            <a:chOff x="5556672" y="2871"/>
            <a:chExt cx="1035110" cy="672821"/>
          </a:xfrm>
        </p:grpSpPr>
        <p:sp>
          <p:nvSpPr>
            <p:cNvPr id="50" name="Rechteck: abgerundete Ecken 49">
              <a:extLst>
                <a:ext uri="{FF2B5EF4-FFF2-40B4-BE49-F238E27FC236}">
                  <a16:creationId xmlns:a16="http://schemas.microsoft.com/office/drawing/2014/main" id="{A63B14ED-BCD2-3119-16DA-A17BB6BDC996}"/>
                </a:ext>
              </a:extLst>
            </p:cNvPr>
            <p:cNvSpPr/>
            <p:nvPr/>
          </p:nvSpPr>
          <p:spPr>
            <a:xfrm>
              <a:off x="5556672" y="2871"/>
              <a:ext cx="1035110" cy="672821"/>
            </a:xfrm>
            <a:prstGeom prst="roundRect">
              <a:avLst/>
            </a:prstGeom>
          </p:spPr>
          <p:style>
            <a:lnRef idx="2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1" name="Rechteck: abgerundete Ecken 4">
              <a:extLst>
                <a:ext uri="{FF2B5EF4-FFF2-40B4-BE49-F238E27FC236}">
                  <a16:creationId xmlns:a16="http://schemas.microsoft.com/office/drawing/2014/main" id="{30C11839-AA3D-2D3D-493C-48E9921E27D1}"/>
                </a:ext>
              </a:extLst>
            </p:cNvPr>
            <p:cNvSpPr txBox="1"/>
            <p:nvPr/>
          </p:nvSpPr>
          <p:spPr>
            <a:xfrm>
              <a:off x="5589516" y="35715"/>
              <a:ext cx="969422" cy="60713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5720" tIns="45720" rIns="45720" bIns="4572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400" b="1" kern="1200" dirty="0"/>
                <a:t>Suchen und Entdecken</a:t>
              </a:r>
            </a:p>
          </p:txBody>
        </p:sp>
      </p:grpSp>
      <p:grpSp>
        <p:nvGrpSpPr>
          <p:cNvPr id="52" name="Gruppieren 51">
            <a:extLst>
              <a:ext uri="{FF2B5EF4-FFF2-40B4-BE49-F238E27FC236}">
                <a16:creationId xmlns:a16="http://schemas.microsoft.com/office/drawing/2014/main" id="{65D3809A-868C-B478-72A1-83560F531FFE}"/>
              </a:ext>
            </a:extLst>
          </p:cNvPr>
          <p:cNvGrpSpPr/>
          <p:nvPr/>
        </p:nvGrpSpPr>
        <p:grpSpPr>
          <a:xfrm>
            <a:off x="8062300" y="2961168"/>
            <a:ext cx="1692000" cy="672821"/>
            <a:chOff x="8312267" y="1773784"/>
            <a:chExt cx="1035110" cy="672821"/>
          </a:xfrm>
        </p:grpSpPr>
        <p:sp>
          <p:nvSpPr>
            <p:cNvPr id="53" name="Rechteck: abgerundete Ecken 52">
              <a:extLst>
                <a:ext uri="{FF2B5EF4-FFF2-40B4-BE49-F238E27FC236}">
                  <a16:creationId xmlns:a16="http://schemas.microsoft.com/office/drawing/2014/main" id="{B73F1858-0643-09D3-40B7-4CD91DA66335}"/>
                </a:ext>
              </a:extLst>
            </p:cNvPr>
            <p:cNvSpPr/>
            <p:nvPr/>
          </p:nvSpPr>
          <p:spPr>
            <a:xfrm>
              <a:off x="8312267" y="1773784"/>
              <a:ext cx="1035110" cy="672821"/>
            </a:xfrm>
            <a:prstGeom prst="roundRect">
              <a:avLst/>
            </a:prstGeom>
          </p:spPr>
          <p:style>
            <a:lnRef idx="2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4" name="Rechteck: abgerundete Ecken 10">
              <a:extLst>
                <a:ext uri="{FF2B5EF4-FFF2-40B4-BE49-F238E27FC236}">
                  <a16:creationId xmlns:a16="http://schemas.microsoft.com/office/drawing/2014/main" id="{31A2BC5F-2D34-F92D-D4EB-EE10B89769D5}"/>
                </a:ext>
              </a:extLst>
            </p:cNvPr>
            <p:cNvSpPr txBox="1"/>
            <p:nvPr/>
          </p:nvSpPr>
          <p:spPr>
            <a:xfrm>
              <a:off x="8345111" y="1806628"/>
              <a:ext cx="969422" cy="60713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5720" tIns="45720" rIns="45720" bIns="4572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400" b="1" kern="1200" dirty="0"/>
                <a:t>Studiendesign &amp; Analyse planen</a:t>
              </a:r>
            </a:p>
          </p:txBody>
        </p:sp>
      </p:grpSp>
      <p:grpSp>
        <p:nvGrpSpPr>
          <p:cNvPr id="55" name="Gruppieren 54">
            <a:extLst>
              <a:ext uri="{FF2B5EF4-FFF2-40B4-BE49-F238E27FC236}">
                <a16:creationId xmlns:a16="http://schemas.microsoft.com/office/drawing/2014/main" id="{F49F42A7-1B6A-42A2-4EBC-6AE3587E75C6}"/>
              </a:ext>
            </a:extLst>
          </p:cNvPr>
          <p:cNvGrpSpPr/>
          <p:nvPr/>
        </p:nvGrpSpPr>
        <p:grpSpPr>
          <a:xfrm>
            <a:off x="7773590" y="4169712"/>
            <a:ext cx="1692000" cy="672821"/>
            <a:chOff x="8555189" y="3463343"/>
            <a:chExt cx="1035110" cy="672821"/>
          </a:xfrm>
        </p:grpSpPr>
        <p:sp>
          <p:nvSpPr>
            <p:cNvPr id="56" name="Rechteck: abgerundete Ecken 55">
              <a:extLst>
                <a:ext uri="{FF2B5EF4-FFF2-40B4-BE49-F238E27FC236}">
                  <a16:creationId xmlns:a16="http://schemas.microsoft.com/office/drawing/2014/main" id="{72ED7C49-3155-4900-6553-736F4009B4A5}"/>
                </a:ext>
              </a:extLst>
            </p:cNvPr>
            <p:cNvSpPr/>
            <p:nvPr/>
          </p:nvSpPr>
          <p:spPr>
            <a:xfrm>
              <a:off x="8555189" y="3463343"/>
              <a:ext cx="1035110" cy="672821"/>
            </a:xfrm>
            <a:prstGeom prst="roundRect">
              <a:avLst/>
            </a:prstGeom>
          </p:spPr>
          <p:style>
            <a:lnRef idx="2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7" name="Rechteck: abgerundete Ecken 13">
              <a:extLst>
                <a:ext uri="{FF2B5EF4-FFF2-40B4-BE49-F238E27FC236}">
                  <a16:creationId xmlns:a16="http://schemas.microsoft.com/office/drawing/2014/main" id="{946C1267-6826-D4FA-96F9-27DBCBE28F61}"/>
                </a:ext>
              </a:extLst>
            </p:cNvPr>
            <p:cNvSpPr txBox="1"/>
            <p:nvPr/>
          </p:nvSpPr>
          <p:spPr>
            <a:xfrm>
              <a:off x="8588033" y="3496187"/>
              <a:ext cx="969422" cy="60713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5720" tIns="45720" rIns="45720" bIns="4572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400" b="1" kern="1200" dirty="0"/>
                <a:t>Operationalisierung &amp; Materialakquise</a:t>
              </a:r>
            </a:p>
          </p:txBody>
        </p:sp>
      </p:grpSp>
      <p:grpSp>
        <p:nvGrpSpPr>
          <p:cNvPr id="58" name="Gruppieren 57">
            <a:extLst>
              <a:ext uri="{FF2B5EF4-FFF2-40B4-BE49-F238E27FC236}">
                <a16:creationId xmlns:a16="http://schemas.microsoft.com/office/drawing/2014/main" id="{757810EA-E60A-B763-4FFF-B7E3DAD7E55D}"/>
              </a:ext>
            </a:extLst>
          </p:cNvPr>
          <p:cNvGrpSpPr/>
          <p:nvPr/>
        </p:nvGrpSpPr>
        <p:grpSpPr>
          <a:xfrm>
            <a:off x="6911995" y="5387763"/>
            <a:ext cx="1692000" cy="672821"/>
            <a:chOff x="7846103" y="5016025"/>
            <a:chExt cx="1035110" cy="672821"/>
          </a:xfrm>
        </p:grpSpPr>
        <p:sp>
          <p:nvSpPr>
            <p:cNvPr id="59" name="Rechteck: abgerundete Ecken 58">
              <a:extLst>
                <a:ext uri="{FF2B5EF4-FFF2-40B4-BE49-F238E27FC236}">
                  <a16:creationId xmlns:a16="http://schemas.microsoft.com/office/drawing/2014/main" id="{BC37B332-13F7-1FA9-F3E6-F6DEE132560F}"/>
                </a:ext>
              </a:extLst>
            </p:cNvPr>
            <p:cNvSpPr/>
            <p:nvPr/>
          </p:nvSpPr>
          <p:spPr>
            <a:xfrm>
              <a:off x="7846103" y="5016025"/>
              <a:ext cx="1035110" cy="672821"/>
            </a:xfrm>
            <a:prstGeom prst="roundRect">
              <a:avLst/>
            </a:prstGeom>
          </p:spPr>
          <p:style>
            <a:lnRef idx="2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0" name="Rechteck: abgerundete Ecken 16">
              <a:extLst>
                <a:ext uri="{FF2B5EF4-FFF2-40B4-BE49-F238E27FC236}">
                  <a16:creationId xmlns:a16="http://schemas.microsoft.com/office/drawing/2014/main" id="{2A3BF789-B67F-2896-BB59-9518C8E9DA7E}"/>
                </a:ext>
              </a:extLst>
            </p:cNvPr>
            <p:cNvSpPr txBox="1"/>
            <p:nvPr/>
          </p:nvSpPr>
          <p:spPr>
            <a:xfrm>
              <a:off x="7878947" y="5048869"/>
              <a:ext cx="969422" cy="60713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5720" tIns="45720" rIns="45720" bIns="4572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400" b="1" kern="1200" dirty="0"/>
                <a:t>Daten sammeln</a:t>
              </a:r>
            </a:p>
          </p:txBody>
        </p:sp>
      </p:grpSp>
      <p:grpSp>
        <p:nvGrpSpPr>
          <p:cNvPr id="61" name="Gruppieren 60">
            <a:extLst>
              <a:ext uri="{FF2B5EF4-FFF2-40B4-BE49-F238E27FC236}">
                <a16:creationId xmlns:a16="http://schemas.microsoft.com/office/drawing/2014/main" id="{7648CD18-089B-22D8-CD9D-AA7BC28C222B}"/>
              </a:ext>
            </a:extLst>
          </p:cNvPr>
          <p:cNvGrpSpPr/>
          <p:nvPr/>
        </p:nvGrpSpPr>
        <p:grpSpPr>
          <a:xfrm>
            <a:off x="4991779" y="6044163"/>
            <a:ext cx="1692000" cy="672821"/>
            <a:chOff x="6410139" y="5938862"/>
            <a:chExt cx="1035110" cy="672821"/>
          </a:xfrm>
        </p:grpSpPr>
        <p:sp>
          <p:nvSpPr>
            <p:cNvPr id="62" name="Rechteck: abgerundete Ecken 61">
              <a:extLst>
                <a:ext uri="{FF2B5EF4-FFF2-40B4-BE49-F238E27FC236}">
                  <a16:creationId xmlns:a16="http://schemas.microsoft.com/office/drawing/2014/main" id="{A734B746-5FA7-E91E-DD35-11873AAD9F19}"/>
                </a:ext>
              </a:extLst>
            </p:cNvPr>
            <p:cNvSpPr/>
            <p:nvPr/>
          </p:nvSpPr>
          <p:spPr>
            <a:xfrm>
              <a:off x="6410139" y="5938862"/>
              <a:ext cx="1035110" cy="672821"/>
            </a:xfrm>
            <a:prstGeom prst="roundRect">
              <a:avLst/>
            </a:prstGeom>
          </p:spPr>
          <p:style>
            <a:lnRef idx="2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3" name="Rechteck: abgerundete Ecken 19">
              <a:extLst>
                <a:ext uri="{FF2B5EF4-FFF2-40B4-BE49-F238E27FC236}">
                  <a16:creationId xmlns:a16="http://schemas.microsoft.com/office/drawing/2014/main" id="{C596F9BC-0BC2-3009-B846-19839237FD3F}"/>
                </a:ext>
              </a:extLst>
            </p:cNvPr>
            <p:cNvSpPr txBox="1"/>
            <p:nvPr/>
          </p:nvSpPr>
          <p:spPr>
            <a:xfrm>
              <a:off x="6442983" y="5971706"/>
              <a:ext cx="969422" cy="60713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5720" tIns="45720" rIns="45720" bIns="4572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400" b="1" kern="1200" dirty="0"/>
                <a:t>Daten speichern</a:t>
              </a:r>
            </a:p>
          </p:txBody>
        </p:sp>
      </p:grpSp>
      <p:grpSp>
        <p:nvGrpSpPr>
          <p:cNvPr id="64" name="Gruppieren 63">
            <a:extLst>
              <a:ext uri="{FF2B5EF4-FFF2-40B4-BE49-F238E27FC236}">
                <a16:creationId xmlns:a16="http://schemas.microsoft.com/office/drawing/2014/main" id="{85111835-013C-B629-267E-ABD938018395}"/>
              </a:ext>
            </a:extLst>
          </p:cNvPr>
          <p:cNvGrpSpPr/>
          <p:nvPr/>
        </p:nvGrpSpPr>
        <p:grpSpPr>
          <a:xfrm>
            <a:off x="2890452" y="5435137"/>
            <a:ext cx="1692000" cy="672821"/>
            <a:chOff x="4703206" y="5938862"/>
            <a:chExt cx="1035110" cy="672821"/>
          </a:xfrm>
        </p:grpSpPr>
        <p:sp>
          <p:nvSpPr>
            <p:cNvPr id="65" name="Rechteck: abgerundete Ecken 64">
              <a:extLst>
                <a:ext uri="{FF2B5EF4-FFF2-40B4-BE49-F238E27FC236}">
                  <a16:creationId xmlns:a16="http://schemas.microsoft.com/office/drawing/2014/main" id="{B496E96A-7726-6AF1-8C3E-2A56BC9AD88B}"/>
                </a:ext>
              </a:extLst>
            </p:cNvPr>
            <p:cNvSpPr/>
            <p:nvPr/>
          </p:nvSpPr>
          <p:spPr>
            <a:xfrm>
              <a:off x="4703206" y="5938862"/>
              <a:ext cx="1035110" cy="672821"/>
            </a:xfrm>
            <a:prstGeom prst="roundRect">
              <a:avLst/>
            </a:prstGeom>
          </p:spPr>
          <p:style>
            <a:lnRef idx="2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6" name="Rechteck: abgerundete Ecken 22">
              <a:extLst>
                <a:ext uri="{FF2B5EF4-FFF2-40B4-BE49-F238E27FC236}">
                  <a16:creationId xmlns:a16="http://schemas.microsoft.com/office/drawing/2014/main" id="{FF324977-5FAA-42F8-7BF0-14DE0E125716}"/>
                </a:ext>
              </a:extLst>
            </p:cNvPr>
            <p:cNvSpPr txBox="1"/>
            <p:nvPr/>
          </p:nvSpPr>
          <p:spPr>
            <a:xfrm>
              <a:off x="4736050" y="5971706"/>
              <a:ext cx="969422" cy="60713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5720" tIns="45720" rIns="45720" bIns="4572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400" b="1" kern="1200" dirty="0"/>
                <a:t>Daten </a:t>
              </a:r>
              <a:r>
                <a:rPr lang="de-DE" sz="1400" b="1" kern="1200" dirty="0">
                  <a:solidFill>
                    <a:srgbClr val="6C0000"/>
                  </a:solidFill>
                </a:rPr>
                <a:t>nach Analyseplan </a:t>
              </a:r>
              <a:r>
                <a:rPr lang="de-DE" sz="1400" b="1" kern="1200" dirty="0"/>
                <a:t>analysieren</a:t>
              </a:r>
            </a:p>
          </p:txBody>
        </p:sp>
      </p:grpSp>
      <p:grpSp>
        <p:nvGrpSpPr>
          <p:cNvPr id="67" name="Gruppieren 66">
            <a:extLst>
              <a:ext uri="{FF2B5EF4-FFF2-40B4-BE49-F238E27FC236}">
                <a16:creationId xmlns:a16="http://schemas.microsoft.com/office/drawing/2014/main" id="{328A499A-88DB-7A3E-F162-D05859BA089E}"/>
              </a:ext>
            </a:extLst>
          </p:cNvPr>
          <p:cNvGrpSpPr/>
          <p:nvPr/>
        </p:nvGrpSpPr>
        <p:grpSpPr>
          <a:xfrm>
            <a:off x="2155752" y="4169712"/>
            <a:ext cx="1692000" cy="672821"/>
            <a:chOff x="3267242" y="5016025"/>
            <a:chExt cx="1035110" cy="672821"/>
          </a:xfrm>
        </p:grpSpPr>
        <p:sp>
          <p:nvSpPr>
            <p:cNvPr id="68" name="Rechteck: abgerundete Ecken 67">
              <a:extLst>
                <a:ext uri="{FF2B5EF4-FFF2-40B4-BE49-F238E27FC236}">
                  <a16:creationId xmlns:a16="http://schemas.microsoft.com/office/drawing/2014/main" id="{C9850E47-0B5B-F28D-6B4C-C0D106BDCD60}"/>
                </a:ext>
              </a:extLst>
            </p:cNvPr>
            <p:cNvSpPr/>
            <p:nvPr/>
          </p:nvSpPr>
          <p:spPr>
            <a:xfrm>
              <a:off x="3267242" y="5016025"/>
              <a:ext cx="1035110" cy="672821"/>
            </a:xfrm>
            <a:prstGeom prst="roundRect">
              <a:avLst/>
            </a:prstGeom>
          </p:spPr>
          <p:style>
            <a:lnRef idx="2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9" name="Rechteck: abgerundete Ecken 25">
              <a:extLst>
                <a:ext uri="{FF2B5EF4-FFF2-40B4-BE49-F238E27FC236}">
                  <a16:creationId xmlns:a16="http://schemas.microsoft.com/office/drawing/2014/main" id="{B9EE0826-9F74-C61C-837F-CA850C601177}"/>
                </a:ext>
              </a:extLst>
            </p:cNvPr>
            <p:cNvSpPr txBox="1"/>
            <p:nvPr/>
          </p:nvSpPr>
          <p:spPr>
            <a:xfrm>
              <a:off x="3300086" y="5048869"/>
              <a:ext cx="969422" cy="60713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5720" tIns="45720" rIns="45720" bIns="4572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400" b="1" kern="1200" dirty="0"/>
                <a:t>Ergebnisse interpretieren</a:t>
              </a:r>
            </a:p>
          </p:txBody>
        </p:sp>
      </p:grpSp>
      <p:grpSp>
        <p:nvGrpSpPr>
          <p:cNvPr id="73" name="Gruppieren 72">
            <a:extLst>
              <a:ext uri="{FF2B5EF4-FFF2-40B4-BE49-F238E27FC236}">
                <a16:creationId xmlns:a16="http://schemas.microsoft.com/office/drawing/2014/main" id="{697FFCB3-1A22-98F4-01C2-AA0D032E9C69}"/>
              </a:ext>
            </a:extLst>
          </p:cNvPr>
          <p:cNvGrpSpPr/>
          <p:nvPr/>
        </p:nvGrpSpPr>
        <p:grpSpPr>
          <a:xfrm>
            <a:off x="7165049" y="773888"/>
            <a:ext cx="1692000" cy="672821"/>
            <a:chOff x="7194463" y="483770"/>
            <a:chExt cx="1035110" cy="672821"/>
          </a:xfrm>
        </p:grpSpPr>
        <p:sp>
          <p:nvSpPr>
            <p:cNvPr id="74" name="Rechteck: abgerundete Ecken 73">
              <a:extLst>
                <a:ext uri="{FF2B5EF4-FFF2-40B4-BE49-F238E27FC236}">
                  <a16:creationId xmlns:a16="http://schemas.microsoft.com/office/drawing/2014/main" id="{741336E5-8647-11F9-C2DA-BC8A46487C28}"/>
                </a:ext>
              </a:extLst>
            </p:cNvPr>
            <p:cNvSpPr/>
            <p:nvPr/>
          </p:nvSpPr>
          <p:spPr>
            <a:xfrm>
              <a:off x="7194463" y="483770"/>
              <a:ext cx="1035110" cy="672821"/>
            </a:xfrm>
            <a:prstGeom prst="roundRect">
              <a:avLst/>
            </a:prstGeom>
          </p:spPr>
          <p:style>
            <a:lnRef idx="2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5" name="Rechteck: abgerundete Ecken 7">
              <a:extLst>
                <a:ext uri="{FF2B5EF4-FFF2-40B4-BE49-F238E27FC236}">
                  <a16:creationId xmlns:a16="http://schemas.microsoft.com/office/drawing/2014/main" id="{AAB6480B-0816-250A-DBC1-61492BD3C21E}"/>
                </a:ext>
              </a:extLst>
            </p:cNvPr>
            <p:cNvSpPr txBox="1"/>
            <p:nvPr/>
          </p:nvSpPr>
          <p:spPr>
            <a:xfrm>
              <a:off x="7227307" y="516614"/>
              <a:ext cx="969422" cy="60713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5720" tIns="45720" rIns="45720" bIns="4572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400" b="1" kern="1200" dirty="0"/>
                <a:t>Ideen</a:t>
              </a:r>
              <a:r>
                <a:rPr lang="de-DE" sz="1400" b="1" dirty="0"/>
                <a:t> </a:t>
              </a:r>
              <a:r>
                <a:rPr lang="de-DE" sz="1400" b="1" kern="1200" dirty="0"/>
                <a:t>entwickeln &amp; Literaturrecherche</a:t>
              </a:r>
            </a:p>
          </p:txBody>
        </p:sp>
      </p:grpSp>
      <p:grpSp>
        <p:nvGrpSpPr>
          <p:cNvPr id="76" name="Gruppieren 75">
            <a:extLst>
              <a:ext uri="{FF2B5EF4-FFF2-40B4-BE49-F238E27FC236}">
                <a16:creationId xmlns:a16="http://schemas.microsoft.com/office/drawing/2014/main" id="{45AB21D8-56C1-8021-9979-637E5B595949}"/>
              </a:ext>
            </a:extLst>
          </p:cNvPr>
          <p:cNvGrpSpPr/>
          <p:nvPr/>
        </p:nvGrpSpPr>
        <p:grpSpPr>
          <a:xfrm>
            <a:off x="1877088" y="2961168"/>
            <a:ext cx="1692000" cy="672821"/>
            <a:chOff x="2558156" y="3463343"/>
            <a:chExt cx="1035110" cy="672821"/>
          </a:xfrm>
        </p:grpSpPr>
        <p:sp>
          <p:nvSpPr>
            <p:cNvPr id="77" name="Rechteck: abgerundete Ecken 76">
              <a:extLst>
                <a:ext uri="{FF2B5EF4-FFF2-40B4-BE49-F238E27FC236}">
                  <a16:creationId xmlns:a16="http://schemas.microsoft.com/office/drawing/2014/main" id="{5C796C99-1545-8583-4112-6E40DA227F20}"/>
                </a:ext>
              </a:extLst>
            </p:cNvPr>
            <p:cNvSpPr/>
            <p:nvPr/>
          </p:nvSpPr>
          <p:spPr>
            <a:xfrm>
              <a:off x="2558156" y="3463343"/>
              <a:ext cx="1035110" cy="672821"/>
            </a:xfrm>
            <a:prstGeom prst="roundRect">
              <a:avLst/>
            </a:prstGeom>
          </p:spPr>
          <p:style>
            <a:lnRef idx="2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8" name="Rechteck: abgerundete Ecken 28">
              <a:extLst>
                <a:ext uri="{FF2B5EF4-FFF2-40B4-BE49-F238E27FC236}">
                  <a16:creationId xmlns:a16="http://schemas.microsoft.com/office/drawing/2014/main" id="{F3CAE511-B29B-E5C2-F8DF-76F9EC92861D}"/>
                </a:ext>
              </a:extLst>
            </p:cNvPr>
            <p:cNvSpPr txBox="1"/>
            <p:nvPr/>
          </p:nvSpPr>
          <p:spPr>
            <a:xfrm>
              <a:off x="2591000" y="3496187"/>
              <a:ext cx="969422" cy="60713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5720" tIns="45720" rIns="45720" bIns="4572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400" b="1" kern="1200" dirty="0"/>
                <a:t>Bericht schreiben</a:t>
              </a:r>
            </a:p>
          </p:txBody>
        </p:sp>
      </p:grpSp>
      <p:grpSp>
        <p:nvGrpSpPr>
          <p:cNvPr id="79" name="Gruppieren 78">
            <a:extLst>
              <a:ext uri="{FF2B5EF4-FFF2-40B4-BE49-F238E27FC236}">
                <a16:creationId xmlns:a16="http://schemas.microsoft.com/office/drawing/2014/main" id="{2A5DE927-6ECE-8BB5-34F1-953AD18EF31B}"/>
              </a:ext>
            </a:extLst>
          </p:cNvPr>
          <p:cNvGrpSpPr/>
          <p:nvPr/>
        </p:nvGrpSpPr>
        <p:grpSpPr>
          <a:xfrm>
            <a:off x="7697950" y="1766697"/>
            <a:ext cx="1692000" cy="672821"/>
            <a:chOff x="8312267" y="1773784"/>
            <a:chExt cx="1035110" cy="672821"/>
          </a:xfrm>
        </p:grpSpPr>
        <p:sp>
          <p:nvSpPr>
            <p:cNvPr id="80" name="Rechteck: abgerundete Ecken 79">
              <a:extLst>
                <a:ext uri="{FF2B5EF4-FFF2-40B4-BE49-F238E27FC236}">
                  <a16:creationId xmlns:a16="http://schemas.microsoft.com/office/drawing/2014/main" id="{6917F19A-614F-5D31-3FB8-0344433741E6}"/>
                </a:ext>
              </a:extLst>
            </p:cNvPr>
            <p:cNvSpPr/>
            <p:nvPr/>
          </p:nvSpPr>
          <p:spPr>
            <a:xfrm>
              <a:off x="8312267" y="1773784"/>
              <a:ext cx="1035110" cy="672821"/>
            </a:xfrm>
            <a:prstGeom prst="roundRect">
              <a:avLst/>
            </a:prstGeom>
          </p:spPr>
          <p:style>
            <a:lnRef idx="2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1" name="Rechteck: abgerundete Ecken 10">
              <a:extLst>
                <a:ext uri="{FF2B5EF4-FFF2-40B4-BE49-F238E27FC236}">
                  <a16:creationId xmlns:a16="http://schemas.microsoft.com/office/drawing/2014/main" id="{BAAB94AC-4982-BB43-10A8-979B0C9A2665}"/>
                </a:ext>
              </a:extLst>
            </p:cNvPr>
            <p:cNvSpPr txBox="1"/>
            <p:nvPr/>
          </p:nvSpPr>
          <p:spPr>
            <a:xfrm>
              <a:off x="8345111" y="1806628"/>
              <a:ext cx="969422" cy="60713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5720" tIns="45720" rIns="45720" bIns="4572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400" b="1" kern="1200" dirty="0"/>
                <a:t>F</a:t>
              </a:r>
              <a:r>
                <a:rPr lang="de-DE" sz="1400" b="1" dirty="0"/>
                <a:t>orschungsfrage &amp; Hypothesen formulieren</a:t>
              </a:r>
              <a:endParaRPr lang="de-DE" sz="1400" b="1" kern="1200" dirty="0"/>
            </a:p>
          </p:txBody>
        </p:sp>
      </p:grpSp>
      <p:pic>
        <p:nvPicPr>
          <p:cNvPr id="7" name="Grafik 6" descr="Ausrufezeichen mit einfarbiger Füllung">
            <a:extLst>
              <a:ext uri="{FF2B5EF4-FFF2-40B4-BE49-F238E27FC236}">
                <a16:creationId xmlns:a16="http://schemas.microsoft.com/office/drawing/2014/main" id="{085CD37D-1319-350A-4961-6E91666B40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50607" y="4798494"/>
            <a:ext cx="581790" cy="581790"/>
          </a:xfrm>
          <a:prstGeom prst="rect">
            <a:avLst/>
          </a:prstGeom>
        </p:spPr>
      </p:pic>
      <p:pic>
        <p:nvPicPr>
          <p:cNvPr id="10" name="Grafik 9" descr="Ausrufezeichen mit einfarbiger Füllung">
            <a:extLst>
              <a:ext uri="{FF2B5EF4-FFF2-40B4-BE49-F238E27FC236}">
                <a16:creationId xmlns:a16="http://schemas.microsoft.com/office/drawing/2014/main" id="{43297BF1-8D3D-7779-5B75-AFCE9D26E7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63198" y="3012537"/>
            <a:ext cx="581790" cy="581790"/>
          </a:xfrm>
          <a:prstGeom prst="rect">
            <a:avLst/>
          </a:prstGeom>
        </p:spPr>
      </p:pic>
      <p:sp>
        <p:nvSpPr>
          <p:cNvPr id="11" name="Geschweifte Klammer rechts 10">
            <a:extLst>
              <a:ext uri="{FF2B5EF4-FFF2-40B4-BE49-F238E27FC236}">
                <a16:creationId xmlns:a16="http://schemas.microsoft.com/office/drawing/2014/main" id="{B5B1F58F-8CF3-C25B-DB32-09F9516CFE6B}"/>
              </a:ext>
            </a:extLst>
          </p:cNvPr>
          <p:cNvSpPr/>
          <p:nvPr/>
        </p:nvSpPr>
        <p:spPr>
          <a:xfrm>
            <a:off x="9666844" y="1695308"/>
            <a:ext cx="533956" cy="3161099"/>
          </a:xfrm>
          <a:prstGeom prst="rightBrace">
            <a:avLst>
              <a:gd name="adj1" fmla="val 148004"/>
              <a:gd name="adj2" fmla="val 50000"/>
            </a:avLst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7527499E-9591-B52E-F9F3-2D586D28E261}"/>
              </a:ext>
            </a:extLst>
          </p:cNvPr>
          <p:cNvGrpSpPr/>
          <p:nvPr/>
        </p:nvGrpSpPr>
        <p:grpSpPr>
          <a:xfrm>
            <a:off x="10307305" y="2921506"/>
            <a:ext cx="1801035" cy="672821"/>
            <a:chOff x="8312267" y="1773784"/>
            <a:chExt cx="1035110" cy="672821"/>
          </a:xfrm>
        </p:grpSpPr>
        <p:sp>
          <p:nvSpPr>
            <p:cNvPr id="13" name="Rechteck: abgerundete Ecken 12">
              <a:extLst>
                <a:ext uri="{FF2B5EF4-FFF2-40B4-BE49-F238E27FC236}">
                  <a16:creationId xmlns:a16="http://schemas.microsoft.com/office/drawing/2014/main" id="{1AD3D6B7-F591-1A5F-A6B5-564E90EC0E63}"/>
                </a:ext>
              </a:extLst>
            </p:cNvPr>
            <p:cNvSpPr/>
            <p:nvPr/>
          </p:nvSpPr>
          <p:spPr>
            <a:xfrm>
              <a:off x="8312267" y="1773784"/>
              <a:ext cx="1035110" cy="672821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4" name="Rechteck: abgerundete Ecken 10">
              <a:extLst>
                <a:ext uri="{FF2B5EF4-FFF2-40B4-BE49-F238E27FC236}">
                  <a16:creationId xmlns:a16="http://schemas.microsoft.com/office/drawing/2014/main" id="{536D39F7-947F-E4F0-7B1A-4F886ACC19C3}"/>
                </a:ext>
              </a:extLst>
            </p:cNvPr>
            <p:cNvSpPr txBox="1"/>
            <p:nvPr/>
          </p:nvSpPr>
          <p:spPr>
            <a:xfrm>
              <a:off x="8345111" y="1806628"/>
              <a:ext cx="969422" cy="607133"/>
            </a:xfrm>
            <a:prstGeom prst="rect">
              <a:avLst/>
            </a:prstGeom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5720" tIns="45720" rIns="45720" bIns="4572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b="1" kern="1200" dirty="0">
                  <a:solidFill>
                    <a:srgbClr val="6C0000"/>
                  </a:solidFill>
                </a:rPr>
                <a:t>Präregistrierung</a:t>
              </a:r>
            </a:p>
          </p:txBody>
        </p:sp>
      </p:grp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11680E60-5AD7-A95F-7B35-DE1FD1A56564}"/>
              </a:ext>
            </a:extLst>
          </p:cNvPr>
          <p:cNvGrpSpPr/>
          <p:nvPr/>
        </p:nvGrpSpPr>
        <p:grpSpPr>
          <a:xfrm>
            <a:off x="3992875" y="2938213"/>
            <a:ext cx="2690904" cy="672821"/>
            <a:chOff x="2558156" y="3463343"/>
            <a:chExt cx="1035110" cy="672821"/>
          </a:xfrm>
        </p:grpSpPr>
        <p:sp>
          <p:nvSpPr>
            <p:cNvPr id="16" name="Rechteck: abgerundete Ecken 15">
              <a:extLst>
                <a:ext uri="{FF2B5EF4-FFF2-40B4-BE49-F238E27FC236}">
                  <a16:creationId xmlns:a16="http://schemas.microsoft.com/office/drawing/2014/main" id="{61E789BE-0217-2D61-489E-12006BFC0E39}"/>
                </a:ext>
              </a:extLst>
            </p:cNvPr>
            <p:cNvSpPr/>
            <p:nvPr/>
          </p:nvSpPr>
          <p:spPr>
            <a:xfrm>
              <a:off x="2558156" y="3463343"/>
              <a:ext cx="1035110" cy="672821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7" name="Rechteck: abgerundete Ecken 28">
              <a:extLst>
                <a:ext uri="{FF2B5EF4-FFF2-40B4-BE49-F238E27FC236}">
                  <a16:creationId xmlns:a16="http://schemas.microsoft.com/office/drawing/2014/main" id="{4CC5DA35-5ED0-982B-0AD3-AFDAF37E1EA9}"/>
                </a:ext>
              </a:extLst>
            </p:cNvPr>
            <p:cNvSpPr txBox="1"/>
            <p:nvPr/>
          </p:nvSpPr>
          <p:spPr>
            <a:xfrm>
              <a:off x="2591000" y="3496187"/>
              <a:ext cx="969422" cy="607133"/>
            </a:xfrm>
            <a:prstGeom prst="rect">
              <a:avLst/>
            </a:prstGeom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5720" tIns="45720" rIns="45720" bIns="45720" numCol="1" spcCol="1270" anchor="ctr" anchorCtr="0">
              <a:noAutofit/>
            </a:bodyPr>
            <a:lstStyle/>
            <a:p>
              <a:pPr marL="0" lvl="0" indent="0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400" b="1" dirty="0">
                  <a:solidFill>
                    <a:srgbClr val="6C0000"/>
                  </a:solidFill>
                </a:rPr>
                <a:t>n</a:t>
              </a:r>
              <a:r>
                <a:rPr lang="de-DE" sz="1400" b="1" kern="1200" dirty="0">
                  <a:solidFill>
                    <a:srgbClr val="6C0000"/>
                  </a:solidFill>
                </a:rPr>
                <a:t>icht nur das berichten,          was interessant/signifikant ist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605457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93</Words>
  <Application>Microsoft Office PowerPoint</Application>
  <PresentationFormat>Breitbild</PresentationFormat>
  <Paragraphs>29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</vt:vector>
  </TitlesOfParts>
  <Company>LMU München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Zygar-Hoffmann, Caroline</dc:creator>
  <cp:lastModifiedBy>Zygar-Hoffmann, Caroline</cp:lastModifiedBy>
  <cp:revision>3</cp:revision>
  <dcterms:created xsi:type="dcterms:W3CDTF">2023-09-20T15:22:01Z</dcterms:created>
  <dcterms:modified xsi:type="dcterms:W3CDTF">2023-09-21T10:52:15Z</dcterms:modified>
</cp:coreProperties>
</file>