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Shape 95"/>
          <p:cNvSpPr/>
          <p:nvPr>
            <p:ph type="sldImg"/>
          </p:nvPr>
        </p:nvSpPr>
        <p:spPr>
          <a:prstGeom prst="rect">
            <a:avLst/>
          </a:prstGeom>
        </p:spPr>
        <p:txBody>
          <a:bodyPr/>
          <a:lstStyle/>
          <a:p>
            <a:pPr/>
          </a:p>
        </p:txBody>
      </p:sp>
      <p:sp>
        <p:nvSpPr>
          <p:cNvPr id="96" name="Shape 96"/>
          <p:cNvSpPr/>
          <p:nvPr>
            <p:ph type="body" sz="quarter" idx="1"/>
          </p:nvPr>
        </p:nvSpPr>
        <p:spPr>
          <a:prstGeom prst="rect">
            <a:avLst/>
          </a:prstGeom>
        </p:spPr>
        <p:txBody>
          <a:bodyPr/>
          <a:lstStyle/>
          <a:p>
            <a:pPr/>
            <a:r>
              <a:t>Hi, my name is Stéphanie</a:t>
            </a:r>
          </a:p>
          <a:p>
            <a:pPr/>
          </a:p>
          <a:p>
            <a:pPr/>
            <a:r>
              <a:t>and I’m a service designer  living in Scotland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or it can be a mix of them</a:t>
            </a:r>
          </a:p>
          <a:p>
            <a:pPr/>
          </a:p>
          <a:p>
            <a:pPr/>
            <a:r>
              <a:t>in fact it’s quite frequent that people have more than one disability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defRPr>
                <a:latin typeface="Roboto"/>
                <a:ea typeface="Roboto"/>
                <a:cs typeface="Roboto"/>
                <a:sym typeface="Roboto"/>
              </a:defRPr>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whether it’s online (in that case we talked about digital accessibility)</a:t>
            </a:r>
          </a:p>
          <a:p>
            <a:pPr/>
          </a:p>
          <a:p>
            <a:pPr/>
            <a:r>
              <a:t>or in a physical space, </a:t>
            </a:r>
          </a:p>
          <a:p>
            <a:pPr/>
          </a:p>
          <a:p>
            <a:pPr/>
            <a:r>
              <a:t>or when they use a device or an object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Quite often, when we speak about disability, we think of permanent and visible disability</a:t>
            </a:r>
          </a:p>
          <a:p>
            <a:pPr/>
          </a:p>
          <a:p>
            <a:pPr/>
            <a:r>
              <a:t>but you can be injured and be temporary affected the same way as a person who is permanently disabled </a:t>
            </a:r>
          </a:p>
          <a:p>
            <a:pPr/>
            <a:r>
              <a:t>or a situation can make you experienced a similar issue</a:t>
            </a:r>
          </a:p>
          <a:p>
            <a:pPr/>
          </a:p>
          <a:p>
            <a:pPr/>
            <a:r>
              <a:t>This diagram from Microsoft is a good illustration of this</a:t>
            </a:r>
          </a:p>
          <a:p>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a person can be permanently non verbal for various reasons and this will be a barrier when you  use a voice recognition system, like Alexa for example</a:t>
            </a:r>
          </a:p>
          <a:p>
            <a:pPr/>
            <a:r>
              <a:t>But you will be affected just the same if you have a laryngitis </a:t>
            </a:r>
          </a:p>
          <a:p>
            <a:pPr/>
            <a:r>
              <a:t>This is also something that someone with a strong accent  - like me! - could struggle with</a:t>
            </a:r>
          </a:p>
          <a:p>
            <a:pPr/>
          </a:p>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p>
          <a:p>
            <a:pPr/>
          </a:p>
          <a:p>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p>
          <a:p>
            <a:pPr/>
          </a:p>
          <a:p>
            <a:pPr/>
            <a:r>
              <a:t>quite often it’s not that hard to do the right thing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p>
          <a:p>
            <a:pPr/>
            <a:r>
              <a:t>that way you hear directly from them  about things you might never have realised otherwise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p>
          <a:p>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or when you are presenting, </a:t>
            </a:r>
          </a:p>
          <a:p>
            <a:pPr/>
            <a:r>
              <a:t>sharing a link to your slides allow people to  see them on their own device, change the colours, zoom or do whatever makes it easier for them to read them.</a:t>
            </a:r>
          </a:p>
          <a:p>
            <a:pPr/>
            <a:r>
              <a:t>They can follow on their own rhythm and go back if they missed something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Shape 99"/>
          <p:cNvSpPr/>
          <p:nvPr>
            <p:ph type="sldImg"/>
          </p:nvPr>
        </p:nvSpPr>
        <p:spPr>
          <a:prstGeom prst="rect">
            <a:avLst/>
          </a:prstGeom>
        </p:spPr>
        <p:txBody>
          <a:bodyPr/>
          <a:lstStyle/>
          <a:p>
            <a:pPr/>
          </a:p>
        </p:txBody>
      </p:sp>
      <p:sp>
        <p:nvSpPr>
          <p:cNvPr id="100" name="Shape 100"/>
          <p:cNvSpPr/>
          <p:nvPr>
            <p:ph type="body" sz="quarter" idx="1"/>
          </p:nvPr>
        </p:nvSpPr>
        <p:spPr>
          <a:prstGeom prst="rect">
            <a:avLst/>
          </a:prstGeom>
        </p:spPr>
        <p:txBody>
          <a:bodyPr/>
          <a:lstStyle/>
          <a:p>
            <a:pPr/>
            <a:r>
              <a:t>This video is an introduction to accessibility</a:t>
            </a:r>
          </a:p>
          <a:p>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When you write in capitals, you lose the shape of the word and make it harder to read for everyone,   and for dyslexic people in particular.</a:t>
            </a:r>
          </a:p>
          <a:p>
            <a:pPr/>
            <a:r>
              <a:t>In some cases, </a:t>
            </a:r>
          </a:p>
          <a:p>
            <a:pPr/>
            <a:r>
              <a:t>screen readers might think it’s an acronym and start reading it letter by letter.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harder to read too for dyslexic people and everyone else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this is between your background and your  text</a:t>
            </a:r>
          </a:p>
          <a:p>
            <a:pPr/>
            <a:r>
              <a:t>this will help people with low vision in particular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colour blind people don’t see the difference between some colours as well as others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join a meet up group about accessibility</a:t>
            </a:r>
          </a:p>
          <a:p>
            <a:pPr/>
            <a:r>
              <a:t>follow disabled people on Twitter or LinkedIn and learn from them</a:t>
            </a:r>
          </a:p>
          <a:p>
            <a:pPr/>
          </a:p>
          <a:p>
            <a:pPr/>
            <a:r>
              <a:t>You don’t need to become an expert, but do make a start</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p>
            <a:pPr/>
            <a:r>
              <a:t>You might have seen the hashtag  a - eleven - y on social media</a:t>
            </a:r>
          </a:p>
          <a:p>
            <a:pPr/>
          </a:p>
          <a:p>
            <a:pPr/>
            <a:r>
              <a:t>it is a short version of the word short accessibility,</a:t>
            </a:r>
          </a:p>
          <a:p>
            <a:pPr/>
          </a:p>
          <a:p>
            <a:pPr/>
            <a:r>
              <a:t> you take the first and last letters</a:t>
            </a:r>
          </a:p>
          <a:p>
            <a:pPr/>
            <a:r>
              <a:t> and instead of writing the eleven letters in between,</a:t>
            </a:r>
          </a:p>
          <a:p>
            <a:pPr/>
            <a:r>
              <a:t> you just write 11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defRPr>
                <a:latin typeface="Roboto"/>
                <a:ea typeface="Roboto"/>
                <a:cs typeface="Roboto"/>
                <a:sym typeface="Roboto"/>
              </a:defRPr>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defRPr>
                <a:latin typeface="Roboto"/>
                <a:ea typeface="Roboto"/>
                <a:cs typeface="Roboto"/>
                <a:sym typeface="Roboto"/>
              </a:defRPr>
            </a:pPr>
          </a:p>
          <a:p>
            <a:pPr/>
            <a:r>
              <a:t>it can affect their vision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defRPr>
                <a:latin typeface="Roboto"/>
                <a:ea typeface="Roboto"/>
                <a:cs typeface="Roboto"/>
                <a:sym typeface="Roboto"/>
              </a:defRPr>
            </a:pPr>
          </a:p>
          <a:p>
            <a:pPr/>
            <a:r>
              <a:t>their hearing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their speech</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defRPr>
                <a:latin typeface="Roboto"/>
                <a:ea typeface="Roboto"/>
                <a:cs typeface="Roboto"/>
                <a:sym typeface="Roboto"/>
              </a:defRPr>
            </a:pPr>
          </a:p>
          <a:p>
            <a:pPr/>
            <a:r>
              <a:t>it can be a physical disability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defRPr>
                <a:latin typeface="Roboto"/>
                <a:ea typeface="Roboto"/>
                <a:cs typeface="Roboto"/>
                <a:sym typeface="Roboto"/>
              </a:defRPr>
            </a:pPr>
            <a:r>
              <a:t>or it can be cognitive disability</a:t>
            </a:r>
          </a:p>
          <a:p>
            <a:pPr>
              <a:defRPr>
                <a:latin typeface="Roboto"/>
                <a:ea typeface="Roboto"/>
                <a:cs typeface="Roboto"/>
                <a:sym typeface="Roboto"/>
              </a:defRPr>
            </a:pPr>
          </a:p>
          <a:p>
            <a:pPr>
              <a:defRPr>
                <a:latin typeface="Roboto"/>
                <a:ea typeface="Roboto"/>
                <a:cs typeface="Roboto"/>
                <a:sym typeface="Roboto"/>
              </a:defRPr>
            </a:pPr>
            <a:r>
              <a:t>this means it affects their memory, </a:t>
            </a:r>
          </a:p>
          <a:p>
            <a:pPr>
              <a:defRPr>
                <a:latin typeface="Roboto"/>
                <a:ea typeface="Roboto"/>
                <a:cs typeface="Roboto"/>
                <a:sym typeface="Roboto"/>
              </a:defRPr>
            </a:pPr>
            <a:r>
              <a:t>or how they process things and think</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s://download.microsoft.com/download/b/0/d/b0d4bf87-09ce-4417-8f28-d60703d672ed/inclusive_toolkit_manual_final.pdf"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94" name="Title 1"/>
          <p:cNvSpPr txBox="1"/>
          <p:nvPr>
            <p:ph type="ctrTitle"/>
          </p:nvPr>
        </p:nvSpPr>
        <p:spPr>
          <a:xfrm>
            <a:off x="698920" y="682410"/>
            <a:ext cx="10794160" cy="4666332"/>
          </a:xfrm>
          <a:prstGeom prst="rect">
            <a:avLst/>
          </a:prstGeom>
        </p:spPr>
        <p:txBody>
          <a:bodyPr/>
          <a:lstStyle/>
          <a:p>
            <a:pPr algn="l">
              <a:defRPr b="1">
                <a:latin typeface="Roboto"/>
                <a:ea typeface="Roboto"/>
                <a:cs typeface="Roboto"/>
                <a:sym typeface="Roboto"/>
              </a:defRPr>
            </a:pPr>
            <a:r>
              <a:t>Accessibility in bitesize</a:t>
            </a:r>
          </a:p>
          <a:p>
            <a:pPr algn="l">
              <a:defRPr b="1">
                <a:latin typeface="Roboto"/>
                <a:ea typeface="Roboto"/>
                <a:cs typeface="Roboto"/>
                <a:sym typeface="Roboto"/>
              </a:defRPr>
            </a:pPr>
          </a:p>
          <a:p>
            <a:pPr algn="l">
              <a:defRPr b="1">
                <a:latin typeface="Roboto"/>
                <a:ea typeface="Roboto"/>
                <a:cs typeface="Roboto"/>
                <a:sym typeface="Roboto"/>
              </a:defRPr>
            </a:pPr>
          </a:p>
          <a:p>
            <a:pPr algn="l">
              <a:defRPr b="1">
                <a:latin typeface="Roboto"/>
                <a:ea typeface="Roboto"/>
                <a:cs typeface="Roboto"/>
                <a:sym typeface="Roboto"/>
              </a:defRPr>
            </a:pPr>
          </a:p>
          <a:p>
            <a:pPr algn="l">
              <a:defRPr b="1">
                <a:latin typeface="Roboto"/>
                <a:ea typeface="Roboto"/>
                <a:cs typeface="Roboto"/>
                <a:sym typeface="Roboto"/>
              </a:defRPr>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What is Accessibility?</a:t>
            </a:r>
          </a:p>
        </p:txBody>
      </p:sp>
      <p:sp>
        <p:nvSpPr>
          <p:cNvPr id="152" name="Content Placeholder 2"/>
          <p:cNvSpPr txBox="1"/>
          <p:nvPr>
            <p:ph type="body" idx="1"/>
          </p:nvPr>
        </p:nvSpPr>
        <p:spPr>
          <a:xfrm>
            <a:off x="838198" y="1825625"/>
            <a:ext cx="10958467" cy="4351338"/>
          </a:xfrm>
          <a:prstGeom prst="rect">
            <a:avLst/>
          </a:prstGeom>
        </p:spPr>
        <p:txBody>
          <a:bodyPr/>
          <a:lstStyle/>
          <a:p>
            <a:pPr marL="0" indent="0">
              <a:buSzTx/>
              <a:buNone/>
              <a:defRPr sz="3200">
                <a:latin typeface="Roboto"/>
                <a:ea typeface="Roboto"/>
                <a:cs typeface="Roboto"/>
                <a:sym typeface="Roboto"/>
              </a:defRPr>
            </a:pPr>
            <a:r>
              <a:t>In the UK, </a:t>
            </a:r>
            <a:r>
              <a:rPr b="1"/>
              <a:t>1 in 5 people are disabled </a:t>
            </a:r>
            <a:endParaRPr b="1"/>
          </a:p>
          <a:p>
            <a:pPr marL="0" indent="0">
              <a:buSzTx/>
              <a:buNone/>
              <a:defRPr b="1">
                <a:latin typeface="Roboto"/>
                <a:ea typeface="Roboto"/>
                <a:cs typeface="Roboto"/>
                <a:sym typeface="Roboto"/>
              </a:defRPr>
            </a:pPr>
          </a:p>
          <a:p>
            <a:pPr marL="0" indent="0">
              <a:buSzTx/>
              <a:buNone/>
              <a:defRPr sz="3200">
                <a:latin typeface="Roboto"/>
                <a:ea typeface="Roboto"/>
                <a:cs typeface="Roboto"/>
                <a:sym typeface="Roboto"/>
              </a:defRPr>
            </a:pPr>
            <a:r>
              <a:t> vision         hearing        speech        physical          cognitive </a:t>
            </a:r>
          </a:p>
          <a:p>
            <a:pPr lvl="1" marL="0" indent="457200">
              <a:spcBef>
                <a:spcPts val="500"/>
              </a:spcBef>
              <a:buSzTx/>
              <a:buNone/>
              <a:defRPr>
                <a:latin typeface="Roboto"/>
                <a:ea typeface="Roboto"/>
                <a:cs typeface="Roboto"/>
                <a:sym typeface="Roboto"/>
              </a:defRPr>
            </a:pPr>
          </a:p>
          <a:p>
            <a:pPr lvl="1" marL="0" indent="457200">
              <a:spcBef>
                <a:spcPts val="500"/>
              </a:spcBef>
              <a:buSzTx/>
              <a:buNone/>
              <a:defRPr>
                <a:latin typeface="Roboto"/>
                <a:ea typeface="Roboto"/>
                <a:cs typeface="Roboto"/>
                <a:sym typeface="Roboto"/>
              </a:defRPr>
            </a:pPr>
          </a:p>
          <a:p>
            <a:pPr marL="0" indent="0">
              <a:buSzTx/>
              <a:buNone/>
              <a:defRPr sz="3200">
                <a:latin typeface="Roboto"/>
                <a:ea typeface="Roboto"/>
                <a:cs typeface="Roboto"/>
                <a:sym typeface="Roboto"/>
              </a:defRPr>
            </a:pPr>
          </a:p>
          <a:p>
            <a:pPr marL="0" indent="0">
              <a:buSzTx/>
              <a:buNone/>
              <a:defRPr sz="3200">
                <a:latin typeface="Roboto"/>
                <a:ea typeface="Roboto"/>
                <a:cs typeface="Roboto"/>
                <a:sym typeface="Roboto"/>
              </a:defRPr>
            </a:pPr>
            <a:r>
              <a:t>Or a mix of them</a:t>
            </a:r>
          </a:p>
        </p:txBody>
      </p:sp>
      <p:pic>
        <p:nvPicPr>
          <p:cNvPr id="153" name="eye" descr="eye"/>
          <p:cNvPicPr>
            <a:picLocks noChangeAspect="1"/>
          </p:cNvPicPr>
          <p:nvPr/>
        </p:nvPicPr>
        <p:blipFill>
          <a:blip r:embed="rId3">
            <a:extLst/>
          </a:blip>
          <a:stretch>
            <a:fillRect/>
          </a:stretch>
        </p:blipFill>
        <p:spPr>
          <a:xfrm>
            <a:off x="1130431" y="3516197"/>
            <a:ext cx="702297" cy="702296"/>
          </a:xfrm>
          <a:prstGeom prst="rect">
            <a:avLst/>
          </a:prstGeom>
          <a:ln w="12700">
            <a:miter lim="400000"/>
          </a:ln>
        </p:spPr>
      </p:pic>
      <p:pic>
        <p:nvPicPr>
          <p:cNvPr id="154" name="head with cog inside it" descr="head with cog inside it"/>
          <p:cNvPicPr>
            <a:picLocks noChangeAspect="1"/>
          </p:cNvPicPr>
          <p:nvPr/>
        </p:nvPicPr>
        <p:blipFill>
          <a:blip r:embed="rId4">
            <a:extLst/>
          </a:blip>
          <a:stretch>
            <a:fillRect/>
          </a:stretch>
        </p:blipFill>
        <p:spPr>
          <a:xfrm>
            <a:off x="10628379" y="3478488"/>
            <a:ext cx="609601" cy="609601"/>
          </a:xfrm>
          <a:prstGeom prst="rect">
            <a:avLst/>
          </a:prstGeom>
          <a:ln w="12700">
            <a:miter lim="400000"/>
          </a:ln>
        </p:spPr>
      </p:pic>
      <p:pic>
        <p:nvPicPr>
          <p:cNvPr id="155" name="speech bubble" descr="speech bubble"/>
          <p:cNvPicPr>
            <a:picLocks noChangeAspect="1"/>
          </p:cNvPicPr>
          <p:nvPr/>
        </p:nvPicPr>
        <p:blipFill>
          <a:blip r:embed="rId5">
            <a:extLst/>
          </a:blip>
          <a:stretch>
            <a:fillRect/>
          </a:stretch>
        </p:blipFill>
        <p:spPr>
          <a:xfrm>
            <a:off x="5496268" y="3495673"/>
            <a:ext cx="609601" cy="609601"/>
          </a:xfrm>
          <a:prstGeom prst="rect">
            <a:avLst/>
          </a:prstGeom>
          <a:ln w="12700">
            <a:miter lim="400000"/>
          </a:ln>
        </p:spPr>
      </p:pic>
      <p:pic>
        <p:nvPicPr>
          <p:cNvPr id="156" name="hand" descr="hand"/>
          <p:cNvPicPr>
            <a:picLocks noChangeAspect="1"/>
          </p:cNvPicPr>
          <p:nvPr/>
        </p:nvPicPr>
        <p:blipFill>
          <a:blip r:embed="rId6">
            <a:extLst/>
          </a:blip>
          <a:stretch>
            <a:fillRect/>
          </a:stretch>
        </p:blipFill>
        <p:spPr>
          <a:xfrm>
            <a:off x="7902805" y="3439898"/>
            <a:ext cx="630125" cy="630125"/>
          </a:xfrm>
          <a:prstGeom prst="rect">
            <a:avLst/>
          </a:prstGeom>
          <a:ln w="12700">
            <a:miter lim="400000"/>
          </a:ln>
        </p:spPr>
      </p:pic>
      <p:pic>
        <p:nvPicPr>
          <p:cNvPr id="157" name="ear" descr="ear"/>
          <p:cNvPicPr>
            <a:picLocks noChangeAspect="1"/>
          </p:cNvPicPr>
          <p:nvPr/>
        </p:nvPicPr>
        <p:blipFill>
          <a:blip r:embed="rId7">
            <a:extLst/>
          </a:blip>
          <a:stretch>
            <a:fillRect/>
          </a:stretch>
        </p:blipFill>
        <p:spPr>
          <a:xfrm>
            <a:off x="3229860" y="3495673"/>
            <a:ext cx="630125" cy="63012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What is Accessibility?</a:t>
            </a:r>
          </a:p>
        </p:txBody>
      </p:sp>
      <p:sp>
        <p:nvSpPr>
          <p:cNvPr id="162" name="Content Placeholder 2"/>
          <p:cNvSpPr txBox="1"/>
          <p:nvPr>
            <p:ph type="body" idx="1"/>
          </p:nvPr>
        </p:nvSpPr>
        <p:spPr>
          <a:xfrm>
            <a:off x="838198" y="1825625"/>
            <a:ext cx="10958467" cy="4351338"/>
          </a:xfrm>
          <a:prstGeom prst="rect">
            <a:avLst/>
          </a:prstGeom>
        </p:spPr>
        <p:txBody>
          <a:bodyPr/>
          <a:lstStyle/>
          <a:p>
            <a:pPr marL="0" indent="0">
              <a:buSzTx/>
              <a:buNone/>
              <a:defRPr sz="3200">
                <a:latin typeface="Roboto"/>
                <a:ea typeface="Roboto"/>
                <a:cs typeface="Roboto"/>
                <a:sym typeface="Roboto"/>
              </a:defRPr>
            </a:pPr>
            <a:r>
              <a:t>In the UK, </a:t>
            </a:r>
            <a:r>
              <a:rPr b="1"/>
              <a:t>1 in 5 people are disabled </a:t>
            </a:r>
            <a:endParaRPr b="1"/>
          </a:p>
          <a:p>
            <a:pPr marL="0" indent="0">
              <a:buSzTx/>
              <a:buNone/>
              <a:defRPr b="1">
                <a:latin typeface="Roboto"/>
                <a:ea typeface="Roboto"/>
                <a:cs typeface="Roboto"/>
                <a:sym typeface="Roboto"/>
              </a:defRPr>
            </a:pPr>
          </a:p>
          <a:p>
            <a:pPr marL="0" indent="0">
              <a:buSzTx/>
              <a:buNone/>
              <a:defRPr sz="3200">
                <a:latin typeface="Roboto"/>
                <a:ea typeface="Roboto"/>
                <a:cs typeface="Roboto"/>
                <a:sym typeface="Roboto"/>
              </a:defRPr>
            </a:pPr>
            <a:r>
              <a:t> vision         hearing        speech        physical          cognitive </a:t>
            </a:r>
          </a:p>
          <a:p>
            <a:pPr lvl="1" marL="0" indent="457200">
              <a:spcBef>
                <a:spcPts val="500"/>
              </a:spcBef>
              <a:buSzTx/>
              <a:buNone/>
              <a:defRPr>
                <a:latin typeface="Roboto"/>
                <a:ea typeface="Roboto"/>
                <a:cs typeface="Roboto"/>
                <a:sym typeface="Roboto"/>
              </a:defRPr>
            </a:pPr>
          </a:p>
          <a:p>
            <a:pPr lvl="1" marL="0" indent="457200">
              <a:spcBef>
                <a:spcPts val="500"/>
              </a:spcBef>
              <a:buSzTx/>
              <a:buNone/>
              <a:defRPr>
                <a:latin typeface="Roboto"/>
                <a:ea typeface="Roboto"/>
                <a:cs typeface="Roboto"/>
                <a:sym typeface="Roboto"/>
              </a:defRPr>
            </a:pPr>
          </a:p>
          <a:p>
            <a:pPr marL="0" indent="0">
              <a:buSzTx/>
              <a:buNone/>
              <a:defRPr sz="3200">
                <a:latin typeface="Roboto"/>
                <a:ea typeface="Roboto"/>
                <a:cs typeface="Roboto"/>
                <a:sym typeface="Roboto"/>
              </a:defRPr>
            </a:pPr>
          </a:p>
          <a:p>
            <a:pPr marL="0" indent="0">
              <a:buSzTx/>
              <a:buNone/>
              <a:defRPr sz="3200">
                <a:latin typeface="Roboto"/>
                <a:ea typeface="Roboto"/>
                <a:cs typeface="Roboto"/>
                <a:sym typeface="Roboto"/>
              </a:defRPr>
            </a:pPr>
            <a:r>
              <a:t>Or a mix of them … and it’s not always visible to others</a:t>
            </a:r>
          </a:p>
        </p:txBody>
      </p:sp>
      <p:pic>
        <p:nvPicPr>
          <p:cNvPr id="163" name="eye" descr="eye"/>
          <p:cNvPicPr>
            <a:picLocks noChangeAspect="1"/>
          </p:cNvPicPr>
          <p:nvPr/>
        </p:nvPicPr>
        <p:blipFill>
          <a:blip r:embed="rId3">
            <a:extLst/>
          </a:blip>
          <a:stretch>
            <a:fillRect/>
          </a:stretch>
        </p:blipFill>
        <p:spPr>
          <a:xfrm>
            <a:off x="1130431" y="3516197"/>
            <a:ext cx="702297" cy="702296"/>
          </a:xfrm>
          <a:prstGeom prst="rect">
            <a:avLst/>
          </a:prstGeom>
          <a:ln w="12700">
            <a:miter lim="400000"/>
          </a:ln>
        </p:spPr>
      </p:pic>
      <p:pic>
        <p:nvPicPr>
          <p:cNvPr id="164" name="head with cog inside" descr="head with cog inside"/>
          <p:cNvPicPr>
            <a:picLocks noChangeAspect="1"/>
          </p:cNvPicPr>
          <p:nvPr/>
        </p:nvPicPr>
        <p:blipFill>
          <a:blip r:embed="rId4">
            <a:extLst/>
          </a:blip>
          <a:stretch>
            <a:fillRect/>
          </a:stretch>
        </p:blipFill>
        <p:spPr>
          <a:xfrm>
            <a:off x="10628379" y="3478488"/>
            <a:ext cx="609601" cy="609601"/>
          </a:xfrm>
          <a:prstGeom prst="rect">
            <a:avLst/>
          </a:prstGeom>
          <a:ln w="12700">
            <a:miter lim="400000"/>
          </a:ln>
        </p:spPr>
      </p:pic>
      <p:pic>
        <p:nvPicPr>
          <p:cNvPr id="165" name="speech bubble" descr="speech bubble"/>
          <p:cNvPicPr>
            <a:picLocks noChangeAspect="1"/>
          </p:cNvPicPr>
          <p:nvPr/>
        </p:nvPicPr>
        <p:blipFill>
          <a:blip r:embed="rId5">
            <a:extLst/>
          </a:blip>
          <a:stretch>
            <a:fillRect/>
          </a:stretch>
        </p:blipFill>
        <p:spPr>
          <a:xfrm>
            <a:off x="5496268" y="3495673"/>
            <a:ext cx="609601" cy="609601"/>
          </a:xfrm>
          <a:prstGeom prst="rect">
            <a:avLst/>
          </a:prstGeom>
          <a:ln w="12700">
            <a:miter lim="400000"/>
          </a:ln>
        </p:spPr>
      </p:pic>
      <p:pic>
        <p:nvPicPr>
          <p:cNvPr id="166" name="hand" descr="hand"/>
          <p:cNvPicPr>
            <a:picLocks noChangeAspect="1"/>
          </p:cNvPicPr>
          <p:nvPr/>
        </p:nvPicPr>
        <p:blipFill>
          <a:blip r:embed="rId6">
            <a:extLst/>
          </a:blip>
          <a:stretch>
            <a:fillRect/>
          </a:stretch>
        </p:blipFill>
        <p:spPr>
          <a:xfrm>
            <a:off x="7902805" y="3439898"/>
            <a:ext cx="630125" cy="630125"/>
          </a:xfrm>
          <a:prstGeom prst="rect">
            <a:avLst/>
          </a:prstGeom>
          <a:ln w="12700">
            <a:miter lim="400000"/>
          </a:ln>
        </p:spPr>
      </p:pic>
      <p:pic>
        <p:nvPicPr>
          <p:cNvPr id="167" name="ear" descr="ear"/>
          <p:cNvPicPr>
            <a:picLocks noChangeAspect="1"/>
          </p:cNvPicPr>
          <p:nvPr/>
        </p:nvPicPr>
        <p:blipFill>
          <a:blip r:embed="rId7">
            <a:extLst/>
          </a:blip>
          <a:stretch>
            <a:fillRect/>
          </a:stretch>
        </p:blipFill>
        <p:spPr>
          <a:xfrm>
            <a:off x="3229860" y="3495673"/>
            <a:ext cx="630125" cy="63012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04040"/>
        </a:solidFill>
      </p:bgPr>
    </p:bg>
    <p:spTree>
      <p:nvGrpSpPr>
        <p:cNvPr id="1" name=""/>
        <p:cNvGrpSpPr/>
        <p:nvPr/>
      </p:nvGrpSpPr>
      <p:grpSpPr>
        <a:xfrm>
          <a:off x="0" y="0"/>
          <a:ext cx="0" cy="0"/>
          <a:chOff x="0" y="0"/>
          <a:chExt cx="0" cy="0"/>
        </a:xfrm>
      </p:grpSpPr>
      <p:sp>
        <p:nvSpPr>
          <p:cNvPr id="171" name="Title 1"/>
          <p:cNvSpPr txBox="1"/>
          <p:nvPr>
            <p:ph type="ctrTitle"/>
          </p:nvPr>
        </p:nvSpPr>
        <p:spPr>
          <a:xfrm>
            <a:off x="939347" y="1468601"/>
            <a:ext cx="10091396" cy="3920798"/>
          </a:xfrm>
          <a:prstGeom prst="rect">
            <a:avLst/>
          </a:prstGeom>
        </p:spPr>
        <p:txBody>
          <a:bodyPr/>
          <a:lstStyle/>
          <a:p>
            <a:pPr algn="l" defTabSz="512063">
              <a:lnSpc>
                <a:spcPct val="200000"/>
              </a:lnSpc>
              <a:defRPr sz="3024">
                <a:latin typeface="Roboto"/>
                <a:ea typeface="Roboto"/>
                <a:cs typeface="Roboto"/>
                <a:sym typeface="Roboto"/>
              </a:defRPr>
            </a:pPr>
            <a:r>
              <a:rPr b="1" sz="3696">
                <a:solidFill>
                  <a:schemeClr val="accent4"/>
                </a:solidFill>
              </a:rPr>
              <a:t>Accessibility means that</a:t>
            </a:r>
            <a:endParaRPr b="1" sz="3696">
              <a:solidFill>
                <a:schemeClr val="accent4"/>
              </a:solidFill>
            </a:endParaRPr>
          </a:p>
          <a:p>
            <a:pPr algn="l" defTabSz="512063">
              <a:lnSpc>
                <a:spcPct val="200000"/>
              </a:lnSpc>
              <a:defRPr sz="3024">
                <a:latin typeface="Roboto"/>
                <a:ea typeface="Roboto"/>
                <a:cs typeface="Roboto"/>
                <a:sym typeface="Roboto"/>
              </a:defRPr>
            </a:pPr>
            <a:r>
              <a:rPr b="1" sz="3696">
                <a:solidFill>
                  <a:schemeClr val="accent4"/>
                </a:solidFill>
              </a:rPr>
              <a:t>you don’t put barriers for them </a:t>
            </a:r>
            <a:endParaRPr b="1" sz="3696">
              <a:solidFill>
                <a:schemeClr val="accent4"/>
              </a:solidFill>
            </a:endParaRPr>
          </a:p>
          <a:p>
            <a:pPr algn="l" defTabSz="512063">
              <a:lnSpc>
                <a:spcPct val="200000"/>
              </a:lnSpc>
              <a:defRPr sz="3024">
                <a:latin typeface="Roboto"/>
                <a:ea typeface="Roboto"/>
                <a:cs typeface="Roboto"/>
                <a:sym typeface="Roboto"/>
              </a:defRPr>
            </a:pPr>
            <a:r>
              <a:rPr b="1" sz="3696">
                <a:solidFill>
                  <a:schemeClr val="accent4"/>
                </a:solidFill>
              </a:rPr>
              <a:t>to access the same things as others</a:t>
            </a:r>
            <a:br>
              <a:rPr b="1" sz="2408">
                <a:solidFill>
                  <a:schemeClr val="accent4"/>
                </a:solidFill>
              </a:rPr>
            </a:b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impairment can be permanent, temporary or situational, for example, you can have a missing arm, or an arm injury or have a baby in your arm" descr="impairment can be permanent, temporary or situational, for example, you can have a missing arm, or an arm injury or have a baby in your arm"/>
          <p:cNvPicPr>
            <a:picLocks noChangeAspect="1"/>
          </p:cNvPicPr>
          <p:nvPr/>
        </p:nvPicPr>
        <p:blipFill>
          <a:blip r:embed="rId3">
            <a:extLst/>
          </a:blip>
          <a:stretch>
            <a:fillRect/>
          </a:stretch>
        </p:blipFill>
        <p:spPr>
          <a:xfrm>
            <a:off x="7180125" y="317453"/>
            <a:ext cx="3531318" cy="5852376"/>
          </a:xfrm>
          <a:prstGeom prst="rect">
            <a:avLst/>
          </a:prstGeom>
          <a:ln w="12700">
            <a:miter lim="400000"/>
          </a:ln>
        </p:spPr>
      </p:pic>
      <p:sp>
        <p:nvSpPr>
          <p:cNvPr id="176" name="Rectangle 2"/>
          <p:cNvSpPr/>
          <p:nvPr/>
        </p:nvSpPr>
        <p:spPr>
          <a:xfrm>
            <a:off x="0" y="0"/>
            <a:ext cx="5984341" cy="6858000"/>
          </a:xfrm>
          <a:prstGeom prst="rect">
            <a:avLst/>
          </a:prstGeom>
          <a:solidFill>
            <a:schemeClr val="accent4"/>
          </a:solidFill>
          <a:ln w="12700">
            <a:miter lim="400000"/>
          </a:ln>
        </p:spPr>
        <p:txBody>
          <a:bodyPr lIns="45719" rIns="45719" anchor="ctr"/>
          <a:lstStyle/>
          <a:p>
            <a:pPr algn="ctr">
              <a:defRPr>
                <a:solidFill>
                  <a:srgbClr val="FFFFFF"/>
                </a:solidFill>
              </a:defRPr>
            </a:pPr>
          </a:p>
        </p:txBody>
      </p:sp>
      <p:sp>
        <p:nvSpPr>
          <p:cNvPr id="177" name="Title 1"/>
          <p:cNvSpPr txBox="1"/>
          <p:nvPr>
            <p:ph type="title"/>
          </p:nvPr>
        </p:nvSpPr>
        <p:spPr>
          <a:xfrm>
            <a:off x="456445" y="338154"/>
            <a:ext cx="5337774" cy="4387756"/>
          </a:xfrm>
          <a:prstGeom prst="rect">
            <a:avLst/>
          </a:prstGeom>
          <a:solidFill>
            <a:schemeClr val="accent4"/>
          </a:solidFill>
        </p:spPr>
        <p:txBody>
          <a:bodyPr/>
          <a:lstStyle/>
          <a:p>
            <a:pPr defTabSz="905255">
              <a:lnSpc>
                <a:spcPct val="150000"/>
              </a:lnSpc>
              <a:defRPr b="1" sz="3959">
                <a:latin typeface="Roboto"/>
                <a:ea typeface="Roboto"/>
                <a:cs typeface="Roboto"/>
                <a:sym typeface="Roboto"/>
              </a:defRPr>
            </a:pPr>
            <a:r>
              <a:t>Accessibility is not just for disabled people:</a:t>
            </a:r>
            <a:br/>
            <a:r>
              <a:t> </a:t>
            </a:r>
            <a:br/>
            <a:r>
              <a:rPr sz="2376"/>
              <a:t>Permanent – Temporary - Situational</a:t>
            </a:r>
          </a:p>
        </p:txBody>
      </p:sp>
      <p:sp>
        <p:nvSpPr>
          <p:cNvPr id="178" name="Content Placeholder 2"/>
          <p:cNvSpPr txBox="1"/>
          <p:nvPr>
            <p:ph type="body" sz="quarter" idx="1"/>
          </p:nvPr>
        </p:nvSpPr>
        <p:spPr>
          <a:xfrm>
            <a:off x="494483" y="4510517"/>
            <a:ext cx="4722892" cy="878187"/>
          </a:xfrm>
          <a:prstGeom prst="rect">
            <a:avLst/>
          </a:prstGeom>
        </p:spPr>
        <p:txBody>
          <a:bodyPr/>
          <a:lstStyle/>
          <a:p>
            <a:pPr marL="0" indent="0">
              <a:buSzTx/>
              <a:buNone/>
              <a:defRPr sz="2400">
                <a:latin typeface="Roboto"/>
                <a:ea typeface="Roboto"/>
                <a:cs typeface="Roboto"/>
                <a:sym typeface="Roboto"/>
              </a:defRPr>
            </a:pPr>
          </a:p>
          <a:p>
            <a:pPr marL="0" indent="0">
              <a:buSzTx/>
              <a:buNone/>
              <a:defRPr sz="1600">
                <a:latin typeface="Roboto"/>
                <a:ea typeface="Roboto"/>
                <a:cs typeface="Roboto"/>
                <a:sym typeface="Roboto"/>
              </a:defRPr>
            </a:pPr>
            <a:r>
              <a:t>Diagram from the </a:t>
            </a:r>
            <a:r>
              <a:rPr u="sng">
                <a:solidFill>
                  <a:srgbClr val="0563C1"/>
                </a:solidFill>
                <a:uFill>
                  <a:solidFill>
                    <a:srgbClr val="0563C1"/>
                  </a:solidFill>
                </a:uFill>
                <a:hlinkClick r:id="rId4" invalidUrl="" action="" tgtFrame="" tooltip="" history="1" highlightClick="0" endSnd="0"/>
              </a:rPr>
              <a:t>Microsoft Inclusive Design toolkit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For example</a:t>
            </a:r>
          </a:p>
        </p:txBody>
      </p:sp>
      <p:pic>
        <p:nvPicPr>
          <p:cNvPr id="183" name="from the previous diagram on permanent / temporary and situational , this is the example for speak with a non verbal person, someone with a laryngitis and a viking with a heavy accent" descr="from the previous diagram on permanent / temporary and situational , this is the example for speak with a non verbal person, someone with a laryngitis and a viking with a heavy accent"/>
          <p:cNvPicPr>
            <a:picLocks noChangeAspect="1"/>
          </p:cNvPicPr>
          <p:nvPr/>
        </p:nvPicPr>
        <p:blipFill>
          <a:blip r:embed="rId3">
            <a:extLst/>
          </a:blip>
          <a:stretch>
            <a:fillRect/>
          </a:stretch>
        </p:blipFill>
        <p:spPr>
          <a:xfrm>
            <a:off x="1012088" y="1892180"/>
            <a:ext cx="8642170" cy="36301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04040"/>
        </a:solidFill>
      </p:bgPr>
    </p:bg>
    <p:spTree>
      <p:nvGrpSpPr>
        <p:cNvPr id="1" name=""/>
        <p:cNvGrpSpPr/>
        <p:nvPr/>
      </p:nvGrpSpPr>
      <p:grpSpPr>
        <a:xfrm>
          <a:off x="0" y="0"/>
          <a:ext cx="0" cy="0"/>
          <a:chOff x="0" y="0"/>
          <a:chExt cx="0" cy="0"/>
        </a:xfrm>
      </p:grpSpPr>
      <p:sp>
        <p:nvSpPr>
          <p:cNvPr id="187" name="Title 1"/>
          <p:cNvSpPr txBox="1"/>
          <p:nvPr>
            <p:ph type="ctrTitle"/>
          </p:nvPr>
        </p:nvSpPr>
        <p:spPr>
          <a:xfrm>
            <a:off x="1050302" y="718328"/>
            <a:ext cx="10091396" cy="3920799"/>
          </a:xfrm>
          <a:prstGeom prst="rect">
            <a:avLst/>
          </a:prstGeom>
        </p:spPr>
        <p:txBody>
          <a:bodyPr/>
          <a:lstStyle>
            <a:lvl1pPr algn="l">
              <a:lnSpc>
                <a:spcPct val="200000"/>
              </a:lnSpc>
              <a:defRPr b="1" sz="5200">
                <a:solidFill>
                  <a:schemeClr val="accent4"/>
                </a:solidFill>
                <a:latin typeface="Roboto"/>
                <a:ea typeface="Roboto"/>
                <a:cs typeface="Roboto"/>
                <a:sym typeface="Roboto"/>
              </a:defRPr>
            </a:lvl1pPr>
          </a:lstStyle>
          <a:p>
            <a:pPr>
              <a:defRPr b="0">
                <a:solidFill>
                  <a:srgbClr val="000000"/>
                </a:solidFill>
              </a:defRPr>
            </a:pPr>
            <a:r>
              <a:rPr b="1">
                <a:solidFill>
                  <a:schemeClr val="accent4"/>
                </a:solidFill>
              </a:rPr>
              <a:t>It can and it will affect everyone at some point in life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General advice</a:t>
            </a:r>
          </a:p>
        </p:txBody>
      </p:sp>
      <p:sp>
        <p:nvSpPr>
          <p:cNvPr id="190" name="Content Placeholder 2"/>
          <p:cNvSpPr txBox="1"/>
          <p:nvPr>
            <p:ph type="body" idx="1"/>
          </p:nvPr>
        </p:nvSpPr>
        <p:spPr>
          <a:prstGeom prst="rect">
            <a:avLst/>
          </a:prstGeom>
        </p:spPr>
        <p:txBody>
          <a:bodyPr/>
          <a:lstStyle>
            <a:lvl1pPr>
              <a:lnSpc>
                <a:spcPct val="135000"/>
              </a:lnSpc>
              <a:defRPr sz="3100">
                <a:latin typeface="Roboto"/>
                <a:ea typeface="Roboto"/>
                <a:cs typeface="Roboto"/>
                <a:sym typeface="Roboto"/>
              </a:defRPr>
            </a:lvl1pPr>
          </a:lstStyle>
          <a:p>
            <a:pPr/>
            <a:r>
              <a:t>There is no perfect solution which works for everyone, always plan alternatives and ask people what they need, do not assume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General advice</a:t>
            </a:r>
          </a:p>
        </p:txBody>
      </p:sp>
      <p:sp>
        <p:nvSpPr>
          <p:cNvPr id="195" name="Content Placeholder 2"/>
          <p:cNvSpPr txBox="1"/>
          <p:nvPr>
            <p:ph type="body" idx="1"/>
          </p:nvPr>
        </p:nvSpPr>
        <p:spPr>
          <a:prstGeom prst="rect">
            <a:avLst/>
          </a:prstGeom>
        </p:spPr>
        <p:txBody>
          <a:bodyPr/>
          <a:lstStyle/>
          <a:p>
            <a:pPr>
              <a:lnSpc>
                <a:spcPct val="135000"/>
              </a:lnSpc>
              <a:defRPr sz="3100">
                <a:solidFill>
                  <a:srgbClr val="A7A7A7"/>
                </a:solidFill>
                <a:latin typeface="Roboto"/>
                <a:ea typeface="Roboto"/>
                <a:cs typeface="Roboto"/>
                <a:sym typeface="Roboto"/>
              </a:defRPr>
            </a:pPr>
            <a:r>
              <a:t>There is no perfect solution which works for everyone, always plan alternatives and ask people what they need, do not assume</a:t>
            </a:r>
          </a:p>
          <a:p>
            <a:pPr>
              <a:lnSpc>
                <a:spcPct val="135000"/>
              </a:lnSpc>
              <a:defRPr sz="3100">
                <a:latin typeface="Roboto"/>
                <a:ea typeface="Roboto"/>
                <a:cs typeface="Roboto"/>
                <a:sym typeface="Roboto"/>
              </a:defRPr>
            </a:pPr>
            <a:r>
              <a:t>Learn about accessibility and best practice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General advice</a:t>
            </a:r>
          </a:p>
        </p:txBody>
      </p:sp>
      <p:sp>
        <p:nvSpPr>
          <p:cNvPr id="200" name="Content Placeholder 2"/>
          <p:cNvSpPr txBox="1"/>
          <p:nvPr>
            <p:ph type="body" idx="1"/>
          </p:nvPr>
        </p:nvSpPr>
        <p:spPr>
          <a:prstGeom prst="rect">
            <a:avLst/>
          </a:prstGeom>
        </p:spPr>
        <p:txBody>
          <a:bodyPr/>
          <a:lstStyle/>
          <a:p>
            <a:pPr>
              <a:lnSpc>
                <a:spcPct val="135000"/>
              </a:lnSpc>
              <a:defRPr sz="3100">
                <a:solidFill>
                  <a:srgbClr val="A7A7A7"/>
                </a:solidFill>
                <a:latin typeface="Roboto"/>
                <a:ea typeface="Roboto"/>
                <a:cs typeface="Roboto"/>
                <a:sym typeface="Roboto"/>
              </a:defRPr>
            </a:pPr>
            <a:r>
              <a:t>There is no perfect solution which works for everyone, always plan alternatives and ask people what they need, do not assume</a:t>
            </a:r>
          </a:p>
          <a:p>
            <a:pPr>
              <a:lnSpc>
                <a:spcPct val="135000"/>
              </a:lnSpc>
              <a:defRPr sz="3100">
                <a:solidFill>
                  <a:srgbClr val="A7A7A7"/>
                </a:solidFill>
                <a:latin typeface="Roboto"/>
                <a:ea typeface="Roboto"/>
                <a:cs typeface="Roboto"/>
                <a:sym typeface="Roboto"/>
              </a:defRPr>
            </a:pPr>
            <a:r>
              <a:t>Learn about accessibility and best practice</a:t>
            </a:r>
          </a:p>
          <a:p>
            <a:pPr>
              <a:lnSpc>
                <a:spcPct val="135000"/>
              </a:lnSpc>
              <a:defRPr sz="3100">
                <a:latin typeface="Roboto"/>
                <a:ea typeface="Roboto"/>
                <a:cs typeface="Roboto"/>
                <a:sym typeface="Roboto"/>
              </a:defRPr>
            </a:pPr>
            <a:r>
              <a:t>If you’re on twitter or LinkedIn, follow disabled people or accessibility advocates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204" name="Title 1"/>
          <p:cNvSpPr txBox="1"/>
          <p:nvPr>
            <p:ph type="ctrTitle"/>
          </p:nvPr>
        </p:nvSpPr>
        <p:spPr>
          <a:xfrm>
            <a:off x="680482" y="1584252"/>
            <a:ext cx="10653825" cy="2052085"/>
          </a:xfrm>
          <a:prstGeom prst="rect">
            <a:avLst/>
          </a:prstGeom>
        </p:spPr>
        <p:txBody>
          <a:bodyPr/>
          <a:lstStyle/>
          <a:p>
            <a:pPr algn="l" defTabSz="886968">
              <a:defRPr sz="5529">
                <a:latin typeface="Roboto"/>
                <a:ea typeface="Roboto"/>
                <a:cs typeface="Roboto"/>
                <a:sym typeface="Roboto"/>
              </a:defRPr>
            </a:pPr>
          </a:p>
          <a:p>
            <a:pPr algn="l" defTabSz="886968">
              <a:defRPr sz="5529">
                <a:latin typeface="Roboto"/>
                <a:ea typeface="Roboto"/>
                <a:cs typeface="Roboto"/>
                <a:sym typeface="Roboto"/>
              </a:defRPr>
            </a:pPr>
            <a:r>
              <a:rPr b="1"/>
              <a:t>Some simple things you can do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98" name="Title 1"/>
          <p:cNvSpPr txBox="1"/>
          <p:nvPr>
            <p:ph type="ctrTitle"/>
          </p:nvPr>
        </p:nvSpPr>
        <p:spPr>
          <a:xfrm>
            <a:off x="698920" y="682410"/>
            <a:ext cx="10700607" cy="3156725"/>
          </a:xfrm>
          <a:prstGeom prst="rect">
            <a:avLst/>
          </a:prstGeom>
        </p:spPr>
        <p:txBody>
          <a:bodyPr/>
          <a:lstStyle>
            <a:lvl1pPr algn="l">
              <a:defRPr b="1">
                <a:latin typeface="Roboto"/>
                <a:ea typeface="Roboto"/>
                <a:cs typeface="Roboto"/>
                <a:sym typeface="Roboto"/>
              </a:defRPr>
            </a:lvl1pPr>
          </a:lstStyle>
          <a:p>
            <a:pPr/>
            <a:r>
              <a:t>What is Accessibility?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ontent Placeholder 2"/>
          <p:cNvSpPr txBox="1"/>
          <p:nvPr>
            <p:ph type="body" idx="1"/>
          </p:nvPr>
        </p:nvSpPr>
        <p:spPr>
          <a:xfrm>
            <a:off x="719503" y="859163"/>
            <a:ext cx="10752994" cy="5420046"/>
          </a:xfrm>
          <a:prstGeom prst="rect">
            <a:avLst/>
          </a:prstGeom>
        </p:spPr>
        <p:txBody>
          <a:bodyPr/>
          <a:lstStyle>
            <a:lvl1pPr marL="228600" indent="-228600">
              <a:lnSpc>
                <a:spcPct val="200000"/>
              </a:lnSpc>
              <a:defRPr sz="3500">
                <a:latin typeface="Roboto"/>
                <a:ea typeface="Roboto"/>
                <a:cs typeface="Roboto"/>
                <a:sym typeface="Roboto"/>
              </a:defRPr>
            </a:lvl1pPr>
          </a:lstStyle>
          <a:p>
            <a:pPr/>
            <a:r>
              <a:t>Share your slides at the start of the meeting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Content Placeholder 2"/>
          <p:cNvSpPr txBox="1"/>
          <p:nvPr>
            <p:ph type="body" idx="1"/>
          </p:nvPr>
        </p:nvSpPr>
        <p:spPr>
          <a:xfrm>
            <a:off x="719503" y="859163"/>
            <a:ext cx="10752994" cy="5420046"/>
          </a:xfrm>
          <a:prstGeom prst="rect">
            <a:avLst/>
          </a:prstGeom>
        </p:spPr>
        <p:txBody>
          <a:bodyPr/>
          <a:lstStyle/>
          <a:p>
            <a:pPr marL="228600" indent="-228600">
              <a:lnSpc>
                <a:spcPct val="200000"/>
              </a:lnSpc>
              <a:defRPr sz="3500">
                <a:solidFill>
                  <a:srgbClr val="A7A7A7"/>
                </a:solidFill>
                <a:latin typeface="Roboto"/>
                <a:ea typeface="Roboto"/>
                <a:cs typeface="Roboto"/>
                <a:sym typeface="Roboto"/>
              </a:defRPr>
            </a:pPr>
            <a:r>
              <a:t>Share your slides at the start of the meeting </a:t>
            </a:r>
          </a:p>
          <a:p>
            <a:pPr marL="228600" indent="-228600">
              <a:lnSpc>
                <a:spcPct val="200000"/>
              </a:lnSpc>
              <a:defRPr sz="3500">
                <a:latin typeface="Roboto"/>
                <a:ea typeface="Roboto"/>
                <a:cs typeface="Roboto"/>
                <a:sym typeface="Roboto"/>
              </a:defRPr>
            </a:pPr>
            <a:r>
              <a:t>Don’t use all caps for headings or long texts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Content Placeholder 2"/>
          <p:cNvSpPr txBox="1"/>
          <p:nvPr>
            <p:ph type="body" idx="1"/>
          </p:nvPr>
        </p:nvSpPr>
        <p:spPr>
          <a:xfrm>
            <a:off x="719503" y="859163"/>
            <a:ext cx="10752994" cy="5420046"/>
          </a:xfrm>
          <a:prstGeom prst="rect">
            <a:avLst/>
          </a:prstGeom>
        </p:spPr>
        <p:txBody>
          <a:bodyPr/>
          <a:lstStyle/>
          <a:p>
            <a:pPr marL="228600" indent="-228600">
              <a:lnSpc>
                <a:spcPct val="200000"/>
              </a:lnSpc>
              <a:defRPr sz="3500">
                <a:solidFill>
                  <a:srgbClr val="A7A7A7"/>
                </a:solidFill>
                <a:latin typeface="Roboto"/>
                <a:ea typeface="Roboto"/>
                <a:cs typeface="Roboto"/>
                <a:sym typeface="Roboto"/>
              </a:defRPr>
            </a:pPr>
            <a:r>
              <a:t>Share your slides at the start of the meeting </a:t>
            </a:r>
          </a:p>
          <a:p>
            <a:pPr marL="228600" indent="-228600">
              <a:lnSpc>
                <a:spcPct val="200000"/>
              </a:lnSpc>
              <a:defRPr sz="3500">
                <a:solidFill>
                  <a:srgbClr val="A7A7A7"/>
                </a:solidFill>
                <a:latin typeface="Roboto"/>
                <a:ea typeface="Roboto"/>
                <a:cs typeface="Roboto"/>
                <a:sym typeface="Roboto"/>
              </a:defRPr>
            </a:pPr>
            <a:r>
              <a:t>Don’t use all caps for headings or long texts</a:t>
            </a:r>
          </a:p>
          <a:p>
            <a:pPr marL="228600" indent="-228600">
              <a:lnSpc>
                <a:spcPct val="200000"/>
              </a:lnSpc>
              <a:defRPr sz="3500">
                <a:latin typeface="Roboto"/>
                <a:ea typeface="Roboto"/>
                <a:cs typeface="Roboto"/>
                <a:sym typeface="Roboto"/>
              </a:defRPr>
            </a:pPr>
            <a:r>
              <a:t>Avoid italic or unusual fonts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Content Placeholder 2"/>
          <p:cNvSpPr txBox="1"/>
          <p:nvPr>
            <p:ph type="body" idx="1"/>
          </p:nvPr>
        </p:nvSpPr>
        <p:spPr>
          <a:xfrm>
            <a:off x="719503" y="859163"/>
            <a:ext cx="10752994" cy="5420046"/>
          </a:xfrm>
          <a:prstGeom prst="rect">
            <a:avLst/>
          </a:prstGeom>
        </p:spPr>
        <p:txBody>
          <a:bodyPr/>
          <a:lstStyle/>
          <a:p>
            <a:pPr marL="228600" indent="-228600">
              <a:lnSpc>
                <a:spcPct val="200000"/>
              </a:lnSpc>
              <a:defRPr sz="3500">
                <a:solidFill>
                  <a:srgbClr val="A7A7A7"/>
                </a:solidFill>
                <a:latin typeface="Roboto"/>
                <a:ea typeface="Roboto"/>
                <a:cs typeface="Roboto"/>
                <a:sym typeface="Roboto"/>
              </a:defRPr>
            </a:pPr>
            <a:r>
              <a:t>Share your slides at the start of the meeting </a:t>
            </a:r>
          </a:p>
          <a:p>
            <a:pPr marL="228600" indent="-228600">
              <a:lnSpc>
                <a:spcPct val="200000"/>
              </a:lnSpc>
              <a:defRPr sz="3500">
                <a:solidFill>
                  <a:srgbClr val="A7A7A7"/>
                </a:solidFill>
                <a:latin typeface="Roboto"/>
                <a:ea typeface="Roboto"/>
                <a:cs typeface="Roboto"/>
                <a:sym typeface="Roboto"/>
              </a:defRPr>
            </a:pPr>
            <a:r>
              <a:t>Don’t use all caps for headings or long texts</a:t>
            </a:r>
          </a:p>
          <a:p>
            <a:pPr marL="228600" indent="-228600">
              <a:lnSpc>
                <a:spcPct val="200000"/>
              </a:lnSpc>
              <a:defRPr sz="3500">
                <a:solidFill>
                  <a:srgbClr val="A7A7A7"/>
                </a:solidFill>
                <a:latin typeface="Roboto"/>
                <a:ea typeface="Roboto"/>
                <a:cs typeface="Roboto"/>
                <a:sym typeface="Roboto"/>
              </a:defRPr>
            </a:pPr>
            <a:r>
              <a:t>Avoid italic or unusual fonts</a:t>
            </a:r>
          </a:p>
          <a:p>
            <a:pPr marL="228600" indent="-228600">
              <a:lnSpc>
                <a:spcPct val="200000"/>
              </a:lnSpc>
              <a:defRPr sz="3500">
                <a:latin typeface="Roboto"/>
                <a:ea typeface="Roboto"/>
                <a:cs typeface="Roboto"/>
                <a:sym typeface="Roboto"/>
              </a:defRPr>
            </a:pPr>
            <a:r>
              <a:t>Make sure your colour contrasts are good enough</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Content Placeholder 2"/>
          <p:cNvSpPr txBox="1"/>
          <p:nvPr>
            <p:ph type="body" idx="1"/>
          </p:nvPr>
        </p:nvSpPr>
        <p:spPr>
          <a:xfrm>
            <a:off x="719503" y="859163"/>
            <a:ext cx="10752994" cy="5420046"/>
          </a:xfrm>
          <a:prstGeom prst="rect">
            <a:avLst/>
          </a:prstGeom>
        </p:spPr>
        <p:txBody>
          <a:bodyPr/>
          <a:lstStyle/>
          <a:p>
            <a:pPr marL="228600" indent="-228600">
              <a:lnSpc>
                <a:spcPct val="200000"/>
              </a:lnSpc>
              <a:defRPr sz="3500">
                <a:solidFill>
                  <a:srgbClr val="A7A7A7"/>
                </a:solidFill>
                <a:latin typeface="Roboto"/>
                <a:ea typeface="Roboto"/>
                <a:cs typeface="Roboto"/>
                <a:sym typeface="Roboto"/>
              </a:defRPr>
            </a:pPr>
            <a:r>
              <a:t>Share your slides at the start of the meeting </a:t>
            </a:r>
          </a:p>
          <a:p>
            <a:pPr marL="228600" indent="-228600">
              <a:lnSpc>
                <a:spcPct val="200000"/>
              </a:lnSpc>
              <a:defRPr sz="3500">
                <a:solidFill>
                  <a:srgbClr val="A7A7A7"/>
                </a:solidFill>
                <a:latin typeface="Roboto"/>
                <a:ea typeface="Roboto"/>
                <a:cs typeface="Roboto"/>
                <a:sym typeface="Roboto"/>
              </a:defRPr>
            </a:pPr>
            <a:r>
              <a:t>Don’t use all caps for headings or long texts</a:t>
            </a:r>
          </a:p>
          <a:p>
            <a:pPr marL="228600" indent="-228600">
              <a:lnSpc>
                <a:spcPct val="200000"/>
              </a:lnSpc>
              <a:defRPr sz="3500">
                <a:solidFill>
                  <a:srgbClr val="A7A7A7"/>
                </a:solidFill>
                <a:latin typeface="Roboto"/>
                <a:ea typeface="Roboto"/>
                <a:cs typeface="Roboto"/>
                <a:sym typeface="Roboto"/>
              </a:defRPr>
            </a:pPr>
            <a:r>
              <a:t>Avoid italic or unusual fonts</a:t>
            </a:r>
          </a:p>
          <a:p>
            <a:pPr marL="228600" indent="-228600">
              <a:lnSpc>
                <a:spcPct val="200000"/>
              </a:lnSpc>
              <a:defRPr sz="3500">
                <a:solidFill>
                  <a:srgbClr val="A7A7A7"/>
                </a:solidFill>
                <a:latin typeface="Roboto"/>
                <a:ea typeface="Roboto"/>
                <a:cs typeface="Roboto"/>
                <a:sym typeface="Roboto"/>
              </a:defRPr>
            </a:pPr>
            <a:r>
              <a:t>Make sure your colour contrasts are good enough</a:t>
            </a:r>
          </a:p>
          <a:p>
            <a:pPr marL="228600" indent="-228600">
              <a:lnSpc>
                <a:spcPct val="200000"/>
              </a:lnSpc>
              <a:defRPr sz="3500">
                <a:latin typeface="Roboto"/>
                <a:ea typeface="Roboto"/>
                <a:cs typeface="Roboto"/>
                <a:sym typeface="Roboto"/>
              </a:defRPr>
            </a:pPr>
            <a:r>
              <a:t>And don’t rely on colour only</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228" name="Title 1"/>
          <p:cNvSpPr txBox="1"/>
          <p:nvPr>
            <p:ph type="ctrTitle"/>
          </p:nvPr>
        </p:nvSpPr>
        <p:spPr>
          <a:xfrm>
            <a:off x="680482" y="1584252"/>
            <a:ext cx="10653825" cy="2052085"/>
          </a:xfrm>
          <a:prstGeom prst="rect">
            <a:avLst/>
          </a:prstGeom>
        </p:spPr>
        <p:txBody>
          <a:bodyPr/>
          <a:lstStyle/>
          <a:p>
            <a:pPr algn="l" defTabSz="777240">
              <a:defRPr sz="4590">
                <a:latin typeface="Roboto"/>
                <a:ea typeface="Roboto"/>
                <a:cs typeface="Roboto"/>
                <a:sym typeface="Roboto"/>
              </a:defRPr>
            </a:pPr>
            <a:br/>
            <a:br/>
            <a:r>
              <a:rPr b="1"/>
              <a:t>Do you want to learn more?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olidFill>
      </p:bgPr>
    </p:bg>
    <p:spTree>
      <p:nvGrpSpPr>
        <p:cNvPr id="1" name=""/>
        <p:cNvGrpSpPr/>
        <p:nvPr/>
      </p:nvGrpSpPr>
      <p:grpSpPr>
        <a:xfrm>
          <a:off x="0" y="0"/>
          <a:ext cx="0" cy="0"/>
          <a:chOff x="0" y="0"/>
          <a:chExt cx="0" cy="0"/>
        </a:xfrm>
      </p:grpSpPr>
      <p:sp>
        <p:nvSpPr>
          <p:cNvPr id="232" name="Title 1"/>
          <p:cNvSpPr txBox="1"/>
          <p:nvPr>
            <p:ph type="title"/>
          </p:nvPr>
        </p:nvSpPr>
        <p:spPr>
          <a:xfrm>
            <a:off x="745842" y="2941710"/>
            <a:ext cx="10515601" cy="974578"/>
          </a:xfrm>
          <a:prstGeom prst="rect">
            <a:avLst/>
          </a:prstGeom>
          <a:solidFill>
            <a:schemeClr val="accent4"/>
          </a:solidFill>
        </p:spPr>
        <p:txBody>
          <a:bodyPr/>
          <a:lstStyle>
            <a:lvl1pPr defTabSz="804672">
              <a:defRPr b="1" sz="5808">
                <a:latin typeface="Roboto"/>
                <a:ea typeface="Roboto"/>
                <a:cs typeface="Roboto"/>
                <a:sym typeface="Roboto"/>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404040"/>
        </a:solidFill>
      </p:bgPr>
    </p:bg>
    <p:spTree>
      <p:nvGrpSpPr>
        <p:cNvPr id="1" name=""/>
        <p:cNvGrpSpPr/>
        <p:nvPr/>
      </p:nvGrpSpPr>
      <p:grpSpPr>
        <a:xfrm>
          <a:off x="0" y="0"/>
          <a:ext cx="0" cy="0"/>
          <a:chOff x="0" y="0"/>
          <a:chExt cx="0" cy="0"/>
        </a:xfrm>
      </p:grpSpPr>
      <p:pic>
        <p:nvPicPr>
          <p:cNvPr id="102" name="the word accessibility with the first and last letter of the word in white and the letters in between in yellow and numbered. There are 11 letter between the initial 'a' and the last 'y', that's why we say a11y" descr="the word accessibility with the first and last letter of the word in white and the letters in between in yellow and numbered. There are 11 letter between the initial 'a' and the last 'y', that's why we say a11y"/>
          <p:cNvPicPr>
            <a:picLocks noChangeAspect="1"/>
          </p:cNvPicPr>
          <p:nvPr/>
        </p:nvPicPr>
        <p:blipFill>
          <a:blip r:embed="rId3">
            <a:extLst/>
          </a:blip>
          <a:stretch>
            <a:fillRect/>
          </a:stretch>
        </p:blipFill>
        <p:spPr>
          <a:xfrm>
            <a:off x="-42550" y="-132493"/>
            <a:ext cx="12277100" cy="712298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What is Accessibility?</a:t>
            </a:r>
          </a:p>
        </p:txBody>
      </p:sp>
      <p:sp>
        <p:nvSpPr>
          <p:cNvPr id="107" name="Content Placeholder 2"/>
          <p:cNvSpPr txBox="1"/>
          <p:nvPr>
            <p:ph type="body" idx="1"/>
          </p:nvPr>
        </p:nvSpPr>
        <p:spPr>
          <a:xfrm>
            <a:off x="838198" y="1825625"/>
            <a:ext cx="10958467" cy="4351338"/>
          </a:xfrm>
          <a:prstGeom prst="rect">
            <a:avLst/>
          </a:prstGeom>
        </p:spPr>
        <p:txBody>
          <a:bodyPr/>
          <a:lstStyle/>
          <a:p>
            <a:pPr marL="0" indent="0">
              <a:buSzTx/>
              <a:buNone/>
              <a:defRPr sz="3200">
                <a:latin typeface="Roboto"/>
                <a:ea typeface="Roboto"/>
                <a:cs typeface="Roboto"/>
                <a:sym typeface="Roboto"/>
              </a:defRPr>
            </a:pPr>
            <a:r>
              <a:t>In the UK, </a:t>
            </a:r>
            <a:r>
              <a:rPr b="1"/>
              <a:t>1 in 5 people are disabled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What is Accessibility?</a:t>
            </a:r>
          </a:p>
        </p:txBody>
      </p:sp>
      <p:sp>
        <p:nvSpPr>
          <p:cNvPr id="112" name="Content Placeholder 2"/>
          <p:cNvSpPr txBox="1"/>
          <p:nvPr>
            <p:ph type="body" idx="1"/>
          </p:nvPr>
        </p:nvSpPr>
        <p:spPr>
          <a:xfrm>
            <a:off x="838198" y="1825625"/>
            <a:ext cx="10958467" cy="4351338"/>
          </a:xfrm>
          <a:prstGeom prst="rect">
            <a:avLst/>
          </a:prstGeom>
        </p:spPr>
        <p:txBody>
          <a:bodyPr/>
          <a:lstStyle/>
          <a:p>
            <a:pPr marL="0" indent="0">
              <a:buSzTx/>
              <a:buNone/>
              <a:defRPr sz="3200">
                <a:latin typeface="Roboto"/>
                <a:ea typeface="Roboto"/>
                <a:cs typeface="Roboto"/>
                <a:sym typeface="Roboto"/>
              </a:defRPr>
            </a:pPr>
            <a:r>
              <a:t>In the UK, </a:t>
            </a:r>
            <a:r>
              <a:rPr b="1"/>
              <a:t>1 in 5 people are disabled</a:t>
            </a:r>
            <a:endParaRPr b="1"/>
          </a:p>
          <a:p>
            <a:pPr marL="0" indent="0">
              <a:buSzTx/>
              <a:buNone/>
              <a:defRPr b="1">
                <a:latin typeface="Roboto"/>
                <a:ea typeface="Roboto"/>
                <a:cs typeface="Roboto"/>
                <a:sym typeface="Roboto"/>
              </a:defRPr>
            </a:pPr>
          </a:p>
          <a:p>
            <a:pPr marL="0" indent="0">
              <a:buSzTx/>
              <a:buNone/>
              <a:defRPr sz="3200">
                <a:latin typeface="Roboto"/>
                <a:ea typeface="Roboto"/>
                <a:cs typeface="Roboto"/>
                <a:sym typeface="Roboto"/>
              </a:defRPr>
            </a:pPr>
            <a:r>
              <a:rPr b="1"/>
              <a:t> </a:t>
            </a:r>
            <a:r>
              <a:t>vision</a:t>
            </a:r>
          </a:p>
        </p:txBody>
      </p:sp>
      <p:pic>
        <p:nvPicPr>
          <p:cNvPr id="113" name="eye" descr="eye"/>
          <p:cNvPicPr>
            <a:picLocks noChangeAspect="1"/>
          </p:cNvPicPr>
          <p:nvPr/>
        </p:nvPicPr>
        <p:blipFill>
          <a:blip r:embed="rId3">
            <a:extLst/>
          </a:blip>
          <a:stretch>
            <a:fillRect/>
          </a:stretch>
        </p:blipFill>
        <p:spPr>
          <a:xfrm>
            <a:off x="1130431" y="3516197"/>
            <a:ext cx="702297" cy="70229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What is Accessibility?</a:t>
            </a:r>
          </a:p>
        </p:txBody>
      </p:sp>
      <p:sp>
        <p:nvSpPr>
          <p:cNvPr id="118" name="Content Placeholder 2"/>
          <p:cNvSpPr txBox="1"/>
          <p:nvPr>
            <p:ph type="body" idx="1"/>
          </p:nvPr>
        </p:nvSpPr>
        <p:spPr>
          <a:xfrm>
            <a:off x="838198" y="1825625"/>
            <a:ext cx="10958467" cy="4351338"/>
          </a:xfrm>
          <a:prstGeom prst="rect">
            <a:avLst/>
          </a:prstGeom>
        </p:spPr>
        <p:txBody>
          <a:bodyPr/>
          <a:lstStyle/>
          <a:p>
            <a:pPr marL="0" indent="0">
              <a:buSzTx/>
              <a:buNone/>
              <a:defRPr sz="3200">
                <a:latin typeface="Roboto"/>
                <a:ea typeface="Roboto"/>
                <a:cs typeface="Roboto"/>
                <a:sym typeface="Roboto"/>
              </a:defRPr>
            </a:pPr>
            <a:r>
              <a:t>In the UK, </a:t>
            </a:r>
            <a:r>
              <a:rPr b="1"/>
              <a:t>1 in 5 people are disabled</a:t>
            </a:r>
            <a:endParaRPr b="1"/>
          </a:p>
          <a:p>
            <a:pPr marL="0" indent="0">
              <a:buSzTx/>
              <a:buNone/>
              <a:defRPr b="1">
                <a:latin typeface="Roboto"/>
                <a:ea typeface="Roboto"/>
                <a:cs typeface="Roboto"/>
                <a:sym typeface="Roboto"/>
              </a:defRPr>
            </a:pPr>
          </a:p>
          <a:p>
            <a:pPr marL="0" indent="0">
              <a:buSzTx/>
              <a:buNone/>
              <a:defRPr sz="3200">
                <a:latin typeface="Roboto"/>
                <a:ea typeface="Roboto"/>
                <a:cs typeface="Roboto"/>
                <a:sym typeface="Roboto"/>
              </a:defRPr>
            </a:pPr>
            <a:r>
              <a:rPr b="1"/>
              <a:t> </a:t>
            </a:r>
            <a:r>
              <a:t>vision         hearing</a:t>
            </a:r>
          </a:p>
        </p:txBody>
      </p:sp>
      <p:pic>
        <p:nvPicPr>
          <p:cNvPr id="119" name="eye" descr="eye"/>
          <p:cNvPicPr>
            <a:picLocks noChangeAspect="1"/>
          </p:cNvPicPr>
          <p:nvPr/>
        </p:nvPicPr>
        <p:blipFill>
          <a:blip r:embed="rId3">
            <a:extLst/>
          </a:blip>
          <a:stretch>
            <a:fillRect/>
          </a:stretch>
        </p:blipFill>
        <p:spPr>
          <a:xfrm>
            <a:off x="1130431" y="3516197"/>
            <a:ext cx="702297" cy="702296"/>
          </a:xfrm>
          <a:prstGeom prst="rect">
            <a:avLst/>
          </a:prstGeom>
          <a:ln w="12700">
            <a:miter lim="400000"/>
          </a:ln>
        </p:spPr>
      </p:pic>
      <p:pic>
        <p:nvPicPr>
          <p:cNvPr id="120" name="ear" descr="ear"/>
          <p:cNvPicPr>
            <a:picLocks noChangeAspect="1"/>
          </p:cNvPicPr>
          <p:nvPr/>
        </p:nvPicPr>
        <p:blipFill>
          <a:blip r:embed="rId4">
            <a:extLst/>
          </a:blip>
          <a:stretch>
            <a:fillRect/>
          </a:stretch>
        </p:blipFill>
        <p:spPr>
          <a:xfrm>
            <a:off x="3229860" y="3495673"/>
            <a:ext cx="630125" cy="63012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What is Accessibility?</a:t>
            </a:r>
          </a:p>
        </p:txBody>
      </p:sp>
      <p:sp>
        <p:nvSpPr>
          <p:cNvPr id="125" name="Content Placeholder 2"/>
          <p:cNvSpPr txBox="1"/>
          <p:nvPr>
            <p:ph type="body" idx="1"/>
          </p:nvPr>
        </p:nvSpPr>
        <p:spPr>
          <a:xfrm>
            <a:off x="838198" y="1825625"/>
            <a:ext cx="10958467" cy="4351338"/>
          </a:xfrm>
          <a:prstGeom prst="rect">
            <a:avLst/>
          </a:prstGeom>
        </p:spPr>
        <p:txBody>
          <a:bodyPr/>
          <a:lstStyle/>
          <a:p>
            <a:pPr marL="0" indent="0">
              <a:buSzTx/>
              <a:buNone/>
              <a:defRPr sz="3200">
                <a:latin typeface="Roboto"/>
                <a:ea typeface="Roboto"/>
                <a:cs typeface="Roboto"/>
                <a:sym typeface="Roboto"/>
              </a:defRPr>
            </a:pPr>
            <a:r>
              <a:t>In the UK, </a:t>
            </a:r>
            <a:r>
              <a:rPr b="1"/>
              <a:t>1 in 5 people are disabled</a:t>
            </a:r>
            <a:endParaRPr b="1"/>
          </a:p>
          <a:p>
            <a:pPr marL="0" indent="0">
              <a:buSzTx/>
              <a:buNone/>
              <a:defRPr b="1">
                <a:latin typeface="Roboto"/>
                <a:ea typeface="Roboto"/>
                <a:cs typeface="Roboto"/>
                <a:sym typeface="Roboto"/>
              </a:defRPr>
            </a:pPr>
          </a:p>
          <a:p>
            <a:pPr marL="0" indent="0">
              <a:buSzTx/>
              <a:buNone/>
              <a:defRPr sz="3200">
                <a:latin typeface="Roboto"/>
                <a:ea typeface="Roboto"/>
                <a:cs typeface="Roboto"/>
                <a:sym typeface="Roboto"/>
              </a:defRPr>
            </a:pPr>
            <a:r>
              <a:rPr b="1"/>
              <a:t> </a:t>
            </a:r>
            <a:r>
              <a:t>vision         hearing        speech</a:t>
            </a:r>
          </a:p>
        </p:txBody>
      </p:sp>
      <p:pic>
        <p:nvPicPr>
          <p:cNvPr id="126" name="eye" descr="eye"/>
          <p:cNvPicPr>
            <a:picLocks noChangeAspect="1"/>
          </p:cNvPicPr>
          <p:nvPr/>
        </p:nvPicPr>
        <p:blipFill>
          <a:blip r:embed="rId3">
            <a:extLst/>
          </a:blip>
          <a:stretch>
            <a:fillRect/>
          </a:stretch>
        </p:blipFill>
        <p:spPr>
          <a:xfrm>
            <a:off x="1130431" y="3516197"/>
            <a:ext cx="702297" cy="702296"/>
          </a:xfrm>
          <a:prstGeom prst="rect">
            <a:avLst/>
          </a:prstGeom>
          <a:ln w="12700">
            <a:miter lim="400000"/>
          </a:ln>
        </p:spPr>
      </p:pic>
      <p:pic>
        <p:nvPicPr>
          <p:cNvPr id="127" name="speech bubble" descr="speech bubble"/>
          <p:cNvPicPr>
            <a:picLocks noChangeAspect="1"/>
          </p:cNvPicPr>
          <p:nvPr/>
        </p:nvPicPr>
        <p:blipFill>
          <a:blip r:embed="rId4">
            <a:extLst/>
          </a:blip>
          <a:stretch>
            <a:fillRect/>
          </a:stretch>
        </p:blipFill>
        <p:spPr>
          <a:xfrm>
            <a:off x="5496268" y="3495673"/>
            <a:ext cx="609601" cy="609601"/>
          </a:xfrm>
          <a:prstGeom prst="rect">
            <a:avLst/>
          </a:prstGeom>
          <a:ln w="12700">
            <a:miter lim="400000"/>
          </a:ln>
        </p:spPr>
      </p:pic>
      <p:pic>
        <p:nvPicPr>
          <p:cNvPr id="128" name="ear" descr="ear"/>
          <p:cNvPicPr>
            <a:picLocks noChangeAspect="1"/>
          </p:cNvPicPr>
          <p:nvPr/>
        </p:nvPicPr>
        <p:blipFill>
          <a:blip r:embed="rId5">
            <a:extLst/>
          </a:blip>
          <a:stretch>
            <a:fillRect/>
          </a:stretch>
        </p:blipFill>
        <p:spPr>
          <a:xfrm>
            <a:off x="3229860" y="3495673"/>
            <a:ext cx="630125" cy="63012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What is Accessibility?</a:t>
            </a:r>
          </a:p>
        </p:txBody>
      </p:sp>
      <p:sp>
        <p:nvSpPr>
          <p:cNvPr id="133" name="Content Placeholder 2"/>
          <p:cNvSpPr txBox="1"/>
          <p:nvPr>
            <p:ph type="body" idx="1"/>
          </p:nvPr>
        </p:nvSpPr>
        <p:spPr>
          <a:xfrm>
            <a:off x="838198" y="1825625"/>
            <a:ext cx="10958467" cy="4351338"/>
          </a:xfrm>
          <a:prstGeom prst="rect">
            <a:avLst/>
          </a:prstGeom>
        </p:spPr>
        <p:txBody>
          <a:bodyPr/>
          <a:lstStyle/>
          <a:p>
            <a:pPr marL="0" indent="0">
              <a:buSzTx/>
              <a:buNone/>
              <a:defRPr sz="3200">
                <a:latin typeface="Roboto"/>
                <a:ea typeface="Roboto"/>
                <a:cs typeface="Roboto"/>
                <a:sym typeface="Roboto"/>
              </a:defRPr>
            </a:pPr>
            <a:r>
              <a:t>In the UK, </a:t>
            </a:r>
            <a:r>
              <a:rPr b="1"/>
              <a:t>1 in 5 people are disabled</a:t>
            </a:r>
            <a:endParaRPr b="1"/>
          </a:p>
          <a:p>
            <a:pPr marL="0" indent="0">
              <a:buSzTx/>
              <a:buNone/>
              <a:defRPr b="1">
                <a:latin typeface="Roboto"/>
                <a:ea typeface="Roboto"/>
                <a:cs typeface="Roboto"/>
                <a:sym typeface="Roboto"/>
              </a:defRPr>
            </a:pPr>
          </a:p>
          <a:p>
            <a:pPr marL="0" indent="0">
              <a:buSzTx/>
              <a:buNone/>
              <a:defRPr sz="3200">
                <a:latin typeface="Roboto"/>
                <a:ea typeface="Roboto"/>
                <a:cs typeface="Roboto"/>
                <a:sym typeface="Roboto"/>
              </a:defRPr>
            </a:pPr>
            <a:r>
              <a:rPr b="1"/>
              <a:t> </a:t>
            </a:r>
            <a:r>
              <a:t>vision         hearing        speech        physical</a:t>
            </a:r>
          </a:p>
        </p:txBody>
      </p:sp>
      <p:pic>
        <p:nvPicPr>
          <p:cNvPr id="134" name="eye" descr="eye"/>
          <p:cNvPicPr>
            <a:picLocks noChangeAspect="1"/>
          </p:cNvPicPr>
          <p:nvPr/>
        </p:nvPicPr>
        <p:blipFill>
          <a:blip r:embed="rId3">
            <a:extLst/>
          </a:blip>
          <a:stretch>
            <a:fillRect/>
          </a:stretch>
        </p:blipFill>
        <p:spPr>
          <a:xfrm>
            <a:off x="1130431" y="3516197"/>
            <a:ext cx="702297" cy="702296"/>
          </a:xfrm>
          <a:prstGeom prst="rect">
            <a:avLst/>
          </a:prstGeom>
          <a:ln w="12700">
            <a:miter lim="400000"/>
          </a:ln>
        </p:spPr>
      </p:pic>
      <p:pic>
        <p:nvPicPr>
          <p:cNvPr id="135" name="speech bubble" descr="speech bubble"/>
          <p:cNvPicPr>
            <a:picLocks noChangeAspect="1"/>
          </p:cNvPicPr>
          <p:nvPr/>
        </p:nvPicPr>
        <p:blipFill>
          <a:blip r:embed="rId4">
            <a:extLst/>
          </a:blip>
          <a:stretch>
            <a:fillRect/>
          </a:stretch>
        </p:blipFill>
        <p:spPr>
          <a:xfrm>
            <a:off x="5496268" y="3495673"/>
            <a:ext cx="609601" cy="609601"/>
          </a:xfrm>
          <a:prstGeom prst="rect">
            <a:avLst/>
          </a:prstGeom>
          <a:ln w="12700">
            <a:miter lim="400000"/>
          </a:ln>
        </p:spPr>
      </p:pic>
      <p:pic>
        <p:nvPicPr>
          <p:cNvPr id="136" name="hand" descr="hand"/>
          <p:cNvPicPr>
            <a:picLocks noChangeAspect="1"/>
          </p:cNvPicPr>
          <p:nvPr/>
        </p:nvPicPr>
        <p:blipFill>
          <a:blip r:embed="rId5">
            <a:extLst/>
          </a:blip>
          <a:stretch>
            <a:fillRect/>
          </a:stretch>
        </p:blipFill>
        <p:spPr>
          <a:xfrm>
            <a:off x="7902805" y="3439898"/>
            <a:ext cx="630125" cy="630125"/>
          </a:xfrm>
          <a:prstGeom prst="rect">
            <a:avLst/>
          </a:prstGeom>
          <a:ln w="12700">
            <a:miter lim="400000"/>
          </a:ln>
        </p:spPr>
      </p:pic>
      <p:pic>
        <p:nvPicPr>
          <p:cNvPr id="137" name="ear" descr="ear"/>
          <p:cNvPicPr>
            <a:picLocks noChangeAspect="1"/>
          </p:cNvPicPr>
          <p:nvPr/>
        </p:nvPicPr>
        <p:blipFill>
          <a:blip r:embed="rId6">
            <a:extLst/>
          </a:blip>
          <a:stretch>
            <a:fillRect/>
          </a:stretch>
        </p:blipFill>
        <p:spPr>
          <a:xfrm>
            <a:off x="3229860" y="3495673"/>
            <a:ext cx="630125" cy="63012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838200" y="365124"/>
            <a:ext cx="10515600" cy="974579"/>
          </a:xfrm>
          <a:prstGeom prst="rect">
            <a:avLst/>
          </a:prstGeom>
          <a:solidFill>
            <a:schemeClr val="accent4"/>
          </a:solidFill>
        </p:spPr>
        <p:txBody>
          <a:bodyPr/>
          <a:lstStyle>
            <a:lvl1pPr>
              <a:defRPr b="1" sz="4000">
                <a:latin typeface="Roboto"/>
                <a:ea typeface="Roboto"/>
                <a:cs typeface="Roboto"/>
                <a:sym typeface="Roboto"/>
              </a:defRPr>
            </a:lvl1pPr>
          </a:lstStyle>
          <a:p>
            <a:pPr/>
            <a:r>
              <a:t> What is Accessibility?</a:t>
            </a:r>
          </a:p>
        </p:txBody>
      </p:sp>
      <p:sp>
        <p:nvSpPr>
          <p:cNvPr id="142" name="Content Placeholder 2"/>
          <p:cNvSpPr txBox="1"/>
          <p:nvPr>
            <p:ph type="body" idx="1"/>
          </p:nvPr>
        </p:nvSpPr>
        <p:spPr>
          <a:xfrm>
            <a:off x="838198" y="1825625"/>
            <a:ext cx="10958467" cy="4351338"/>
          </a:xfrm>
          <a:prstGeom prst="rect">
            <a:avLst/>
          </a:prstGeom>
        </p:spPr>
        <p:txBody>
          <a:bodyPr/>
          <a:lstStyle/>
          <a:p>
            <a:pPr marL="0" indent="0">
              <a:buSzTx/>
              <a:buNone/>
              <a:defRPr sz="3200">
                <a:latin typeface="Roboto"/>
                <a:ea typeface="Roboto"/>
                <a:cs typeface="Roboto"/>
                <a:sym typeface="Roboto"/>
              </a:defRPr>
            </a:pPr>
            <a:r>
              <a:t>In the UK, </a:t>
            </a:r>
            <a:r>
              <a:rPr b="1"/>
              <a:t>1 in 5 people are disabled</a:t>
            </a:r>
            <a:endParaRPr b="1"/>
          </a:p>
          <a:p>
            <a:pPr marL="0" indent="0">
              <a:buSzTx/>
              <a:buNone/>
              <a:defRPr b="1">
                <a:latin typeface="Roboto"/>
                <a:ea typeface="Roboto"/>
                <a:cs typeface="Roboto"/>
                <a:sym typeface="Roboto"/>
              </a:defRPr>
            </a:pPr>
          </a:p>
          <a:p>
            <a:pPr marL="0" indent="0">
              <a:buSzTx/>
              <a:buNone/>
              <a:defRPr sz="3200">
                <a:latin typeface="Roboto"/>
                <a:ea typeface="Roboto"/>
                <a:cs typeface="Roboto"/>
                <a:sym typeface="Roboto"/>
              </a:defRPr>
            </a:pPr>
            <a:r>
              <a:rPr b="1"/>
              <a:t> </a:t>
            </a:r>
            <a:r>
              <a:t>vision         hearing        speech        physical          cognitive </a:t>
            </a:r>
          </a:p>
        </p:txBody>
      </p:sp>
      <p:pic>
        <p:nvPicPr>
          <p:cNvPr id="143" name="eye" descr="eye"/>
          <p:cNvPicPr>
            <a:picLocks noChangeAspect="1"/>
          </p:cNvPicPr>
          <p:nvPr/>
        </p:nvPicPr>
        <p:blipFill>
          <a:blip r:embed="rId3">
            <a:extLst/>
          </a:blip>
          <a:stretch>
            <a:fillRect/>
          </a:stretch>
        </p:blipFill>
        <p:spPr>
          <a:xfrm>
            <a:off x="1130431" y="3516197"/>
            <a:ext cx="702297" cy="702296"/>
          </a:xfrm>
          <a:prstGeom prst="rect">
            <a:avLst/>
          </a:prstGeom>
          <a:ln w="12700">
            <a:miter lim="400000"/>
          </a:ln>
        </p:spPr>
      </p:pic>
      <p:pic>
        <p:nvPicPr>
          <p:cNvPr id="144" name="head with a cog inside it" descr="head with a cog inside it"/>
          <p:cNvPicPr>
            <a:picLocks noChangeAspect="1"/>
          </p:cNvPicPr>
          <p:nvPr/>
        </p:nvPicPr>
        <p:blipFill>
          <a:blip r:embed="rId4">
            <a:extLst/>
          </a:blip>
          <a:stretch>
            <a:fillRect/>
          </a:stretch>
        </p:blipFill>
        <p:spPr>
          <a:xfrm>
            <a:off x="10628379" y="3478488"/>
            <a:ext cx="609601" cy="609601"/>
          </a:xfrm>
          <a:prstGeom prst="rect">
            <a:avLst/>
          </a:prstGeom>
          <a:ln w="12700">
            <a:miter lim="400000"/>
          </a:ln>
        </p:spPr>
      </p:pic>
      <p:pic>
        <p:nvPicPr>
          <p:cNvPr id="145" name="speech bubble" descr="speech bubble"/>
          <p:cNvPicPr>
            <a:picLocks noChangeAspect="1"/>
          </p:cNvPicPr>
          <p:nvPr/>
        </p:nvPicPr>
        <p:blipFill>
          <a:blip r:embed="rId5">
            <a:extLst/>
          </a:blip>
          <a:stretch>
            <a:fillRect/>
          </a:stretch>
        </p:blipFill>
        <p:spPr>
          <a:xfrm>
            <a:off x="5496268" y="3495673"/>
            <a:ext cx="609601" cy="609601"/>
          </a:xfrm>
          <a:prstGeom prst="rect">
            <a:avLst/>
          </a:prstGeom>
          <a:ln w="12700">
            <a:miter lim="400000"/>
          </a:ln>
        </p:spPr>
      </p:pic>
      <p:pic>
        <p:nvPicPr>
          <p:cNvPr id="146" name="hand" descr="hand"/>
          <p:cNvPicPr>
            <a:picLocks noChangeAspect="1"/>
          </p:cNvPicPr>
          <p:nvPr/>
        </p:nvPicPr>
        <p:blipFill>
          <a:blip r:embed="rId6">
            <a:extLst/>
          </a:blip>
          <a:stretch>
            <a:fillRect/>
          </a:stretch>
        </p:blipFill>
        <p:spPr>
          <a:xfrm>
            <a:off x="7902805" y="3439898"/>
            <a:ext cx="630125" cy="630125"/>
          </a:xfrm>
          <a:prstGeom prst="rect">
            <a:avLst/>
          </a:prstGeom>
          <a:ln w="12700">
            <a:miter lim="400000"/>
          </a:ln>
        </p:spPr>
      </p:pic>
      <p:pic>
        <p:nvPicPr>
          <p:cNvPr id="147" name="ear" descr="ear"/>
          <p:cNvPicPr>
            <a:picLocks noChangeAspect="1"/>
          </p:cNvPicPr>
          <p:nvPr/>
        </p:nvPicPr>
        <p:blipFill>
          <a:blip r:embed="rId7">
            <a:extLst/>
          </a:blip>
          <a:stretch>
            <a:fillRect/>
          </a:stretch>
        </p:blipFill>
        <p:spPr>
          <a:xfrm>
            <a:off x="3229860" y="3495673"/>
            <a:ext cx="630125" cy="63012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