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a:r>
              <a:t>Hi, my name is Stéphanie</a:t>
            </a:r>
          </a:p>
          <a:p>
            <a:pPr/>
          </a:p>
          <a:p>
            <a:pPr/>
            <a:r>
              <a:t>and I’m a service designer  living in Scotland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Auto generated caption is better than nothing but not ideal, quite often they are lots of mistakes in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You can use emoji, but beware that screen readers will read them. So don’t use too many of them.  </a:t>
            </a:r>
          </a:p>
          <a:p>
            <a:pPr/>
            <a:r>
              <a:t>For this one, you would hear= smiley face emoji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The hash key of your hashtags and the at of your name mentions are said aloud by screen readers,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so it’s best to add them after the text </a:t>
            </a:r>
          </a:p>
          <a:p>
            <a:pPr/>
            <a:r>
              <a:t>instead of within the 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It will make it easier to understand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Some people rely on the ‘shape’ of a word to read more efficiently. Using all caps means words lose their shape, and  sometimes   screen readers read the words letter by letter.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join a meet up group about accessibility</a:t>
            </a:r>
          </a:p>
          <a:p>
            <a:pPr/>
            <a:r>
              <a:t>follow disabled people on Twitter or LinkedIn and learn from them</a:t>
            </a:r>
          </a:p>
          <a:p>
            <a:pPr/>
          </a:p>
          <a:p>
            <a:pPr/>
            <a:r>
              <a:t>You don’t need to become an expert, but do make a start</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this short video is about </a:t>
            </a:r>
            <a:r>
              <a:t>making your social media posts accessible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So here are a few advice for you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This is a text that is read by a screen reader when there is an image in your post – You need to provide that text to describe that image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For example, for this image you could have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like on Yammer or Slack</a:t>
            </a:r>
          </a:p>
          <a:p>
            <a:pPr/>
          </a:p>
          <a:p>
            <a:pPr/>
            <a:r>
              <a:t>A good way to know what to say for your alt text is to think of how you would describe it to someone over the phone. </a:t>
            </a:r>
          </a:p>
          <a:p>
            <a:pPr/>
            <a:r>
              <a:t>Best to keep them short and to keep to the level of details needed to make your point.</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Well at least I hope it is for you, </a:t>
            </a:r>
          </a:p>
          <a:p>
            <a:pPr/>
            <a:r>
              <a:t>but if you use a screen reader than it’s definitely easier </a:t>
            </a:r>
          </a:p>
          <a:p>
            <a:pPr/>
            <a:r>
              <a:t>because the screen reader will say the word separately in that case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Do you know this 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You might have seen the hashtag  a - eleven - y on social media</a:t>
            </a:r>
          </a:p>
          <a:p>
            <a:pPr/>
          </a:p>
          <a:p>
            <a:pPr/>
            <a:r>
              <a:t>it is a short version of the word accessibility,</a:t>
            </a:r>
          </a:p>
          <a:p>
            <a:pPr/>
          </a:p>
          <a:p>
            <a:pPr/>
            <a:r>
              <a:t> you take the first and last letters</a:t>
            </a:r>
          </a:p>
          <a:p>
            <a:pPr/>
            <a:r>
              <a:t> and instead of writing the eleven letters in between,</a:t>
            </a:r>
          </a:p>
          <a:p>
            <a:pPr/>
            <a:r>
              <a:t> you just write 11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2" name="Title Text"/>
          <p:cNvSpPr txBox="1"/>
          <p:nvPr>
            <p:ph type="title"/>
          </p:nvPr>
        </p:nvSpPr>
        <p:spPr>
          <a:xfrm>
            <a:off x="1524000" y="1122362"/>
            <a:ext cx="9144000" cy="2387601"/>
          </a:xfrm>
          <a:prstGeom prst="rect">
            <a:avLst/>
          </a:prstGeom>
        </p:spPr>
        <p:txBody>
          <a:bodyPr lIns="45719" tIns="45719" rIns="45719" bIns="45719" anchor="b"/>
          <a:lstStyle>
            <a:lvl1pPr algn="ctr">
              <a:defRPr sz="6000"/>
            </a:lvl1pPr>
          </a:lstStyle>
          <a:p>
            <a:pPr/>
            <a:r>
              <a:t>Title Text</a:t>
            </a:r>
          </a:p>
        </p:txBody>
      </p:sp>
      <p:sp>
        <p:nvSpPr>
          <p:cNvPr id="93" name="Body Level One…"/>
          <p:cNvSpPr txBox="1"/>
          <p:nvPr>
            <p:ph type="body" sz="quarter" idx="1"/>
          </p:nvPr>
        </p:nvSpPr>
        <p:spPr>
          <a:xfrm>
            <a:off x="1524000" y="3602037"/>
            <a:ext cx="9144000" cy="1655763"/>
          </a:xfrm>
          <a:prstGeom prst="rect">
            <a:avLst/>
          </a:prstGeom>
        </p:spPr>
        <p:txBody>
          <a:bodyPr lIns="45719" tIns="45719" rIns="45719" bIns="45719"/>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11095176" y="6414760"/>
            <a:ext cx="258624" cy="248305"/>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03" name="Title 1"/>
          <p:cNvSpPr txBox="1"/>
          <p:nvPr>
            <p:ph type="title"/>
          </p:nvPr>
        </p:nvSpPr>
        <p:spPr>
          <a:xfrm>
            <a:off x="698920" y="682410"/>
            <a:ext cx="10794160" cy="4666332"/>
          </a:xfrm>
          <a:prstGeom prst="rect">
            <a:avLst/>
          </a:prstGeom>
        </p:spPr>
        <p:txBody>
          <a:bodyPr/>
          <a:lstStyle/>
          <a:p>
            <a:pPr algn="l">
              <a:defRPr b="1">
                <a:latin typeface="Roboto"/>
                <a:ea typeface="Roboto"/>
                <a:cs typeface="Roboto"/>
                <a:sym typeface="Roboto"/>
              </a:defRPr>
            </a:pPr>
            <a:r>
              <a:t>Accessibility in bitesize</a:t>
            </a:r>
          </a:p>
          <a:p>
            <a:pPr algn="l">
              <a:defRPr b="1">
                <a:latin typeface="Roboto"/>
                <a:ea typeface="Roboto"/>
                <a:cs typeface="Roboto"/>
                <a:sym typeface="Roboto"/>
              </a:defRPr>
            </a:pPr>
          </a:p>
          <a:p>
            <a:pPr algn="l">
              <a:defRPr b="1">
                <a:latin typeface="Roboto"/>
                <a:ea typeface="Roboto"/>
                <a:cs typeface="Roboto"/>
                <a:sym typeface="Roboto"/>
              </a:defRPr>
            </a:pPr>
          </a:p>
          <a:p>
            <a:pPr algn="l">
              <a:defRPr b="1">
                <a:latin typeface="Roboto"/>
                <a:ea typeface="Roboto"/>
                <a:cs typeface="Roboto"/>
                <a:sym typeface="Roboto"/>
              </a:defRPr>
            </a:pPr>
          </a:p>
          <a:p>
            <a:pPr algn="l">
              <a:defRPr b="1">
                <a:latin typeface="Roboto"/>
                <a:ea typeface="Roboto"/>
                <a:cs typeface="Roboto"/>
                <a:sym typeface="Roboto"/>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latin typeface="Roboto"/>
                <a:ea typeface="Roboto"/>
                <a:cs typeface="Roboto"/>
                <a:sym typeface="Roboto"/>
              </a:defRPr>
            </a:pPr>
            <a:r>
              <a:t>All pictures should have an </a:t>
            </a:r>
            <a:r>
              <a:rPr b="1"/>
              <a:t>Alt text</a:t>
            </a:r>
          </a:p>
          <a:p>
            <a:pPr marL="0" indent="0">
              <a:lnSpc>
                <a:spcPct val="150000"/>
              </a:lnSpc>
              <a:buSzTx/>
              <a:buNone/>
              <a:defRPr sz="3600">
                <a:latin typeface="Roboto"/>
                <a:ea typeface="Roboto"/>
                <a:cs typeface="Roboto"/>
                <a:sym typeface="Roboto"/>
              </a:defRPr>
            </a:pPr>
            <a:r>
              <a:t>so people with screen readers don’t miss any information</a:t>
            </a:r>
            <a:endParaRPr b="1"/>
          </a:p>
          <a:p>
            <a:pPr marL="0" indent="0">
              <a:lnSpc>
                <a:spcPct val="150000"/>
              </a:lnSpc>
              <a:buSzTx/>
              <a:buNone/>
              <a:defRPr sz="3600">
                <a:latin typeface="Roboto"/>
                <a:ea typeface="Roboto"/>
                <a:cs typeface="Roboto"/>
                <a:sym typeface="Roboto"/>
              </a:defRPr>
            </a:pPr>
            <a:r>
              <a:t>If you can’t add a proper alt text, </a:t>
            </a:r>
            <a:endParaRPr b="1"/>
          </a:p>
          <a:p>
            <a:pPr marL="0" indent="0">
              <a:lnSpc>
                <a:spcPct val="150000"/>
              </a:lnSpc>
              <a:buSzTx/>
              <a:buNone/>
              <a:defRPr sz="3600">
                <a:latin typeface="Roboto"/>
                <a:ea typeface="Roboto"/>
                <a:cs typeface="Roboto"/>
                <a:sym typeface="Roboto"/>
              </a:defRPr>
            </a:pPr>
            <a:r>
              <a:t>just describe it within your post in [square brackets]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36"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Capitalise hashtags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ontent Placeholder 2"/>
          <p:cNvSpPr txBox="1"/>
          <p:nvPr>
            <p:ph type="body" idx="1"/>
          </p:nvPr>
        </p:nvSpPr>
        <p:spPr>
          <a:xfrm>
            <a:off x="752212" y="880068"/>
            <a:ext cx="10687575" cy="5294229"/>
          </a:xfrm>
          <a:prstGeom prst="rect">
            <a:avLst/>
          </a:prstGeom>
        </p:spPr>
        <p:txBody>
          <a:bodyPr/>
          <a:lstStyle>
            <a:lvl1pPr marL="0" indent="0">
              <a:lnSpc>
                <a:spcPct val="150000"/>
              </a:lnSpc>
              <a:buSzTx/>
              <a:buNone/>
              <a:defRPr sz="3600">
                <a:latin typeface="Roboto"/>
                <a:ea typeface="Roboto"/>
                <a:cs typeface="Roboto"/>
                <a:sym typeface="Roboto"/>
              </a:defRPr>
            </a:lvl1pPr>
          </a:lstStyle>
          <a:p>
            <a:pPr/>
            <a:r>
              <a:t>#thisishardtoread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#thisishardtoread</a:t>
            </a:r>
            <a:endParaRPr b="1"/>
          </a:p>
          <a:p>
            <a:pPr marL="0" indent="0">
              <a:lnSpc>
                <a:spcPct val="150000"/>
              </a:lnSpc>
              <a:buSzTx/>
              <a:buNone/>
              <a:defRPr sz="3600">
                <a:latin typeface="Roboto"/>
                <a:ea typeface="Roboto"/>
                <a:cs typeface="Roboto"/>
                <a:sym typeface="Roboto"/>
              </a:defRPr>
            </a:pPr>
            <a:r>
              <a:t>#ThisIsEasierToRead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#thisishardtoread</a:t>
            </a:r>
            <a:endParaRPr b="1"/>
          </a:p>
          <a:p>
            <a:pPr marL="0" indent="0">
              <a:lnSpc>
                <a:spcPct val="150000"/>
              </a:lnSpc>
              <a:buSzTx/>
              <a:buNone/>
              <a:defRPr sz="3600">
                <a:solidFill>
                  <a:srgbClr val="BABABA"/>
                </a:solidFill>
                <a:latin typeface="Roboto"/>
                <a:ea typeface="Roboto"/>
                <a:cs typeface="Roboto"/>
                <a:sym typeface="Roboto"/>
              </a:defRPr>
            </a:pPr>
            <a:r>
              <a:t>#ThisIsEasierToRead</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latin typeface="Roboto"/>
                <a:ea typeface="Roboto"/>
                <a:cs typeface="Roboto"/>
                <a:sym typeface="Roboto"/>
              </a:defRPr>
            </a:pPr>
            <a:r>
              <a:t>#ThisIsHowtoFormatAnAccessibleHashtag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#thisishardertoread</a:t>
            </a:r>
            <a:endParaRPr b="1"/>
          </a:p>
          <a:p>
            <a:pPr marL="0" indent="0">
              <a:lnSpc>
                <a:spcPct val="150000"/>
              </a:lnSpc>
              <a:buSzTx/>
              <a:buNone/>
              <a:defRPr sz="3600">
                <a:solidFill>
                  <a:srgbClr val="BABABA"/>
                </a:solidFill>
                <a:latin typeface="Roboto"/>
                <a:ea typeface="Roboto"/>
                <a:cs typeface="Roboto"/>
                <a:sym typeface="Roboto"/>
              </a:defRPr>
            </a:pPr>
            <a:r>
              <a:t>#ThisIsEasierToRead</a:t>
            </a:r>
            <a:endParaRPr b="1"/>
          </a:p>
          <a:p>
            <a:pPr marL="0" indent="0">
              <a:lnSpc>
                <a:spcPct val="150000"/>
              </a:lnSpc>
              <a:buSzTx/>
              <a:buNone/>
              <a:defRPr sz="3600">
                <a:solidFill>
                  <a:srgbClr val="BABABA"/>
                </a:solidFill>
                <a:latin typeface="Roboto"/>
                <a:ea typeface="Roboto"/>
                <a:cs typeface="Roboto"/>
                <a:sym typeface="Roboto"/>
              </a:defRPr>
            </a:pPr>
          </a:p>
          <a:p>
            <a:pPr marL="0" indent="0">
              <a:lnSpc>
                <a:spcPct val="150000"/>
              </a:lnSpc>
              <a:buSzTx/>
              <a:buNone/>
              <a:defRPr sz="3600">
                <a:solidFill>
                  <a:srgbClr val="BABABA"/>
                </a:solidFill>
                <a:latin typeface="Roboto"/>
                <a:ea typeface="Roboto"/>
                <a:cs typeface="Roboto"/>
                <a:sym typeface="Roboto"/>
              </a:defRPr>
            </a:pPr>
            <a:r>
              <a:t>#ThisIsHowtoFormatAnAccessibleHashtag</a:t>
            </a:r>
            <a:endParaRPr b="1"/>
          </a:p>
          <a:p>
            <a:pPr marL="0" indent="0">
              <a:lnSpc>
                <a:spcPct val="150000"/>
              </a:lnSpc>
              <a:buSzTx/>
              <a:buNone/>
              <a:defRPr b="1" sz="6000">
                <a:latin typeface="Roboto"/>
                <a:ea typeface="Roboto"/>
                <a:cs typeface="Roboto"/>
                <a:sym typeface="Roboto"/>
              </a:defRPr>
            </a:pPr>
            <a:r>
              <a:t>#a11y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the word accessibility with the first and last letter of the word in white and the letters in between in yellow and numbered. There are 11 letter between the initial 'a' and the last 'y', that's why we say a11y" descr="the word accessibility with the first and last letter of the word in white and the letters in between in yellow and numbered. There are 11 letter between the initial 'a' and the last 'y', that's why we say a11y"/>
          <p:cNvPicPr>
            <a:picLocks noChangeAspect="1"/>
          </p:cNvPicPr>
          <p:nvPr/>
        </p:nvPicPr>
        <p:blipFill>
          <a:blip r:embed="rId3">
            <a:extLst/>
          </a:blip>
          <a:stretch>
            <a:fillRect/>
          </a:stretch>
        </p:blipFill>
        <p:spPr>
          <a:xfrm>
            <a:off x="0" y="-7040"/>
            <a:ext cx="12192000" cy="687208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54"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Add captions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Content Placeholder 2"/>
          <p:cNvSpPr txBox="1"/>
          <p:nvPr>
            <p:ph type="body" idx="1"/>
          </p:nvPr>
        </p:nvSpPr>
        <p:spPr>
          <a:xfrm>
            <a:off x="752212" y="880068"/>
            <a:ext cx="10687575" cy="5294229"/>
          </a:xfrm>
          <a:prstGeom prst="rect">
            <a:avLst/>
          </a:prstGeom>
        </p:spPr>
        <p:txBody>
          <a:bodyPr/>
          <a:lstStyle>
            <a:lvl1pPr marL="0" indent="0">
              <a:lnSpc>
                <a:spcPct val="150000"/>
              </a:lnSpc>
              <a:buSzTx/>
              <a:buNone/>
              <a:defRPr sz="3600">
                <a:latin typeface="Roboto"/>
                <a:ea typeface="Roboto"/>
                <a:cs typeface="Roboto"/>
                <a:sym typeface="Roboto"/>
              </a:defRPr>
            </a:lvl1pPr>
          </a:lstStyle>
          <a:p>
            <a:pPr/>
            <a:r>
              <a:t>Make sure people can understand your video, even if they can’t hear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Make sure people can understand your video, even if they can’t hear</a:t>
            </a:r>
          </a:p>
          <a:p>
            <a:pPr marL="0" indent="0">
              <a:lnSpc>
                <a:spcPct val="150000"/>
              </a:lnSpc>
              <a:buSzTx/>
              <a:buNone/>
              <a:defRPr sz="3600">
                <a:latin typeface="Roboto"/>
                <a:ea typeface="Roboto"/>
                <a:cs typeface="Roboto"/>
                <a:sym typeface="Roboto"/>
              </a:defRPr>
            </a:pPr>
            <a:r>
              <a:t>If there is no sound, say it, </a:t>
            </a:r>
            <a:endParaRPr b="1"/>
          </a:p>
          <a:p>
            <a:pPr marL="0" indent="0">
              <a:lnSpc>
                <a:spcPct val="150000"/>
              </a:lnSpc>
              <a:buSzTx/>
              <a:buNone/>
              <a:defRPr sz="3600">
                <a:latin typeface="Roboto"/>
                <a:ea typeface="Roboto"/>
                <a:cs typeface="Roboto"/>
                <a:sym typeface="Roboto"/>
              </a:defRPr>
            </a:pPr>
            <a:r>
              <a:t>so people who can’t hear </a:t>
            </a:r>
            <a:endParaRPr b="1"/>
          </a:p>
          <a:p>
            <a:pPr marL="0" indent="0">
              <a:lnSpc>
                <a:spcPct val="150000"/>
              </a:lnSpc>
              <a:buSzTx/>
              <a:buNone/>
              <a:defRPr sz="3600">
                <a:latin typeface="Roboto"/>
                <a:ea typeface="Roboto"/>
                <a:cs typeface="Roboto"/>
                <a:sym typeface="Roboto"/>
              </a:defRPr>
            </a:pPr>
            <a:r>
              <a:t>don’t think they are missing out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07"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Social Media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62"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Emoji</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ontent Placeholder 2"/>
          <p:cNvSpPr txBox="1"/>
          <p:nvPr>
            <p:ph type="body" idx="1"/>
          </p:nvPr>
        </p:nvSpPr>
        <p:spPr>
          <a:xfrm>
            <a:off x="595618" y="913624"/>
            <a:ext cx="11291584" cy="5294229"/>
          </a:xfrm>
          <a:prstGeom prst="rect">
            <a:avLst/>
          </a:prstGeom>
        </p:spPr>
        <p:txBody>
          <a:bodyPr/>
          <a:lstStyle/>
          <a:p>
            <a:pPr marL="0" indent="0">
              <a:lnSpc>
                <a:spcPct val="150000"/>
              </a:lnSpc>
              <a:buSzTx/>
              <a:buNone/>
              <a:defRPr sz="3600">
                <a:latin typeface="Roboto"/>
                <a:ea typeface="Roboto"/>
                <a:cs typeface="Roboto"/>
                <a:sym typeface="Roboto"/>
              </a:defRPr>
            </a:pPr>
            <a:r>
              <a:t>                            </a:t>
            </a:r>
            <a:endParaRPr b="1"/>
          </a:p>
          <a:p>
            <a:pPr marL="0" indent="0">
              <a:lnSpc>
                <a:spcPct val="150000"/>
              </a:lnSpc>
              <a:buSzTx/>
              <a:buNone/>
              <a:defRPr sz="3600">
                <a:latin typeface="Roboto"/>
                <a:ea typeface="Roboto"/>
                <a:cs typeface="Roboto"/>
                <a:sym typeface="Roboto"/>
              </a:defRPr>
            </a:pPr>
            <a:r>
              <a:t>			 = smiley face emoji</a:t>
            </a:r>
          </a:p>
        </p:txBody>
      </p:sp>
      <p:pic>
        <p:nvPicPr>
          <p:cNvPr id="165" name="emoji for smiley face" descr="emoji for smiley face"/>
          <p:cNvPicPr>
            <a:picLocks noChangeAspect="1"/>
          </p:cNvPicPr>
          <p:nvPr/>
        </p:nvPicPr>
        <p:blipFill>
          <a:blip r:embed="rId3">
            <a:extLst/>
          </a:blip>
          <a:stretch>
            <a:fillRect/>
          </a:stretch>
        </p:blipFill>
        <p:spPr>
          <a:xfrm>
            <a:off x="871194" y="913625"/>
            <a:ext cx="2409826" cy="21621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ntent Placeholder 2"/>
          <p:cNvSpPr txBox="1"/>
          <p:nvPr>
            <p:ph type="body" idx="1"/>
          </p:nvPr>
        </p:nvSpPr>
        <p:spPr>
          <a:xfrm>
            <a:off x="595618" y="913624"/>
            <a:ext cx="11291584" cy="5294229"/>
          </a:xfrm>
          <a:prstGeom prst="rect">
            <a:avLst/>
          </a:prstGeom>
        </p:spPr>
        <p:txBody>
          <a:bodyPr/>
          <a:lstStyle/>
          <a:p>
            <a:pPr marL="0" indent="0">
              <a:lnSpc>
                <a:spcPct val="150000"/>
              </a:lnSpc>
              <a:buSzTx/>
              <a:buNone/>
              <a:defRPr sz="3600">
                <a:latin typeface="Roboto"/>
                <a:ea typeface="Roboto"/>
                <a:cs typeface="Roboto"/>
                <a:sym typeface="Roboto"/>
              </a:defRPr>
            </a:pPr>
            <a:r>
              <a:t>                            </a:t>
            </a:r>
            <a:endParaRPr b="1"/>
          </a:p>
          <a:p>
            <a:pPr marL="0" indent="0">
              <a:lnSpc>
                <a:spcPct val="150000"/>
              </a:lnSpc>
              <a:buSzTx/>
              <a:buNone/>
              <a:defRPr sz="3600">
                <a:latin typeface="Roboto"/>
                <a:ea typeface="Roboto"/>
                <a:cs typeface="Roboto"/>
                <a:sym typeface="Roboto"/>
              </a:defRPr>
            </a:pPr>
            <a:r>
              <a:t>			 = smiley face emoji</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latin typeface="Roboto"/>
                <a:ea typeface="Roboto"/>
                <a:cs typeface="Roboto"/>
                <a:sym typeface="Roboto"/>
              </a:defRPr>
            </a:pPr>
            <a:r>
              <a:t>Only use them in addition to written text, not instead</a:t>
            </a:r>
          </a:p>
        </p:txBody>
      </p:sp>
      <p:pic>
        <p:nvPicPr>
          <p:cNvPr id="170" name="emoji for smiley face" descr="emoji for smiley face"/>
          <p:cNvPicPr>
            <a:picLocks noChangeAspect="1"/>
          </p:cNvPicPr>
          <p:nvPr/>
        </p:nvPicPr>
        <p:blipFill>
          <a:blip r:embed="rId2">
            <a:extLst/>
          </a:blip>
          <a:stretch>
            <a:fillRect/>
          </a:stretch>
        </p:blipFill>
        <p:spPr>
          <a:xfrm>
            <a:off x="871194" y="913625"/>
            <a:ext cx="2409826" cy="21621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Content Placeholder 2"/>
          <p:cNvSpPr txBox="1"/>
          <p:nvPr>
            <p:ph type="body" idx="1"/>
          </p:nvPr>
        </p:nvSpPr>
        <p:spPr>
          <a:xfrm>
            <a:off x="595618" y="913624"/>
            <a:ext cx="11291584" cy="5294229"/>
          </a:xfrm>
          <a:prstGeom prst="rect">
            <a:avLst/>
          </a:prstGeom>
        </p:spPr>
        <p:txBody>
          <a:bodyPr/>
          <a:lstStyle/>
          <a:p>
            <a:pPr marL="0" indent="0">
              <a:lnSpc>
                <a:spcPct val="150000"/>
              </a:lnSpc>
              <a:buSzTx/>
              <a:buNone/>
              <a:defRPr sz="3600">
                <a:latin typeface="Roboto"/>
                <a:ea typeface="Roboto"/>
                <a:cs typeface="Roboto"/>
                <a:sym typeface="Roboto"/>
              </a:defRPr>
            </a:pPr>
            <a:r>
              <a:t>                            </a:t>
            </a:r>
            <a:endParaRPr b="1"/>
          </a:p>
          <a:p>
            <a:pPr marL="0" indent="0">
              <a:lnSpc>
                <a:spcPct val="150000"/>
              </a:lnSpc>
              <a:buSzTx/>
              <a:buNone/>
              <a:defRPr sz="3600">
                <a:latin typeface="Roboto"/>
                <a:ea typeface="Roboto"/>
                <a:cs typeface="Roboto"/>
                <a:sym typeface="Roboto"/>
              </a:defRPr>
            </a:pPr>
            <a:r>
              <a:t>			 = smiley face emoji</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solidFill>
                  <a:srgbClr val="BABABA"/>
                </a:solidFill>
                <a:latin typeface="Roboto"/>
                <a:ea typeface="Roboto"/>
                <a:cs typeface="Roboto"/>
                <a:sym typeface="Roboto"/>
              </a:defRPr>
            </a:pPr>
            <a:r>
              <a:t>Only use them in addition to written text, not instead</a:t>
            </a:r>
            <a:endParaRPr b="1"/>
          </a:p>
          <a:p>
            <a:pPr marL="0" indent="0">
              <a:lnSpc>
                <a:spcPct val="150000"/>
              </a:lnSpc>
              <a:buSzTx/>
              <a:buNone/>
              <a:defRPr sz="3600">
                <a:latin typeface="Roboto"/>
                <a:ea typeface="Roboto"/>
                <a:cs typeface="Roboto"/>
                <a:sym typeface="Roboto"/>
              </a:defRPr>
            </a:pPr>
            <a:r>
              <a:t>Best to use them at the end</a:t>
            </a:r>
          </a:p>
        </p:txBody>
      </p:sp>
      <p:pic>
        <p:nvPicPr>
          <p:cNvPr id="173" name="emoji for smiley face" descr="emoji for smiley face"/>
          <p:cNvPicPr>
            <a:picLocks noChangeAspect="1"/>
          </p:cNvPicPr>
          <p:nvPr/>
        </p:nvPicPr>
        <p:blipFill>
          <a:blip r:embed="rId2">
            <a:extLst/>
          </a:blip>
          <a:stretch>
            <a:fillRect/>
          </a:stretch>
        </p:blipFill>
        <p:spPr>
          <a:xfrm>
            <a:off x="871194" y="913625"/>
            <a:ext cx="2409826" cy="216217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75" name="Title 1"/>
          <p:cNvSpPr txBox="1"/>
          <p:nvPr>
            <p:ph type="ctrTitle"/>
          </p:nvPr>
        </p:nvSpPr>
        <p:spPr>
          <a:xfrm>
            <a:off x="560582" y="2340529"/>
            <a:ext cx="11070836" cy="2790764"/>
          </a:xfrm>
          <a:prstGeom prst="rect">
            <a:avLst/>
          </a:prstGeom>
        </p:spPr>
        <p:txBody>
          <a:bodyPr/>
          <a:lstStyle/>
          <a:p>
            <a:pPr algn="l" defTabSz="896111">
              <a:lnSpc>
                <a:spcPct val="200000"/>
              </a:lnSpc>
              <a:defRPr b="1" sz="5880">
                <a:latin typeface="Roboto"/>
                <a:ea typeface="Roboto"/>
                <a:cs typeface="Roboto"/>
                <a:sym typeface="Roboto"/>
              </a:defRPr>
            </a:pPr>
            <a:r>
              <a:t>Hashtags and mentions </a:t>
            </a:r>
            <a:br/>
            <a:r>
              <a:t>at the end</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ontent Placeholder 2"/>
          <p:cNvSpPr txBox="1"/>
          <p:nvPr>
            <p:ph type="body" idx="1"/>
          </p:nvPr>
        </p:nvSpPr>
        <p:spPr>
          <a:xfrm>
            <a:off x="752212" y="880068"/>
            <a:ext cx="10687575" cy="5294229"/>
          </a:xfrm>
          <a:prstGeom prst="rect">
            <a:avLst/>
          </a:prstGeom>
        </p:spPr>
        <p:txBody>
          <a:bodyPr/>
          <a:lstStyle>
            <a:lvl1pPr marL="0" indent="0">
              <a:lnSpc>
                <a:spcPct val="150000"/>
              </a:lnSpc>
              <a:buSzTx/>
              <a:buNone/>
              <a:defRPr sz="3600">
                <a:latin typeface="Roboto"/>
                <a:ea typeface="Roboto"/>
                <a:cs typeface="Roboto"/>
                <a:sym typeface="Roboto"/>
              </a:defRPr>
            </a:lvl1pPr>
          </a:lstStyle>
          <a:p>
            <a:pPr/>
            <a:r>
              <a:t># and @ are said aloud by screen readers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 and @ are said aloud by screen readers</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latin typeface="Roboto"/>
                <a:ea typeface="Roboto"/>
                <a:cs typeface="Roboto"/>
                <a:sym typeface="Roboto"/>
              </a:defRPr>
            </a:pPr>
            <a:r>
              <a:t>Add them after the text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 and @ are said aloud by screen readers</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solidFill>
                  <a:srgbClr val="BABABA"/>
                </a:solidFill>
                <a:latin typeface="Roboto"/>
                <a:ea typeface="Roboto"/>
                <a:cs typeface="Roboto"/>
                <a:sym typeface="Roboto"/>
              </a:defRPr>
            </a:pPr>
            <a:r>
              <a:t>Add them after the text</a:t>
            </a:r>
            <a:endParaRPr b="1"/>
          </a:p>
          <a:p>
            <a:pPr marL="0" indent="0">
              <a:lnSpc>
                <a:spcPct val="150000"/>
              </a:lnSpc>
              <a:buSzTx/>
              <a:buNone/>
              <a:defRPr sz="3600">
                <a:latin typeface="Roboto"/>
                <a:ea typeface="Roboto"/>
                <a:cs typeface="Roboto"/>
                <a:sym typeface="Roboto"/>
              </a:defRPr>
            </a:pPr>
            <a:r>
              <a:t>It will make it easier to understand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89"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Avoid writing in capital letters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latin typeface="Roboto"/>
                <a:ea typeface="Roboto"/>
                <a:cs typeface="Roboto"/>
                <a:sym typeface="Roboto"/>
              </a:defRPr>
            </a:pPr>
            <a:r>
              <a:t>You lose the shape of the word, </a:t>
            </a:r>
            <a:endParaRPr b="1"/>
          </a:p>
          <a:p>
            <a:pPr marL="0" indent="0">
              <a:lnSpc>
                <a:spcPct val="150000"/>
              </a:lnSpc>
              <a:buSzTx/>
              <a:buNone/>
              <a:defRPr sz="3600">
                <a:latin typeface="Roboto"/>
                <a:ea typeface="Roboto"/>
                <a:cs typeface="Roboto"/>
                <a:sym typeface="Roboto"/>
              </a:defRPr>
            </a:pPr>
            <a:r>
              <a:t>so it’s harder to read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44444"/>
        </a:solidFill>
      </p:bgPr>
    </p:bg>
    <p:spTree>
      <p:nvGrpSpPr>
        <p:cNvPr id="1" name=""/>
        <p:cNvGrpSpPr/>
        <p:nvPr/>
      </p:nvGrpSpPr>
      <p:grpSpPr>
        <a:xfrm>
          <a:off x="0" y="0"/>
          <a:ext cx="0" cy="0"/>
          <a:chOff x="0" y="0"/>
          <a:chExt cx="0" cy="0"/>
        </a:xfrm>
      </p:grpSpPr>
      <p:sp>
        <p:nvSpPr>
          <p:cNvPr id="111" name="Title 1"/>
          <p:cNvSpPr txBox="1"/>
          <p:nvPr>
            <p:ph type="ctrTitle"/>
          </p:nvPr>
        </p:nvSpPr>
        <p:spPr>
          <a:xfrm>
            <a:off x="769087" y="900730"/>
            <a:ext cx="10653826" cy="3835037"/>
          </a:xfrm>
          <a:prstGeom prst="rect">
            <a:avLst/>
          </a:prstGeom>
        </p:spPr>
        <p:txBody>
          <a:bodyPr/>
          <a:lstStyle>
            <a:lvl1pPr algn="l">
              <a:lnSpc>
                <a:spcPct val="150000"/>
              </a:lnSpc>
              <a:defRPr sz="5700">
                <a:solidFill>
                  <a:schemeClr val="accent4"/>
                </a:solidFill>
                <a:latin typeface="Roboto"/>
                <a:ea typeface="Roboto"/>
                <a:cs typeface="Roboto"/>
                <a:sym typeface="Roboto"/>
              </a:defRPr>
            </a:lvl1pPr>
          </a:lstStyle>
          <a:p>
            <a:pPr/>
            <a:r>
              <a:t>To reach your audience, you need to make sure everyone can access your posts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You lose the shape of the word, </a:t>
            </a:r>
            <a:endParaRPr b="1"/>
          </a:p>
          <a:p>
            <a:pPr marL="0" indent="0">
              <a:lnSpc>
                <a:spcPct val="150000"/>
              </a:lnSpc>
              <a:buSzTx/>
              <a:buNone/>
              <a:defRPr sz="3600">
                <a:solidFill>
                  <a:srgbClr val="BABABA"/>
                </a:solidFill>
                <a:latin typeface="Roboto"/>
                <a:ea typeface="Roboto"/>
                <a:cs typeface="Roboto"/>
                <a:sym typeface="Roboto"/>
              </a:defRPr>
            </a:pPr>
            <a:r>
              <a:t>so it’s harder to read </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latin typeface="Roboto"/>
                <a:ea typeface="Roboto"/>
                <a:cs typeface="Roboto"/>
                <a:sym typeface="Roboto"/>
              </a:defRPr>
            </a:pPr>
            <a:r>
              <a:t>…and it can be interpreted as shouting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97" name="Title 1"/>
          <p:cNvSpPr txBox="1"/>
          <p:nvPr>
            <p:ph type="title"/>
          </p:nvPr>
        </p:nvSpPr>
        <p:spPr>
          <a:xfrm>
            <a:off x="680482" y="1584252"/>
            <a:ext cx="10653825" cy="2052085"/>
          </a:xfrm>
          <a:prstGeom prst="rect">
            <a:avLst/>
          </a:prstGeom>
        </p:spPr>
        <p:txBody>
          <a:bodyPr/>
          <a:lstStyle/>
          <a:p>
            <a:pPr algn="l" defTabSz="777240">
              <a:defRPr sz="4590">
                <a:latin typeface="Roboto"/>
                <a:ea typeface="Roboto"/>
                <a:cs typeface="Roboto"/>
                <a:sym typeface="Roboto"/>
              </a:defRPr>
            </a:pPr>
            <a:br/>
            <a:br/>
            <a:r>
              <a:rPr b="1"/>
              <a:t>Do you want to learn more?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201" name="Title 1"/>
          <p:cNvSpPr txBox="1"/>
          <p:nvPr>
            <p:ph type="title"/>
          </p:nvPr>
        </p:nvSpPr>
        <p:spPr>
          <a:xfrm>
            <a:off x="745842" y="1601839"/>
            <a:ext cx="10700316" cy="3108502"/>
          </a:xfrm>
          <a:prstGeom prst="rect">
            <a:avLst/>
          </a:prstGeom>
          <a:solidFill>
            <a:schemeClr val="accent4"/>
          </a:solidFill>
        </p:spPr>
        <p:txBody>
          <a:bodyPr/>
          <a:lstStyle>
            <a:lvl1pPr>
              <a:defRPr b="1" sz="6600">
                <a:latin typeface="Roboto"/>
                <a:ea typeface="Roboto"/>
                <a:cs typeface="Roboto"/>
                <a:sym typeface="Roboto"/>
              </a:defRPr>
            </a:lvl1pP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15" name="Title 1"/>
          <p:cNvSpPr txBox="1"/>
          <p:nvPr>
            <p:ph type="ctrTitle"/>
          </p:nvPr>
        </p:nvSpPr>
        <p:spPr>
          <a:xfrm>
            <a:off x="698919" y="943582"/>
            <a:ext cx="10794162" cy="2746979"/>
          </a:xfrm>
          <a:prstGeom prst="rect">
            <a:avLst/>
          </a:prstGeom>
        </p:spPr>
        <p:txBody>
          <a:bodyPr/>
          <a:lstStyle>
            <a:lvl1pPr algn="l">
              <a:defRPr b="1">
                <a:latin typeface="Roboto"/>
                <a:ea typeface="Roboto"/>
                <a:cs typeface="Roboto"/>
                <a:sym typeface="Roboto"/>
              </a:defRPr>
            </a:lvl1pPr>
          </a:lstStyle>
          <a:p>
            <a:pPr/>
            <a:r>
              <a:t>Use plain English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Content Placeholder 2"/>
          <p:cNvSpPr txBox="1"/>
          <p:nvPr>
            <p:ph type="body" idx="1"/>
          </p:nvPr>
        </p:nvSpPr>
        <p:spPr>
          <a:xfrm>
            <a:off x="752212" y="880068"/>
            <a:ext cx="10687575" cy="5294229"/>
          </a:xfrm>
          <a:prstGeom prst="rect">
            <a:avLst/>
          </a:prstGeom>
        </p:spPr>
        <p:txBody>
          <a:bodyPr/>
          <a:lstStyle>
            <a:lvl1pPr marL="0" indent="0">
              <a:lnSpc>
                <a:spcPct val="150000"/>
              </a:lnSpc>
              <a:buSzTx/>
              <a:buNone/>
              <a:defRPr sz="3600">
                <a:latin typeface="Roboto"/>
                <a:ea typeface="Roboto"/>
                <a:cs typeface="Roboto"/>
                <a:sym typeface="Roboto"/>
              </a:defRPr>
            </a:lvl1pPr>
          </a:lstStyle>
          <a:p>
            <a:pPr/>
            <a:r>
              <a:t>Avoid jargon and use clear, simple language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ntent Placeholder 2"/>
          <p:cNvSpPr txBox="1"/>
          <p:nvPr>
            <p:ph type="body" idx="1"/>
          </p:nvPr>
        </p:nvSpPr>
        <p:spPr>
          <a:xfrm>
            <a:off x="752212" y="880068"/>
            <a:ext cx="10687575" cy="5294229"/>
          </a:xfrm>
          <a:prstGeom prst="rect">
            <a:avLst/>
          </a:prstGeom>
        </p:spPr>
        <p:txBody>
          <a:bodyPr/>
          <a:lstStyle/>
          <a:p>
            <a:pPr marL="0" indent="0">
              <a:lnSpc>
                <a:spcPct val="150000"/>
              </a:lnSpc>
              <a:buSzTx/>
              <a:buNone/>
              <a:defRPr sz="3600">
                <a:solidFill>
                  <a:srgbClr val="BABABA"/>
                </a:solidFill>
                <a:latin typeface="Roboto"/>
                <a:ea typeface="Roboto"/>
                <a:cs typeface="Roboto"/>
                <a:sym typeface="Roboto"/>
              </a:defRPr>
            </a:pPr>
            <a:r>
              <a:t>Avoid jargon and use clear, simple language</a:t>
            </a:r>
            <a:endParaRPr b="1"/>
          </a:p>
          <a:p>
            <a:pPr marL="0" indent="0">
              <a:lnSpc>
                <a:spcPct val="150000"/>
              </a:lnSpc>
              <a:buSzTx/>
              <a:buNone/>
              <a:defRPr sz="3600">
                <a:latin typeface="Roboto"/>
                <a:ea typeface="Roboto"/>
                <a:cs typeface="Roboto"/>
                <a:sym typeface="Roboto"/>
              </a:defRPr>
            </a:pPr>
          </a:p>
          <a:p>
            <a:pPr marL="0" indent="0">
              <a:lnSpc>
                <a:spcPct val="150000"/>
              </a:lnSpc>
              <a:buSzTx/>
              <a:buNone/>
              <a:defRPr sz="3600">
                <a:latin typeface="Roboto"/>
                <a:ea typeface="Roboto"/>
                <a:cs typeface="Roboto"/>
                <a:sym typeface="Roboto"/>
              </a:defRPr>
            </a:pPr>
            <a:r>
              <a:t>If you’re creating a longer post on platforms like Facebook or LinkedIn, </a:t>
            </a:r>
            <a:endParaRPr b="1"/>
          </a:p>
          <a:p>
            <a:pPr marL="0" indent="0">
              <a:lnSpc>
                <a:spcPct val="150000"/>
              </a:lnSpc>
              <a:buSzTx/>
              <a:buNone/>
              <a:defRPr sz="3600">
                <a:latin typeface="Roboto"/>
                <a:ea typeface="Roboto"/>
                <a:cs typeface="Roboto"/>
                <a:sym typeface="Roboto"/>
              </a:defRPr>
            </a:pPr>
            <a:r>
              <a:t>use line breaks to break up your 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121" name="Title 1"/>
          <p:cNvSpPr txBox="1"/>
          <p:nvPr>
            <p:ph type="ctrTitle"/>
          </p:nvPr>
        </p:nvSpPr>
        <p:spPr>
          <a:xfrm>
            <a:off x="698919" y="943582"/>
            <a:ext cx="10794162" cy="5288542"/>
          </a:xfrm>
          <a:prstGeom prst="rect">
            <a:avLst/>
          </a:prstGeom>
        </p:spPr>
        <p:txBody>
          <a:bodyPr/>
          <a:lstStyle/>
          <a:p>
            <a:pPr algn="l">
              <a:lnSpc>
                <a:spcPct val="200000"/>
              </a:lnSpc>
              <a:defRPr b="1">
                <a:latin typeface="Roboto"/>
                <a:ea typeface="Roboto"/>
                <a:cs typeface="Roboto"/>
                <a:sym typeface="Roboto"/>
              </a:defRPr>
            </a:pPr>
            <a:r>
              <a:t>Alt text</a:t>
            </a:r>
            <a:br/>
            <a:r>
              <a:rPr b="0" sz="3600"/>
              <a:t>= Alternative text</a:t>
            </a:r>
            <a:br>
              <a:rPr b="0" sz="3600"/>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2 kitten in a paper bag" descr="2 kitten in a paper bag"/>
          <p:cNvPicPr>
            <a:picLocks noChangeAspect="1"/>
          </p:cNvPicPr>
          <p:nvPr/>
        </p:nvPicPr>
        <p:blipFill>
          <a:blip r:embed="rId3">
            <a:extLst/>
          </a:blip>
          <a:stretch>
            <a:fillRect/>
          </a:stretch>
        </p:blipFill>
        <p:spPr>
          <a:xfrm>
            <a:off x="1287262" y="666556"/>
            <a:ext cx="9487178" cy="55248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2 kitten in a paper bag" descr="2 kitten in a paper bag"/>
          <p:cNvPicPr>
            <a:picLocks noChangeAspect="1"/>
          </p:cNvPicPr>
          <p:nvPr/>
        </p:nvPicPr>
        <p:blipFill>
          <a:blip r:embed="rId2">
            <a:extLst/>
          </a:blip>
          <a:stretch>
            <a:fillRect/>
          </a:stretch>
        </p:blipFill>
        <p:spPr>
          <a:xfrm>
            <a:off x="1287262" y="666556"/>
            <a:ext cx="9487178" cy="5524886"/>
          </a:xfrm>
          <a:prstGeom prst="rect">
            <a:avLst/>
          </a:prstGeom>
          <a:ln w="12700">
            <a:miter lim="400000"/>
          </a:ln>
        </p:spPr>
      </p:pic>
      <p:sp>
        <p:nvSpPr>
          <p:cNvPr id="130" name="Rectangle 1"/>
          <p:cNvSpPr/>
          <p:nvPr/>
        </p:nvSpPr>
        <p:spPr>
          <a:xfrm>
            <a:off x="1853235" y="1282451"/>
            <a:ext cx="8485528" cy="1310639"/>
          </a:xfrm>
          <a:prstGeom prst="rect">
            <a:avLst/>
          </a:prstGeom>
          <a:solidFill>
            <a:srgbClr val="404040"/>
          </a:solidFill>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4000">
                <a:solidFill>
                  <a:schemeClr val="accent4"/>
                </a:solidFill>
                <a:latin typeface="Roboto"/>
                <a:ea typeface="Roboto"/>
                <a:cs typeface="Roboto"/>
                <a:sym typeface="Roboto"/>
              </a:defRPr>
            </a:lvl1pPr>
          </a:lstStyle>
          <a:p>
            <a:pPr/>
            <a:r>
              <a:t>alt = “2 cute kittens in a paper bag”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