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.jpeg" ContentType="image/jpeg"/>
  <Override PartName="/ppt/media/image2.jpeg" ContentType="image/jpeg"/>
  <Override PartName="/ppt/media/image3.jpe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www.designhub.it/smartdesign/2017/09/24/design-assistive-technology-equipments-auxiliary-performance-everyday-life-activities-elderly-disabled-people-socially-institutionalised_majorthesis_gruppo04/" TargetMode="External"/><Relationship Id="rId4" Type="http://schemas.openxmlformats.org/officeDocument/2006/relationships/hyperlink" Target="https://www.24a11y.com/2018/i-used-a-switch-control-for-a-day/" TargetMode="Externa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Hi, my name is Stéphanie</a:t>
            </a:r>
          </a:p>
          <a:p>
            <a:pPr/>
          </a:p>
          <a:p>
            <a:pPr/>
            <a:r>
              <a:t>and I’m a service designer  living in Scotland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join a meet up group about accessibility</a:t>
            </a:r>
          </a:p>
          <a:p>
            <a:pPr/>
            <a:r>
              <a:t>follow disabled people on Twitter or LinkedIn and learn from them</a:t>
            </a:r>
          </a:p>
          <a:p>
            <a:pPr/>
          </a:p>
          <a:p>
            <a:pPr/>
            <a:r>
              <a:t>You don’t need to become an expert, but do make a start</a:t>
            </a:r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short video is about people using assistive technologies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Here you can see a few examples with:</a:t>
            </a:r>
          </a:p>
          <a:p>
            <a:pPr/>
            <a:r>
              <a:t> a woman using a mouth stick to use a keyboard,</a:t>
            </a:r>
          </a:p>
          <a:p>
            <a:pPr/>
            <a:r>
              <a:t> a man holding a switch which is a tool to help you navigate a website or an app</a:t>
            </a:r>
          </a:p>
          <a:p>
            <a:pPr/>
            <a:r>
              <a:t>someone using a Braille keyboard </a:t>
            </a:r>
          </a:p>
          <a:p>
            <a:pPr/>
            <a:r>
              <a:t>and a keyboard for people with a low vision</a:t>
            </a:r>
          </a:p>
          <a:p>
            <a:pPr/>
          </a:p>
          <a:p>
            <a:pPr/>
          </a:p>
          <a:p>
            <a:pPr/>
            <a:r>
              <a:t>Photos from these websites: https://shaylanassistivetechnology.weebly.com/computer-access-supports.html</a:t>
            </a:r>
          </a:p>
          <a:p>
            <a:pPr/>
            <a:r>
              <a:t>https://www.ergocanada.com/detailed_specification_pages/maltron_keyboards_mouth_head_stick_keyboard.html</a:t>
            </a:r>
          </a:p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http://www.designhub.it/smartdesign/2017/09/24/design-assistive-technology-equipments-auxiliary-performance-everyday-life-activities-elderly-disabled-people-socially-institutionalised_majorthesis_gruppo04/</a:t>
            </a:r>
          </a:p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https://www.24a11y.com/2018/i-used-a-switch-control-for-a-day/</a:t>
            </a:r>
          </a:p>
          <a:p>
            <a:pPr/>
            <a:r>
              <a:t>https://www.worthingtonlibraries.org/sites/default/files/styles/teaser_standard/public/images/promotions/Assistive%20Technologies.jpg?h=4915d655&amp;itok=Ic-yV5zf</a:t>
            </a:r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Well you can try yourself!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you’re not too sure, this is how these keys look like on most keyboards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 you can use the settings of your browser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LinkedIn when you Zoom at 400%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Try posting  or reading something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 remember!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1.png"/><Relationship Id="rId7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698920" y="682410"/>
            <a:ext cx="10794160" cy="4666332"/>
          </a:xfrm>
          <a:prstGeom prst="rect">
            <a:avLst/>
          </a:prstGeom>
        </p:spPr>
        <p:txBody>
          <a:bodyPr/>
          <a:lstStyle/>
          <a:p>
            <a:pPr algn="l">
              <a:defRPr b="1">
                <a:latin typeface="Roboto"/>
                <a:ea typeface="Roboto"/>
                <a:cs typeface="Roboto"/>
                <a:sym typeface="Roboto"/>
              </a:defRPr>
            </a:pPr>
            <a:r>
              <a:t>Accessibility in bitesize</a:t>
            </a:r>
          </a:p>
          <a:p>
            <a:pPr algn="l">
              <a:defRPr b="1">
                <a:latin typeface="Roboto"/>
                <a:ea typeface="Roboto"/>
                <a:cs typeface="Roboto"/>
                <a:sym typeface="Roboto"/>
              </a:defRPr>
            </a:pPr>
          </a:p>
          <a:p>
            <a:pPr algn="l">
              <a:defRPr b="1">
                <a:latin typeface="Roboto"/>
                <a:ea typeface="Roboto"/>
                <a:cs typeface="Roboto"/>
                <a:sym typeface="Roboto"/>
              </a:defRPr>
            </a:pPr>
          </a:p>
          <a:p>
            <a:pPr algn="l">
              <a:defRPr b="1">
                <a:latin typeface="Roboto"/>
                <a:ea typeface="Roboto"/>
                <a:cs typeface="Roboto"/>
                <a:sym typeface="Roboto"/>
              </a:defRPr>
            </a:pPr>
          </a:p>
          <a:p>
            <a:pPr algn="l">
              <a:defRPr b="1">
                <a:latin typeface="Roboto"/>
                <a:ea typeface="Roboto"/>
                <a:cs typeface="Roboto"/>
                <a:sym typeface="Roboto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2"/>
          <p:cNvSpPr/>
          <p:nvPr/>
        </p:nvSpPr>
        <p:spPr>
          <a:xfrm>
            <a:off x="0" y="0"/>
            <a:ext cx="6981381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Title 1"/>
          <p:cNvSpPr txBox="1"/>
          <p:nvPr>
            <p:ph type="title"/>
          </p:nvPr>
        </p:nvSpPr>
        <p:spPr>
          <a:xfrm>
            <a:off x="974261" y="626521"/>
            <a:ext cx="5337774" cy="973772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lnSpc>
                <a:spcPct val="150000"/>
              </a:lnSpc>
              <a:defRPr b="1" sz="5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Try yourself!</a:t>
            </a:r>
          </a:p>
        </p:txBody>
      </p:sp>
      <p:sp>
        <p:nvSpPr>
          <p:cNvPr id="127" name="TextBox 5"/>
          <p:cNvSpPr txBox="1"/>
          <p:nvPr/>
        </p:nvSpPr>
        <p:spPr>
          <a:xfrm>
            <a:off x="978091" y="1960880"/>
            <a:ext cx="5867962" cy="23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 sz="2700">
                <a:latin typeface="Roboto"/>
                <a:ea typeface="Roboto"/>
                <a:cs typeface="Roboto"/>
                <a:sym typeface="Roboto"/>
              </a:defRPr>
            </a:pPr>
            <a:r>
              <a:t>Don’t use your mouse</a:t>
            </a:r>
            <a:r>
              <a:rPr b="0"/>
              <a:t> and instead: </a:t>
            </a:r>
            <a:endParaRPr b="0"/>
          </a:p>
          <a:p>
            <a:pPr>
              <a:lnSpc>
                <a:spcPct val="150000"/>
              </a:lnSpc>
              <a:defRPr b="1" sz="2700">
                <a:latin typeface="Roboto"/>
                <a:ea typeface="Roboto"/>
                <a:cs typeface="Roboto"/>
                <a:sym typeface="Roboto"/>
              </a:defRPr>
            </a:pPr>
            <a:endParaRPr b="0"/>
          </a:p>
          <a:p>
            <a:pPr marL="457200" indent="-457200">
              <a:lnSpc>
                <a:spcPct val="150000"/>
              </a:lnSpc>
              <a:buSzPct val="100000"/>
              <a:buFont typeface="Arial"/>
              <a:buChar char="•"/>
              <a:defRPr sz="2700">
                <a:latin typeface="Roboto"/>
                <a:ea typeface="Roboto"/>
                <a:cs typeface="Roboto"/>
                <a:sym typeface="Roboto"/>
              </a:defRPr>
            </a:pPr>
            <a:r>
              <a:t>Use the Tab key to move forward </a:t>
            </a:r>
          </a:p>
          <a:p>
            <a:pPr marL="457200" indent="-457200">
              <a:lnSpc>
                <a:spcPct val="150000"/>
              </a:lnSpc>
              <a:buSzPct val="100000"/>
              <a:buFont typeface="Arial"/>
              <a:buChar char="•"/>
              <a:defRPr sz="2700">
                <a:latin typeface="Roboto"/>
                <a:ea typeface="Roboto"/>
                <a:cs typeface="Roboto"/>
                <a:sym typeface="Roboto"/>
              </a:defRPr>
            </a:pPr>
            <a:r>
              <a:t>Shift and the tab key to move 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2"/>
          <p:cNvSpPr/>
          <p:nvPr/>
        </p:nvSpPr>
        <p:spPr>
          <a:xfrm>
            <a:off x="0" y="0"/>
            <a:ext cx="6981381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Title 1"/>
          <p:cNvSpPr txBox="1"/>
          <p:nvPr>
            <p:ph type="title"/>
          </p:nvPr>
        </p:nvSpPr>
        <p:spPr>
          <a:xfrm>
            <a:off x="974261" y="626521"/>
            <a:ext cx="5337774" cy="973772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lnSpc>
                <a:spcPct val="150000"/>
              </a:lnSpc>
              <a:defRPr b="1" sz="5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Try yourself!</a:t>
            </a:r>
          </a:p>
        </p:txBody>
      </p:sp>
      <p:pic>
        <p:nvPicPr>
          <p:cNvPr id="131" name="shift and tab keys" descr="shift and tab keys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50467" y="2044828"/>
            <a:ext cx="2198590" cy="202887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extBox 5"/>
          <p:cNvSpPr txBox="1"/>
          <p:nvPr/>
        </p:nvSpPr>
        <p:spPr>
          <a:xfrm>
            <a:off x="978091" y="1960880"/>
            <a:ext cx="5867962" cy="23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 sz="2700">
                <a:latin typeface="Roboto"/>
                <a:ea typeface="Roboto"/>
                <a:cs typeface="Roboto"/>
                <a:sym typeface="Roboto"/>
              </a:defRPr>
            </a:pPr>
            <a:r>
              <a:t>Don’t use your mouse</a:t>
            </a:r>
            <a:r>
              <a:rPr b="0"/>
              <a:t> and instead: </a:t>
            </a:r>
            <a:endParaRPr b="0"/>
          </a:p>
          <a:p>
            <a:pPr>
              <a:lnSpc>
                <a:spcPct val="150000"/>
              </a:lnSpc>
              <a:defRPr b="1" sz="2700">
                <a:latin typeface="Roboto"/>
                <a:ea typeface="Roboto"/>
                <a:cs typeface="Roboto"/>
                <a:sym typeface="Roboto"/>
              </a:defRPr>
            </a:pPr>
            <a:endParaRPr b="0"/>
          </a:p>
          <a:p>
            <a:pPr marL="457200" indent="-457200">
              <a:lnSpc>
                <a:spcPct val="150000"/>
              </a:lnSpc>
              <a:buSzPct val="100000"/>
              <a:buFont typeface="Arial"/>
              <a:buChar char="•"/>
              <a:defRPr sz="2700">
                <a:latin typeface="Roboto"/>
                <a:ea typeface="Roboto"/>
                <a:cs typeface="Roboto"/>
                <a:sym typeface="Roboto"/>
              </a:defRPr>
            </a:pPr>
            <a:r>
              <a:t>Use the Tab key to move forward </a:t>
            </a:r>
          </a:p>
          <a:p>
            <a:pPr marL="457200" indent="-457200">
              <a:lnSpc>
                <a:spcPct val="150000"/>
              </a:lnSpc>
              <a:buSzPct val="100000"/>
              <a:buFont typeface="Arial"/>
              <a:buChar char="•"/>
              <a:defRPr sz="2700">
                <a:latin typeface="Roboto"/>
                <a:ea typeface="Roboto"/>
                <a:cs typeface="Roboto"/>
                <a:sym typeface="Roboto"/>
              </a:defRPr>
            </a:pPr>
            <a:r>
              <a:t>Shift and the tab key to move 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2"/>
          <p:cNvSpPr/>
          <p:nvPr/>
        </p:nvSpPr>
        <p:spPr>
          <a:xfrm>
            <a:off x="0" y="0"/>
            <a:ext cx="6981381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Title 1"/>
          <p:cNvSpPr txBox="1"/>
          <p:nvPr>
            <p:ph type="title"/>
          </p:nvPr>
        </p:nvSpPr>
        <p:spPr>
          <a:xfrm>
            <a:off x="974261" y="626521"/>
            <a:ext cx="5337774" cy="973772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lnSpc>
                <a:spcPct val="150000"/>
              </a:lnSpc>
              <a:defRPr b="1" sz="5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Try yourself!</a:t>
            </a:r>
          </a:p>
        </p:txBody>
      </p:sp>
      <p:pic>
        <p:nvPicPr>
          <p:cNvPr id="138" name="shift and tab keys" descr="shift and tab key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0467" y="2044828"/>
            <a:ext cx="2198590" cy="2028874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Content Placeholder 2"/>
          <p:cNvSpPr txBox="1"/>
          <p:nvPr>
            <p:ph type="body" sz="quarter" idx="1"/>
          </p:nvPr>
        </p:nvSpPr>
        <p:spPr>
          <a:xfrm>
            <a:off x="7276265" y="5149970"/>
            <a:ext cx="4716730" cy="13733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None/>
              <a:defRPr b="1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Can you still navigate and use the website?</a:t>
            </a:r>
          </a:p>
        </p:txBody>
      </p:sp>
      <p:sp>
        <p:nvSpPr>
          <p:cNvPr id="140" name="TextBox 5"/>
          <p:cNvSpPr txBox="1"/>
          <p:nvPr/>
        </p:nvSpPr>
        <p:spPr>
          <a:xfrm>
            <a:off x="978091" y="1960880"/>
            <a:ext cx="5867962" cy="23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 sz="2700">
                <a:latin typeface="Roboto"/>
                <a:ea typeface="Roboto"/>
                <a:cs typeface="Roboto"/>
                <a:sym typeface="Roboto"/>
              </a:defRPr>
            </a:pPr>
            <a:r>
              <a:t>Don’t use your mouse</a:t>
            </a:r>
            <a:r>
              <a:rPr b="0"/>
              <a:t> and instead: </a:t>
            </a:r>
            <a:endParaRPr b="0"/>
          </a:p>
          <a:p>
            <a:pPr>
              <a:lnSpc>
                <a:spcPct val="150000"/>
              </a:lnSpc>
              <a:defRPr b="1" sz="2700">
                <a:latin typeface="Roboto"/>
                <a:ea typeface="Roboto"/>
                <a:cs typeface="Roboto"/>
                <a:sym typeface="Roboto"/>
              </a:defRPr>
            </a:pPr>
            <a:endParaRPr b="0"/>
          </a:p>
          <a:p>
            <a:pPr marL="457200" indent="-457200">
              <a:lnSpc>
                <a:spcPct val="150000"/>
              </a:lnSpc>
              <a:buSzPct val="100000"/>
              <a:buFont typeface="Arial"/>
              <a:buChar char="•"/>
              <a:defRPr sz="2700">
                <a:latin typeface="Roboto"/>
                <a:ea typeface="Roboto"/>
                <a:cs typeface="Roboto"/>
                <a:sym typeface="Roboto"/>
              </a:defRPr>
            </a:pPr>
            <a:r>
              <a:t>Use the Tab key to move forward </a:t>
            </a:r>
          </a:p>
          <a:p>
            <a:pPr marL="457200" indent="-457200">
              <a:lnSpc>
                <a:spcPct val="150000"/>
              </a:lnSpc>
              <a:buSzPct val="100000"/>
              <a:buFont typeface="Arial"/>
              <a:buChar char="•"/>
              <a:defRPr sz="2700">
                <a:latin typeface="Roboto"/>
                <a:ea typeface="Roboto"/>
                <a:cs typeface="Roboto"/>
                <a:sym typeface="Roboto"/>
              </a:defRPr>
            </a:pPr>
            <a:r>
              <a:t>Shift and the tab key to move 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444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ctrTitle"/>
          </p:nvPr>
        </p:nvSpPr>
        <p:spPr>
          <a:xfrm>
            <a:off x="769088" y="770835"/>
            <a:ext cx="10801747" cy="2908095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 b="1" sz="57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When you need to z</a:t>
            </a:r>
            <a:r>
              <a:t>oom to see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2"/>
          <p:cNvSpPr/>
          <p:nvPr/>
        </p:nvSpPr>
        <p:spPr>
          <a:xfrm>
            <a:off x="0" y="0"/>
            <a:ext cx="516016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Title 1"/>
          <p:cNvSpPr txBox="1"/>
          <p:nvPr>
            <p:ph type="title"/>
          </p:nvPr>
        </p:nvSpPr>
        <p:spPr>
          <a:xfrm>
            <a:off x="484363" y="626521"/>
            <a:ext cx="4424095" cy="973772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lnSpc>
                <a:spcPct val="150000"/>
              </a:lnSpc>
              <a:defRPr b="1" sz="5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Try yourself!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2"/>
          <p:cNvSpPr/>
          <p:nvPr/>
        </p:nvSpPr>
        <p:spPr>
          <a:xfrm>
            <a:off x="0" y="0"/>
            <a:ext cx="516016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Title 1"/>
          <p:cNvSpPr txBox="1"/>
          <p:nvPr>
            <p:ph type="title"/>
          </p:nvPr>
        </p:nvSpPr>
        <p:spPr>
          <a:xfrm>
            <a:off x="484363" y="626521"/>
            <a:ext cx="4424095" cy="973772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lnSpc>
                <a:spcPct val="150000"/>
              </a:lnSpc>
              <a:defRPr b="1" sz="5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Try yourself!</a:t>
            </a:r>
          </a:p>
        </p:txBody>
      </p:sp>
      <p:sp>
        <p:nvSpPr>
          <p:cNvPr id="149" name="TextBox 5"/>
          <p:cNvSpPr txBox="1"/>
          <p:nvPr/>
        </p:nvSpPr>
        <p:spPr>
          <a:xfrm>
            <a:off x="432732" y="1960880"/>
            <a:ext cx="6115916" cy="293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 sz="2700">
                <a:latin typeface="Roboto"/>
                <a:ea typeface="Roboto"/>
                <a:cs typeface="Roboto"/>
                <a:sym typeface="Roboto"/>
              </a:defRPr>
            </a:pPr>
            <a:r>
              <a:t>To zoom in: </a:t>
            </a:r>
          </a:p>
          <a:p>
            <a:pPr>
              <a:lnSpc>
                <a:spcPct val="150000"/>
              </a:lnSpc>
              <a:defRPr sz="2700">
                <a:latin typeface="Roboto"/>
                <a:ea typeface="Roboto"/>
                <a:cs typeface="Roboto"/>
                <a:sym typeface="Roboto"/>
              </a:defRPr>
            </a:pPr>
            <a:r>
              <a:t>use the ctlr and + keys, </a:t>
            </a:r>
          </a:p>
          <a:p>
            <a:pPr>
              <a:lnSpc>
                <a:spcPct val="150000"/>
              </a:lnSpc>
              <a:defRPr b="1" sz="2700"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lnSpc>
                <a:spcPct val="150000"/>
              </a:lnSpc>
              <a:defRPr b="1" sz="2700">
                <a:latin typeface="Roboto"/>
                <a:ea typeface="Roboto"/>
                <a:cs typeface="Roboto"/>
                <a:sym typeface="Roboto"/>
              </a:defRPr>
            </a:pPr>
            <a:r>
              <a:t>To zoom out:</a:t>
            </a:r>
          </a:p>
          <a:p>
            <a:pPr>
              <a:lnSpc>
                <a:spcPct val="150000"/>
              </a:lnSpc>
              <a:defRPr sz="2700">
                <a:latin typeface="Roboto"/>
                <a:ea typeface="Roboto"/>
                <a:cs typeface="Roboto"/>
                <a:sym typeface="Roboto"/>
              </a:defRPr>
            </a:pPr>
            <a:r>
              <a:t>ctlr and -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2"/>
          <p:cNvSpPr/>
          <p:nvPr/>
        </p:nvSpPr>
        <p:spPr>
          <a:xfrm>
            <a:off x="0" y="0"/>
            <a:ext cx="516016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Title 1"/>
          <p:cNvSpPr txBox="1"/>
          <p:nvPr>
            <p:ph type="title"/>
          </p:nvPr>
        </p:nvSpPr>
        <p:spPr>
          <a:xfrm>
            <a:off x="484363" y="626521"/>
            <a:ext cx="4424095" cy="973772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lnSpc>
                <a:spcPct val="150000"/>
              </a:lnSpc>
              <a:defRPr b="1" sz="5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Try yourself!</a:t>
            </a:r>
          </a:p>
        </p:txBody>
      </p:sp>
      <p:sp>
        <p:nvSpPr>
          <p:cNvPr id="155" name="TextBox 5"/>
          <p:cNvSpPr txBox="1"/>
          <p:nvPr/>
        </p:nvSpPr>
        <p:spPr>
          <a:xfrm>
            <a:off x="432732" y="1960880"/>
            <a:ext cx="6115916" cy="293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 sz="2700">
                <a:latin typeface="Roboto"/>
                <a:ea typeface="Roboto"/>
                <a:cs typeface="Roboto"/>
                <a:sym typeface="Roboto"/>
              </a:defRPr>
            </a:pPr>
            <a:r>
              <a:t>To zoom in: </a:t>
            </a:r>
          </a:p>
          <a:p>
            <a:pPr>
              <a:lnSpc>
                <a:spcPct val="150000"/>
              </a:lnSpc>
              <a:defRPr sz="2700">
                <a:latin typeface="Roboto"/>
                <a:ea typeface="Roboto"/>
                <a:cs typeface="Roboto"/>
                <a:sym typeface="Roboto"/>
              </a:defRPr>
            </a:pPr>
            <a:r>
              <a:t>use the ctlr and + keys, </a:t>
            </a:r>
          </a:p>
          <a:p>
            <a:pPr>
              <a:lnSpc>
                <a:spcPct val="150000"/>
              </a:lnSpc>
              <a:defRPr b="1" sz="2700"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lnSpc>
                <a:spcPct val="150000"/>
              </a:lnSpc>
              <a:defRPr b="1" sz="2700">
                <a:latin typeface="Roboto"/>
                <a:ea typeface="Roboto"/>
                <a:cs typeface="Roboto"/>
                <a:sym typeface="Roboto"/>
              </a:defRPr>
            </a:pPr>
            <a:r>
              <a:t>To zoom out:</a:t>
            </a:r>
          </a:p>
          <a:p>
            <a:pPr>
              <a:lnSpc>
                <a:spcPct val="150000"/>
              </a:lnSpc>
              <a:defRPr sz="2700">
                <a:latin typeface="Roboto"/>
                <a:ea typeface="Roboto"/>
                <a:cs typeface="Roboto"/>
                <a:sym typeface="Roboto"/>
              </a:defRPr>
            </a:pPr>
            <a:r>
              <a:t>ctlr and - </a:t>
            </a:r>
          </a:p>
        </p:txBody>
      </p:sp>
      <p:sp>
        <p:nvSpPr>
          <p:cNvPr id="156" name="TextBox 12"/>
          <p:cNvSpPr txBox="1"/>
          <p:nvPr/>
        </p:nvSpPr>
        <p:spPr>
          <a:xfrm>
            <a:off x="6047754" y="832736"/>
            <a:ext cx="533912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b="1" sz="31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Zoom in up to 400%</a:t>
            </a:r>
          </a:p>
        </p:txBody>
      </p:sp>
      <p:pic>
        <p:nvPicPr>
          <p:cNvPr id="157" name="screenshot of what LinkedIn look like when you zoom at 400%" descr="screenshot of what LinkedIn look like when you zoom at 400%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6000" y="1694090"/>
            <a:ext cx="4239517" cy="30397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2"/>
          <p:cNvSpPr/>
          <p:nvPr/>
        </p:nvSpPr>
        <p:spPr>
          <a:xfrm>
            <a:off x="0" y="0"/>
            <a:ext cx="516016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Title 1"/>
          <p:cNvSpPr txBox="1"/>
          <p:nvPr>
            <p:ph type="title"/>
          </p:nvPr>
        </p:nvSpPr>
        <p:spPr>
          <a:xfrm>
            <a:off x="484363" y="626521"/>
            <a:ext cx="4424095" cy="973772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lnSpc>
                <a:spcPct val="150000"/>
              </a:lnSpc>
              <a:defRPr b="1" sz="5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Try yourself!</a:t>
            </a:r>
          </a:p>
        </p:txBody>
      </p:sp>
      <p:sp>
        <p:nvSpPr>
          <p:cNvPr id="163" name="TextBox 5"/>
          <p:cNvSpPr txBox="1"/>
          <p:nvPr/>
        </p:nvSpPr>
        <p:spPr>
          <a:xfrm>
            <a:off x="432732" y="1960880"/>
            <a:ext cx="6115916" cy="293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 sz="2700">
                <a:latin typeface="Roboto"/>
                <a:ea typeface="Roboto"/>
                <a:cs typeface="Roboto"/>
                <a:sym typeface="Roboto"/>
              </a:defRPr>
            </a:pPr>
            <a:r>
              <a:t>To zoom in: </a:t>
            </a:r>
          </a:p>
          <a:p>
            <a:pPr>
              <a:lnSpc>
                <a:spcPct val="150000"/>
              </a:lnSpc>
              <a:defRPr sz="2700">
                <a:latin typeface="Roboto"/>
                <a:ea typeface="Roboto"/>
                <a:cs typeface="Roboto"/>
                <a:sym typeface="Roboto"/>
              </a:defRPr>
            </a:pPr>
            <a:r>
              <a:t>use the ctlr and + keys, </a:t>
            </a:r>
          </a:p>
          <a:p>
            <a:pPr>
              <a:lnSpc>
                <a:spcPct val="150000"/>
              </a:lnSpc>
              <a:defRPr b="1" sz="2700"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lnSpc>
                <a:spcPct val="150000"/>
              </a:lnSpc>
              <a:defRPr b="1" sz="2700">
                <a:latin typeface="Roboto"/>
                <a:ea typeface="Roboto"/>
                <a:cs typeface="Roboto"/>
                <a:sym typeface="Roboto"/>
              </a:defRPr>
            </a:pPr>
            <a:r>
              <a:t>To zoom out:</a:t>
            </a:r>
          </a:p>
          <a:p>
            <a:pPr>
              <a:lnSpc>
                <a:spcPct val="150000"/>
              </a:lnSpc>
              <a:defRPr sz="2700">
                <a:latin typeface="Roboto"/>
                <a:ea typeface="Roboto"/>
                <a:cs typeface="Roboto"/>
                <a:sym typeface="Roboto"/>
              </a:defRPr>
            </a:pPr>
            <a:r>
              <a:t>ctlr and - </a:t>
            </a:r>
          </a:p>
        </p:txBody>
      </p:sp>
      <p:sp>
        <p:nvSpPr>
          <p:cNvPr id="164" name="TextBox 12"/>
          <p:cNvSpPr txBox="1"/>
          <p:nvPr/>
        </p:nvSpPr>
        <p:spPr>
          <a:xfrm>
            <a:off x="6047754" y="832736"/>
            <a:ext cx="5339121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b="1" sz="31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Zoom in up to 400%</a:t>
            </a:r>
          </a:p>
        </p:txBody>
      </p:sp>
      <p:pic>
        <p:nvPicPr>
          <p:cNvPr id="165" name="screenshot of what LinkedIn look like when you zoom at 400%" descr="screenshot of what LinkedIn look like when you zoom at 400%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6000" y="1694090"/>
            <a:ext cx="4239517" cy="3039708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Content Placeholder 2"/>
          <p:cNvSpPr txBox="1"/>
          <p:nvPr>
            <p:ph type="body" sz="quarter" idx="1"/>
          </p:nvPr>
        </p:nvSpPr>
        <p:spPr>
          <a:xfrm>
            <a:off x="5959262" y="5033812"/>
            <a:ext cx="6033733" cy="15911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None/>
              <a:defRPr b="1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Can you still navigate and use the website?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444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/>
          <p:nvPr>
            <p:ph type="ctrTitle"/>
          </p:nvPr>
        </p:nvSpPr>
        <p:spPr>
          <a:xfrm>
            <a:off x="769088" y="621951"/>
            <a:ext cx="10653824" cy="2826731"/>
          </a:xfrm>
          <a:prstGeom prst="rect">
            <a:avLst/>
          </a:prstGeom>
        </p:spPr>
        <p:txBody>
          <a:bodyPr/>
          <a:lstStyle/>
          <a:p>
            <a:pPr algn="l" defTabSz="859536">
              <a:lnSpc>
                <a:spcPct val="150000"/>
              </a:lnSpc>
              <a:defRPr sz="564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The best way to understand it, </a:t>
            </a:r>
            <a:endParaRPr b="1"/>
          </a:p>
          <a:p>
            <a:pPr algn="l" defTabSz="859536">
              <a:lnSpc>
                <a:spcPct val="150000"/>
              </a:lnSpc>
              <a:defRPr sz="564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is not to try yourself for 10min,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444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ctrTitle"/>
          </p:nvPr>
        </p:nvSpPr>
        <p:spPr>
          <a:xfrm>
            <a:off x="769088" y="411902"/>
            <a:ext cx="10653824" cy="5571000"/>
          </a:xfrm>
          <a:prstGeom prst="rect">
            <a:avLst/>
          </a:prstGeom>
        </p:spPr>
        <p:txBody>
          <a:bodyPr/>
          <a:lstStyle/>
          <a:p>
            <a:pPr algn="l" defTabSz="859536">
              <a:lnSpc>
                <a:spcPct val="150000"/>
              </a:lnSpc>
              <a:defRPr sz="564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The best way to understand it, </a:t>
            </a:r>
            <a:endParaRPr b="1"/>
          </a:p>
          <a:p>
            <a:pPr algn="l" defTabSz="859536">
              <a:lnSpc>
                <a:spcPct val="150000"/>
              </a:lnSpc>
              <a:defRPr sz="564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is not to try yourself for 10min, but to speak with someone who experience this every 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ctrTitle"/>
          </p:nvPr>
        </p:nvSpPr>
        <p:spPr>
          <a:xfrm>
            <a:off x="698920" y="943582"/>
            <a:ext cx="10794160" cy="2746978"/>
          </a:xfrm>
          <a:prstGeom prst="rect">
            <a:avLst/>
          </a:prstGeom>
        </p:spPr>
        <p:txBody>
          <a:bodyPr/>
          <a:lstStyle>
            <a:lvl1pPr algn="l">
              <a:defRPr b="1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Not everyone uses a mouse!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/>
          <p:nvPr>
            <p:ph type="ctrTitle"/>
          </p:nvPr>
        </p:nvSpPr>
        <p:spPr>
          <a:xfrm>
            <a:off x="746653" y="806743"/>
            <a:ext cx="10997880" cy="5674135"/>
          </a:xfrm>
          <a:prstGeom prst="rect">
            <a:avLst/>
          </a:prstGeom>
        </p:spPr>
        <p:txBody>
          <a:bodyPr/>
          <a:lstStyle/>
          <a:p>
            <a:pPr algn="l" defTabSz="795527">
              <a:defRPr sz="4959"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If you create websites</a:t>
            </a:r>
            <a:endParaRPr b="1"/>
          </a:p>
          <a:p>
            <a:pPr algn="l" defTabSz="795527">
              <a:defRPr sz="4959">
                <a:latin typeface="Roboto"/>
                <a:ea typeface="Roboto"/>
                <a:cs typeface="Roboto"/>
                <a:sym typeface="Roboto"/>
              </a:defRPr>
            </a:pPr>
            <a:endParaRPr b="1"/>
          </a:p>
          <a:p>
            <a:pPr algn="l" defTabSz="795527">
              <a:lnSpc>
                <a:spcPct val="150000"/>
              </a:lnSpc>
              <a:defRPr sz="4959">
                <a:latin typeface="Roboto"/>
                <a:ea typeface="Roboto"/>
                <a:cs typeface="Roboto"/>
                <a:sym typeface="Roboto"/>
              </a:defRPr>
            </a:pPr>
            <a:r>
              <a:t>always do at least these 2 tests:</a:t>
            </a:r>
          </a:p>
          <a:p>
            <a:pPr algn="l" defTabSz="795527">
              <a:lnSpc>
                <a:spcPct val="150000"/>
              </a:lnSpc>
              <a:defRPr sz="4959">
                <a:latin typeface="Roboto"/>
                <a:ea typeface="Roboto"/>
                <a:cs typeface="Roboto"/>
                <a:sym typeface="Roboto"/>
              </a:defRPr>
            </a:pPr>
          </a:p>
          <a:p>
            <a:pPr algn="l" defTabSz="795527">
              <a:lnSpc>
                <a:spcPct val="150000"/>
              </a:lnSpc>
              <a:defRPr sz="4959">
                <a:latin typeface="Roboto"/>
                <a:ea typeface="Roboto"/>
                <a:cs typeface="Roboto"/>
                <a:sym typeface="Roboto"/>
              </a:defRPr>
            </a:pPr>
            <a:endParaRPr b="1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>
            <p:ph type="ctrTitle"/>
          </p:nvPr>
        </p:nvSpPr>
        <p:spPr>
          <a:xfrm>
            <a:off x="746653" y="806743"/>
            <a:ext cx="10997880" cy="5674135"/>
          </a:xfrm>
          <a:prstGeom prst="rect">
            <a:avLst/>
          </a:prstGeom>
        </p:spPr>
        <p:txBody>
          <a:bodyPr/>
          <a:lstStyle/>
          <a:p>
            <a:pPr algn="l" defTabSz="795527">
              <a:defRPr sz="4959"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If you create websites</a:t>
            </a:r>
            <a:endParaRPr b="1"/>
          </a:p>
          <a:p>
            <a:pPr algn="l" defTabSz="795527">
              <a:defRPr sz="4959">
                <a:latin typeface="Roboto"/>
                <a:ea typeface="Roboto"/>
                <a:cs typeface="Roboto"/>
                <a:sym typeface="Roboto"/>
              </a:defRPr>
            </a:pPr>
            <a:endParaRPr b="1"/>
          </a:p>
          <a:p>
            <a:pPr algn="l" defTabSz="795527">
              <a:lnSpc>
                <a:spcPct val="150000"/>
              </a:lnSpc>
              <a:defRPr sz="4959">
                <a:latin typeface="Roboto"/>
                <a:ea typeface="Roboto"/>
                <a:cs typeface="Roboto"/>
                <a:sym typeface="Roboto"/>
              </a:defRPr>
            </a:pPr>
            <a:r>
              <a:t>always do at least these 2 tests:</a:t>
            </a:r>
          </a:p>
          <a:p>
            <a:pPr marL="497205" indent="-497205" algn="l" defTabSz="795527">
              <a:lnSpc>
                <a:spcPct val="150000"/>
              </a:lnSpc>
              <a:buSzPct val="100000"/>
              <a:defRPr sz="4959">
                <a:latin typeface="Roboto"/>
                <a:ea typeface="Roboto"/>
                <a:cs typeface="Roboto"/>
                <a:sym typeface="Roboto"/>
              </a:defRPr>
            </a:pPr>
            <a:r>
              <a:t>test with keyboard only</a:t>
            </a:r>
          </a:p>
          <a:p>
            <a:pPr algn="l" defTabSz="795527">
              <a:lnSpc>
                <a:spcPct val="150000"/>
              </a:lnSpc>
              <a:defRPr sz="4959">
                <a:latin typeface="Roboto"/>
                <a:ea typeface="Roboto"/>
                <a:cs typeface="Roboto"/>
                <a:sym typeface="Roboto"/>
              </a:defRPr>
            </a:pPr>
            <a:endParaRPr b="1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>
            <p:ph type="ctrTitle"/>
          </p:nvPr>
        </p:nvSpPr>
        <p:spPr>
          <a:xfrm>
            <a:off x="746653" y="806743"/>
            <a:ext cx="10997880" cy="5674135"/>
          </a:xfrm>
          <a:prstGeom prst="rect">
            <a:avLst/>
          </a:prstGeom>
        </p:spPr>
        <p:txBody>
          <a:bodyPr/>
          <a:lstStyle/>
          <a:p>
            <a:pPr algn="l" defTabSz="795527">
              <a:defRPr sz="4959">
                <a:latin typeface="Roboto"/>
                <a:ea typeface="Roboto"/>
                <a:cs typeface="Roboto"/>
                <a:sym typeface="Roboto"/>
              </a:defRPr>
            </a:pPr>
            <a:r>
              <a:rPr b="1"/>
              <a:t>If you create websites</a:t>
            </a:r>
            <a:endParaRPr b="1"/>
          </a:p>
          <a:p>
            <a:pPr algn="l" defTabSz="795527">
              <a:defRPr sz="4959">
                <a:latin typeface="Roboto"/>
                <a:ea typeface="Roboto"/>
                <a:cs typeface="Roboto"/>
                <a:sym typeface="Roboto"/>
              </a:defRPr>
            </a:pPr>
            <a:endParaRPr b="1"/>
          </a:p>
          <a:p>
            <a:pPr algn="l" defTabSz="795527">
              <a:lnSpc>
                <a:spcPct val="150000"/>
              </a:lnSpc>
              <a:defRPr sz="4959">
                <a:latin typeface="Roboto"/>
                <a:ea typeface="Roboto"/>
                <a:cs typeface="Roboto"/>
                <a:sym typeface="Roboto"/>
              </a:defRPr>
            </a:pPr>
            <a:r>
              <a:t>always do at least these 2 tests:</a:t>
            </a:r>
          </a:p>
          <a:p>
            <a:pPr marL="497205" indent="-497205" algn="l" defTabSz="795527">
              <a:lnSpc>
                <a:spcPct val="150000"/>
              </a:lnSpc>
              <a:buSzPct val="100000"/>
              <a:defRPr sz="4959">
                <a:latin typeface="Roboto"/>
                <a:ea typeface="Roboto"/>
                <a:cs typeface="Roboto"/>
                <a:sym typeface="Roboto"/>
              </a:defRPr>
            </a:pPr>
            <a:r>
              <a:t>test with keyboard only</a:t>
            </a:r>
          </a:p>
          <a:p>
            <a:pPr marL="497205" indent="-497205" algn="l" defTabSz="795527">
              <a:lnSpc>
                <a:spcPct val="150000"/>
              </a:lnSpc>
              <a:buSzPct val="100000"/>
              <a:defRPr sz="4959">
                <a:latin typeface="Roboto"/>
                <a:ea typeface="Roboto"/>
                <a:cs typeface="Roboto"/>
                <a:sym typeface="Roboto"/>
              </a:defRPr>
            </a:pPr>
            <a:r>
              <a:t>zoom at 400%</a:t>
            </a:r>
            <a:endParaRPr b="1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/>
          <p:nvPr>
            <p:ph type="ctrTitle"/>
          </p:nvPr>
        </p:nvSpPr>
        <p:spPr>
          <a:xfrm>
            <a:off x="680482" y="1584252"/>
            <a:ext cx="10653825" cy="2052085"/>
          </a:xfrm>
          <a:prstGeom prst="rect">
            <a:avLst/>
          </a:prstGeom>
        </p:spPr>
        <p:txBody>
          <a:bodyPr/>
          <a:lstStyle/>
          <a:p>
            <a:pPr algn="l" defTabSz="777240">
              <a:defRPr sz="4590">
                <a:latin typeface="Roboto"/>
                <a:ea typeface="Roboto"/>
                <a:cs typeface="Roboto"/>
                <a:sym typeface="Roboto"/>
              </a:defRPr>
            </a:pPr>
            <a:br/>
            <a:br/>
            <a:r>
              <a:rPr b="1"/>
              <a:t>Do you want to learn more?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/>
          <p:nvPr>
            <p:ph type="title"/>
          </p:nvPr>
        </p:nvSpPr>
        <p:spPr>
          <a:xfrm>
            <a:off x="745842" y="1601839"/>
            <a:ext cx="10700316" cy="3108501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 b="1" sz="66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444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ctrTitle"/>
          </p:nvPr>
        </p:nvSpPr>
        <p:spPr>
          <a:xfrm>
            <a:off x="680482" y="1584252"/>
            <a:ext cx="10653825" cy="2908094"/>
          </a:xfrm>
          <a:prstGeom prst="rect">
            <a:avLst/>
          </a:prstGeom>
        </p:spPr>
        <p:txBody>
          <a:bodyPr/>
          <a:lstStyle>
            <a:lvl1pPr algn="l">
              <a:lnSpc>
                <a:spcPct val="150000"/>
              </a:lnSpc>
              <a:defRPr b="1" sz="57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>
              <a:defRPr b="0"/>
            </a:pPr>
            <a:r>
              <a:rPr b="1"/>
              <a:t>People might use websites in a way you did not expect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838200" y="654060"/>
            <a:ext cx="10396052" cy="6114109"/>
          </a:xfrm>
          <a:prstGeom prst="rect">
            <a:avLst/>
          </a:prstGeom>
        </p:spPr>
        <p:txBody>
          <a:bodyPr/>
          <a:lstStyle>
            <a:lvl1pPr marL="228599" indent="-228599">
              <a:lnSpc>
                <a:spcPct val="135000"/>
              </a:lnSpc>
              <a:defRPr sz="3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 dyslexic person might use a screen reader even though they can see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ontent Placeholder 2"/>
          <p:cNvSpPr txBox="1"/>
          <p:nvPr>
            <p:ph type="body" idx="1"/>
          </p:nvPr>
        </p:nvSpPr>
        <p:spPr>
          <a:xfrm>
            <a:off x="838200" y="654060"/>
            <a:ext cx="10396052" cy="6114109"/>
          </a:xfrm>
          <a:prstGeom prst="rect">
            <a:avLst/>
          </a:prstGeom>
        </p:spPr>
        <p:txBody>
          <a:bodyPr/>
          <a:lstStyle/>
          <a:p>
            <a:pPr marL="228599" indent="-228599">
              <a:lnSpc>
                <a:spcPct val="135000"/>
              </a:lnSpc>
              <a:defRPr sz="3000">
                <a:solidFill>
                  <a:srgbClr val="A7A7A7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 dyslexic person might use a screen reader even though they can see</a:t>
            </a:r>
          </a:p>
          <a:p>
            <a:pPr marL="228599" indent="-228599">
              <a:lnSpc>
                <a:spcPct val="135000"/>
              </a:lnSpc>
              <a:defRPr sz="3000">
                <a:latin typeface="Roboto"/>
                <a:ea typeface="Roboto"/>
                <a:cs typeface="Roboto"/>
                <a:sym typeface="Roboto"/>
              </a:defRPr>
            </a:pPr>
          </a:p>
          <a:p>
            <a:pPr marL="228599" indent="-228599">
              <a:lnSpc>
                <a:spcPct val="135000"/>
              </a:lnSpc>
              <a:defRPr sz="3000">
                <a:latin typeface="Roboto"/>
                <a:ea typeface="Roboto"/>
                <a:cs typeface="Roboto"/>
                <a:sym typeface="Roboto"/>
              </a:defRPr>
            </a:pPr>
            <a:r>
              <a:t>Someone with a motor  impairment might be using a switch or their voice to interact, instead of a keyboard, or a mouse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ontent Placeholder 2"/>
          <p:cNvSpPr txBox="1"/>
          <p:nvPr>
            <p:ph type="body" idx="1"/>
          </p:nvPr>
        </p:nvSpPr>
        <p:spPr>
          <a:xfrm>
            <a:off x="838200" y="654060"/>
            <a:ext cx="10396052" cy="6114109"/>
          </a:xfrm>
          <a:prstGeom prst="rect">
            <a:avLst/>
          </a:prstGeom>
        </p:spPr>
        <p:txBody>
          <a:bodyPr/>
          <a:lstStyle/>
          <a:p>
            <a:pPr marL="228599" indent="-228599">
              <a:lnSpc>
                <a:spcPct val="135000"/>
              </a:lnSpc>
              <a:defRPr sz="3000">
                <a:solidFill>
                  <a:srgbClr val="A7A7A7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A dyslexic person might use a screen reader even though they can see</a:t>
            </a:r>
          </a:p>
          <a:p>
            <a:pPr marL="228599" indent="-228599">
              <a:lnSpc>
                <a:spcPct val="135000"/>
              </a:lnSpc>
              <a:defRPr sz="3000">
                <a:solidFill>
                  <a:srgbClr val="A7A7A7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228599" indent="-228599">
              <a:lnSpc>
                <a:spcPct val="135000"/>
              </a:lnSpc>
              <a:defRPr sz="3000">
                <a:solidFill>
                  <a:srgbClr val="A7A7A7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Someone with a motor  impairment might be using a switch or their voice to interact, instead of a keyboard, or a mouse</a:t>
            </a:r>
          </a:p>
          <a:p>
            <a:pPr marL="228599" indent="-228599">
              <a:lnSpc>
                <a:spcPct val="135000"/>
              </a:lnSpc>
              <a:defRPr sz="3000">
                <a:latin typeface="Roboto"/>
                <a:ea typeface="Roboto"/>
                <a:cs typeface="Roboto"/>
                <a:sym typeface="Roboto"/>
              </a:defRPr>
            </a:pPr>
          </a:p>
          <a:p>
            <a:pPr marL="228599" indent="-228599">
              <a:lnSpc>
                <a:spcPct val="135000"/>
              </a:lnSpc>
              <a:defRPr sz="3000">
                <a:latin typeface="Roboto"/>
                <a:ea typeface="Roboto"/>
                <a:cs typeface="Roboto"/>
                <a:sym typeface="Roboto"/>
              </a:defRPr>
            </a:pPr>
            <a:r>
              <a:t>A person with low vision might be zooming to see or use a large mouse pointer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one person in a wheelchair using a special keyboard with big keys with one hand while another person is showing the result on screen, the cursor is a big red arrow" descr="one person in a wheelchair using a special keyboard with big keys with one hand while another person is showing the result on screen, the cursor is a big red arrow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475" y="445110"/>
            <a:ext cx="6278014" cy="4178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a woman using a mouth stick to interact with a vertical keyboard" descr="a woman using a mouth stick to interact with a vertical keyboard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96018" y="383112"/>
            <a:ext cx="4241824" cy="2827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keyboard with some braille output line  below the normal keys" descr="keyboard with some braille output line  below the normal keys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48834" y="4756126"/>
            <a:ext cx="2627310" cy="1751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a man holding a switch" descr="a man holding a switch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296018" y="3508134"/>
            <a:ext cx="4241824" cy="31772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keyboard with bright yellow keys and big characters on them, with a sign saying this computer is reserved for people with low vision" descr="keyboard with bright yellow keys and big characters on them, with a sign saying this computer is reserved for people with low vision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21120" y="4741447"/>
            <a:ext cx="2849435" cy="1780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444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ctrTitle"/>
          </p:nvPr>
        </p:nvSpPr>
        <p:spPr>
          <a:xfrm>
            <a:off x="680482" y="1584252"/>
            <a:ext cx="10653825" cy="2908094"/>
          </a:xfrm>
          <a:prstGeom prst="rect">
            <a:avLst/>
          </a:prstGeom>
        </p:spPr>
        <p:txBody>
          <a:bodyPr/>
          <a:lstStyle>
            <a:lvl1pPr algn="l">
              <a:lnSpc>
                <a:spcPct val="150000"/>
              </a:lnSpc>
              <a:defRPr b="1" sz="57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>
              <a:defRPr b="0"/>
            </a:pPr>
            <a:r>
              <a:rPr b="1"/>
              <a:t>So what happen when you can’t use a mouse?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2"/>
          <p:cNvSpPr/>
          <p:nvPr/>
        </p:nvSpPr>
        <p:spPr>
          <a:xfrm>
            <a:off x="0" y="0"/>
            <a:ext cx="6981381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Title 1"/>
          <p:cNvSpPr txBox="1"/>
          <p:nvPr>
            <p:ph type="title"/>
          </p:nvPr>
        </p:nvSpPr>
        <p:spPr>
          <a:xfrm>
            <a:off x="974261" y="626521"/>
            <a:ext cx="5337774" cy="973772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lnSpc>
                <a:spcPct val="150000"/>
              </a:lnSpc>
              <a:defRPr b="1" sz="5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Try yourself!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