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Hi, my name is Stéphanie</a:t>
            </a:r>
          </a:p>
          <a:p>
            <a:pPr/>
          </a:p>
          <a:p>
            <a:pPr/>
            <a:r>
              <a:t>and I’m a service designer  living in Scotland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I’ve used bold and white text now for the darker colours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means using the same colour but going from dark to light, </a:t>
            </a:r>
          </a:p>
          <a:p>
            <a:pPr/>
          </a:p>
          <a:p>
            <a:pPr/>
            <a:r>
              <a:t>Using gradient works well for maps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are using this to colour code a spreadsheet, don’t rely on colour only!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a meet up group about accessibility</a:t>
            </a:r>
          </a:p>
          <a:p>
            <a:pPr/>
            <a:r>
              <a:t>follow disabled people on Twitter or LinkedIn and learn from them</a:t>
            </a:r>
          </a:p>
          <a:p>
            <a:pPr/>
          </a:p>
          <a:p>
            <a:pPr/>
            <a:r>
              <a:t>You don’t need to become an expert, but do make a start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video is about colour blindness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Colour blindness affects …</a:t>
            </a:r>
          </a:p>
          <a:p>
            <a:pPr/>
          </a:p>
          <a:p>
            <a:pPr/>
            <a:r>
              <a:t>https://www.nhs.uk/conditions/colour-vision-deficiency/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how the colours look like when you have a reduced sensitivity to green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 to blue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This is for text, button and other elements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going to take an example, the RAG system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either in diagrams as dots for example </a:t>
            </a:r>
          </a:p>
          <a:p>
            <a:pPr/>
            <a:r>
              <a:t>or to colour code a spreadsheet</a:t>
            </a:r>
          </a:p>
          <a:p>
            <a:pPr/>
          </a:p>
          <a:p>
            <a:pPr/>
            <a:r>
              <a:t>This can be hard for a colour blind person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is not the case here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98920" y="682410"/>
            <a:ext cx="10794160" cy="4666332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Accessibility in bitesize</a:t>
            </a: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does it look like?</a:t>
            </a:r>
          </a:p>
        </p:txBody>
      </p:sp>
      <p:pic>
        <p:nvPicPr>
          <p:cNvPr id="132" name="multi colour pencils as seen with protanopia (reduced sensitivity to red)" descr="multi colour pencils as seen with protanopia (reduced sensitivity to red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975109"/>
            <a:ext cx="6102009" cy="38414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Isosceles Triangle 7"/>
          <p:cNvGrpSpPr/>
          <p:nvPr/>
        </p:nvGrpSpPr>
        <p:grpSpPr>
          <a:xfrm>
            <a:off x="7258050" y="2261871"/>
            <a:ext cx="4572000" cy="3554730"/>
            <a:chOff x="353645" y="0"/>
            <a:chExt cx="4571999" cy="3554729"/>
          </a:xfrm>
        </p:grpSpPr>
        <p:sp>
          <p:nvSpPr>
            <p:cNvPr id="133" name="Triangle"/>
            <p:cNvSpPr/>
            <p:nvPr/>
          </p:nvSpPr>
          <p:spPr>
            <a:xfrm>
              <a:off x="353645" y="0"/>
              <a:ext cx="4572000" cy="3554730"/>
            </a:xfrm>
            <a:prstGeom prst="triangle">
              <a:avLst/>
            </a:pr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Reduced sensitivity to red"/>
            <p:cNvSpPr txBox="1"/>
            <p:nvPr/>
          </p:nvSpPr>
          <p:spPr>
            <a:xfrm>
              <a:off x="1548715" y="1896427"/>
              <a:ext cx="2181861" cy="153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Reduced sensitivity to red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should you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should you do?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838200" y="1646330"/>
            <a:ext cx="10515600" cy="43513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 strong colour contrast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should you do?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838200" y="1646330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Use strong colour contrast</a:t>
            </a:r>
          </a:p>
          <a:p>
            <a:pPr>
              <a:lnSpc>
                <a:spcPct val="15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ct val="15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Avoiding relying on colour alone to convey meaning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ctrTitle"/>
          </p:nvPr>
        </p:nvSpPr>
        <p:spPr>
          <a:xfrm>
            <a:off x="915813" y="1669351"/>
            <a:ext cx="10578680" cy="3226325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Using the RAG system</a:t>
            </a:r>
            <a:br/>
            <a:br/>
            <a:r>
              <a:rPr b="0" sz="2800"/>
              <a:t>Red, Amber, Green</a:t>
            </a:r>
            <a:br>
              <a:rPr b="0" sz="28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838200" y="34480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It is used in a lot of documents</a:t>
            </a:r>
          </a:p>
        </p:txBody>
      </p:sp>
      <p:sp>
        <p:nvSpPr>
          <p:cNvPr id="152" name="Oval 4"/>
          <p:cNvSpPr/>
          <p:nvPr/>
        </p:nvSpPr>
        <p:spPr>
          <a:xfrm>
            <a:off x="1178560" y="1591065"/>
            <a:ext cx="1577341" cy="147447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Oval 6"/>
          <p:cNvSpPr/>
          <p:nvPr/>
        </p:nvSpPr>
        <p:spPr>
          <a:xfrm>
            <a:off x="1178560" y="3191900"/>
            <a:ext cx="1577341" cy="147447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Oval 7"/>
          <p:cNvSpPr/>
          <p:nvPr/>
        </p:nvSpPr>
        <p:spPr>
          <a:xfrm>
            <a:off x="1178560" y="4792736"/>
            <a:ext cx="1577341" cy="1474471"/>
          </a:xfrm>
          <a:prstGeom prst="ellipse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Oval 4"/>
          <p:cNvGrpSpPr/>
          <p:nvPr/>
        </p:nvGrpSpPr>
        <p:grpSpPr>
          <a:xfrm>
            <a:off x="1178560" y="1591065"/>
            <a:ext cx="1577341" cy="1474471"/>
            <a:chOff x="0" y="0"/>
            <a:chExt cx="1577340" cy="1474469"/>
          </a:xfrm>
        </p:grpSpPr>
        <p:sp>
          <p:nvSpPr>
            <p:cNvPr id="158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High"/>
            <p:cNvSpPr txBox="1"/>
            <p:nvPr/>
          </p:nvSpPr>
          <p:spPr>
            <a:xfrm>
              <a:off x="230996" y="553084"/>
              <a:ext cx="111534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High</a:t>
              </a:r>
            </a:p>
          </p:txBody>
        </p:sp>
      </p:grpSp>
      <p:grpSp>
        <p:nvGrpSpPr>
          <p:cNvPr id="163" name="Oval 6"/>
          <p:cNvGrpSpPr/>
          <p:nvPr/>
        </p:nvGrpSpPr>
        <p:grpSpPr>
          <a:xfrm>
            <a:off x="1178560" y="3191900"/>
            <a:ext cx="1577341" cy="1474471"/>
            <a:chOff x="0" y="0"/>
            <a:chExt cx="1577340" cy="1474469"/>
          </a:xfrm>
        </p:grpSpPr>
        <p:sp>
          <p:nvSpPr>
            <p:cNvPr id="161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Medium"/>
            <p:cNvSpPr txBox="1"/>
            <p:nvPr/>
          </p:nvSpPr>
          <p:spPr>
            <a:xfrm>
              <a:off x="230996" y="553084"/>
              <a:ext cx="111534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Medium</a:t>
              </a:r>
            </a:p>
          </p:txBody>
        </p:sp>
      </p:grpSp>
      <p:grpSp>
        <p:nvGrpSpPr>
          <p:cNvPr id="166" name="Oval 7"/>
          <p:cNvGrpSpPr/>
          <p:nvPr/>
        </p:nvGrpSpPr>
        <p:grpSpPr>
          <a:xfrm>
            <a:off x="1178560" y="4792736"/>
            <a:ext cx="1577341" cy="1474471"/>
            <a:chOff x="0" y="0"/>
            <a:chExt cx="1577340" cy="1474469"/>
          </a:xfrm>
        </p:grpSpPr>
        <p:sp>
          <p:nvSpPr>
            <p:cNvPr id="164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Low"/>
            <p:cNvSpPr txBox="1"/>
            <p:nvPr/>
          </p:nvSpPr>
          <p:spPr>
            <a:xfrm>
              <a:off x="230996" y="553084"/>
              <a:ext cx="111534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Low</a:t>
              </a:r>
            </a:p>
          </p:txBody>
        </p:sp>
      </p:grpSp>
      <p:sp>
        <p:nvSpPr>
          <p:cNvPr id="167" name="TextBox 5"/>
          <p:cNvSpPr txBox="1"/>
          <p:nvPr/>
        </p:nvSpPr>
        <p:spPr>
          <a:xfrm>
            <a:off x="3601720" y="2328300"/>
            <a:ext cx="7566660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Adding text is better, </a:t>
            </a:r>
          </a:p>
          <a:p>
            <a: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but it needs to be contrasted enough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Oval 4"/>
          <p:cNvGrpSpPr/>
          <p:nvPr/>
        </p:nvGrpSpPr>
        <p:grpSpPr>
          <a:xfrm>
            <a:off x="1178560" y="1591065"/>
            <a:ext cx="1577341" cy="1474471"/>
            <a:chOff x="0" y="0"/>
            <a:chExt cx="1577340" cy="1474469"/>
          </a:xfrm>
        </p:grpSpPr>
        <p:sp>
          <p:nvSpPr>
            <p:cNvPr id="171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High"/>
            <p:cNvSpPr txBox="1"/>
            <p:nvPr/>
          </p:nvSpPr>
          <p:spPr>
            <a:xfrm>
              <a:off x="230996" y="553084"/>
              <a:ext cx="111534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High</a:t>
              </a:r>
            </a:p>
          </p:txBody>
        </p:sp>
      </p:grpSp>
      <p:grpSp>
        <p:nvGrpSpPr>
          <p:cNvPr id="176" name="Oval 6"/>
          <p:cNvGrpSpPr/>
          <p:nvPr/>
        </p:nvGrpSpPr>
        <p:grpSpPr>
          <a:xfrm>
            <a:off x="1178560" y="3191900"/>
            <a:ext cx="1577341" cy="1474471"/>
            <a:chOff x="0" y="0"/>
            <a:chExt cx="1577340" cy="1474469"/>
          </a:xfrm>
        </p:grpSpPr>
        <p:sp>
          <p:nvSpPr>
            <p:cNvPr id="174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Medium"/>
            <p:cNvSpPr txBox="1"/>
            <p:nvPr/>
          </p:nvSpPr>
          <p:spPr>
            <a:xfrm>
              <a:off x="230996" y="559434"/>
              <a:ext cx="111534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3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Medium</a:t>
              </a:r>
            </a:p>
          </p:txBody>
        </p:sp>
      </p:grpSp>
      <p:grpSp>
        <p:nvGrpSpPr>
          <p:cNvPr id="179" name="Oval 7"/>
          <p:cNvGrpSpPr/>
          <p:nvPr/>
        </p:nvGrpSpPr>
        <p:grpSpPr>
          <a:xfrm>
            <a:off x="1178560" y="4792736"/>
            <a:ext cx="1577341" cy="1474471"/>
            <a:chOff x="0" y="0"/>
            <a:chExt cx="1577340" cy="1474469"/>
          </a:xfrm>
        </p:grpSpPr>
        <p:sp>
          <p:nvSpPr>
            <p:cNvPr id="177" name="Oval"/>
            <p:cNvSpPr/>
            <p:nvPr/>
          </p:nvSpPr>
          <p:spPr>
            <a:xfrm>
              <a:off x="-1" y="0"/>
              <a:ext cx="1577342" cy="147447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Low"/>
            <p:cNvSpPr txBox="1"/>
            <p:nvPr/>
          </p:nvSpPr>
          <p:spPr>
            <a:xfrm>
              <a:off x="230996" y="553084"/>
              <a:ext cx="111534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Low</a:t>
              </a:r>
            </a:p>
          </p:txBody>
        </p:sp>
      </p:grpSp>
      <p:sp>
        <p:nvSpPr>
          <p:cNvPr id="180" name="TextBox 5"/>
          <p:cNvSpPr txBox="1"/>
          <p:nvPr/>
        </p:nvSpPr>
        <p:spPr>
          <a:xfrm>
            <a:off x="3601720" y="2328300"/>
            <a:ext cx="75666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This is more contrasted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al 4"/>
          <p:cNvSpPr/>
          <p:nvPr/>
        </p:nvSpPr>
        <p:spPr>
          <a:xfrm>
            <a:off x="1178560" y="1591065"/>
            <a:ext cx="1577341" cy="147447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5" name="Oval 6"/>
          <p:cNvSpPr/>
          <p:nvPr/>
        </p:nvSpPr>
        <p:spPr>
          <a:xfrm>
            <a:off x="1178560" y="3191900"/>
            <a:ext cx="1577341" cy="147447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6" name="Oval 7"/>
          <p:cNvSpPr/>
          <p:nvPr/>
        </p:nvSpPr>
        <p:spPr>
          <a:xfrm>
            <a:off x="1178560" y="4792736"/>
            <a:ext cx="1577341" cy="1474471"/>
          </a:xfrm>
          <a:prstGeom prst="ellipse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7" name="TextBox 5"/>
          <p:cNvSpPr txBox="1"/>
          <p:nvPr/>
        </p:nvSpPr>
        <p:spPr>
          <a:xfrm>
            <a:off x="3601720" y="2328300"/>
            <a:ext cx="75666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You can use symbols instead of text</a:t>
            </a:r>
          </a:p>
        </p:txBody>
      </p:sp>
      <p:pic>
        <p:nvPicPr>
          <p:cNvPr id="188" name="icon of cross" descr="icon of cros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1902850"/>
            <a:ext cx="8509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con of a dash" descr="icon of a das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994" y="3337219"/>
            <a:ext cx="1220471" cy="1220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con of a tick" descr="icon of a tick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994" y="4943590"/>
            <a:ext cx="1220470" cy="122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4"/>
          <p:cNvSpPr/>
          <p:nvPr/>
        </p:nvSpPr>
        <p:spPr>
          <a:xfrm>
            <a:off x="1178560" y="1591065"/>
            <a:ext cx="1577341" cy="1474471"/>
          </a:xfrm>
          <a:prstGeom prst="ellipse">
            <a:avLst/>
          </a:prstGeom>
          <a:solidFill>
            <a:srgbClr val="1F4E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93" name="Oval 6"/>
          <p:cNvSpPr/>
          <p:nvPr/>
        </p:nvSpPr>
        <p:spPr>
          <a:xfrm>
            <a:off x="1178560" y="3191900"/>
            <a:ext cx="1577341" cy="1474471"/>
          </a:xfrm>
          <a:prstGeom prst="ellipse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200"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94" name="Oval 7"/>
          <p:cNvSpPr/>
          <p:nvPr/>
        </p:nvSpPr>
        <p:spPr>
          <a:xfrm>
            <a:off x="1178560" y="4792736"/>
            <a:ext cx="1577341" cy="1474471"/>
          </a:xfrm>
          <a:prstGeom prst="ellipse">
            <a:avLst/>
          </a:prstGeom>
          <a:solidFill>
            <a:srgbClr val="DEEB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95" name="TextBox 5"/>
          <p:cNvSpPr txBox="1"/>
          <p:nvPr/>
        </p:nvSpPr>
        <p:spPr>
          <a:xfrm>
            <a:off x="3601720" y="2328300"/>
            <a:ext cx="75666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 colour gradient can work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867189" y="1578636"/>
            <a:ext cx="9569697" cy="255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lnSpc>
                <a:spcPct val="90000"/>
              </a:lnSpc>
              <a:defRPr b="1" sz="8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Colour blindness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xfrm>
            <a:off x="838200" y="34480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Using RAG in a spreadsheet?</a:t>
            </a:r>
          </a:p>
        </p:txBody>
      </p:sp>
      <p:pic>
        <p:nvPicPr>
          <p:cNvPr id="200" name="screenshot of small spreadsheet with red amber green colour coded column" descr="screenshot of small spreadsheet with red amber green colour coded colum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796126"/>
            <a:ext cx="5257800" cy="439169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9"/>
          <p:cNvSpPr txBox="1"/>
          <p:nvPr/>
        </p:nvSpPr>
        <p:spPr>
          <a:xfrm>
            <a:off x="6408421" y="2909627"/>
            <a:ext cx="52679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Don’t rely on colour only!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xfrm>
            <a:off x="838200" y="34480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Using RAG in a spreadsheet?</a:t>
            </a:r>
          </a:p>
        </p:txBody>
      </p:sp>
      <p:pic>
        <p:nvPicPr>
          <p:cNvPr id="206" name="screenshot of small spreadsheet with red amber green colour coded column but this time there is an extra column which give a text description for the colours: red is big, amber is Medium and green is low." descr="screenshot of small spreadsheet with red amber green colour coded column but this time there is an extra column which give a text description for the colours: red is big, amber is Medium and green is low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5" y="1878011"/>
            <a:ext cx="5267325" cy="414337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4"/>
          <p:cNvSpPr txBox="1"/>
          <p:nvPr/>
        </p:nvSpPr>
        <p:spPr>
          <a:xfrm>
            <a:off x="6408421" y="2909627"/>
            <a:ext cx="526796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Add an extra column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ctrTitle"/>
          </p:nvPr>
        </p:nvSpPr>
        <p:spPr>
          <a:xfrm>
            <a:off x="680482" y="1584252"/>
            <a:ext cx="10653825" cy="2052085"/>
          </a:xfrm>
          <a:prstGeom prst="rect">
            <a:avLst/>
          </a:prstGeom>
        </p:spPr>
        <p:txBody>
          <a:bodyPr/>
          <a:lstStyle/>
          <a:p>
            <a:pPr algn="l" defTabSz="777240">
              <a:defRPr sz="4590">
                <a:latin typeface="Roboto"/>
                <a:ea typeface="Roboto"/>
                <a:cs typeface="Roboto"/>
                <a:sym typeface="Roboto"/>
              </a:defRPr>
            </a:pPr>
            <a:br/>
            <a:br/>
            <a:r>
              <a:rPr b="1"/>
              <a:t>Do you want to learn more?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745842" y="2941710"/>
            <a:ext cx="10515601" cy="974578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defTabSz="804672">
              <a:defRPr b="1" sz="5808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xfrm>
            <a:off x="829816" y="870607"/>
            <a:ext cx="10929209" cy="4494942"/>
          </a:xfrm>
          <a:prstGeom prst="rect">
            <a:avLst/>
          </a:prstGeom>
        </p:spPr>
        <p:txBody>
          <a:bodyPr/>
          <a:lstStyle/>
          <a:p>
            <a:pPr algn="l" defTabSz="786384">
              <a:lnSpc>
                <a:spcPct val="200000"/>
              </a:lnSpc>
              <a:defRPr sz="4128">
                <a:latin typeface="Roboto"/>
                <a:ea typeface="Roboto"/>
                <a:cs typeface="Roboto"/>
                <a:sym typeface="Roboto"/>
              </a:defRPr>
            </a:pPr>
            <a:br/>
            <a:r>
              <a:rPr b="1">
                <a:solidFill>
                  <a:schemeClr val="accent4"/>
                </a:solidFill>
              </a:rPr>
              <a:t>1 in 12 men (8%) </a:t>
            </a:r>
            <a:br>
              <a:rPr b="1">
                <a:solidFill>
                  <a:schemeClr val="accent4"/>
                </a:solidFill>
              </a:rPr>
            </a:br>
            <a:r>
              <a:rPr b="1">
                <a:solidFill>
                  <a:schemeClr val="accent4"/>
                </a:solidFill>
              </a:rPr>
              <a:t>1 in 200 women</a:t>
            </a:r>
            <a:br>
              <a:rPr b="1">
                <a:solidFill>
                  <a:schemeClr val="accent4"/>
                </a:solidFill>
              </a:rPr>
            </a:br>
            <a:r>
              <a:rPr b="1">
                <a:solidFill>
                  <a:schemeClr val="accent4"/>
                </a:solidFill>
              </a:rPr>
              <a:t>In the UK, this about 3 million people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ctrTitle"/>
          </p:nvPr>
        </p:nvSpPr>
        <p:spPr>
          <a:xfrm>
            <a:off x="961533" y="2260076"/>
            <a:ext cx="10578680" cy="233784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What is colour blindness?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ctrTitle"/>
          </p:nvPr>
        </p:nvSpPr>
        <p:spPr>
          <a:xfrm>
            <a:off x="803145" y="788668"/>
            <a:ext cx="11038335" cy="29119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200000"/>
              </a:lnSpc>
              <a:defRPr b="1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Most people still see colours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ctrTitle"/>
          </p:nvPr>
        </p:nvSpPr>
        <p:spPr>
          <a:xfrm>
            <a:off x="803145" y="788668"/>
            <a:ext cx="11038335" cy="29119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200000"/>
              </a:lnSpc>
              <a:defRPr b="1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Most people still see colours</a:t>
            </a:r>
            <a:br/>
            <a:r>
              <a:t>… but they see them differently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does it look like?</a:t>
            </a:r>
          </a:p>
        </p:txBody>
      </p:sp>
      <p:pic>
        <p:nvPicPr>
          <p:cNvPr id="113" name="multi colour pencils as seen with normal vision" descr="multi colour pencils as seen with normal visio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975109"/>
            <a:ext cx="6102009" cy="3841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does it look like?</a:t>
            </a:r>
          </a:p>
        </p:txBody>
      </p:sp>
      <p:pic>
        <p:nvPicPr>
          <p:cNvPr id="116" name="multi colour pencils as seen with Deuteranomalia (reduced sensitivity to green)" descr="multi colour pencils as seen with Deuteranomalia (reduced sensitivity to green)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975107"/>
            <a:ext cx="6102011" cy="38414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Isosceles Triangle 4"/>
          <p:cNvGrpSpPr/>
          <p:nvPr/>
        </p:nvGrpSpPr>
        <p:grpSpPr>
          <a:xfrm>
            <a:off x="7258050" y="2261871"/>
            <a:ext cx="4572000" cy="3554730"/>
            <a:chOff x="353645" y="0"/>
            <a:chExt cx="4571999" cy="3554729"/>
          </a:xfrm>
        </p:grpSpPr>
        <p:sp>
          <p:nvSpPr>
            <p:cNvPr id="117" name="Triangle"/>
            <p:cNvSpPr/>
            <p:nvPr/>
          </p:nvSpPr>
          <p:spPr>
            <a:xfrm>
              <a:off x="353645" y="0"/>
              <a:ext cx="4572000" cy="3554730"/>
            </a:xfrm>
            <a:prstGeom prst="triangle">
              <a:avLst/>
            </a:prstGeom>
            <a:solidFill>
              <a:srgbClr val="00B050"/>
            </a:solidFill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Reduced sensitivity to green"/>
            <p:cNvSpPr txBox="1"/>
            <p:nvPr/>
          </p:nvSpPr>
          <p:spPr>
            <a:xfrm>
              <a:off x="1548715" y="1896427"/>
              <a:ext cx="2181861" cy="153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Reduced sensitivity to green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What does it look like?</a:t>
            </a:r>
          </a:p>
        </p:txBody>
      </p:sp>
      <p:pic>
        <p:nvPicPr>
          <p:cNvPr id="124" name="multi colour pencils as seen with Tritanopia (reduced sensitivity to blue)" descr="multi colour pencils as seen with Tritanopia (reduced sensitivity to blue)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975109"/>
            <a:ext cx="6102009" cy="38414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Isosceles Triangle 6"/>
          <p:cNvGrpSpPr/>
          <p:nvPr/>
        </p:nvGrpSpPr>
        <p:grpSpPr>
          <a:xfrm>
            <a:off x="7258050" y="2261871"/>
            <a:ext cx="4572000" cy="3554730"/>
            <a:chOff x="353645" y="0"/>
            <a:chExt cx="4571999" cy="3554729"/>
          </a:xfrm>
        </p:grpSpPr>
        <p:sp>
          <p:nvSpPr>
            <p:cNvPr id="125" name="Triangle"/>
            <p:cNvSpPr/>
            <p:nvPr/>
          </p:nvSpPr>
          <p:spPr>
            <a:xfrm>
              <a:off x="353645" y="0"/>
              <a:ext cx="4572000" cy="3554730"/>
            </a:xfrm>
            <a:prstGeom prst="triangle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Reduced sensitivity to blue"/>
            <p:cNvSpPr txBox="1"/>
            <p:nvPr/>
          </p:nvSpPr>
          <p:spPr>
            <a:xfrm>
              <a:off x="1548715" y="1896427"/>
              <a:ext cx="2181861" cy="153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Reduced sensitivity to blue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