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Hi, my name is Stéphanie</a:t>
            </a:r>
          </a:p>
          <a:p>
            <a:pPr/>
          </a:p>
          <a:p>
            <a:pPr/>
            <a:r>
              <a:t>and I’m a service designer  living in Scotland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video is about dyslexia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Dyslexia comes under the umbrella term Neurodiversity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 this term, you will also find dyspraxia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0" name="Shape 1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 Attention Deficit Hyperactivity Disorder</a:t>
            </a:r>
          </a:p>
          <a:p>
            <a:pPr/>
          </a:p>
          <a:p>
            <a:pPr/>
            <a:r>
              <a:t>For all of these conditions, the way it affects a person varies a lot</a:t>
            </a:r>
          </a:p>
          <a:p>
            <a:pPr/>
          </a:p>
          <a:p>
            <a:pPr/>
            <a:r>
              <a:t>we talk about a spectrum </a:t>
            </a:r>
          </a:p>
          <a:p>
            <a:pPr/>
          </a:p>
          <a:p>
            <a:pPr/>
            <a:r>
              <a:t>Quite a few people are affected by more than one of these conditions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and this is true of most disabilities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what you should do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but like I mentioned before, </a:t>
            </a:r>
          </a:p>
          <a:p>
            <a:pPr/>
            <a:r>
              <a:t>There is not one solution for all</a:t>
            </a:r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 the British Dyslexia Association</a:t>
            </a:r>
          </a:p>
          <a:p>
            <a:pPr/>
          </a:p>
          <a:p>
            <a:pPr/>
            <a:r>
              <a:t>join a meet up group about accessibility</a:t>
            </a:r>
          </a:p>
          <a:p>
            <a:pPr/>
            <a:r>
              <a:t>follow disabled people on Twitter or LinkedIn and learn from them</a:t>
            </a:r>
          </a:p>
          <a:p>
            <a:pPr/>
          </a:p>
          <a:p>
            <a:pPr/>
            <a:r>
              <a:t>You don’t need to become an expert, but do make a start</a:t>
            </a:r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698920" y="682410"/>
            <a:ext cx="10794160" cy="4666332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latin typeface="Roboto"/>
                <a:ea typeface="Roboto"/>
                <a:cs typeface="Roboto"/>
                <a:sym typeface="Roboto"/>
              </a:defRPr>
            </a:pPr>
            <a:r>
              <a:t>Accessibility in bitesize</a:t>
            </a:r>
          </a:p>
          <a:p>
            <a:pPr algn="l">
              <a:defRPr b="1">
                <a:latin typeface="Roboto"/>
                <a:ea typeface="Roboto"/>
                <a:cs typeface="Roboto"/>
                <a:sym typeface="Roboto"/>
              </a:defRPr>
            </a:pPr>
          </a:p>
          <a:p>
            <a:pPr algn="l">
              <a:defRPr b="1">
                <a:latin typeface="Roboto"/>
                <a:ea typeface="Roboto"/>
                <a:cs typeface="Roboto"/>
                <a:sym typeface="Roboto"/>
              </a:defRPr>
            </a:pPr>
          </a:p>
          <a:p>
            <a:pPr algn="l">
              <a:defRPr b="1">
                <a:latin typeface="Roboto"/>
                <a:ea typeface="Roboto"/>
                <a:cs typeface="Roboto"/>
                <a:sym typeface="Roboto"/>
              </a:defRPr>
            </a:pPr>
          </a:p>
          <a:p>
            <a:pPr algn="l">
              <a:defRPr b="1">
                <a:latin typeface="Roboto"/>
                <a:ea typeface="Roboto"/>
                <a:cs typeface="Roboto"/>
                <a:sym typeface="Roboto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 txBox="1"/>
          <p:nvPr>
            <p:ph type="title"/>
          </p:nvPr>
        </p:nvSpPr>
        <p:spPr>
          <a:xfrm>
            <a:off x="838200" y="365124"/>
            <a:ext cx="10515600" cy="974579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 b="1" sz="4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Not just about language and words</a:t>
            </a:r>
          </a:p>
        </p:txBody>
      </p:sp>
      <p:sp>
        <p:nvSpPr>
          <p:cNvPr id="139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FontTx/>
              <a:buNone/>
              <a:defRPr sz="3600">
                <a:latin typeface="Roboto"/>
                <a:ea typeface="Roboto"/>
                <a:cs typeface="Roboto"/>
                <a:sym typeface="Roboto"/>
              </a:defRPr>
            </a:pPr>
            <a:r>
              <a:t>It also affects processing and remembering information</a:t>
            </a:r>
          </a:p>
          <a:p>
            <a:pPr marL="0" indent="0">
              <a:lnSpc>
                <a:spcPct val="150000"/>
              </a:lnSpc>
              <a:buSzTx/>
              <a:buFontTx/>
              <a:buNone/>
              <a:defRPr sz="3600">
                <a:latin typeface="Roboto"/>
                <a:ea typeface="Roboto"/>
                <a:cs typeface="Roboto"/>
                <a:sym typeface="Robo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>
            <p:ph type="title"/>
          </p:nvPr>
        </p:nvSpPr>
        <p:spPr>
          <a:xfrm>
            <a:off x="838200" y="365124"/>
            <a:ext cx="10515600" cy="974579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 b="1" sz="4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Not just about language and words</a:t>
            </a:r>
          </a:p>
        </p:txBody>
      </p:sp>
      <p:sp>
        <p:nvSpPr>
          <p:cNvPr id="142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SzTx/>
              <a:buFontTx/>
              <a:buNone/>
              <a:defRPr sz="3600">
                <a:latin typeface="Roboto"/>
                <a:ea typeface="Roboto"/>
                <a:cs typeface="Roboto"/>
                <a:sym typeface="Roboto"/>
              </a:defRPr>
            </a:pPr>
            <a:r>
              <a:t>It also affects processing and remembering information</a:t>
            </a:r>
          </a:p>
          <a:p>
            <a:pPr marL="0" indent="0">
              <a:lnSpc>
                <a:spcPct val="150000"/>
              </a:lnSpc>
              <a:buSzTx/>
              <a:buFontTx/>
              <a:buNone/>
              <a:defRPr sz="3600">
                <a:latin typeface="Roboto"/>
                <a:ea typeface="Roboto"/>
                <a:cs typeface="Roboto"/>
                <a:sym typeface="Roboto"/>
              </a:defRPr>
            </a:pPr>
          </a:p>
          <a:p>
            <a:pPr marL="0" indent="0">
              <a:lnSpc>
                <a:spcPct val="150000"/>
              </a:lnSpc>
              <a:buSzTx/>
              <a:buFontTx/>
              <a:buNone/>
              <a:defRPr sz="3600">
                <a:latin typeface="Roboto"/>
                <a:ea typeface="Roboto"/>
                <a:cs typeface="Roboto"/>
                <a:sym typeface="Roboto"/>
              </a:defRPr>
            </a:pPr>
            <a:r>
              <a:t>And can impact your organisation skills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4"/>
          <p:cNvSpPr txBox="1"/>
          <p:nvPr/>
        </p:nvSpPr>
        <p:spPr>
          <a:xfrm>
            <a:off x="1049487" y="1012142"/>
            <a:ext cx="9924727" cy="227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b="1" sz="7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There are positive too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4"/>
          <p:cNvSpPr txBox="1"/>
          <p:nvPr/>
        </p:nvSpPr>
        <p:spPr>
          <a:xfrm>
            <a:off x="1049487" y="1012142"/>
            <a:ext cx="9924727" cy="3094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 sz="7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There are positive too </a:t>
            </a:r>
          </a:p>
          <a:p>
            <a:pPr>
              <a:lnSpc>
                <a:spcPct val="150000"/>
              </a:lnSpc>
              <a:defRPr sz="3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Dyslexic people think differently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4"/>
          <p:cNvSpPr txBox="1"/>
          <p:nvPr/>
        </p:nvSpPr>
        <p:spPr>
          <a:xfrm>
            <a:off x="1049487" y="1012142"/>
            <a:ext cx="9924727" cy="39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 sz="7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There are positive too </a:t>
            </a:r>
          </a:p>
          <a:p>
            <a:pPr>
              <a:lnSpc>
                <a:spcPct val="150000"/>
              </a:lnSpc>
              <a:defRPr sz="3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Dyslexic people think differently</a:t>
            </a:r>
          </a:p>
          <a:p>
            <a:pPr>
              <a:lnSpc>
                <a:spcPct val="150000"/>
              </a:lnSpc>
              <a:defRPr sz="3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They can be really good in areas like reasoning and in the visual and creative fields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/>
          <p:nvPr>
            <p:ph type="title"/>
          </p:nvPr>
        </p:nvSpPr>
        <p:spPr>
          <a:xfrm>
            <a:off x="838200" y="365124"/>
            <a:ext cx="10515600" cy="974579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 b="1" sz="4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It’s different for everyone</a:t>
            </a:r>
          </a:p>
        </p:txBody>
      </p:sp>
      <p:sp>
        <p:nvSpPr>
          <p:cNvPr id="151" name="Content Placeholder 2"/>
          <p:cNvSpPr txBox="1"/>
          <p:nvPr>
            <p:ph type="body" idx="1"/>
          </p:nvPr>
        </p:nvSpPr>
        <p:spPr>
          <a:xfrm>
            <a:off x="838200" y="1777429"/>
            <a:ext cx="10515600" cy="4351339"/>
          </a:xfrm>
          <a:prstGeom prst="rect">
            <a:avLst/>
          </a:prstGeom>
        </p:spPr>
        <p:txBody>
          <a:bodyPr/>
          <a:lstStyle>
            <a:lvl1pPr>
              <a:lnSpc>
                <a:spcPct val="209999"/>
              </a:lnSpc>
              <a:defRPr sz="36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Can be mild or moderate or severe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/>
          <p:nvPr>
            <p:ph type="title"/>
          </p:nvPr>
        </p:nvSpPr>
        <p:spPr>
          <a:xfrm>
            <a:off x="838200" y="365124"/>
            <a:ext cx="10515600" cy="974579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 b="1" sz="4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It’s different for everyone</a:t>
            </a:r>
          </a:p>
        </p:txBody>
      </p:sp>
      <p:sp>
        <p:nvSpPr>
          <p:cNvPr id="154" name="Content Placeholder 2"/>
          <p:cNvSpPr txBox="1"/>
          <p:nvPr>
            <p:ph type="body" idx="1"/>
          </p:nvPr>
        </p:nvSpPr>
        <p:spPr>
          <a:xfrm>
            <a:off x="838200" y="1777429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9999"/>
              </a:lnSpc>
              <a:defRPr sz="36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Can be mild or moderate or severe</a:t>
            </a:r>
          </a:p>
          <a:p>
            <a:pPr>
              <a:lnSpc>
                <a:spcPct val="209999"/>
              </a:lnSpc>
              <a:defRPr sz="3600">
                <a:latin typeface="Roboto"/>
                <a:ea typeface="Roboto"/>
                <a:cs typeface="Roboto"/>
                <a:sym typeface="Roboto"/>
              </a:defRPr>
            </a:pPr>
            <a:r>
              <a:t>People develop different coping strategies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 txBox="1"/>
          <p:nvPr>
            <p:ph type="title"/>
          </p:nvPr>
        </p:nvSpPr>
        <p:spPr>
          <a:xfrm>
            <a:off x="838200" y="365124"/>
            <a:ext cx="10515600" cy="974579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 b="1" sz="4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It’s different for everyone</a:t>
            </a:r>
          </a:p>
        </p:txBody>
      </p:sp>
      <p:sp>
        <p:nvSpPr>
          <p:cNvPr id="157" name="Content Placeholder 2"/>
          <p:cNvSpPr txBox="1"/>
          <p:nvPr>
            <p:ph type="body" idx="1"/>
          </p:nvPr>
        </p:nvSpPr>
        <p:spPr>
          <a:xfrm>
            <a:off x="838200" y="1777429"/>
            <a:ext cx="10515600" cy="435133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9999"/>
              </a:lnSpc>
              <a:defRPr sz="36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Can be mild or moderate or severe</a:t>
            </a:r>
          </a:p>
          <a:p>
            <a:pPr>
              <a:lnSpc>
                <a:spcPct val="209999"/>
              </a:lnSpc>
              <a:defRPr sz="36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People develop different coping strategies</a:t>
            </a:r>
          </a:p>
          <a:p>
            <a:pPr>
              <a:lnSpc>
                <a:spcPct val="209999"/>
              </a:lnSpc>
              <a:defRPr sz="3600">
                <a:latin typeface="Roboto"/>
                <a:ea typeface="Roboto"/>
                <a:cs typeface="Roboto"/>
                <a:sym typeface="Roboto"/>
              </a:defRPr>
            </a:pPr>
            <a:r>
              <a:t>Their needs are different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1"/>
          <p:cNvSpPr txBox="1"/>
          <p:nvPr>
            <p:ph type="title"/>
          </p:nvPr>
        </p:nvSpPr>
        <p:spPr>
          <a:xfrm>
            <a:off x="838200" y="365124"/>
            <a:ext cx="10515600" cy="974579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 b="1" sz="4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It’s different for everyone</a:t>
            </a:r>
          </a:p>
        </p:txBody>
      </p:sp>
      <p:sp>
        <p:nvSpPr>
          <p:cNvPr id="160" name="Content Placeholder 2"/>
          <p:cNvSpPr txBox="1"/>
          <p:nvPr>
            <p:ph type="body" idx="1"/>
          </p:nvPr>
        </p:nvSpPr>
        <p:spPr>
          <a:xfrm>
            <a:off x="838200" y="1777429"/>
            <a:ext cx="10515600" cy="4351339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209999"/>
              </a:lnSpc>
              <a:spcBef>
                <a:spcPts val="900"/>
              </a:spcBef>
              <a:defRPr sz="3564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Can be mild or moderate or severe</a:t>
            </a:r>
          </a:p>
          <a:p>
            <a:pPr marL="226313" indent="-226313" defTabSz="905255">
              <a:lnSpc>
                <a:spcPct val="209999"/>
              </a:lnSpc>
              <a:spcBef>
                <a:spcPts val="900"/>
              </a:spcBef>
              <a:defRPr sz="3564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People develop different coping strategies</a:t>
            </a:r>
          </a:p>
          <a:p>
            <a:pPr marL="226313" indent="-226313" defTabSz="905255">
              <a:lnSpc>
                <a:spcPct val="209999"/>
              </a:lnSpc>
              <a:spcBef>
                <a:spcPts val="900"/>
              </a:spcBef>
              <a:defRPr sz="3564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Their needs are different</a:t>
            </a:r>
          </a:p>
          <a:p>
            <a:pPr marL="226313" indent="-226313" defTabSz="905255">
              <a:lnSpc>
                <a:spcPct val="209999"/>
              </a:lnSpc>
              <a:spcBef>
                <a:spcPts val="900"/>
              </a:spcBef>
              <a:defRPr sz="3564">
                <a:latin typeface="Roboto"/>
                <a:ea typeface="Roboto"/>
                <a:cs typeface="Roboto"/>
                <a:sym typeface="Roboto"/>
              </a:defRPr>
            </a:pPr>
            <a:r>
              <a:t>There is no ‘one solution’ for 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ctrTitle"/>
          </p:nvPr>
        </p:nvSpPr>
        <p:spPr>
          <a:xfrm>
            <a:off x="698920" y="2121609"/>
            <a:ext cx="10794160" cy="3803516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latin typeface="Roboto"/>
                <a:ea typeface="Roboto"/>
                <a:cs typeface="Roboto"/>
                <a:sym typeface="Roboto"/>
              </a:defRPr>
            </a:pPr>
            <a:r>
              <a:t>Do and don’t</a:t>
            </a:r>
            <a:br/>
            <a:br/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ctrTitle"/>
          </p:nvPr>
        </p:nvSpPr>
        <p:spPr>
          <a:xfrm>
            <a:off x="821469" y="1578636"/>
            <a:ext cx="9661137" cy="2550655"/>
          </a:xfrm>
          <a:prstGeom prst="rect">
            <a:avLst/>
          </a:prstGeom>
        </p:spPr>
        <p:txBody>
          <a:bodyPr/>
          <a:lstStyle>
            <a:lvl1pPr algn="l">
              <a:defRPr b="1" sz="88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Dyslexia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1"/>
          <p:cNvSpPr txBox="1"/>
          <p:nvPr>
            <p:ph type="ctrTitle"/>
          </p:nvPr>
        </p:nvSpPr>
        <p:spPr>
          <a:xfrm>
            <a:off x="698920" y="97276"/>
            <a:ext cx="10794160" cy="3803517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latin typeface="Roboto"/>
                <a:ea typeface="Roboto"/>
                <a:cs typeface="Roboto"/>
                <a:sym typeface="Roboto"/>
              </a:defRPr>
            </a:pPr>
            <a:r>
              <a:t>Do</a:t>
            </a:r>
            <a:br/>
            <a:br/>
            <a:br/>
          </a:p>
        </p:txBody>
      </p:sp>
      <p:sp>
        <p:nvSpPr>
          <p:cNvPr id="167" name="TextBox 3"/>
          <p:cNvSpPr txBox="1"/>
          <p:nvPr/>
        </p:nvSpPr>
        <p:spPr>
          <a:xfrm>
            <a:off x="861518" y="1948085"/>
            <a:ext cx="10281083" cy="4733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3600">
                <a:latin typeface="Roboto"/>
                <a:ea typeface="Roboto"/>
                <a:cs typeface="Roboto"/>
                <a:sym typeface="Roboto"/>
              </a:defRPr>
            </a:pPr>
            <a:r>
              <a:t>align text to the left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3600">
                <a:latin typeface="Roboto"/>
                <a:ea typeface="Roboto"/>
                <a:cs typeface="Roboto"/>
                <a:sym typeface="Roboto"/>
              </a:defRPr>
            </a:pPr>
            <a:r>
              <a:t>consider producing materials in other formats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3600">
                <a:latin typeface="Roboto"/>
                <a:ea typeface="Roboto"/>
                <a:cs typeface="Roboto"/>
                <a:sym typeface="Roboto"/>
              </a:defRPr>
            </a:pPr>
            <a:r>
              <a:t>keep content short, clear and simple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/>
              <a:buChar char="•"/>
              <a:defRPr sz="3600">
                <a:latin typeface="Roboto"/>
                <a:ea typeface="Roboto"/>
                <a:cs typeface="Roboto"/>
                <a:sym typeface="Roboto"/>
              </a:defRPr>
            </a:pPr>
            <a:r>
              <a:t>provide a summary/overview for long documents</a:t>
            </a:r>
          </a:p>
          <a:p>
            <a:pPr>
              <a:lnSpc>
                <a:spcPct val="150000"/>
              </a:lnSpc>
              <a:defRPr sz="3600">
                <a:latin typeface="Roboto"/>
                <a:ea typeface="Roboto"/>
                <a:cs typeface="Roboto"/>
                <a:sym typeface="Robot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3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3"/>
          <p:cNvSpPr txBox="1"/>
          <p:nvPr/>
        </p:nvSpPr>
        <p:spPr>
          <a:xfrm>
            <a:off x="764952" y="1289158"/>
            <a:ext cx="10910145" cy="374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60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Dark blue text, with cream background seems to help some people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/>
          <p:nvPr>
            <p:ph type="ctrTitle"/>
          </p:nvPr>
        </p:nvSpPr>
        <p:spPr>
          <a:xfrm>
            <a:off x="698920" y="97276"/>
            <a:ext cx="10794160" cy="3803517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latin typeface="Roboto"/>
                <a:ea typeface="Roboto"/>
                <a:cs typeface="Roboto"/>
                <a:sym typeface="Roboto"/>
              </a:defRPr>
            </a:pPr>
            <a:r>
              <a:t>Don’t</a:t>
            </a:r>
            <a:br/>
            <a:br/>
            <a:br/>
          </a:p>
        </p:txBody>
      </p:sp>
      <p:sp>
        <p:nvSpPr>
          <p:cNvPr id="176" name="TextBox 3"/>
          <p:cNvSpPr txBox="1"/>
          <p:nvPr/>
        </p:nvSpPr>
        <p:spPr>
          <a:xfrm>
            <a:off x="771398" y="1870839"/>
            <a:ext cx="9950684" cy="3914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71500" indent="-571500">
              <a:lnSpc>
                <a:spcPct val="200000"/>
              </a:lnSpc>
              <a:buSzPct val="100000"/>
              <a:buFont typeface="Arial"/>
              <a:buChar char="•"/>
              <a:defRPr sz="3600">
                <a:latin typeface="Roboto"/>
                <a:ea typeface="Roboto"/>
                <a:cs typeface="Roboto"/>
                <a:sym typeface="Roboto"/>
              </a:defRPr>
            </a:pPr>
            <a:r>
              <a:t>use large blocks of heavy text</a:t>
            </a:r>
          </a:p>
          <a:p>
            <a:pPr marL="571500" indent="-571500">
              <a:lnSpc>
                <a:spcPct val="200000"/>
              </a:lnSpc>
              <a:buSzPct val="100000"/>
              <a:buFont typeface="Arial"/>
              <a:buChar char="•"/>
              <a:defRPr sz="3600">
                <a:latin typeface="Roboto"/>
                <a:ea typeface="Roboto"/>
                <a:cs typeface="Roboto"/>
                <a:sym typeface="Roboto"/>
              </a:defRPr>
            </a:pPr>
            <a:r>
              <a:t>justify your text</a:t>
            </a:r>
          </a:p>
          <a:p>
            <a:pPr marL="571500" indent="-571500">
              <a:lnSpc>
                <a:spcPct val="200000"/>
              </a:lnSpc>
              <a:buSzPct val="100000"/>
              <a:buFont typeface="Arial"/>
              <a:buChar char="•"/>
              <a:defRPr sz="3600">
                <a:latin typeface="Roboto"/>
                <a:ea typeface="Roboto"/>
                <a:cs typeface="Roboto"/>
                <a:sym typeface="Roboto"/>
              </a:defRPr>
            </a:pPr>
            <a:r>
              <a:t>underline words, use italics or write in capitals</a:t>
            </a:r>
          </a:p>
          <a:p>
            <a:pPr marL="571500" indent="-571500">
              <a:lnSpc>
                <a:spcPct val="200000"/>
              </a:lnSpc>
              <a:buSzPct val="100000"/>
              <a:buFont typeface="Arial"/>
              <a:buChar char="•"/>
              <a:defRPr sz="3600">
                <a:latin typeface="Roboto"/>
                <a:ea typeface="Roboto"/>
                <a:cs typeface="Roboto"/>
                <a:sym typeface="Roboto"/>
              </a:defRPr>
            </a:pPr>
            <a:r>
              <a:t>rely on accurate spelling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BE3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Box 3"/>
          <p:cNvSpPr txBox="1"/>
          <p:nvPr/>
        </p:nvSpPr>
        <p:spPr>
          <a:xfrm>
            <a:off x="640927" y="1086437"/>
            <a:ext cx="10910146" cy="314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200000"/>
              </a:lnSpc>
              <a:defRPr sz="60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DO NOT DO THAT</a:t>
            </a:r>
          </a:p>
          <a:p>
            <a:pPr>
              <a:lnSpc>
                <a:spcPct val="150000"/>
              </a:lnSpc>
              <a:defRPr sz="6000">
                <a:solidFill>
                  <a:srgbClr val="002060"/>
                </a:solidFill>
                <a:latin typeface="Lucida Handwriting"/>
                <a:ea typeface="Lucida Handwriting"/>
                <a:cs typeface="Lucida Handwriting"/>
                <a:sym typeface="Lucida Handwriting"/>
              </a:defRPr>
            </a:pPr>
            <a:r>
              <a:t>Or use Fancy font</a:t>
            </a:r>
          </a:p>
        </p:txBody>
      </p:sp>
      <p:sp>
        <p:nvSpPr>
          <p:cNvPr id="179" name="TextBox 2"/>
          <p:cNvSpPr txBox="1"/>
          <p:nvPr/>
        </p:nvSpPr>
        <p:spPr>
          <a:xfrm>
            <a:off x="640927" y="4927346"/>
            <a:ext cx="10910146" cy="100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600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Don’t      justify     your        text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/>
          <p:nvPr>
            <p:ph type="ctrTitle"/>
          </p:nvPr>
        </p:nvSpPr>
        <p:spPr>
          <a:xfrm>
            <a:off x="680482" y="1584252"/>
            <a:ext cx="10653825" cy="2052085"/>
          </a:xfrm>
          <a:prstGeom prst="rect">
            <a:avLst/>
          </a:prstGeom>
        </p:spPr>
        <p:txBody>
          <a:bodyPr/>
          <a:lstStyle/>
          <a:p>
            <a:pPr algn="l" defTabSz="777240">
              <a:defRPr sz="4590">
                <a:latin typeface="Roboto"/>
                <a:ea typeface="Roboto"/>
                <a:cs typeface="Roboto"/>
                <a:sym typeface="Roboto"/>
              </a:defRPr>
            </a:pPr>
            <a:br/>
            <a:br/>
            <a:r>
              <a:rPr b="1"/>
              <a:t>Do you want to learn more?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 txBox="1"/>
          <p:nvPr>
            <p:ph type="title"/>
          </p:nvPr>
        </p:nvSpPr>
        <p:spPr>
          <a:xfrm>
            <a:off x="745842" y="2941710"/>
            <a:ext cx="10515601" cy="974578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 defTabSz="530351">
              <a:defRPr b="1" sz="58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ctrTitle"/>
          </p:nvPr>
        </p:nvSpPr>
        <p:spPr>
          <a:xfrm>
            <a:off x="961533" y="2260076"/>
            <a:ext cx="10578680" cy="2337848"/>
          </a:xfrm>
          <a:prstGeom prst="rect">
            <a:avLst/>
          </a:prstGeom>
        </p:spPr>
        <p:txBody>
          <a:bodyPr/>
          <a:lstStyle/>
          <a:p>
            <a:pPr algn="l">
              <a:defRPr b="1">
                <a:latin typeface="Roboto"/>
                <a:ea typeface="Roboto"/>
                <a:cs typeface="Roboto"/>
                <a:sym typeface="Roboto"/>
              </a:defRPr>
            </a:pPr>
            <a:r>
              <a:t>What is dyslexia?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/>
        </p:nvSpPr>
        <p:spPr>
          <a:xfrm>
            <a:off x="1344363" y="4573101"/>
            <a:ext cx="3673164" cy="982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86968">
              <a:lnSpc>
                <a:spcPct val="90000"/>
              </a:lnSpc>
              <a:defRPr b="1" sz="582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Dyslexia</a:t>
            </a:r>
          </a:p>
        </p:txBody>
      </p:sp>
      <p:pic>
        <p:nvPicPr>
          <p:cNvPr id="105" name="icon of an umbrella" descr="icon of an umbrella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9218" y="141617"/>
            <a:ext cx="5913564" cy="6326739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itle 1"/>
          <p:cNvSpPr txBox="1"/>
          <p:nvPr/>
        </p:nvSpPr>
        <p:spPr>
          <a:xfrm>
            <a:off x="3821672" y="1907497"/>
            <a:ext cx="4548655" cy="982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96111">
              <a:lnSpc>
                <a:spcPct val="81000"/>
              </a:lnSpc>
              <a:defRPr b="1" sz="4998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Neurodiversity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/>
        </p:nvSpPr>
        <p:spPr>
          <a:xfrm>
            <a:off x="1344363" y="4573101"/>
            <a:ext cx="3673164" cy="982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86968">
              <a:lnSpc>
                <a:spcPct val="90000"/>
              </a:lnSpc>
              <a:defRPr b="1" sz="582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Dyslexia</a:t>
            </a:r>
          </a:p>
        </p:txBody>
      </p:sp>
      <p:sp>
        <p:nvSpPr>
          <p:cNvPr id="111" name="Title 1"/>
          <p:cNvSpPr txBox="1"/>
          <p:nvPr/>
        </p:nvSpPr>
        <p:spPr>
          <a:xfrm>
            <a:off x="6599421" y="3828386"/>
            <a:ext cx="3673165" cy="982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86968">
              <a:lnSpc>
                <a:spcPct val="90000"/>
              </a:lnSpc>
              <a:defRPr b="1" sz="582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Dyspraxia</a:t>
            </a:r>
          </a:p>
        </p:txBody>
      </p:sp>
      <p:pic>
        <p:nvPicPr>
          <p:cNvPr id="112" name="icon of an umbrella" descr="icon of an umbrella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9218" y="141617"/>
            <a:ext cx="5913564" cy="6326739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itle 1"/>
          <p:cNvSpPr txBox="1"/>
          <p:nvPr/>
        </p:nvSpPr>
        <p:spPr>
          <a:xfrm>
            <a:off x="3821672" y="1907497"/>
            <a:ext cx="4548655" cy="982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96111">
              <a:lnSpc>
                <a:spcPct val="81000"/>
              </a:lnSpc>
              <a:defRPr b="1" sz="4998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Neurodiversity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ctrTitle"/>
          </p:nvPr>
        </p:nvSpPr>
        <p:spPr>
          <a:xfrm>
            <a:off x="2647480" y="3647552"/>
            <a:ext cx="3764605" cy="982494"/>
          </a:xfrm>
          <a:prstGeom prst="rect">
            <a:avLst/>
          </a:prstGeom>
        </p:spPr>
        <p:txBody>
          <a:bodyPr/>
          <a:lstStyle>
            <a:lvl1pPr algn="l" defTabSz="886968">
              <a:defRPr b="1" sz="582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Autism</a:t>
            </a:r>
          </a:p>
        </p:txBody>
      </p:sp>
      <p:sp>
        <p:nvSpPr>
          <p:cNvPr id="118" name="Title 1"/>
          <p:cNvSpPr txBox="1"/>
          <p:nvPr/>
        </p:nvSpPr>
        <p:spPr>
          <a:xfrm>
            <a:off x="1344363" y="4573101"/>
            <a:ext cx="3673164" cy="982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86968">
              <a:lnSpc>
                <a:spcPct val="90000"/>
              </a:lnSpc>
              <a:defRPr b="1" sz="582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Dyslexia</a:t>
            </a:r>
          </a:p>
        </p:txBody>
      </p:sp>
      <p:sp>
        <p:nvSpPr>
          <p:cNvPr id="119" name="Title 1"/>
          <p:cNvSpPr txBox="1"/>
          <p:nvPr/>
        </p:nvSpPr>
        <p:spPr>
          <a:xfrm>
            <a:off x="6599421" y="3828386"/>
            <a:ext cx="3673165" cy="982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86968">
              <a:lnSpc>
                <a:spcPct val="90000"/>
              </a:lnSpc>
              <a:defRPr b="1" sz="582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Dyspraxia</a:t>
            </a:r>
          </a:p>
        </p:txBody>
      </p:sp>
      <p:pic>
        <p:nvPicPr>
          <p:cNvPr id="120" name="icon of an umbrella" descr="icon of an umbrella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39218" y="141617"/>
            <a:ext cx="5913564" cy="6326739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1"/>
          <p:cNvSpPr txBox="1"/>
          <p:nvPr/>
        </p:nvSpPr>
        <p:spPr>
          <a:xfrm>
            <a:off x="3821672" y="1907497"/>
            <a:ext cx="4548655" cy="982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96111">
              <a:lnSpc>
                <a:spcPct val="81000"/>
              </a:lnSpc>
              <a:defRPr b="1" sz="4998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Neurodiversity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chemeClr val="accent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ctrTitle"/>
          </p:nvPr>
        </p:nvSpPr>
        <p:spPr>
          <a:xfrm>
            <a:off x="2647480" y="3647552"/>
            <a:ext cx="3764605" cy="982494"/>
          </a:xfrm>
          <a:prstGeom prst="rect">
            <a:avLst/>
          </a:prstGeom>
        </p:spPr>
        <p:txBody>
          <a:bodyPr/>
          <a:lstStyle>
            <a:lvl1pPr algn="l" defTabSz="886968">
              <a:defRPr b="1" sz="582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Autism</a:t>
            </a:r>
          </a:p>
        </p:txBody>
      </p:sp>
      <p:sp>
        <p:nvSpPr>
          <p:cNvPr id="124" name="Title 1"/>
          <p:cNvSpPr txBox="1"/>
          <p:nvPr/>
        </p:nvSpPr>
        <p:spPr>
          <a:xfrm>
            <a:off x="1344363" y="4573101"/>
            <a:ext cx="3673164" cy="982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86968">
              <a:lnSpc>
                <a:spcPct val="90000"/>
              </a:lnSpc>
              <a:defRPr b="1" sz="582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Dyslexia</a:t>
            </a:r>
          </a:p>
        </p:txBody>
      </p:sp>
      <p:sp>
        <p:nvSpPr>
          <p:cNvPr id="125" name="Title 1"/>
          <p:cNvSpPr txBox="1"/>
          <p:nvPr/>
        </p:nvSpPr>
        <p:spPr>
          <a:xfrm>
            <a:off x="6599421" y="3828386"/>
            <a:ext cx="3673165" cy="982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86968">
              <a:lnSpc>
                <a:spcPct val="90000"/>
              </a:lnSpc>
              <a:defRPr b="1" sz="582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Dyspraxia</a:t>
            </a:r>
          </a:p>
        </p:txBody>
      </p:sp>
      <p:sp>
        <p:nvSpPr>
          <p:cNvPr id="126" name="Title 1"/>
          <p:cNvSpPr txBox="1"/>
          <p:nvPr/>
        </p:nvSpPr>
        <p:spPr>
          <a:xfrm>
            <a:off x="7463939" y="4817406"/>
            <a:ext cx="3673165" cy="982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86968">
              <a:lnSpc>
                <a:spcPct val="90000"/>
              </a:lnSpc>
              <a:defRPr b="1" sz="582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ADHD</a:t>
            </a:r>
          </a:p>
        </p:txBody>
      </p:sp>
      <p:pic>
        <p:nvPicPr>
          <p:cNvPr id="127" name="icon of an umbrella" descr="icon of an umbrella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39218" y="141617"/>
            <a:ext cx="5913564" cy="6326739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itle 1"/>
          <p:cNvSpPr txBox="1"/>
          <p:nvPr/>
        </p:nvSpPr>
        <p:spPr>
          <a:xfrm>
            <a:off x="3821672" y="1907497"/>
            <a:ext cx="4548655" cy="982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96111">
              <a:lnSpc>
                <a:spcPct val="81000"/>
              </a:lnSpc>
              <a:defRPr b="1" sz="4998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Neurodiversity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xfrm>
            <a:off x="838200" y="365124"/>
            <a:ext cx="10515600" cy="974579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 b="1" sz="4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Dyslexia is not a sight problem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89000"/>
              </a:lnSpc>
              <a:defRPr sz="3600">
                <a:latin typeface="Roboto"/>
                <a:ea typeface="Roboto"/>
                <a:cs typeface="Roboto"/>
                <a:sym typeface="Roboto"/>
              </a:defRPr>
            </a:pPr>
            <a:r>
              <a:t>You don’t just mix your </a:t>
            </a:r>
            <a:r>
              <a:rPr b="1" sz="6000"/>
              <a:t>b </a:t>
            </a:r>
            <a:r>
              <a:t>and your </a:t>
            </a:r>
            <a:r>
              <a:rPr b="1" sz="6000"/>
              <a:t>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838200" y="365124"/>
            <a:ext cx="10515600" cy="974579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 b="1" sz="40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t> Dyslexia is not a sight problem</a:t>
            </a:r>
          </a:p>
        </p:txBody>
      </p:sp>
      <p:sp>
        <p:nvSpPr>
          <p:cNvPr id="136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89000"/>
              </a:lnSpc>
              <a:defRPr sz="3600">
                <a:latin typeface="Roboto"/>
                <a:ea typeface="Roboto"/>
                <a:cs typeface="Roboto"/>
                <a:sym typeface="Roboto"/>
              </a:defRPr>
            </a:pPr>
            <a:r>
              <a:t>You don’t just mix your </a:t>
            </a:r>
            <a:r>
              <a:rPr b="1" sz="6000"/>
              <a:t>b </a:t>
            </a:r>
            <a:r>
              <a:t>and your </a:t>
            </a:r>
            <a:r>
              <a:rPr b="1" sz="6000"/>
              <a:t>d</a:t>
            </a:r>
            <a:endParaRPr sz="2500"/>
          </a:p>
          <a:p>
            <a:pPr>
              <a:lnSpc>
                <a:spcPct val="189000"/>
              </a:lnSpc>
              <a:defRPr sz="3600">
                <a:latin typeface="Roboto"/>
                <a:ea typeface="Roboto"/>
                <a:cs typeface="Roboto"/>
                <a:sym typeface="Roboto"/>
              </a:defRPr>
            </a:pPr>
            <a:r>
              <a:t>The problem is not seeing words, it’s about processing and manipulating them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