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Cabin"/>
      <p:regular r:id="rId28"/>
      <p:bold r:id="rId29"/>
      <p:italic r:id="rId30"/>
      <p:boldItalic r:id="rId31"/>
    </p:embeddedFont>
    <p:embeddedFont>
      <p:font typeface="Helvetica Neue"/>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Cabin-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Cabin-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abin-boldItalic.fntdata"/><Relationship Id="rId30" Type="http://schemas.openxmlformats.org/officeDocument/2006/relationships/font" Target="fonts/Cabin-italic.fntdata"/><Relationship Id="rId11" Type="http://schemas.openxmlformats.org/officeDocument/2006/relationships/slide" Target="slides/slide7.xml"/><Relationship Id="rId33" Type="http://schemas.openxmlformats.org/officeDocument/2006/relationships/font" Target="fonts/HelveticaNeue-bold.fntdata"/><Relationship Id="rId10" Type="http://schemas.openxmlformats.org/officeDocument/2006/relationships/slide" Target="slides/slide6.xml"/><Relationship Id="rId32" Type="http://schemas.openxmlformats.org/officeDocument/2006/relationships/font" Target="fonts/HelveticaNeue-regular.fntdata"/><Relationship Id="rId13" Type="http://schemas.openxmlformats.org/officeDocument/2006/relationships/slide" Target="slides/slide9.xml"/><Relationship Id="rId35" Type="http://schemas.openxmlformats.org/officeDocument/2006/relationships/font" Target="fonts/HelveticaNeue-boldItalic.fntdata"/><Relationship Id="rId12" Type="http://schemas.openxmlformats.org/officeDocument/2006/relationships/slide" Target="slides/slide8.xml"/><Relationship Id="rId34" Type="http://schemas.openxmlformats.org/officeDocument/2006/relationships/font" Target="fonts/HelveticaNeue-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g21e2f99406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 name="Google Shape;32;g21e2f99406a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rPr lang="en-GB"/>
              <a:t>Hello everyone! </a:t>
            </a:r>
            <a:endParaRPr/>
          </a:p>
          <a:p>
            <a:pPr indent="0" lvl="0" marL="0" marR="0" rtl="0" algn="l">
              <a:spcBef>
                <a:spcPts val="0"/>
              </a:spcBef>
              <a:spcAft>
                <a:spcPts val="0"/>
              </a:spcAft>
              <a:buFont typeface="Arial"/>
              <a:buNone/>
            </a:pPr>
            <a:r>
              <a:rPr lang="en-GB"/>
              <a:t>Thank you for joining us today for our talk about </a:t>
            </a:r>
            <a:r>
              <a:rPr lang="en-GB"/>
              <a:t>designing</a:t>
            </a:r>
            <a:r>
              <a:rPr lang="en-GB"/>
              <a:t> for users with dyscalculia or low numeracy. </a:t>
            </a:r>
            <a:endParaRPr/>
          </a:p>
          <a:p>
            <a:pPr indent="0" lvl="0" marL="0" marR="0" rtl="0" algn="l">
              <a:spcBef>
                <a:spcPts val="0"/>
              </a:spcBef>
              <a:spcAft>
                <a:spcPts val="0"/>
              </a:spcAft>
              <a:buFont typeface="Arial"/>
              <a:buNone/>
            </a:pPr>
            <a:r>
              <a:rPr lang="en-GB"/>
              <a:t>This talk is being recorded. It will be available afterwards with the other talks from Services Week.</a:t>
            </a:r>
            <a:endParaRPr/>
          </a:p>
          <a:p>
            <a:pPr indent="0" lvl="0" marL="0" marR="0" rtl="0" algn="l">
              <a:spcBef>
                <a:spcPts val="0"/>
              </a:spcBef>
              <a:spcAft>
                <a:spcPts val="0"/>
              </a:spcAft>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1f5b2fcbd4_0_8: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1f5b2fcbd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GB">
                <a:solidFill>
                  <a:schemeClr val="dk1"/>
                </a:solidFill>
              </a:rPr>
              <a:t>Jane</a:t>
            </a:r>
            <a:endParaRPr>
              <a:solidFill>
                <a:schemeClr val="dk1"/>
              </a:solidFill>
            </a:endParaRPr>
          </a:p>
          <a:p>
            <a:pPr indent="0" lvl="0" marL="0" rtl="0" algn="l">
              <a:spcBef>
                <a:spcPts val="0"/>
              </a:spcBef>
              <a:spcAft>
                <a:spcPts val="0"/>
              </a:spcAft>
              <a:buClr>
                <a:schemeClr val="dk1"/>
              </a:buClr>
              <a:buSzPts val="1200"/>
              <a:buFont typeface="Calibri"/>
              <a:buNone/>
            </a:pPr>
            <a:r>
              <a:t/>
            </a:r>
            <a:endParaRPr>
              <a:solidFill>
                <a:schemeClr val="dk1"/>
              </a:solidFill>
            </a:endParaRPr>
          </a:p>
          <a:p>
            <a:pPr indent="0" lvl="0" marL="0" rtl="0" algn="l">
              <a:spcBef>
                <a:spcPts val="0"/>
              </a:spcBef>
              <a:spcAft>
                <a:spcPts val="0"/>
              </a:spcAft>
              <a:buClr>
                <a:schemeClr val="dk1"/>
              </a:buClr>
              <a:buSzPts val="1200"/>
              <a:buFont typeface="Calibri"/>
              <a:buNone/>
            </a:pPr>
            <a:r>
              <a:rPr lang="en-GB">
                <a:solidFill>
                  <a:schemeClr val="dk1"/>
                </a:solidFill>
              </a:rPr>
              <a:t>In March last year, Laura and I both went to a UK Government Digital Service talk by Rachel Malic about ‘Taking a plain numbers approach to service design’. She described what Dyscalculia was and the symptoms – and it was like they were describing us both exactly!. </a:t>
            </a:r>
            <a:endParaRPr>
              <a:solidFill>
                <a:schemeClr val="dk1"/>
              </a:solidFill>
            </a:endParaRPr>
          </a:p>
          <a:p>
            <a:pPr indent="0" lvl="0" marL="0" rtl="0" algn="l">
              <a:spcBef>
                <a:spcPts val="0"/>
              </a:spcBef>
              <a:spcAft>
                <a:spcPts val="0"/>
              </a:spcAft>
              <a:buClr>
                <a:schemeClr val="dk1"/>
              </a:buClr>
              <a:buSzPts val="1200"/>
              <a:buFont typeface="Calibri"/>
              <a:buNone/>
            </a:pPr>
            <a:r>
              <a:t/>
            </a:r>
            <a:endParaRPr>
              <a:solidFill>
                <a:schemeClr val="dk1"/>
              </a:solidFill>
            </a:endParaRPr>
          </a:p>
          <a:p>
            <a:pPr indent="0" lvl="0" marL="0" rtl="0" algn="l">
              <a:spcBef>
                <a:spcPts val="0"/>
              </a:spcBef>
              <a:spcAft>
                <a:spcPts val="0"/>
              </a:spcAft>
              <a:buClr>
                <a:schemeClr val="dk1"/>
              </a:buClr>
              <a:buFont typeface="Arial"/>
              <a:buNone/>
            </a:pPr>
            <a:r>
              <a:rPr lang="en-GB">
                <a:solidFill>
                  <a:schemeClr val="dk1"/>
                </a:solidFill>
              </a:rPr>
              <a:t>Laura and I decided get in touch with Rachel. As it happens we’re all content designers working in the UK government – myself in DWP Digital and Laura and Rachel in HMRC.</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rPr lang="en-GB">
                <a:solidFill>
                  <a:schemeClr val="dk1"/>
                </a:solidFill>
              </a:rPr>
              <a:t>We realized we were in a unique position to help potentially millions of people with the services we help design. So we decided to work together to </a:t>
            </a:r>
            <a:r>
              <a:rPr lang="en-GB" sz="1200">
                <a:solidFill>
                  <a:schemeClr val="dk1"/>
                </a:solidFill>
              </a:rPr>
              <a:t>raise awareness and to provide design guidance for making digital services accessible. </a:t>
            </a:r>
            <a:endParaRPr>
              <a:solidFill>
                <a:schemeClr val="dk1"/>
              </a:solidFill>
            </a:endParaRPr>
          </a:p>
          <a:p>
            <a:pPr indent="0" lvl="0" marL="0" rtl="0" algn="l">
              <a:spcBef>
                <a:spcPts val="0"/>
              </a:spcBef>
              <a:spcAft>
                <a:spcPts val="0"/>
              </a:spcAft>
              <a:buClr>
                <a:schemeClr val="dk1"/>
              </a:buClr>
              <a:buFont typeface="Arial"/>
              <a:buNone/>
            </a:pPr>
            <a:r>
              <a:t/>
            </a:r>
            <a:endParaRPr sz="1200">
              <a:solidFill>
                <a:schemeClr val="dk1"/>
              </a:solidFill>
            </a:endParaRPr>
          </a:p>
          <a:p>
            <a:pPr indent="0" lvl="0" marL="0" rtl="0" algn="l">
              <a:spcBef>
                <a:spcPts val="0"/>
              </a:spcBef>
              <a:spcAft>
                <a:spcPts val="0"/>
              </a:spcAft>
              <a:buClr>
                <a:schemeClr val="dk1"/>
              </a:buClr>
              <a:buFont typeface="Arial"/>
              <a:buNone/>
            </a:pPr>
            <a:r>
              <a:rPr lang="en-GB" sz="1200">
                <a:solidFill>
                  <a:schemeClr val="dk1"/>
                </a:solidFill>
              </a:rPr>
              <a:t>We researched the symptoms of Dyscalculia and how that impacted  somebody understanding numbers. We then worked out what the most common issues were, and how design could help improve understanding.</a:t>
            </a:r>
            <a:endParaRPr>
              <a:solidFill>
                <a:schemeClr val="dk1"/>
              </a:solidFill>
            </a:endParaRPr>
          </a:p>
          <a:p>
            <a:pPr indent="0" lvl="0" marL="0" rtl="0" algn="l">
              <a:spcBef>
                <a:spcPts val="0"/>
              </a:spcBef>
              <a:spcAft>
                <a:spcPts val="0"/>
              </a:spcAft>
              <a:buClr>
                <a:schemeClr val="dk1"/>
              </a:buClr>
              <a:buFont typeface="Arial"/>
              <a:buNone/>
            </a:pPr>
            <a:r>
              <a:t/>
            </a:r>
            <a:endParaRPr sz="1200">
              <a:solidFill>
                <a:schemeClr val="dk1"/>
              </a:solidFill>
            </a:endParaRPr>
          </a:p>
          <a:p>
            <a:pPr indent="0" lvl="0" marL="0" rtl="0" algn="l">
              <a:spcBef>
                <a:spcPts val="0"/>
              </a:spcBef>
              <a:spcAft>
                <a:spcPts val="0"/>
              </a:spcAft>
              <a:buClr>
                <a:schemeClr val="dk1"/>
              </a:buClr>
              <a:buFont typeface="Arial"/>
              <a:buNone/>
            </a:pPr>
            <a:r>
              <a:rPr lang="en-GB" sz="1200">
                <a:solidFill>
                  <a:schemeClr val="dk1"/>
                </a:solidFill>
              </a:rPr>
              <a:t>We reached out and worked with </a:t>
            </a:r>
            <a:r>
              <a:rPr lang="en-GB">
                <a:solidFill>
                  <a:schemeClr val="dk1"/>
                </a:solidFill>
              </a:rPr>
              <a:t>the Dyscalculia Network, created a focus group and consulted with National Numeracy and the Plain Numbers organisation. </a:t>
            </a:r>
            <a:endParaRPr>
              <a:solidFill>
                <a:schemeClr val="dk1"/>
              </a:solidFill>
            </a:endParaRPr>
          </a:p>
          <a:p>
            <a:pPr indent="0" lvl="0" marL="0" rtl="0" algn="l">
              <a:spcBef>
                <a:spcPts val="0"/>
              </a:spcBef>
              <a:spcAft>
                <a:spcPts val="0"/>
              </a:spcAft>
              <a:buClr>
                <a:schemeClr val="dk1"/>
              </a:buClr>
              <a:buFont typeface="Arial"/>
              <a:buNone/>
            </a:pPr>
            <a:r>
              <a:t/>
            </a:r>
            <a:endParaRPr sz="1200">
              <a:solidFill>
                <a:schemeClr val="dk1"/>
              </a:solidFill>
            </a:endParaRPr>
          </a:p>
          <a:p>
            <a:pPr indent="0" lvl="0" marL="0" rtl="0" algn="l">
              <a:spcBef>
                <a:spcPts val="0"/>
              </a:spcBef>
              <a:spcAft>
                <a:spcPts val="0"/>
              </a:spcAft>
              <a:buClr>
                <a:schemeClr val="dk1"/>
              </a:buClr>
              <a:buFont typeface="Arial"/>
              <a:buNone/>
            </a:pPr>
            <a:r>
              <a:rPr lang="en-GB" sz="1200">
                <a:solidFill>
                  <a:schemeClr val="dk1"/>
                </a:solidFill>
              </a:rPr>
              <a:t>And after months of research, collaboration and iteration we created our poster.</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None/>
            </a:pPr>
            <a:r>
              <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1e2f99406a_0_3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g21e2f99406a_0_3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GB"/>
              <a:t>Jane</a:t>
            </a:r>
            <a:endParaRPr/>
          </a:p>
          <a:p>
            <a:pPr indent="0" lvl="0" marL="0" marR="0" rtl="0" algn="l">
              <a:lnSpc>
                <a:spcPct val="100000"/>
              </a:lnSpc>
              <a:spcBef>
                <a:spcPts val="360"/>
              </a:spcBef>
              <a:spcAft>
                <a:spcPts val="0"/>
              </a:spcAft>
              <a:buClr>
                <a:schemeClr val="dk1"/>
              </a:buClr>
              <a:buSzPts val="1200"/>
              <a:buFont typeface="Calibri"/>
              <a:buNone/>
            </a:pPr>
            <a:r>
              <a:t/>
            </a:r>
            <a:endParaRPr/>
          </a:p>
          <a:p>
            <a:pPr indent="0" lvl="0" marL="0" marR="0" rtl="0" algn="l">
              <a:lnSpc>
                <a:spcPct val="100000"/>
              </a:lnSpc>
              <a:spcBef>
                <a:spcPts val="360"/>
              </a:spcBef>
              <a:spcAft>
                <a:spcPts val="0"/>
              </a:spcAft>
              <a:buClr>
                <a:schemeClr val="dk1"/>
              </a:buClr>
              <a:buSzPts val="1200"/>
              <a:buFont typeface="Calibri"/>
              <a:buNone/>
            </a:pPr>
            <a:r>
              <a:rPr lang="en-GB"/>
              <a:t>And this is it. It’s available for anyone to download and use from the DWP Accessibility Manual. </a:t>
            </a:r>
            <a:endParaRPr/>
          </a:p>
          <a:p>
            <a:pPr indent="0" lvl="0" marL="0" marR="0" rtl="0" algn="l">
              <a:lnSpc>
                <a:spcPct val="100000"/>
              </a:lnSpc>
              <a:spcBef>
                <a:spcPts val="360"/>
              </a:spcBef>
              <a:spcAft>
                <a:spcPts val="0"/>
              </a:spcAft>
              <a:buClr>
                <a:schemeClr val="dk1"/>
              </a:buClr>
              <a:buSzPts val="1200"/>
              <a:buFont typeface="Calibri"/>
              <a:buNone/>
            </a:pPr>
            <a:r>
              <a:t/>
            </a:r>
            <a:endParaRPr sz="1200"/>
          </a:p>
          <a:p>
            <a:pPr indent="0" lvl="0" marL="0" rtl="0" algn="l">
              <a:spcBef>
                <a:spcPts val="0"/>
              </a:spcBef>
              <a:spcAft>
                <a:spcPts val="0"/>
              </a:spcAft>
              <a:buNone/>
            </a:pPr>
            <a:r>
              <a:rPr lang="en-GB" sz="1200"/>
              <a:t>If it’s not possible for people to follow all of our guidance when designing using numbers, we want them to do as many of them as possible – it will help.</a:t>
            </a:r>
            <a:endParaRPr/>
          </a:p>
          <a:p>
            <a:pPr indent="0" lvl="0" marL="0" rtl="0" algn="l">
              <a:spcBef>
                <a:spcPts val="0"/>
              </a:spcBef>
              <a:spcAft>
                <a:spcPts val="0"/>
              </a:spcAft>
              <a:buNone/>
            </a:pPr>
            <a:r>
              <a:t/>
            </a:r>
            <a:endParaRPr sz="1200"/>
          </a:p>
          <a:p>
            <a:pPr indent="0" lvl="0" marL="0" marR="0" rtl="0" algn="l">
              <a:lnSpc>
                <a:spcPct val="100000"/>
              </a:lnSpc>
              <a:spcBef>
                <a:spcPts val="0"/>
              </a:spcBef>
              <a:spcAft>
                <a:spcPts val="0"/>
              </a:spcAft>
              <a:buClr>
                <a:schemeClr val="dk1"/>
              </a:buClr>
              <a:buSzPts val="1200"/>
              <a:buFont typeface="Calibri"/>
              <a:buNone/>
            </a:pPr>
            <a:r>
              <a:rPr b="1" lang="en-GB"/>
              <a:t>Design to be inclusive and everyone benefits</a:t>
            </a:r>
            <a:endParaRPr/>
          </a:p>
          <a:p>
            <a:pPr indent="0" lvl="0" marL="0" rtl="0" algn="l">
              <a:spcBef>
                <a:spcPts val="0"/>
              </a:spcBef>
              <a:spcAft>
                <a:spcPts val="0"/>
              </a:spcAft>
              <a:buNone/>
            </a:pPr>
            <a:r>
              <a:t/>
            </a:r>
            <a:endParaRPr sz="1200"/>
          </a:p>
          <a:p>
            <a:pPr indent="0" lvl="0" marL="0" marR="0" rtl="0" algn="l">
              <a:lnSpc>
                <a:spcPct val="100000"/>
              </a:lnSpc>
              <a:spcBef>
                <a:spcPts val="360"/>
              </a:spcBef>
              <a:spcAft>
                <a:spcPts val="0"/>
              </a:spcAft>
              <a:buClr>
                <a:schemeClr val="dk1"/>
              </a:buClr>
              <a:buSzPts val="1200"/>
              <a:buFont typeface="Calibri"/>
              <a:buNone/>
            </a:pPr>
            <a:r>
              <a:rPr lang="en-GB"/>
              <a:t>We launched our poster at the end of November, when we published a blog about our work on the GOV.UK website. </a:t>
            </a:r>
            <a:endParaRPr/>
          </a:p>
          <a:p>
            <a:pPr indent="0" lvl="0" marL="0" marR="0" rtl="0" algn="l">
              <a:lnSpc>
                <a:spcPct val="100000"/>
              </a:lnSpc>
              <a:spcBef>
                <a:spcPts val="360"/>
              </a:spcBef>
              <a:spcAft>
                <a:spcPts val="0"/>
              </a:spcAft>
              <a:buClr>
                <a:schemeClr val="dk1"/>
              </a:buClr>
              <a:buSzPts val="1200"/>
              <a:buFont typeface="Calibri"/>
              <a:buNone/>
            </a:pPr>
            <a:r>
              <a:t/>
            </a:r>
            <a:endParaRPr/>
          </a:p>
          <a:p>
            <a:pPr indent="0" lvl="0" marL="0" rtl="0" algn="l">
              <a:spcBef>
                <a:spcPts val="0"/>
              </a:spcBef>
              <a:spcAft>
                <a:spcPts val="0"/>
              </a:spcAft>
              <a:buNone/>
            </a:pPr>
            <a:r>
              <a:t/>
            </a:r>
            <a:endParaRPr/>
          </a:p>
        </p:txBody>
      </p:sp>
      <p:sp>
        <p:nvSpPr>
          <p:cNvPr id="96" name="Google Shape;96;g21e2f99406a_0_3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1e2f99406a_0_3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g21e2f99406a_0_3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GB"/>
              <a:t>Jane</a:t>
            </a:r>
            <a:endParaRPr/>
          </a:p>
          <a:p>
            <a:pPr indent="0" lvl="0" marL="0" marR="0" rtl="0" algn="l">
              <a:lnSpc>
                <a:spcPct val="100000"/>
              </a:lnSpc>
              <a:spcBef>
                <a:spcPts val="360"/>
              </a:spcBef>
              <a:spcAft>
                <a:spcPts val="0"/>
              </a:spcAft>
              <a:buClr>
                <a:schemeClr val="dk1"/>
              </a:buClr>
              <a:buSzPts val="1200"/>
              <a:buFont typeface="Calibri"/>
              <a:buNone/>
            </a:pPr>
            <a:r>
              <a:t/>
            </a:r>
            <a:endParaRPr/>
          </a:p>
          <a:p>
            <a:pPr indent="0" lvl="0" marL="0" marR="0" rtl="0" algn="l">
              <a:lnSpc>
                <a:spcPct val="100000"/>
              </a:lnSpc>
              <a:spcBef>
                <a:spcPts val="360"/>
              </a:spcBef>
              <a:spcAft>
                <a:spcPts val="0"/>
              </a:spcAft>
              <a:buClr>
                <a:schemeClr val="dk1"/>
              </a:buClr>
              <a:buSzPts val="1200"/>
              <a:buFont typeface="Calibri"/>
              <a:buNone/>
            </a:pPr>
            <a:r>
              <a:rPr lang="en-GB"/>
              <a:t>And our blog went viral - It was the most viewed post on Design in GOV in 2022, and our work has since been discussed on podcasts, shared world-wide and even translated!</a:t>
            </a:r>
            <a:endParaRPr/>
          </a:p>
          <a:p>
            <a:pPr indent="0" lvl="0" marL="0" marR="0" rtl="0" algn="l">
              <a:lnSpc>
                <a:spcPct val="100000"/>
              </a:lnSpc>
              <a:spcBef>
                <a:spcPts val="360"/>
              </a:spcBef>
              <a:spcAft>
                <a:spcPts val="0"/>
              </a:spcAft>
              <a:buClr>
                <a:schemeClr val="dk1"/>
              </a:buClr>
              <a:buSzPts val="1200"/>
              <a:buFont typeface="Calibri"/>
              <a:buNone/>
            </a:pPr>
            <a:r>
              <a:t/>
            </a:r>
            <a:endParaRPr/>
          </a:p>
          <a:p>
            <a:pPr indent="0" lvl="0" marL="0" marR="0" rtl="0" algn="l">
              <a:lnSpc>
                <a:spcPct val="100000"/>
              </a:lnSpc>
              <a:spcBef>
                <a:spcPts val="360"/>
              </a:spcBef>
              <a:spcAft>
                <a:spcPts val="0"/>
              </a:spcAft>
              <a:buClr>
                <a:schemeClr val="dk1"/>
              </a:buClr>
              <a:buSzPts val="1200"/>
              <a:buFont typeface="Calibri"/>
              <a:buNone/>
            </a:pPr>
            <a:r>
              <a:rPr lang="en-GB"/>
              <a:t>Martin Jordan, the Head of Design for Government Digital Services in Germany, got in touch and used our poster for their accessibility training. He then worked with us to translate the guidance into German, which was just launched in January. </a:t>
            </a:r>
            <a:endParaRPr/>
          </a:p>
          <a:p>
            <a:pPr indent="0" lvl="0" marL="0" marR="0" rtl="0" algn="l">
              <a:lnSpc>
                <a:spcPct val="100000"/>
              </a:lnSpc>
              <a:spcBef>
                <a:spcPts val="360"/>
              </a:spcBef>
              <a:spcAft>
                <a:spcPts val="0"/>
              </a:spcAft>
              <a:buClr>
                <a:schemeClr val="dk1"/>
              </a:buClr>
              <a:buSzPts val="1200"/>
              <a:buFont typeface="Calibri"/>
              <a:buNone/>
            </a:pPr>
            <a:r>
              <a:t/>
            </a:r>
            <a:endParaRPr/>
          </a:p>
          <a:p>
            <a:pPr indent="0" lvl="0" marL="0" marR="0" rtl="0" algn="l">
              <a:lnSpc>
                <a:spcPct val="100000"/>
              </a:lnSpc>
              <a:spcBef>
                <a:spcPts val="360"/>
              </a:spcBef>
              <a:spcAft>
                <a:spcPts val="0"/>
              </a:spcAft>
              <a:buClr>
                <a:schemeClr val="dk1"/>
              </a:buClr>
              <a:buSzPts val="1200"/>
              <a:buFont typeface="Calibri"/>
              <a:buNone/>
            </a:pPr>
            <a:r>
              <a:rPr lang="en-GB"/>
              <a:t>And the new Centre for Digital Public Services for the Welsh government, used our guidance to help train their new digital teams.</a:t>
            </a:r>
            <a:endParaRPr/>
          </a:p>
          <a:p>
            <a:pPr indent="0" lvl="0" marL="0" marR="0" rtl="0" algn="l">
              <a:lnSpc>
                <a:spcPct val="100000"/>
              </a:lnSpc>
              <a:spcBef>
                <a:spcPts val="360"/>
              </a:spcBef>
              <a:spcAft>
                <a:spcPts val="0"/>
              </a:spcAft>
              <a:buClr>
                <a:schemeClr val="dk1"/>
              </a:buClr>
              <a:buSzPts val="1200"/>
              <a:buFont typeface="Calibri"/>
              <a:buNone/>
            </a:pPr>
            <a:r>
              <a:t/>
            </a:r>
            <a:endParaRPr/>
          </a:p>
          <a:p>
            <a:pPr indent="-171450" lvl="0" marL="171450" marR="0" rtl="0" algn="l">
              <a:lnSpc>
                <a:spcPct val="100000"/>
              </a:lnSpc>
              <a:spcBef>
                <a:spcPts val="360"/>
              </a:spcBef>
              <a:spcAft>
                <a:spcPts val="0"/>
              </a:spcAft>
              <a:buClr>
                <a:schemeClr val="dk1"/>
              </a:buClr>
              <a:buSzPts val="1200"/>
              <a:buFont typeface="Arial"/>
              <a:buChar char="•"/>
            </a:pPr>
            <a:r>
              <a:rPr lang="en-GB"/>
              <a:t>We’ve been contacted by MP working groups asking about consultations.</a:t>
            </a:r>
            <a:endParaRPr/>
          </a:p>
          <a:p>
            <a:pPr indent="-171450" lvl="0" marL="171450" marR="0" rtl="0" algn="l">
              <a:lnSpc>
                <a:spcPct val="100000"/>
              </a:lnSpc>
              <a:spcBef>
                <a:spcPts val="360"/>
              </a:spcBef>
              <a:spcAft>
                <a:spcPts val="0"/>
              </a:spcAft>
              <a:buClr>
                <a:schemeClr val="dk1"/>
              </a:buClr>
              <a:buSzPts val="1200"/>
              <a:buFont typeface="Arial"/>
              <a:buChar char="•"/>
            </a:pPr>
            <a:r>
              <a:rPr lang="en-GB"/>
              <a:t>I’ve delivered talks throughout DWP and cross government, while Laura and Rachel have done the same from HMRC.</a:t>
            </a:r>
            <a:endParaRPr/>
          </a:p>
          <a:p>
            <a:pPr indent="-171450" lvl="0" marL="171450" marR="0" rtl="0" algn="l">
              <a:lnSpc>
                <a:spcPct val="100000"/>
              </a:lnSpc>
              <a:spcBef>
                <a:spcPts val="360"/>
              </a:spcBef>
              <a:spcAft>
                <a:spcPts val="0"/>
              </a:spcAft>
              <a:buClr>
                <a:schemeClr val="dk1"/>
              </a:buClr>
              <a:buSzPts val="1200"/>
              <a:buFont typeface="Arial"/>
              <a:buChar char="•"/>
            </a:pPr>
            <a:r>
              <a:rPr lang="en-GB"/>
              <a:t>I’ve recorded a couple of YouTube video’s for National Numeracy talking about my struggle with numbers.</a:t>
            </a:r>
            <a:endParaRPr/>
          </a:p>
          <a:p>
            <a:pPr indent="-171450" lvl="0" marL="171450" marR="0" rtl="0" algn="l">
              <a:lnSpc>
                <a:spcPct val="100000"/>
              </a:lnSpc>
              <a:spcBef>
                <a:spcPts val="360"/>
              </a:spcBef>
              <a:spcAft>
                <a:spcPts val="0"/>
              </a:spcAft>
              <a:buClr>
                <a:schemeClr val="dk1"/>
              </a:buClr>
              <a:buSzPts val="1200"/>
              <a:buFont typeface="Arial"/>
              <a:buChar char="•"/>
            </a:pPr>
            <a:r>
              <a:rPr lang="en-GB"/>
              <a:t>And Laura has written blogs for the Dyscalculia Network and presented to the BBC and NHS digital teams.</a:t>
            </a:r>
            <a:endParaRPr/>
          </a:p>
          <a:p>
            <a:pPr indent="0" lvl="0" marL="0" rtl="0" algn="l">
              <a:spcBef>
                <a:spcPts val="0"/>
              </a:spcBef>
              <a:spcAft>
                <a:spcPts val="0"/>
              </a:spcAft>
              <a:buNone/>
            </a:pPr>
            <a:r>
              <a:t/>
            </a:r>
            <a:endParaRPr/>
          </a:p>
        </p:txBody>
      </p:sp>
      <p:sp>
        <p:nvSpPr>
          <p:cNvPr id="105" name="Google Shape;105;g21e2f99406a_0_37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1e2f99406a_0_3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g21e2f99406a_0_3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GB"/>
              <a:t>Jane</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n-GB"/>
              <a:t>Since our poster was launched, the response has been amazing.</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n-GB"/>
              <a:t>I’ve shared just a few of the hundreds of positive comments here.</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n-GB"/>
              <a:t>It’s fair to say we’ve been overwhelmed that our work has made such an impact. And perhaps most importantly, we’ve had so much validating feedback from other people living with dyscalculia.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n-GB"/>
              <a:t>This kind of reaction not only shows the need for this design guidance, it demonstrates it can really make a difference for people. </a:t>
            </a:r>
            <a:endParaRPr/>
          </a:p>
          <a:p>
            <a:pPr indent="0" lvl="0" marL="0" rtl="0" algn="l">
              <a:spcBef>
                <a:spcPts val="0"/>
              </a:spcBef>
              <a:spcAft>
                <a:spcPts val="0"/>
              </a:spcAft>
              <a:buNone/>
            </a:pPr>
            <a:r>
              <a:t/>
            </a:r>
            <a:endParaRPr/>
          </a:p>
        </p:txBody>
      </p:sp>
      <p:sp>
        <p:nvSpPr>
          <p:cNvPr id="115" name="Google Shape;115;g21e2f99406a_0_3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dc1bbaf498_4_151: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dc1bbaf498_4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300"/>
              <a:t>There is a financial crisis going on at the moment. Some research has shown that people with dyscalculia and low numeracy are more affected.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GB" sz="1300"/>
              <a:t>This is 1 in 20 people. That works out as 5 percent of the UK population, which is several million people.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GB" sz="1300"/>
              <a:t>These people might be using government services to find out about benefits, pensions, taxes, and other </a:t>
            </a:r>
            <a:r>
              <a:rPr lang="en-GB" sz="1300"/>
              <a:t>information</a:t>
            </a:r>
            <a:r>
              <a:rPr lang="en-GB" sz="1300"/>
              <a:t>. </a:t>
            </a:r>
            <a:endParaRPr sz="1300"/>
          </a:p>
          <a:p>
            <a:pPr indent="0" lvl="0" marL="0" rtl="0" algn="l">
              <a:spcBef>
                <a:spcPts val="0"/>
              </a:spcBef>
              <a:spcAft>
                <a:spcPts val="0"/>
              </a:spcAft>
              <a:buNone/>
            </a:pPr>
            <a:r>
              <a:rPr lang="en-GB" sz="1300"/>
              <a:t> </a:t>
            </a:r>
            <a:endParaRPr sz="1300"/>
          </a:p>
          <a:p>
            <a:pPr indent="0" lvl="0" marL="0" rtl="0" algn="l">
              <a:spcBef>
                <a:spcPts val="0"/>
              </a:spcBef>
              <a:spcAft>
                <a:spcPts val="0"/>
              </a:spcAft>
              <a:buNone/>
            </a:pPr>
            <a:r>
              <a:rPr lang="en-GB" sz="1300"/>
              <a:t>We have a duty to be looking at this.</a:t>
            </a:r>
            <a:endParaRPr sz="13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1f5b2fcbd4_0_42: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1f5b2fcbd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rgbClr val="1D2228"/>
                </a:solidFill>
              </a:rPr>
              <a:t>Are we doing enough?</a:t>
            </a:r>
            <a:endParaRPr sz="1400">
              <a:solidFill>
                <a:srgbClr val="1D2228"/>
              </a:solidFill>
            </a:endParaRPr>
          </a:p>
          <a:p>
            <a:pPr indent="0" lvl="0" marL="0" rtl="0" algn="l">
              <a:spcBef>
                <a:spcPts val="0"/>
              </a:spcBef>
              <a:spcAft>
                <a:spcPts val="0"/>
              </a:spcAft>
              <a:buNone/>
            </a:pPr>
            <a:r>
              <a:rPr lang="en-GB" sz="1400">
                <a:solidFill>
                  <a:srgbClr val="1D2228"/>
                </a:solidFill>
              </a:rPr>
              <a:t>Are we funding any research on this? </a:t>
            </a:r>
            <a:endParaRPr sz="1400">
              <a:solidFill>
                <a:srgbClr val="1D2228"/>
              </a:solidFill>
            </a:endParaRPr>
          </a:p>
          <a:p>
            <a:pPr indent="0" lvl="0" marL="0" rtl="0" algn="l">
              <a:spcBef>
                <a:spcPts val="0"/>
              </a:spcBef>
              <a:spcAft>
                <a:spcPts val="0"/>
              </a:spcAft>
              <a:buNone/>
            </a:pPr>
            <a:r>
              <a:rPr lang="en-GB" sz="1400">
                <a:solidFill>
                  <a:srgbClr val="1D2228"/>
                </a:solidFill>
              </a:rPr>
              <a:t>Do user researchers have enough support to recruit participants with dyscalculia or low numeracy?</a:t>
            </a:r>
            <a:endParaRPr sz="1400">
              <a:solidFill>
                <a:srgbClr val="1D2228"/>
              </a:solidFill>
            </a:endParaRPr>
          </a:p>
          <a:p>
            <a:pPr indent="0" lvl="0" marL="0" rtl="0" algn="l">
              <a:spcBef>
                <a:spcPts val="0"/>
              </a:spcBef>
              <a:spcAft>
                <a:spcPts val="0"/>
              </a:spcAft>
              <a:buClr>
                <a:schemeClr val="dk1"/>
              </a:buClr>
              <a:buSzPts val="1100"/>
              <a:buFont typeface="Arial"/>
              <a:buNone/>
            </a:pPr>
            <a:r>
              <a:rPr lang="en-GB" sz="1400">
                <a:solidFill>
                  <a:srgbClr val="1D2228"/>
                </a:solidFill>
              </a:rPr>
              <a:t>Are there any design leaders or accessibility leaders commissioning projects to looking at design patterns through the lens of someone with dyscalculia?</a:t>
            </a:r>
            <a:endParaRPr sz="1400">
              <a:solidFill>
                <a:srgbClr val="1D2228"/>
              </a:solidFill>
            </a:endParaRPr>
          </a:p>
          <a:p>
            <a:pPr indent="0" lvl="0" marL="0" rtl="0" algn="l">
              <a:spcBef>
                <a:spcPts val="0"/>
              </a:spcBef>
              <a:spcAft>
                <a:spcPts val="0"/>
              </a:spcAft>
              <a:buNone/>
            </a:pPr>
            <a:r>
              <a:rPr lang="en-GB" sz="1400">
                <a:solidFill>
                  <a:srgbClr val="1D2228"/>
                </a:solidFill>
              </a:rPr>
              <a:t>Not that I know of. </a:t>
            </a:r>
            <a:endParaRPr sz="1400">
              <a:solidFill>
                <a:srgbClr val="1D2228"/>
              </a:solidFill>
            </a:endParaRPr>
          </a:p>
          <a:p>
            <a:pPr indent="0" lvl="0" marL="0" rtl="0" algn="l">
              <a:spcBef>
                <a:spcPts val="0"/>
              </a:spcBef>
              <a:spcAft>
                <a:spcPts val="0"/>
              </a:spcAft>
              <a:buNone/>
            </a:pPr>
            <a:r>
              <a:t/>
            </a:r>
            <a:endParaRPr sz="1400">
              <a:solidFill>
                <a:srgbClr val="1D2228"/>
              </a:solidFill>
            </a:endParaRPr>
          </a:p>
          <a:p>
            <a:pPr indent="0" lvl="0" marL="0" rtl="0" algn="l">
              <a:spcBef>
                <a:spcPts val="0"/>
              </a:spcBef>
              <a:spcAft>
                <a:spcPts val="0"/>
              </a:spcAft>
              <a:buNone/>
            </a:pPr>
            <a:r>
              <a:rPr lang="en-GB" sz="1400">
                <a:solidFill>
                  <a:srgbClr val="1D2228"/>
                </a:solidFill>
              </a:rPr>
              <a:t>All the work we’re showing you today is being done by the three of us in our spare time. </a:t>
            </a:r>
            <a:endParaRPr sz="1400">
              <a:solidFill>
                <a:srgbClr val="1D2228"/>
              </a:solidFill>
            </a:endParaRPr>
          </a:p>
          <a:p>
            <a:pPr indent="0" lvl="0" marL="0" rtl="0" algn="l">
              <a:spcBef>
                <a:spcPts val="0"/>
              </a:spcBef>
              <a:spcAft>
                <a:spcPts val="0"/>
              </a:spcAft>
              <a:buNone/>
            </a:pPr>
            <a:r>
              <a:t/>
            </a:r>
            <a:endParaRPr sz="1400">
              <a:solidFill>
                <a:srgbClr val="1D2228"/>
              </a:solidFill>
            </a:endParaRPr>
          </a:p>
          <a:p>
            <a:pPr indent="0" lvl="0" marL="0" rtl="0" algn="l">
              <a:spcBef>
                <a:spcPts val="0"/>
              </a:spcBef>
              <a:spcAft>
                <a:spcPts val="0"/>
              </a:spcAft>
              <a:buNone/>
            </a:pPr>
            <a:r>
              <a:rPr lang="en-GB" sz="1400">
                <a:solidFill>
                  <a:srgbClr val="1D2228"/>
                </a:solidFill>
              </a:rPr>
              <a:t>If we want to make numbers clearer for everybody, and meet our legal requirement under WCAG, then we need </a:t>
            </a:r>
            <a:r>
              <a:rPr lang="en-GB" sz="1400">
                <a:solidFill>
                  <a:srgbClr val="1D2228"/>
                </a:solidFill>
              </a:rPr>
              <a:t>funding</a:t>
            </a:r>
            <a:r>
              <a:rPr lang="en-GB" sz="1400">
                <a:solidFill>
                  <a:srgbClr val="1D2228"/>
                </a:solidFill>
              </a:rPr>
              <a:t> and time to do it properly.</a:t>
            </a:r>
            <a:endParaRPr sz="1400">
              <a:solidFill>
                <a:srgbClr val="1D2228"/>
              </a:solidFill>
            </a:endParaRPr>
          </a:p>
          <a:p>
            <a:pPr indent="0" lvl="0" marL="0" rtl="0" algn="l">
              <a:spcBef>
                <a:spcPts val="0"/>
              </a:spcBef>
              <a:spcAft>
                <a:spcPts val="0"/>
              </a:spcAft>
              <a:buNone/>
            </a:pPr>
            <a:r>
              <a:t/>
            </a:r>
            <a:endParaRPr sz="1400">
              <a:solidFill>
                <a:srgbClr val="1D2228"/>
              </a:solidFill>
            </a:endParaRPr>
          </a:p>
          <a:p>
            <a:pPr indent="0" lvl="0" marL="0" rtl="0" algn="l">
              <a:spcBef>
                <a:spcPts val="0"/>
              </a:spcBef>
              <a:spcAft>
                <a:spcPts val="0"/>
              </a:spcAft>
              <a:buNone/>
            </a:pPr>
            <a:r>
              <a:rPr lang="en-GB" sz="1400">
                <a:solidFill>
                  <a:srgbClr val="1D2228"/>
                </a:solidFill>
              </a:rPr>
              <a:t>That is our call to you today if you’re a design leader. Please help us if you can. We will work hard with the funding you give us, it could inform design patterns not only in the UK but around the world. </a:t>
            </a:r>
            <a:endParaRPr sz="1400">
              <a:solidFill>
                <a:srgbClr val="1D2228"/>
              </a:solidFill>
            </a:endParaRPr>
          </a:p>
          <a:p>
            <a:pPr indent="0" lvl="0" marL="0" rtl="0" algn="l">
              <a:spcBef>
                <a:spcPts val="0"/>
              </a:spcBef>
              <a:spcAft>
                <a:spcPts val="0"/>
              </a:spcAft>
              <a:buNone/>
            </a:pPr>
            <a:r>
              <a:t/>
            </a:r>
            <a:endParaRPr sz="1400">
              <a:solidFill>
                <a:srgbClr val="1D2228"/>
              </a:solidFill>
            </a:endParaRPr>
          </a:p>
          <a:p>
            <a:pPr indent="0" lvl="0" marL="0" rtl="0" algn="l">
              <a:spcBef>
                <a:spcPts val="0"/>
              </a:spcBef>
              <a:spcAft>
                <a:spcPts val="0"/>
              </a:spcAft>
              <a:buNone/>
            </a:pPr>
            <a:r>
              <a:t/>
            </a:r>
            <a:endParaRPr sz="1400">
              <a:solidFill>
                <a:srgbClr val="1D2228"/>
              </a:solidFill>
            </a:endParaRPr>
          </a:p>
          <a:p>
            <a:pPr indent="0" lvl="0" marL="0" rtl="0" algn="l">
              <a:spcBef>
                <a:spcPts val="0"/>
              </a:spcBef>
              <a:spcAft>
                <a:spcPts val="0"/>
              </a:spcAft>
              <a:buClr>
                <a:schemeClr val="dk1"/>
              </a:buClr>
              <a:buSzPts val="1100"/>
              <a:buFont typeface="Arial"/>
              <a:buNone/>
            </a:pPr>
            <a:r>
              <a:rPr lang="en-GB" sz="1400">
                <a:solidFill>
                  <a:srgbClr val="1D2228"/>
                </a:solidFill>
              </a:rPr>
              <a:t>Meanwhile. If you’re a designer or researcher we are now going to run through some tips that will help you. </a:t>
            </a:r>
            <a:endParaRPr sz="1400">
              <a:solidFill>
                <a:srgbClr val="1D2228"/>
              </a:solidFill>
            </a:endParaRPr>
          </a:p>
          <a:p>
            <a:pPr indent="0" lvl="0" marL="0" rtl="0" algn="l">
              <a:spcBef>
                <a:spcPts val="0"/>
              </a:spcBef>
              <a:spcAft>
                <a:spcPts val="0"/>
              </a:spcAft>
              <a:buNone/>
            </a:pPr>
            <a:r>
              <a:t/>
            </a:r>
            <a:endParaRPr sz="1400">
              <a:solidFill>
                <a:srgbClr val="1D2228"/>
              </a:solidFill>
            </a:endParaRPr>
          </a:p>
          <a:p>
            <a:pPr indent="0" lvl="0" marL="0" rtl="0" algn="l">
              <a:spcBef>
                <a:spcPts val="0"/>
              </a:spcBef>
              <a:spcAft>
                <a:spcPts val="0"/>
              </a:spcAft>
              <a:buNone/>
            </a:pPr>
            <a:r>
              <a:t/>
            </a:r>
            <a:endParaRPr sz="1400">
              <a:solidFill>
                <a:srgbClr val="1D2228"/>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0229f9f13c_0_118: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0229f9f13c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400">
                <a:solidFill>
                  <a:srgbClr val="1D2228"/>
                </a:solidFill>
              </a:rPr>
              <a:t>Meanwhile. If you’re a designer or researcher here are some tips that will help you meanwhile. </a:t>
            </a:r>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0c9e47515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220c9e47515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360"/>
              </a:spcBef>
              <a:spcAft>
                <a:spcPts val="0"/>
              </a:spcAft>
              <a:buClr>
                <a:schemeClr val="dk1"/>
              </a:buClr>
              <a:buSzPts val="1200"/>
              <a:buFont typeface="Calibri"/>
              <a:buNone/>
            </a:pPr>
            <a:r>
              <a:t/>
            </a:r>
            <a:endParaRPr/>
          </a:p>
          <a:p>
            <a:pPr indent="0" lvl="0" marL="0" marR="0" rtl="0" algn="l">
              <a:lnSpc>
                <a:spcPct val="100000"/>
              </a:lnSpc>
              <a:spcBef>
                <a:spcPts val="360"/>
              </a:spcBef>
              <a:spcAft>
                <a:spcPts val="0"/>
              </a:spcAft>
              <a:buClr>
                <a:schemeClr val="dk1"/>
              </a:buClr>
              <a:buSzPts val="1200"/>
              <a:buFont typeface="Calibri"/>
              <a:buNone/>
            </a:pPr>
            <a:r>
              <a:t/>
            </a:r>
            <a:endParaRPr/>
          </a:p>
          <a:p>
            <a:pPr indent="0" lvl="0" marL="0" rtl="0" algn="l">
              <a:spcBef>
                <a:spcPts val="0"/>
              </a:spcBef>
              <a:spcAft>
                <a:spcPts val="0"/>
              </a:spcAft>
              <a:buNone/>
            </a:pPr>
            <a:r>
              <a:t/>
            </a:r>
            <a:endParaRPr/>
          </a:p>
        </p:txBody>
      </p:sp>
      <p:sp>
        <p:nvSpPr>
          <p:cNvPr id="146" name="Google Shape;146;g220c9e47515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20c9e47515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g220c9e47515_1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55" name="Google Shape;155;g220c9e47515_1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20c9e47515_1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g220c9e47515_1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360"/>
              </a:spcBef>
              <a:spcAft>
                <a:spcPts val="0"/>
              </a:spcAft>
              <a:buClr>
                <a:schemeClr val="dk1"/>
              </a:buClr>
              <a:buSzPts val="1200"/>
              <a:buFont typeface="Calibri"/>
              <a:buNone/>
            </a:pPr>
            <a:r>
              <a:t/>
            </a:r>
            <a:endParaRPr/>
          </a:p>
          <a:p>
            <a:pPr indent="0" lvl="0" marL="0" rtl="0" algn="l">
              <a:spcBef>
                <a:spcPts val="0"/>
              </a:spcBef>
              <a:spcAft>
                <a:spcPts val="0"/>
              </a:spcAft>
              <a:buNone/>
            </a:pPr>
            <a:r>
              <a:t/>
            </a:r>
            <a:endParaRPr/>
          </a:p>
        </p:txBody>
      </p:sp>
      <p:sp>
        <p:nvSpPr>
          <p:cNvPr id="163" name="Google Shape;163;g220c9e47515_1_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gb9824b8963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 name="Google Shape;41;gb9824b8963_0_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0c9e47515_1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220c9e47515_1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360"/>
              </a:spcBef>
              <a:spcAft>
                <a:spcPts val="0"/>
              </a:spcAft>
              <a:buClr>
                <a:schemeClr val="dk1"/>
              </a:buClr>
              <a:buSzPts val="1200"/>
              <a:buFont typeface="Calibri"/>
              <a:buNone/>
            </a:pPr>
            <a:r>
              <a:t/>
            </a:r>
            <a:endParaRPr/>
          </a:p>
          <a:p>
            <a:pPr indent="0" lvl="0" marL="0" rtl="0" algn="l">
              <a:spcBef>
                <a:spcPts val="0"/>
              </a:spcBef>
              <a:spcAft>
                <a:spcPts val="0"/>
              </a:spcAft>
              <a:buNone/>
            </a:pPr>
            <a:r>
              <a:t/>
            </a:r>
            <a:endParaRPr/>
          </a:p>
        </p:txBody>
      </p:sp>
      <p:sp>
        <p:nvSpPr>
          <p:cNvPr id="171" name="Google Shape;171;g220c9e47515_1_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0c9e47515_1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g220c9e47515_1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360"/>
              </a:spcBef>
              <a:spcAft>
                <a:spcPts val="0"/>
              </a:spcAft>
              <a:buClr>
                <a:schemeClr val="dk1"/>
              </a:buClr>
              <a:buSzPts val="1200"/>
              <a:buFont typeface="Calibri"/>
              <a:buNone/>
            </a:pPr>
            <a:r>
              <a:t/>
            </a:r>
            <a:endParaRPr/>
          </a:p>
          <a:p>
            <a:pPr indent="0" lvl="0" marL="0" marR="0" rtl="0" algn="l">
              <a:lnSpc>
                <a:spcPct val="100000"/>
              </a:lnSpc>
              <a:spcBef>
                <a:spcPts val="360"/>
              </a:spcBef>
              <a:spcAft>
                <a:spcPts val="0"/>
              </a:spcAft>
              <a:buClr>
                <a:schemeClr val="dk1"/>
              </a:buClr>
              <a:buSzPts val="1200"/>
              <a:buFont typeface="Calibri"/>
              <a:buNone/>
            </a:pPr>
            <a:r>
              <a:t/>
            </a:r>
            <a:endParaRPr/>
          </a:p>
          <a:p>
            <a:pPr indent="0" lvl="0" marL="0" rtl="0" algn="l">
              <a:spcBef>
                <a:spcPts val="0"/>
              </a:spcBef>
              <a:spcAft>
                <a:spcPts val="0"/>
              </a:spcAft>
              <a:buNone/>
            </a:pPr>
            <a:r>
              <a:t/>
            </a:r>
            <a:endParaRPr/>
          </a:p>
        </p:txBody>
      </p:sp>
      <p:sp>
        <p:nvSpPr>
          <p:cNvPr id="180" name="Google Shape;180;g220c9e47515_1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20c9e47515_1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g220c9e47515_1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360"/>
              </a:spcBef>
              <a:spcAft>
                <a:spcPts val="0"/>
              </a:spcAft>
              <a:buClr>
                <a:schemeClr val="dk1"/>
              </a:buClr>
              <a:buSzPts val="1200"/>
              <a:buFont typeface="Calibri"/>
              <a:buNone/>
            </a:pPr>
            <a:r>
              <a:t/>
            </a:r>
            <a:endParaRPr/>
          </a:p>
          <a:p>
            <a:pPr indent="0" lvl="0" marL="0" rtl="0" algn="l">
              <a:spcBef>
                <a:spcPts val="0"/>
              </a:spcBef>
              <a:spcAft>
                <a:spcPts val="0"/>
              </a:spcAft>
              <a:buNone/>
            </a:pPr>
            <a:r>
              <a:t/>
            </a:r>
            <a:endParaRPr/>
          </a:p>
        </p:txBody>
      </p:sp>
      <p:sp>
        <p:nvSpPr>
          <p:cNvPr id="188" name="Google Shape;188;g220c9e47515_1_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1f5b2fcbd4_0_34: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1f5b2fcbd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20229f9f13c_0_6: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20229f9f13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GB">
                <a:solidFill>
                  <a:schemeClr val="dk1"/>
                </a:solidFill>
              </a:rPr>
              <a:t>My name is Rachel Malic, I’m a content designer at HMRC. </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rPr lang="en-GB">
                <a:solidFill>
                  <a:schemeClr val="dk1"/>
                </a:solidFill>
              </a:rPr>
              <a:t>I joined HMRC from a charity called National Numeracy. When I started working on government services was astounded at </a:t>
            </a:r>
            <a:r>
              <a:rPr lang="en-GB">
                <a:solidFill>
                  <a:schemeClr val="dk1"/>
                </a:solidFill>
              </a:rPr>
              <a:t>how little advice and support there for government designers on how to present numbers clearly. There was no mention of dyscalculia anywhere. </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rPr lang="en-GB">
                <a:solidFill>
                  <a:schemeClr val="dk1"/>
                </a:solidFill>
              </a:rPr>
              <a:t>So I last year at Servies week I gave a talk about it. Some of you might have been there. Since then, I’ve been on an incredible journey with two incredible people who I’m presenting with today, and we’re going to share some help for you. </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rPr lang="en-GB">
                <a:solidFill>
                  <a:schemeClr val="dk1"/>
                </a:solidFill>
              </a:rPr>
              <a:t>Introduce Jane…</a:t>
            </a:r>
            <a:endParaRPr>
              <a:solidFill>
                <a:schemeClr val="dk1"/>
              </a:solidFill>
            </a:endParaRPr>
          </a:p>
          <a:p>
            <a:pPr indent="0" lvl="0" marL="0" rtl="0" algn="l">
              <a:spcBef>
                <a:spcPts val="0"/>
              </a:spcBef>
              <a:spcAft>
                <a:spcPts val="0"/>
              </a:spcAft>
              <a:buClr>
                <a:schemeClr val="dk1"/>
              </a:buClr>
              <a:buFont typeface="Arial"/>
              <a:buNone/>
            </a:pPr>
            <a:r>
              <a:rPr lang="en-GB">
                <a:solidFill>
                  <a:schemeClr val="dk1"/>
                </a:solidFill>
              </a:rPr>
              <a:t>Intro Laura…</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1e2f99406a_0_177: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1e2f99406a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400">
                <a:solidFill>
                  <a:schemeClr val="dk1"/>
                </a:solidFill>
              </a:rPr>
              <a:t>First off. How does dyscalculia affect our users?</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400">
                <a:solidFill>
                  <a:schemeClr val="dk1"/>
                </a:solidFill>
              </a:rPr>
              <a:t>At HMRC we have something called the operational listening tool. This is a database of all the comments and feedback which people leave on HMRC webpages.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400">
                <a:solidFill>
                  <a:schemeClr val="dk1"/>
                </a:solidFill>
              </a:rPr>
              <a:t>We found comments like this. Talking about problems entering numbers. This is a big deal because we ask people to enter numbers a lot in our services. Some are really long references, or amounts of money which would have stressful implications if you entered it wrong, and we know these are challenging.</a:t>
            </a:r>
            <a:endParaRPr sz="1400">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1e2f99406a_0_181: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1e2f99406a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400">
                <a:solidFill>
                  <a:schemeClr val="dk1"/>
                </a:solidFill>
              </a:rPr>
              <a:t>This one talks about entering codes. We ask people to do that to log in to government services and this can be very challenging.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None/>
            </a:pPr>
            <a:r>
              <a:rPr lang="en-GB" sz="1400">
                <a:solidFill>
                  <a:schemeClr val="dk1"/>
                </a:solidFill>
              </a:rPr>
              <a:t>So we know from just a quick look at these survey comments that it is affecting people. And it’s likely to be affecting a lot more than we realise as often it goes undiagnosed so don’t explicitly mention it. </a:t>
            </a:r>
            <a:endParaRPr sz="1400">
              <a:solidFill>
                <a:schemeClr val="dk1"/>
              </a:solidFill>
            </a:endParaRPr>
          </a:p>
          <a:p>
            <a:pPr indent="0" lvl="0" marL="0" rtl="0" algn="l">
              <a:lnSpc>
                <a:spcPct val="115000"/>
              </a:lnSpc>
              <a:spcBef>
                <a:spcPts val="0"/>
              </a:spcBef>
              <a:spcAft>
                <a:spcPts val="0"/>
              </a:spcAft>
              <a:buNone/>
            </a:pPr>
            <a:r>
              <a:t/>
            </a:r>
            <a:endParaRPr sz="1400">
              <a:solidFill>
                <a:schemeClr val="dk1"/>
              </a:solidFill>
            </a:endParaRPr>
          </a:p>
          <a:p>
            <a:pPr indent="0" lvl="0" marL="0" rtl="0" algn="l">
              <a:lnSpc>
                <a:spcPct val="115000"/>
              </a:lnSpc>
              <a:spcBef>
                <a:spcPts val="0"/>
              </a:spcBef>
              <a:spcAft>
                <a:spcPts val="0"/>
              </a:spcAft>
              <a:buNone/>
            </a:pPr>
            <a:r>
              <a:rPr lang="en-GB" sz="1400">
                <a:solidFill>
                  <a:schemeClr val="dk1"/>
                </a:solidFill>
              </a:rPr>
              <a:t>Now Laura and Jane are going to say a bit more about this and what we’ve been working on.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0229f9f13c_0_62: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0229f9f13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1e2f99406a_0_185: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1e2f99406a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1f5b2fcbd4_0_0: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1f5b2fcb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1f5b2fcbd4_0_4: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1f5b2fcbd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rPr b="1" lang="en-GB">
                <a:solidFill>
                  <a:schemeClr val="dk1"/>
                </a:solidFill>
              </a:rPr>
              <a:t>My dyscalculia has informed some major life choices.</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rPr lang="en-GB">
                <a:solidFill>
                  <a:schemeClr val="dk1"/>
                </a:solidFill>
              </a:rPr>
              <a:t>I left high school without a qualification in Maths, so that limited and dictated my University options and then ultimately, my career pathway. Courses and jobs that didn’t even involve maths - still asked for math qualifications, as if this is a measure of intelligence or competence.</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rPr b="1" lang="en-GB">
                <a:solidFill>
                  <a:schemeClr val="dk1"/>
                </a:solidFill>
              </a:rPr>
              <a:t>And dyscalculia continues to impact my life every single day.</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SzPts val="1200"/>
              <a:buFont typeface="Calibri"/>
              <a:buNone/>
            </a:pPr>
            <a:r>
              <a:rPr lang="en-GB">
                <a:solidFill>
                  <a:schemeClr val="dk1"/>
                </a:solidFill>
              </a:rPr>
              <a:t>If I’m overcharged, or even if there’s a clear mistake on a bill, I never spot it.</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rPr lang="en-GB">
                <a:solidFill>
                  <a:schemeClr val="dk1"/>
                </a:solidFill>
              </a:rPr>
              <a:t>Many people with dyscalculia are late or miss appointment because of problems with understanding or reading time. I’m paranoid about it, so I am always arriving far too early, or obsessively looking at the date, or time of an appointment ‘to double check’</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rPr lang="en-GB">
                <a:solidFill>
                  <a:schemeClr val="dk1"/>
                </a:solidFill>
              </a:rPr>
              <a:t>Travel can be stressful, especially when things like gate numbers are announced in airports or trains are cancelled and platform numbers change quickly, I mis-read these really easily.</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SzPts val="1200"/>
              <a:buFont typeface="Calibri"/>
              <a:buNone/>
            </a:pPr>
            <a:r>
              <a:rPr lang="en-GB">
                <a:solidFill>
                  <a:schemeClr val="dk1"/>
                </a:solidFill>
              </a:rPr>
              <a:t>Units of measurement are hard to understand – I once bought a picture online for my Mum that was 100cm by 100cm and was shocked at the size of it when it arrived – 100cm = 1m luckily her wall was big enough.</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rPr lang="en-GB">
                <a:solidFill>
                  <a:schemeClr val="dk1"/>
                </a:solidFill>
              </a:rPr>
              <a:t>I avoid using cash if possible. I used to have a constant dread I wouldn’t be able to work out change so now I use my bank card for everything.</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SzPts val="1200"/>
              <a:buFont typeface="Calibri"/>
              <a:buNone/>
            </a:pPr>
            <a:r>
              <a:rPr lang="en-GB">
                <a:solidFill>
                  <a:schemeClr val="dk1"/>
                </a:solidFill>
              </a:rPr>
              <a:t>Distances make little sense – that Sat Nav in my car telling me to turn left in 300 yards? I have no clue how long 300 yards is, so I don’t know which left it means.</a:t>
            </a:r>
            <a:endParaRPr>
              <a:solidFill>
                <a:schemeClr val="dk1"/>
              </a:solidFill>
            </a:endParaRPr>
          </a:p>
          <a:p>
            <a:pPr indent="0" lvl="0" marL="0" rtl="0" algn="l">
              <a:spcBef>
                <a:spcPts val="0"/>
              </a:spcBef>
              <a:spcAft>
                <a:spcPts val="0"/>
              </a:spcAft>
              <a:buClr>
                <a:schemeClr val="dk1"/>
              </a:buClr>
              <a:buSzPts val="1200"/>
              <a:buFont typeface="Calibri"/>
              <a:buNone/>
            </a:pPr>
            <a:r>
              <a:t/>
            </a:r>
            <a:endParaRPr>
              <a:solidFill>
                <a:schemeClr val="dk1"/>
              </a:solidFill>
            </a:endParaRPr>
          </a:p>
          <a:p>
            <a:pPr indent="0" lvl="0" marL="0" rtl="0" algn="l">
              <a:spcBef>
                <a:spcPts val="0"/>
              </a:spcBef>
              <a:spcAft>
                <a:spcPts val="0"/>
              </a:spcAft>
              <a:buClr>
                <a:schemeClr val="dk1"/>
              </a:buClr>
              <a:buSzPts val="1200"/>
              <a:buFont typeface="Calibri"/>
              <a:buNone/>
            </a:pPr>
            <a:r>
              <a:rPr lang="en-GB">
                <a:solidFill>
                  <a:schemeClr val="dk1"/>
                </a:solidFill>
              </a:rPr>
              <a:t>Keeping numbers in my head is impossible. They seem to either mix up, or slowly fade and disappear so I lose count really easily. My meditation app, Tai Chi and Pilates classes all involve keeping count in my head – so I just give up, and keep going until someone says ‘stop’</a:t>
            </a:r>
            <a:endParaRPr>
              <a:solidFill>
                <a:schemeClr val="dk1"/>
              </a:solidFill>
            </a:endParaRPr>
          </a:p>
          <a:p>
            <a:pPr indent="0" lvl="0" marL="0" rtl="0" algn="l">
              <a:spcBef>
                <a:spcPts val="0"/>
              </a:spcBef>
              <a:spcAft>
                <a:spcPts val="0"/>
              </a:spcAft>
              <a:buClr>
                <a:schemeClr val="dk1"/>
              </a:buClr>
              <a:buSzPts val="1200"/>
              <a:buFont typeface="Calibri"/>
              <a:buNone/>
            </a:pPr>
            <a:r>
              <a:t/>
            </a:r>
            <a:endParaRPr>
              <a:solidFill>
                <a:schemeClr val="dk1"/>
              </a:solidFill>
            </a:endParaRPr>
          </a:p>
          <a:p>
            <a:pPr indent="0" lvl="0" marL="0" rtl="0" algn="l">
              <a:spcBef>
                <a:spcPts val="0"/>
              </a:spcBef>
              <a:spcAft>
                <a:spcPts val="0"/>
              </a:spcAft>
              <a:buClr>
                <a:schemeClr val="dk1"/>
              </a:buClr>
              <a:buFont typeface="Arial"/>
              <a:buNone/>
            </a:pPr>
            <a:r>
              <a:rPr lang="en-GB">
                <a:solidFill>
                  <a:schemeClr val="dk1"/>
                </a:solidFill>
              </a:rPr>
              <a:t>Even getting onto services can be a problem. For example, to pay for my son’s school trip via an online service. To sign up, you had no choice but to pass a reCAPTCHA test. You’ve probably seen the ‘Select the photos with buses in them’ one for example. But schools being schools, they thought it would be cute to use mathematical sums. Further insult, they called it a ‘simple equation’.</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rPr lang="en-GB">
                <a:solidFill>
                  <a:schemeClr val="dk1"/>
                </a:solidFill>
              </a:rPr>
              <a:t>It’s not simple for someone with Dyscalculia, it’s an actual barrier to access.</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rPr lang="en-GB">
                <a:solidFill>
                  <a:schemeClr val="dk1"/>
                </a:solidFill>
              </a:rPr>
              <a:t>I asked my kids if they could help me. And with exactly no questions and no fuss – my 9 year old got me on to the service in 2 seconds flat.</a:t>
            </a:r>
            <a:endParaRPr>
              <a:solidFill>
                <a:schemeClr val="dk1"/>
              </a:solidFill>
            </a:endParaRPr>
          </a:p>
          <a:p>
            <a:pPr indent="0" lvl="0" marL="0" rtl="0" algn="l">
              <a:spcBef>
                <a:spcPts val="0"/>
              </a:spcBef>
              <a:spcAft>
                <a:spcPts val="0"/>
              </a:spcAft>
              <a:buClr>
                <a:schemeClr val="dk1"/>
              </a:buClr>
              <a:buSzPts val="1200"/>
              <a:buFont typeface="Calibri"/>
              <a:buNone/>
            </a:pPr>
            <a:r>
              <a:t/>
            </a:r>
            <a:endParaRPr>
              <a:solidFill>
                <a:schemeClr val="dk1"/>
              </a:solidFill>
            </a:endParaRPr>
          </a:p>
          <a:p>
            <a:pPr indent="0" lvl="0" marL="0" rtl="0" algn="l">
              <a:spcBef>
                <a:spcPts val="0"/>
              </a:spcBef>
              <a:spcAft>
                <a:spcPts val="0"/>
              </a:spcAft>
              <a:buClr>
                <a:schemeClr val="dk1"/>
              </a:buClr>
              <a:buFont typeface="Arial"/>
              <a:buNone/>
            </a:pPr>
            <a:r>
              <a:rPr b="1" lang="en-GB">
                <a:solidFill>
                  <a:schemeClr val="dk1"/>
                </a:solidFill>
              </a:rPr>
              <a:t>Until very recently, I thought my problems with understanding and using numbers was my fault. </a:t>
            </a:r>
            <a:r>
              <a:rPr lang="en-GB">
                <a:solidFill>
                  <a:schemeClr val="dk1"/>
                </a:solidFill>
              </a:rPr>
              <a:t>I’ve felt stupid, embarrassed and ashamed about it all of my life.</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rPr lang="en-GB">
                <a:solidFill>
                  <a:schemeClr val="dk1"/>
                </a:solidFill>
              </a:rPr>
              <a:t>I’ve hidden my struggles by avoiding situations, finding work arounds, making extra effort in time or mental effort, being constantly wary of being found out – and quite frankly it’s exhausting. </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rPr lang="en-GB">
                <a:solidFill>
                  <a:schemeClr val="dk1"/>
                </a:solidFill>
              </a:rPr>
              <a:t>Hopefully being open about how numbers affect someone with dyscalculia and raising awareness about it, will help others know they are not alone, and it’s not their fault. </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 name="Shape 6"/>
        <p:cNvGrpSpPr/>
        <p:nvPr/>
      </p:nvGrpSpPr>
      <p:grpSpPr>
        <a:xfrm>
          <a:off x="0" y="0"/>
          <a:ext cx="0" cy="0"/>
          <a:chOff x="0" y="0"/>
          <a:chExt cx="0" cy="0"/>
        </a:xfrm>
      </p:grpSpPr>
      <p:pic>
        <p:nvPicPr>
          <p:cNvPr id="7" name="Google Shape;7;p2"/>
          <p:cNvPicPr preferRelativeResize="0"/>
          <p:nvPr/>
        </p:nvPicPr>
        <p:blipFill rotWithShape="1">
          <a:blip r:embed="rId2">
            <a:alphaModFix/>
          </a:blip>
          <a:srcRect b="0" l="0" r="0" t="0"/>
          <a:stretch/>
        </p:blipFill>
        <p:spPr>
          <a:xfrm>
            <a:off x="440055" y="725805"/>
            <a:ext cx="5474400" cy="10794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ing slide">
  <p:cSld name="CUSTOM">
    <p:spTree>
      <p:nvGrpSpPr>
        <p:cNvPr id="8" name="Shape 8"/>
        <p:cNvGrpSpPr/>
        <p:nvPr/>
      </p:nvGrpSpPr>
      <p:grpSpPr>
        <a:xfrm>
          <a:off x="0" y="0"/>
          <a:ext cx="0" cy="0"/>
          <a:chOff x="0" y="0"/>
          <a:chExt cx="0" cy="0"/>
        </a:xfrm>
      </p:grpSpPr>
      <p:sp>
        <p:nvSpPr>
          <p:cNvPr id="9" name="Google Shape;9;p3"/>
          <p:cNvSpPr txBox="1"/>
          <p:nvPr/>
        </p:nvSpPr>
        <p:spPr>
          <a:xfrm>
            <a:off x="0" y="0"/>
            <a:ext cx="9144000" cy="5143500"/>
          </a:xfrm>
          <a:prstGeom prst="rect">
            <a:avLst/>
          </a:prstGeom>
          <a:solidFill>
            <a:srgbClr val="D1E7CF"/>
          </a:solidFill>
          <a:ln>
            <a:noFill/>
          </a:ln>
        </p:spPr>
        <p:txBody>
          <a:bodyPr anchorCtr="0" anchor="ctr" bIns="22850" lIns="22850" spcFirstLastPara="1" rIns="22850" wrap="square" tIns="22850">
            <a:noAutofit/>
          </a:bodyPr>
          <a:lstStyle/>
          <a:p>
            <a:pPr indent="0" lvl="0" marL="25400" marR="0" rtl="0" algn="ctr">
              <a:lnSpc>
                <a:spcPct val="100000"/>
              </a:lnSpc>
              <a:spcBef>
                <a:spcPts val="0"/>
              </a:spcBef>
              <a:spcAft>
                <a:spcPts val="0"/>
              </a:spcAft>
              <a:buNone/>
            </a:pPr>
            <a:r>
              <a:t/>
            </a:r>
            <a:endParaRPr b="0" i="0" sz="3100" u="none">
              <a:solidFill>
                <a:srgbClr val="000000"/>
              </a:solidFill>
              <a:latin typeface="Cabin"/>
              <a:ea typeface="Cabin"/>
              <a:cs typeface="Cabin"/>
              <a:sym typeface="Cabi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slide">
  <p:cSld name="CUSTOM_1">
    <p:spTree>
      <p:nvGrpSpPr>
        <p:cNvPr id="10" name="Shape 10"/>
        <p:cNvGrpSpPr/>
        <p:nvPr/>
      </p:nvGrpSpPr>
      <p:grpSpPr>
        <a:xfrm>
          <a:off x="0" y="0"/>
          <a:ext cx="0" cy="0"/>
          <a:chOff x="0" y="0"/>
          <a:chExt cx="0" cy="0"/>
        </a:xfrm>
      </p:grpSpPr>
      <p:sp>
        <p:nvSpPr>
          <p:cNvPr id="11" name="Google Shape;11;p4"/>
          <p:cNvSpPr txBox="1"/>
          <p:nvPr/>
        </p:nvSpPr>
        <p:spPr>
          <a:xfrm>
            <a:off x="0" y="4629150"/>
            <a:ext cx="9144000" cy="514500"/>
          </a:xfrm>
          <a:prstGeom prst="rect">
            <a:avLst/>
          </a:prstGeom>
          <a:solidFill>
            <a:srgbClr val="D1E7CF"/>
          </a:solidFill>
          <a:ln>
            <a:noFill/>
          </a:ln>
        </p:spPr>
        <p:txBody>
          <a:bodyPr anchorCtr="0" anchor="ctr" bIns="22850" lIns="22850" spcFirstLastPara="1" rIns="22850" wrap="square" tIns="22850">
            <a:noAutofit/>
          </a:bodyPr>
          <a:lstStyle/>
          <a:p>
            <a:pPr indent="0" lvl="0" marL="25400" marR="0" rtl="0" algn="ctr">
              <a:lnSpc>
                <a:spcPct val="100000"/>
              </a:lnSpc>
              <a:spcBef>
                <a:spcPts val="0"/>
              </a:spcBef>
              <a:spcAft>
                <a:spcPts val="0"/>
              </a:spcAft>
              <a:buNone/>
            </a:pPr>
            <a:r>
              <a:t/>
            </a:r>
            <a:endParaRPr b="0" i="0" sz="3100" u="none">
              <a:solidFill>
                <a:srgbClr val="000000"/>
              </a:solidFill>
              <a:latin typeface="Cabin"/>
              <a:ea typeface="Cabin"/>
              <a:cs typeface="Cabin"/>
              <a:sym typeface="Cabin"/>
            </a:endParaRPr>
          </a:p>
        </p:txBody>
      </p:sp>
      <p:sp>
        <p:nvSpPr>
          <p:cNvPr id="12" name="Google Shape;12;p4"/>
          <p:cNvSpPr txBox="1"/>
          <p:nvPr/>
        </p:nvSpPr>
        <p:spPr>
          <a:xfrm>
            <a:off x="5909310" y="4720590"/>
            <a:ext cx="2720400" cy="28590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FFFFFF"/>
              </a:buClr>
              <a:buFont typeface="Helvetica Neue"/>
              <a:buNone/>
            </a:pPr>
            <a:r>
              <a:rPr b="1" lang="en-GB" sz="1900">
                <a:latin typeface="Helvetica Neue"/>
                <a:ea typeface="Helvetica Neue"/>
                <a:cs typeface="Helvetica Neue"/>
                <a:sym typeface="Helvetica Neue"/>
              </a:rPr>
              <a:t>#ServicesWeek</a:t>
            </a:r>
            <a:endParaRPr b="1" sz="6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1_1">
    <p:spTree>
      <p:nvGrpSpPr>
        <p:cNvPr id="13" name="Shape 1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ing slide 1 1" showMasterSp="0">
  <p:cSld name="Heading slide 1">
    <p:spTree>
      <p:nvGrpSpPr>
        <p:cNvPr id="14" name="Shape 14"/>
        <p:cNvGrpSpPr/>
        <p:nvPr/>
      </p:nvGrpSpPr>
      <p:grpSpPr>
        <a:xfrm>
          <a:off x="0" y="0"/>
          <a:ext cx="0" cy="0"/>
          <a:chOff x="0" y="0"/>
          <a:chExt cx="0" cy="0"/>
        </a:xfrm>
      </p:grpSpPr>
      <p:sp>
        <p:nvSpPr>
          <p:cNvPr id="15" name="Google Shape;15;p6"/>
          <p:cNvSpPr/>
          <p:nvPr/>
        </p:nvSpPr>
        <p:spPr>
          <a:xfrm>
            <a:off x="0" y="0"/>
            <a:ext cx="9144000" cy="5143500"/>
          </a:xfrm>
          <a:prstGeom prst="rect">
            <a:avLst/>
          </a:prstGeom>
          <a:solidFill>
            <a:srgbClr val="DF3034"/>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Font typeface="Cabin"/>
              <a:buNone/>
            </a:pPr>
            <a:r>
              <a:t/>
            </a:r>
            <a:endParaRPr b="0" i="0" sz="3100" u="none" cap="none" strike="noStrike">
              <a:solidFill>
                <a:srgbClr val="000000"/>
              </a:solidFill>
              <a:latin typeface="Cabin"/>
              <a:ea typeface="Cabin"/>
              <a:cs typeface="Cabin"/>
              <a:sym typeface="Cabin"/>
            </a:endParaRPr>
          </a:p>
        </p:txBody>
      </p:sp>
      <p:sp>
        <p:nvSpPr>
          <p:cNvPr id="16" name="Google Shape;16;p6"/>
          <p:cNvSpPr txBox="1"/>
          <p:nvPr>
            <p:ph idx="12" type="sldNum"/>
          </p:nvPr>
        </p:nvSpPr>
        <p:spPr>
          <a:xfrm>
            <a:off x="4419600" y="4627562"/>
            <a:ext cx="2133600" cy="2793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Font typeface="Arial"/>
              <a:buNone/>
              <a:defRPr b="0" i="0" sz="12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Font typeface="Arial"/>
              <a:buNone/>
              <a:defRPr b="0" i="0" sz="12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Font typeface="Arial"/>
              <a:buNone/>
              <a:defRPr b="0" i="0" sz="12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Font typeface="Arial"/>
              <a:buNone/>
              <a:defRPr b="0" i="0" sz="12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Font typeface="Arial"/>
              <a:buNone/>
              <a:defRPr b="0" i="0" sz="12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Font typeface="Arial"/>
              <a:buNone/>
              <a:defRPr b="0" i="0" sz="12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Font typeface="Arial"/>
              <a:buNone/>
              <a:defRPr b="0" i="0" sz="12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Font typeface="Arial"/>
              <a:buNone/>
              <a:defRPr b="0" i="0" sz="12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Font typeface="Arial"/>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sz="14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slide 1" showMasterSp="0">
  <p:cSld name="Text slide">
    <p:spTree>
      <p:nvGrpSpPr>
        <p:cNvPr id="17" name="Shape 17"/>
        <p:cNvGrpSpPr/>
        <p:nvPr/>
      </p:nvGrpSpPr>
      <p:grpSpPr>
        <a:xfrm>
          <a:off x="0" y="0"/>
          <a:ext cx="0" cy="0"/>
          <a:chOff x="0" y="0"/>
          <a:chExt cx="0" cy="0"/>
        </a:xfrm>
      </p:grpSpPr>
      <p:sp>
        <p:nvSpPr>
          <p:cNvPr id="18" name="Google Shape;18;p7"/>
          <p:cNvSpPr/>
          <p:nvPr/>
        </p:nvSpPr>
        <p:spPr>
          <a:xfrm>
            <a:off x="0" y="4629150"/>
            <a:ext cx="9144000" cy="514500"/>
          </a:xfrm>
          <a:prstGeom prst="rect">
            <a:avLst/>
          </a:prstGeom>
          <a:solidFill>
            <a:srgbClr val="2E89CA"/>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Font typeface="Cabin"/>
              <a:buNone/>
            </a:pPr>
            <a:r>
              <a:t/>
            </a:r>
            <a:endParaRPr b="0" i="0" sz="3100" u="none" cap="none" strike="noStrike">
              <a:solidFill>
                <a:srgbClr val="000000"/>
              </a:solidFill>
              <a:latin typeface="Cabin"/>
              <a:ea typeface="Cabin"/>
              <a:cs typeface="Cabin"/>
              <a:sym typeface="Cabin"/>
            </a:endParaRPr>
          </a:p>
        </p:txBody>
      </p:sp>
      <p:sp>
        <p:nvSpPr>
          <p:cNvPr id="19" name="Google Shape;19;p7"/>
          <p:cNvSpPr/>
          <p:nvPr/>
        </p:nvSpPr>
        <p:spPr>
          <a:xfrm>
            <a:off x="5909309" y="4720868"/>
            <a:ext cx="2720400" cy="28530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FFFFFF"/>
              </a:buClr>
              <a:buFont typeface="Helvetica Neue"/>
              <a:buNone/>
            </a:pPr>
            <a:r>
              <a:rPr b="0" i="0" lang="en-GB" sz="1900" u="none" cap="none" strike="noStrike">
                <a:solidFill>
                  <a:srgbClr val="FFFFFF"/>
                </a:solidFill>
                <a:latin typeface="Helvetica Neue"/>
                <a:ea typeface="Helvetica Neue"/>
                <a:cs typeface="Helvetica Neue"/>
                <a:sym typeface="Helvetica Neue"/>
              </a:rPr>
              <a:t>GDS</a:t>
            </a:r>
            <a:endParaRPr/>
          </a:p>
        </p:txBody>
      </p:sp>
      <p:sp>
        <p:nvSpPr>
          <p:cNvPr id="20" name="Google Shape;20;p7"/>
          <p:cNvSpPr txBox="1"/>
          <p:nvPr>
            <p:ph idx="12" type="sldNum"/>
          </p:nvPr>
        </p:nvSpPr>
        <p:spPr>
          <a:xfrm>
            <a:off x="4419600" y="4627562"/>
            <a:ext cx="2133600" cy="2793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Font typeface="Arial"/>
              <a:buNone/>
              <a:defRPr b="0" i="0" sz="12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Font typeface="Arial"/>
              <a:buNone/>
              <a:defRPr b="0" i="0" sz="12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Font typeface="Arial"/>
              <a:buNone/>
              <a:defRPr b="0" i="0" sz="12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Font typeface="Arial"/>
              <a:buNone/>
              <a:defRPr b="0" i="0" sz="12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Font typeface="Arial"/>
              <a:buNone/>
              <a:defRPr b="0" i="0" sz="12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Font typeface="Arial"/>
              <a:buNone/>
              <a:defRPr b="0" i="0" sz="12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Font typeface="Arial"/>
              <a:buNone/>
              <a:defRPr b="0" i="0" sz="12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Font typeface="Arial"/>
              <a:buNone/>
              <a:defRPr b="0" i="0" sz="12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Font typeface="Arial"/>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sz="14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ing slide 1">
  <p:cSld name="Heading slide">
    <p:spTree>
      <p:nvGrpSpPr>
        <p:cNvPr id="21" name="Shape 21"/>
        <p:cNvGrpSpPr/>
        <p:nvPr/>
      </p:nvGrpSpPr>
      <p:grpSpPr>
        <a:xfrm>
          <a:off x="0" y="0"/>
          <a:ext cx="0" cy="0"/>
          <a:chOff x="0" y="0"/>
          <a:chExt cx="0" cy="0"/>
        </a:xfrm>
      </p:grpSpPr>
      <p:sp>
        <p:nvSpPr>
          <p:cNvPr id="22" name="Google Shape;22;p8"/>
          <p:cNvSpPr txBox="1"/>
          <p:nvPr/>
        </p:nvSpPr>
        <p:spPr>
          <a:xfrm>
            <a:off x="0" y="0"/>
            <a:ext cx="9144000" cy="5143500"/>
          </a:xfrm>
          <a:prstGeom prst="rect">
            <a:avLst/>
          </a:prstGeom>
          <a:solidFill>
            <a:srgbClr val="2E89CA"/>
          </a:solidFill>
          <a:ln>
            <a:noFill/>
          </a:ln>
        </p:spPr>
        <p:txBody>
          <a:bodyPr anchorCtr="0" anchor="ctr" bIns="22850" lIns="22850" spcFirstLastPara="1" rIns="22850" wrap="square" tIns="22850">
            <a:noAutofit/>
          </a:bodyPr>
          <a:lstStyle/>
          <a:p>
            <a:pPr indent="0" lvl="0" marL="25400" marR="0" rtl="0" algn="ctr">
              <a:lnSpc>
                <a:spcPct val="100000"/>
              </a:lnSpc>
              <a:spcBef>
                <a:spcPts val="0"/>
              </a:spcBef>
              <a:spcAft>
                <a:spcPts val="0"/>
              </a:spcAft>
              <a:buClr>
                <a:srgbClr val="000000"/>
              </a:buClr>
              <a:buFont typeface="Arial"/>
              <a:buNone/>
            </a:pPr>
            <a:r>
              <a:t/>
            </a:r>
            <a:endParaRPr b="0" i="0" sz="3100" u="none" cap="none" strike="noStrike">
              <a:solidFill>
                <a:srgbClr val="000000"/>
              </a:solidFill>
              <a:latin typeface="Cabin"/>
              <a:ea typeface="Cabin"/>
              <a:cs typeface="Cabin"/>
              <a:sym typeface="Cabi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_AND_BODY_3">
    <p:spTree>
      <p:nvGrpSpPr>
        <p:cNvPr id="23" name="Shape 23"/>
        <p:cNvGrpSpPr/>
        <p:nvPr/>
      </p:nvGrpSpPr>
      <p:grpSpPr>
        <a:xfrm>
          <a:off x="0" y="0"/>
          <a:ext cx="0" cy="0"/>
          <a:chOff x="0" y="0"/>
          <a:chExt cx="0" cy="0"/>
        </a:xfrm>
      </p:grpSpPr>
      <p:sp>
        <p:nvSpPr>
          <p:cNvPr id="24" name="Google Shape;24;p9"/>
          <p:cNvSpPr txBox="1"/>
          <p:nvPr>
            <p:ph type="title"/>
          </p:nvPr>
        </p:nvSpPr>
        <p:spPr>
          <a:xfrm>
            <a:off x="457200" y="205740"/>
            <a:ext cx="8235300" cy="994500"/>
          </a:xfrm>
          <a:prstGeom prst="rect">
            <a:avLst/>
          </a:prstGeom>
          <a:noFill/>
          <a:ln>
            <a:noFill/>
          </a:ln>
        </p:spPr>
        <p:txBody>
          <a:bodyPr anchorCtr="0" anchor="t" bIns="91425" lIns="91425" spcFirstLastPara="1" rIns="91425" wrap="square" tIns="91425">
            <a:noAutofit/>
          </a:bodyPr>
          <a:lstStyle>
            <a:lvl1pPr indent="-12700" lvl="0" marL="25400" marR="0" rtl="0" algn="ctr">
              <a:lnSpc>
                <a:spcPct val="100000"/>
              </a:lnSpc>
              <a:spcBef>
                <a:spcPts val="0"/>
              </a:spcBef>
              <a:spcAft>
                <a:spcPts val="0"/>
              </a:spcAft>
              <a:buSzPts val="1400"/>
              <a:buNone/>
              <a:defRPr b="0" i="0" sz="4100" u="none" cap="none" strike="noStrike">
                <a:solidFill>
                  <a:srgbClr val="FFFFFF"/>
                </a:solidFill>
                <a:latin typeface="Cabin"/>
                <a:ea typeface="Cabin"/>
                <a:cs typeface="Cabin"/>
                <a:sym typeface="Cabin"/>
              </a:defRPr>
            </a:lvl1pPr>
            <a:lvl2pPr indent="-12700" lvl="1" marL="25400" marR="0" rtl="0" algn="ctr">
              <a:lnSpc>
                <a:spcPct val="100000"/>
              </a:lnSpc>
              <a:spcBef>
                <a:spcPts val="0"/>
              </a:spcBef>
              <a:spcAft>
                <a:spcPts val="0"/>
              </a:spcAft>
              <a:buSzPts val="1400"/>
              <a:buNone/>
              <a:defRPr b="0" i="0" sz="4100" u="none" cap="none" strike="noStrike">
                <a:solidFill>
                  <a:srgbClr val="FFFFFF"/>
                </a:solidFill>
                <a:latin typeface="Cabin"/>
                <a:ea typeface="Cabin"/>
                <a:cs typeface="Cabin"/>
                <a:sym typeface="Cabin"/>
              </a:defRPr>
            </a:lvl2pPr>
            <a:lvl3pPr indent="-12700" lvl="2" marL="25400" marR="0" rtl="0" algn="ctr">
              <a:lnSpc>
                <a:spcPct val="100000"/>
              </a:lnSpc>
              <a:spcBef>
                <a:spcPts val="0"/>
              </a:spcBef>
              <a:spcAft>
                <a:spcPts val="0"/>
              </a:spcAft>
              <a:buSzPts val="1400"/>
              <a:buNone/>
              <a:defRPr b="0" i="0" sz="4100" u="none" cap="none" strike="noStrike">
                <a:solidFill>
                  <a:srgbClr val="FFFFFF"/>
                </a:solidFill>
                <a:latin typeface="Cabin"/>
                <a:ea typeface="Cabin"/>
                <a:cs typeface="Cabin"/>
                <a:sym typeface="Cabin"/>
              </a:defRPr>
            </a:lvl3pPr>
            <a:lvl4pPr indent="-12700" lvl="3" marL="25400" marR="0" rtl="0" algn="ctr">
              <a:lnSpc>
                <a:spcPct val="100000"/>
              </a:lnSpc>
              <a:spcBef>
                <a:spcPts val="0"/>
              </a:spcBef>
              <a:spcAft>
                <a:spcPts val="0"/>
              </a:spcAft>
              <a:buSzPts val="1400"/>
              <a:buNone/>
              <a:defRPr b="0" i="0" sz="4100" u="none" cap="none" strike="noStrike">
                <a:solidFill>
                  <a:srgbClr val="FFFFFF"/>
                </a:solidFill>
                <a:latin typeface="Cabin"/>
                <a:ea typeface="Cabin"/>
                <a:cs typeface="Cabin"/>
                <a:sym typeface="Cabin"/>
              </a:defRPr>
            </a:lvl4pPr>
            <a:lvl5pPr indent="-12700" lvl="4" marL="25400" marR="0" rtl="0" algn="ctr">
              <a:lnSpc>
                <a:spcPct val="100000"/>
              </a:lnSpc>
              <a:spcBef>
                <a:spcPts val="0"/>
              </a:spcBef>
              <a:spcAft>
                <a:spcPts val="0"/>
              </a:spcAft>
              <a:buSzPts val="1400"/>
              <a:buNone/>
              <a:defRPr b="0" i="0" sz="4100" u="none" cap="none" strike="noStrike">
                <a:solidFill>
                  <a:srgbClr val="FFFFFF"/>
                </a:solidFill>
                <a:latin typeface="Cabin"/>
                <a:ea typeface="Cabin"/>
                <a:cs typeface="Cabin"/>
                <a:sym typeface="Cabin"/>
              </a:defRPr>
            </a:lvl5pPr>
            <a:lvl6pPr indent="-12700" lvl="5" marL="25400" marR="0" rtl="0" algn="ctr">
              <a:lnSpc>
                <a:spcPct val="100000"/>
              </a:lnSpc>
              <a:spcBef>
                <a:spcPts val="0"/>
              </a:spcBef>
              <a:spcAft>
                <a:spcPts val="0"/>
              </a:spcAft>
              <a:buSzPts val="1400"/>
              <a:buNone/>
              <a:defRPr b="0" i="0" sz="4100" u="none" cap="none" strike="noStrike">
                <a:solidFill>
                  <a:srgbClr val="FFFFFF"/>
                </a:solidFill>
                <a:latin typeface="Cabin"/>
                <a:ea typeface="Cabin"/>
                <a:cs typeface="Cabin"/>
                <a:sym typeface="Cabin"/>
              </a:defRPr>
            </a:lvl6pPr>
            <a:lvl7pPr indent="-12700" lvl="6" marL="25400" marR="0" rtl="0" algn="ctr">
              <a:lnSpc>
                <a:spcPct val="100000"/>
              </a:lnSpc>
              <a:spcBef>
                <a:spcPts val="0"/>
              </a:spcBef>
              <a:spcAft>
                <a:spcPts val="0"/>
              </a:spcAft>
              <a:buSzPts val="1400"/>
              <a:buNone/>
              <a:defRPr b="0" i="0" sz="4100" u="none" cap="none" strike="noStrike">
                <a:solidFill>
                  <a:srgbClr val="FFFFFF"/>
                </a:solidFill>
                <a:latin typeface="Cabin"/>
                <a:ea typeface="Cabin"/>
                <a:cs typeface="Cabin"/>
                <a:sym typeface="Cabin"/>
              </a:defRPr>
            </a:lvl7pPr>
            <a:lvl8pPr indent="-12700" lvl="7" marL="25400" marR="0" rtl="0" algn="ctr">
              <a:lnSpc>
                <a:spcPct val="100000"/>
              </a:lnSpc>
              <a:spcBef>
                <a:spcPts val="0"/>
              </a:spcBef>
              <a:spcAft>
                <a:spcPts val="0"/>
              </a:spcAft>
              <a:buSzPts val="1400"/>
              <a:buNone/>
              <a:defRPr b="0" i="0" sz="4100" u="none" cap="none" strike="noStrike">
                <a:solidFill>
                  <a:srgbClr val="FFFFFF"/>
                </a:solidFill>
                <a:latin typeface="Cabin"/>
                <a:ea typeface="Cabin"/>
                <a:cs typeface="Cabin"/>
                <a:sym typeface="Cabin"/>
              </a:defRPr>
            </a:lvl8pPr>
            <a:lvl9pPr indent="-12700" lvl="8" marL="25400" marR="0" rtl="0" algn="ctr">
              <a:lnSpc>
                <a:spcPct val="100000"/>
              </a:lnSpc>
              <a:spcBef>
                <a:spcPts val="0"/>
              </a:spcBef>
              <a:spcAft>
                <a:spcPts val="0"/>
              </a:spcAft>
              <a:buSzPts val="1400"/>
              <a:buNone/>
              <a:defRPr b="0" i="0" sz="4100" u="none" cap="none" strike="noStrike">
                <a:solidFill>
                  <a:srgbClr val="FFFFFF"/>
                </a:solidFill>
                <a:latin typeface="Cabin"/>
                <a:ea typeface="Cabin"/>
                <a:cs typeface="Cabin"/>
                <a:sym typeface="Cabin"/>
              </a:defRPr>
            </a:lvl9pPr>
          </a:lstStyle>
          <a:p/>
        </p:txBody>
      </p:sp>
      <p:sp>
        <p:nvSpPr>
          <p:cNvPr id="25" name="Google Shape;25;p9"/>
          <p:cNvSpPr txBox="1"/>
          <p:nvPr>
            <p:ph idx="1" type="body"/>
          </p:nvPr>
        </p:nvSpPr>
        <p:spPr>
          <a:xfrm>
            <a:off x="457200" y="1200150"/>
            <a:ext cx="8235300" cy="3943500"/>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1300"/>
              </a:spcBef>
              <a:spcAft>
                <a:spcPts val="0"/>
              </a:spcAft>
              <a:buClr>
                <a:srgbClr val="FFFFFF"/>
              </a:buClr>
              <a:buSzPts val="3200"/>
              <a:buFont typeface="Cabin"/>
              <a:buChar char="•"/>
              <a:defRPr b="0" i="0" sz="1900" u="none" cap="none" strike="noStrike">
                <a:solidFill>
                  <a:srgbClr val="FFFFFF"/>
                </a:solidFill>
                <a:latin typeface="Cabin"/>
                <a:ea typeface="Cabin"/>
                <a:cs typeface="Cabin"/>
                <a:sym typeface="Cabin"/>
              </a:defRPr>
            </a:lvl1pPr>
            <a:lvl2pPr indent="-431800" lvl="1" marL="914400" marR="0" rtl="0" algn="l">
              <a:lnSpc>
                <a:spcPct val="100000"/>
              </a:lnSpc>
              <a:spcBef>
                <a:spcPts val="1300"/>
              </a:spcBef>
              <a:spcAft>
                <a:spcPts val="0"/>
              </a:spcAft>
              <a:buClr>
                <a:srgbClr val="FFFFFF"/>
              </a:buClr>
              <a:buSzPts val="3200"/>
              <a:buFont typeface="Cabin"/>
              <a:buChar char="•"/>
              <a:defRPr b="0" i="0" sz="1900" u="none" cap="none" strike="noStrike">
                <a:solidFill>
                  <a:srgbClr val="FFFFFF"/>
                </a:solidFill>
                <a:latin typeface="Cabin"/>
                <a:ea typeface="Cabin"/>
                <a:cs typeface="Cabin"/>
                <a:sym typeface="Cabin"/>
              </a:defRPr>
            </a:lvl2pPr>
            <a:lvl3pPr indent="-431800" lvl="2" marL="1371600" marR="0" rtl="0" algn="l">
              <a:lnSpc>
                <a:spcPct val="100000"/>
              </a:lnSpc>
              <a:spcBef>
                <a:spcPts val="1300"/>
              </a:spcBef>
              <a:spcAft>
                <a:spcPts val="0"/>
              </a:spcAft>
              <a:buClr>
                <a:srgbClr val="FFFFFF"/>
              </a:buClr>
              <a:buSzPts val="3200"/>
              <a:buFont typeface="Cabin"/>
              <a:buChar char="•"/>
              <a:defRPr b="0" i="0" sz="1900" u="none" cap="none" strike="noStrike">
                <a:solidFill>
                  <a:srgbClr val="FFFFFF"/>
                </a:solidFill>
                <a:latin typeface="Cabin"/>
                <a:ea typeface="Cabin"/>
                <a:cs typeface="Cabin"/>
                <a:sym typeface="Cabin"/>
              </a:defRPr>
            </a:lvl3pPr>
            <a:lvl4pPr indent="-431800" lvl="3" marL="1828800" marR="0" rtl="0" algn="l">
              <a:lnSpc>
                <a:spcPct val="100000"/>
              </a:lnSpc>
              <a:spcBef>
                <a:spcPts val="1300"/>
              </a:spcBef>
              <a:spcAft>
                <a:spcPts val="0"/>
              </a:spcAft>
              <a:buClr>
                <a:srgbClr val="FFFFFF"/>
              </a:buClr>
              <a:buSzPts val="3200"/>
              <a:buFont typeface="Cabin"/>
              <a:buChar char="•"/>
              <a:defRPr b="0" i="0" sz="1900" u="none" cap="none" strike="noStrike">
                <a:solidFill>
                  <a:srgbClr val="FFFFFF"/>
                </a:solidFill>
                <a:latin typeface="Cabin"/>
                <a:ea typeface="Cabin"/>
                <a:cs typeface="Cabin"/>
                <a:sym typeface="Cabin"/>
              </a:defRPr>
            </a:lvl4pPr>
            <a:lvl5pPr indent="-431800" lvl="4" marL="2286000" marR="0" rtl="0" algn="l">
              <a:lnSpc>
                <a:spcPct val="100000"/>
              </a:lnSpc>
              <a:spcBef>
                <a:spcPts val="1300"/>
              </a:spcBef>
              <a:spcAft>
                <a:spcPts val="0"/>
              </a:spcAft>
              <a:buClr>
                <a:srgbClr val="FFFFFF"/>
              </a:buClr>
              <a:buSzPts val="3200"/>
              <a:buFont typeface="Cabin"/>
              <a:buChar char="•"/>
              <a:defRPr b="0" i="0" sz="1900" u="none" cap="none" strike="noStrike">
                <a:solidFill>
                  <a:srgbClr val="FFFFFF"/>
                </a:solidFill>
                <a:latin typeface="Cabin"/>
                <a:ea typeface="Cabin"/>
                <a:cs typeface="Cabin"/>
                <a:sym typeface="Cabin"/>
              </a:defRPr>
            </a:lvl5pPr>
            <a:lvl6pPr indent="-431800" lvl="5" marL="2743200" marR="0" rtl="0" algn="l">
              <a:lnSpc>
                <a:spcPct val="100000"/>
              </a:lnSpc>
              <a:spcBef>
                <a:spcPts val="1300"/>
              </a:spcBef>
              <a:spcAft>
                <a:spcPts val="0"/>
              </a:spcAft>
              <a:buClr>
                <a:srgbClr val="FFFFFF"/>
              </a:buClr>
              <a:buSzPts val="3200"/>
              <a:buFont typeface="Cabin"/>
              <a:buChar char="•"/>
              <a:defRPr b="0" i="0" sz="1900" u="none" cap="none" strike="noStrike">
                <a:solidFill>
                  <a:srgbClr val="FFFFFF"/>
                </a:solidFill>
                <a:latin typeface="Cabin"/>
                <a:ea typeface="Cabin"/>
                <a:cs typeface="Cabin"/>
                <a:sym typeface="Cabin"/>
              </a:defRPr>
            </a:lvl6pPr>
            <a:lvl7pPr indent="-431800" lvl="6" marL="3200400" marR="0" rtl="0" algn="l">
              <a:lnSpc>
                <a:spcPct val="100000"/>
              </a:lnSpc>
              <a:spcBef>
                <a:spcPts val="1300"/>
              </a:spcBef>
              <a:spcAft>
                <a:spcPts val="0"/>
              </a:spcAft>
              <a:buClr>
                <a:srgbClr val="FFFFFF"/>
              </a:buClr>
              <a:buSzPts val="3200"/>
              <a:buFont typeface="Cabin"/>
              <a:buChar char="•"/>
              <a:defRPr b="0" i="0" sz="1900" u="none" cap="none" strike="noStrike">
                <a:solidFill>
                  <a:srgbClr val="FFFFFF"/>
                </a:solidFill>
                <a:latin typeface="Cabin"/>
                <a:ea typeface="Cabin"/>
                <a:cs typeface="Cabin"/>
                <a:sym typeface="Cabin"/>
              </a:defRPr>
            </a:lvl7pPr>
            <a:lvl8pPr indent="-431800" lvl="7" marL="3657600" marR="0" rtl="0" algn="l">
              <a:lnSpc>
                <a:spcPct val="100000"/>
              </a:lnSpc>
              <a:spcBef>
                <a:spcPts val="1300"/>
              </a:spcBef>
              <a:spcAft>
                <a:spcPts val="0"/>
              </a:spcAft>
              <a:buClr>
                <a:srgbClr val="FFFFFF"/>
              </a:buClr>
              <a:buSzPts val="3200"/>
              <a:buFont typeface="Cabin"/>
              <a:buChar char="•"/>
              <a:defRPr b="0" i="0" sz="1900" u="none" cap="none" strike="noStrike">
                <a:solidFill>
                  <a:srgbClr val="FFFFFF"/>
                </a:solidFill>
                <a:latin typeface="Cabin"/>
                <a:ea typeface="Cabin"/>
                <a:cs typeface="Cabin"/>
                <a:sym typeface="Cabin"/>
              </a:defRPr>
            </a:lvl8pPr>
            <a:lvl9pPr indent="-431800" lvl="8" marL="4114800" marR="0" rtl="0" algn="l">
              <a:lnSpc>
                <a:spcPct val="100000"/>
              </a:lnSpc>
              <a:spcBef>
                <a:spcPts val="1300"/>
              </a:spcBef>
              <a:spcAft>
                <a:spcPts val="0"/>
              </a:spcAft>
              <a:buClr>
                <a:srgbClr val="FFFFFF"/>
              </a:buClr>
              <a:buSzPts val="3200"/>
              <a:buFont typeface="Cabin"/>
              <a:buChar char="•"/>
              <a:defRPr b="0" i="0" sz="1900" u="none" cap="none" strike="noStrike">
                <a:solidFill>
                  <a:srgbClr val="FFFFFF"/>
                </a:solidFill>
                <a:latin typeface="Cabin"/>
                <a:ea typeface="Cabin"/>
                <a:cs typeface="Cabin"/>
                <a:sym typeface="Cabin"/>
              </a:defRPr>
            </a:lvl9pPr>
          </a:lstStyle>
          <a:p/>
        </p:txBody>
      </p:sp>
      <p:sp>
        <p:nvSpPr>
          <p:cNvPr id="26" name="Google Shape;26;p9"/>
          <p:cNvSpPr txBox="1"/>
          <p:nvPr>
            <p:ph idx="10" type="dt"/>
          </p:nvPr>
        </p:nvSpPr>
        <p:spPr>
          <a:xfrm>
            <a:off x="0" y="0"/>
            <a:ext cx="1350000" cy="1350000"/>
          </a:xfrm>
          <a:prstGeom prst="rect">
            <a:avLst/>
          </a:prstGeom>
          <a:noFill/>
          <a:ln>
            <a:noFill/>
          </a:ln>
        </p:spPr>
        <p:txBody>
          <a:bodyPr anchorCtr="0" anchor="t" bIns="41150" lIns="41150" spcFirstLastPara="1" rIns="41150" wrap="square" tIns="41150">
            <a:noAutofit/>
          </a:bodyPr>
          <a:lstStyle>
            <a:lvl1pPr indent="0" lvl="0" marL="25400" marR="0" rtl="0" algn="ctr">
              <a:lnSpc>
                <a:spcPct val="100000"/>
              </a:lnSpc>
              <a:spcBef>
                <a:spcPts val="0"/>
              </a:spcBef>
              <a:spcAft>
                <a:spcPts val="0"/>
              </a:spcAft>
              <a:buSzPts val="600"/>
              <a:buNone/>
              <a:defRPr b="0" i="0" sz="3100" u="none" cap="none" strike="noStrike">
                <a:solidFill>
                  <a:srgbClr val="000000"/>
                </a:solidFill>
                <a:latin typeface="Cabin"/>
                <a:ea typeface="Cabin"/>
                <a:cs typeface="Cabin"/>
                <a:sym typeface="Cabin"/>
              </a:defRPr>
            </a:lvl1pPr>
            <a:lvl2pPr indent="152400" lvl="1" marL="25400" marR="0" rtl="0" algn="ctr">
              <a:lnSpc>
                <a:spcPct val="100000"/>
              </a:lnSpc>
              <a:spcBef>
                <a:spcPts val="0"/>
              </a:spcBef>
              <a:spcAft>
                <a:spcPts val="0"/>
              </a:spcAft>
              <a:buSzPts val="600"/>
              <a:buNone/>
              <a:defRPr b="0" i="0" sz="3100" u="none" cap="none" strike="noStrike">
                <a:solidFill>
                  <a:srgbClr val="000000"/>
                </a:solidFill>
                <a:latin typeface="Cabin"/>
                <a:ea typeface="Cabin"/>
                <a:cs typeface="Cabin"/>
                <a:sym typeface="Cabin"/>
              </a:defRPr>
            </a:lvl2pPr>
            <a:lvl3pPr indent="317500" lvl="2" marL="25400" marR="0" rtl="0" algn="ctr">
              <a:lnSpc>
                <a:spcPct val="100000"/>
              </a:lnSpc>
              <a:spcBef>
                <a:spcPts val="0"/>
              </a:spcBef>
              <a:spcAft>
                <a:spcPts val="0"/>
              </a:spcAft>
              <a:buSzPts val="600"/>
              <a:buNone/>
              <a:defRPr b="0" i="0" sz="3100" u="none" cap="none" strike="noStrike">
                <a:solidFill>
                  <a:srgbClr val="000000"/>
                </a:solidFill>
                <a:latin typeface="Cabin"/>
                <a:ea typeface="Cabin"/>
                <a:cs typeface="Cabin"/>
                <a:sym typeface="Cabin"/>
              </a:defRPr>
            </a:lvl3pPr>
            <a:lvl4pPr indent="469900" lvl="3" marL="25400" marR="0" rtl="0" algn="ctr">
              <a:lnSpc>
                <a:spcPct val="100000"/>
              </a:lnSpc>
              <a:spcBef>
                <a:spcPts val="0"/>
              </a:spcBef>
              <a:spcAft>
                <a:spcPts val="0"/>
              </a:spcAft>
              <a:buSzPts val="600"/>
              <a:buNone/>
              <a:defRPr b="0" i="0" sz="3100" u="none" cap="none" strike="noStrike">
                <a:solidFill>
                  <a:srgbClr val="000000"/>
                </a:solidFill>
                <a:latin typeface="Cabin"/>
                <a:ea typeface="Cabin"/>
                <a:cs typeface="Cabin"/>
                <a:sym typeface="Cabin"/>
              </a:defRPr>
            </a:lvl4pPr>
            <a:lvl5pPr indent="622300" lvl="4" marL="25400" marR="0" rtl="0" algn="ctr">
              <a:lnSpc>
                <a:spcPct val="100000"/>
              </a:lnSpc>
              <a:spcBef>
                <a:spcPts val="0"/>
              </a:spcBef>
              <a:spcAft>
                <a:spcPts val="0"/>
              </a:spcAft>
              <a:buSzPts val="600"/>
              <a:buNone/>
              <a:defRPr b="0" i="0" sz="3100" u="none" cap="none" strike="noStrike">
                <a:solidFill>
                  <a:srgbClr val="000000"/>
                </a:solidFill>
                <a:latin typeface="Cabin"/>
                <a:ea typeface="Cabin"/>
                <a:cs typeface="Cabin"/>
                <a:sym typeface="Cabin"/>
              </a:defRPr>
            </a:lvl5pPr>
            <a:lvl6pPr indent="622300" lvl="5" marL="25400" marR="0" rtl="0" algn="ctr">
              <a:lnSpc>
                <a:spcPct val="100000"/>
              </a:lnSpc>
              <a:spcBef>
                <a:spcPts val="0"/>
              </a:spcBef>
              <a:spcAft>
                <a:spcPts val="0"/>
              </a:spcAft>
              <a:buSzPts val="600"/>
              <a:buNone/>
              <a:defRPr b="0" i="0" sz="3100" u="none" cap="none" strike="noStrike">
                <a:solidFill>
                  <a:srgbClr val="000000"/>
                </a:solidFill>
                <a:latin typeface="Cabin"/>
                <a:ea typeface="Cabin"/>
                <a:cs typeface="Cabin"/>
                <a:sym typeface="Cabin"/>
              </a:defRPr>
            </a:lvl6pPr>
            <a:lvl7pPr indent="622300" lvl="6" marL="25400" marR="0" rtl="0" algn="ctr">
              <a:lnSpc>
                <a:spcPct val="100000"/>
              </a:lnSpc>
              <a:spcBef>
                <a:spcPts val="0"/>
              </a:spcBef>
              <a:spcAft>
                <a:spcPts val="0"/>
              </a:spcAft>
              <a:buSzPts val="600"/>
              <a:buNone/>
              <a:defRPr b="0" i="0" sz="3100" u="none" cap="none" strike="noStrike">
                <a:solidFill>
                  <a:srgbClr val="000000"/>
                </a:solidFill>
                <a:latin typeface="Cabin"/>
                <a:ea typeface="Cabin"/>
                <a:cs typeface="Cabin"/>
                <a:sym typeface="Cabin"/>
              </a:defRPr>
            </a:lvl7pPr>
            <a:lvl8pPr indent="622300" lvl="7" marL="25400" marR="0" rtl="0" algn="ctr">
              <a:lnSpc>
                <a:spcPct val="100000"/>
              </a:lnSpc>
              <a:spcBef>
                <a:spcPts val="0"/>
              </a:spcBef>
              <a:spcAft>
                <a:spcPts val="0"/>
              </a:spcAft>
              <a:buSzPts val="600"/>
              <a:buNone/>
              <a:defRPr b="0" i="0" sz="3100" u="none" cap="none" strike="noStrike">
                <a:solidFill>
                  <a:srgbClr val="000000"/>
                </a:solidFill>
                <a:latin typeface="Cabin"/>
                <a:ea typeface="Cabin"/>
                <a:cs typeface="Cabin"/>
                <a:sym typeface="Cabin"/>
              </a:defRPr>
            </a:lvl8pPr>
            <a:lvl9pPr indent="622300" lvl="8" marL="25400" marR="0" rtl="0" algn="ctr">
              <a:lnSpc>
                <a:spcPct val="100000"/>
              </a:lnSpc>
              <a:spcBef>
                <a:spcPts val="0"/>
              </a:spcBef>
              <a:spcAft>
                <a:spcPts val="0"/>
              </a:spcAft>
              <a:buSzPts val="600"/>
              <a:buNone/>
              <a:defRPr b="0" i="0" sz="3100" u="none" cap="none" strike="noStrike">
                <a:solidFill>
                  <a:srgbClr val="000000"/>
                </a:solidFill>
                <a:latin typeface="Cabin"/>
                <a:ea typeface="Cabin"/>
                <a:cs typeface="Cabin"/>
                <a:sym typeface="Cabin"/>
              </a:defRPr>
            </a:lvl9pPr>
          </a:lstStyle>
          <a:p/>
        </p:txBody>
      </p:sp>
      <p:sp>
        <p:nvSpPr>
          <p:cNvPr id="27" name="Google Shape;27;p9"/>
          <p:cNvSpPr txBox="1"/>
          <p:nvPr>
            <p:ph idx="11" type="ftr"/>
          </p:nvPr>
        </p:nvSpPr>
        <p:spPr>
          <a:xfrm>
            <a:off x="0" y="0"/>
            <a:ext cx="1350000" cy="1350000"/>
          </a:xfrm>
          <a:prstGeom prst="rect">
            <a:avLst/>
          </a:prstGeom>
          <a:noFill/>
          <a:ln>
            <a:noFill/>
          </a:ln>
        </p:spPr>
        <p:txBody>
          <a:bodyPr anchorCtr="0" anchor="t" bIns="41150" lIns="41150" spcFirstLastPara="1" rIns="41150" wrap="square" tIns="41150">
            <a:noAutofit/>
          </a:bodyPr>
          <a:lstStyle>
            <a:lvl1pPr indent="0" lvl="0" marL="25400" marR="0" rtl="0" algn="ctr">
              <a:lnSpc>
                <a:spcPct val="100000"/>
              </a:lnSpc>
              <a:spcBef>
                <a:spcPts val="0"/>
              </a:spcBef>
              <a:spcAft>
                <a:spcPts val="0"/>
              </a:spcAft>
              <a:buSzPts val="600"/>
              <a:buNone/>
              <a:defRPr b="0" i="0" sz="3100" u="none" cap="none" strike="noStrike">
                <a:solidFill>
                  <a:srgbClr val="000000"/>
                </a:solidFill>
                <a:latin typeface="Cabin"/>
                <a:ea typeface="Cabin"/>
                <a:cs typeface="Cabin"/>
                <a:sym typeface="Cabin"/>
              </a:defRPr>
            </a:lvl1pPr>
            <a:lvl2pPr indent="152400" lvl="1" marL="25400" marR="0" rtl="0" algn="ctr">
              <a:lnSpc>
                <a:spcPct val="100000"/>
              </a:lnSpc>
              <a:spcBef>
                <a:spcPts val="0"/>
              </a:spcBef>
              <a:spcAft>
                <a:spcPts val="0"/>
              </a:spcAft>
              <a:buSzPts val="600"/>
              <a:buNone/>
              <a:defRPr b="0" i="0" sz="3100" u="none" cap="none" strike="noStrike">
                <a:solidFill>
                  <a:srgbClr val="000000"/>
                </a:solidFill>
                <a:latin typeface="Cabin"/>
                <a:ea typeface="Cabin"/>
                <a:cs typeface="Cabin"/>
                <a:sym typeface="Cabin"/>
              </a:defRPr>
            </a:lvl2pPr>
            <a:lvl3pPr indent="317500" lvl="2" marL="25400" marR="0" rtl="0" algn="ctr">
              <a:lnSpc>
                <a:spcPct val="100000"/>
              </a:lnSpc>
              <a:spcBef>
                <a:spcPts val="0"/>
              </a:spcBef>
              <a:spcAft>
                <a:spcPts val="0"/>
              </a:spcAft>
              <a:buSzPts val="600"/>
              <a:buNone/>
              <a:defRPr b="0" i="0" sz="3100" u="none" cap="none" strike="noStrike">
                <a:solidFill>
                  <a:srgbClr val="000000"/>
                </a:solidFill>
                <a:latin typeface="Cabin"/>
                <a:ea typeface="Cabin"/>
                <a:cs typeface="Cabin"/>
                <a:sym typeface="Cabin"/>
              </a:defRPr>
            </a:lvl3pPr>
            <a:lvl4pPr indent="469900" lvl="3" marL="25400" marR="0" rtl="0" algn="ctr">
              <a:lnSpc>
                <a:spcPct val="100000"/>
              </a:lnSpc>
              <a:spcBef>
                <a:spcPts val="0"/>
              </a:spcBef>
              <a:spcAft>
                <a:spcPts val="0"/>
              </a:spcAft>
              <a:buSzPts val="600"/>
              <a:buNone/>
              <a:defRPr b="0" i="0" sz="3100" u="none" cap="none" strike="noStrike">
                <a:solidFill>
                  <a:srgbClr val="000000"/>
                </a:solidFill>
                <a:latin typeface="Cabin"/>
                <a:ea typeface="Cabin"/>
                <a:cs typeface="Cabin"/>
                <a:sym typeface="Cabin"/>
              </a:defRPr>
            </a:lvl4pPr>
            <a:lvl5pPr indent="622300" lvl="4" marL="25400" marR="0" rtl="0" algn="ctr">
              <a:lnSpc>
                <a:spcPct val="100000"/>
              </a:lnSpc>
              <a:spcBef>
                <a:spcPts val="0"/>
              </a:spcBef>
              <a:spcAft>
                <a:spcPts val="0"/>
              </a:spcAft>
              <a:buSzPts val="600"/>
              <a:buNone/>
              <a:defRPr b="0" i="0" sz="3100" u="none" cap="none" strike="noStrike">
                <a:solidFill>
                  <a:srgbClr val="000000"/>
                </a:solidFill>
                <a:latin typeface="Cabin"/>
                <a:ea typeface="Cabin"/>
                <a:cs typeface="Cabin"/>
                <a:sym typeface="Cabin"/>
              </a:defRPr>
            </a:lvl5pPr>
            <a:lvl6pPr indent="622300" lvl="5" marL="25400" marR="0" rtl="0" algn="ctr">
              <a:lnSpc>
                <a:spcPct val="100000"/>
              </a:lnSpc>
              <a:spcBef>
                <a:spcPts val="0"/>
              </a:spcBef>
              <a:spcAft>
                <a:spcPts val="0"/>
              </a:spcAft>
              <a:buSzPts val="600"/>
              <a:buNone/>
              <a:defRPr b="0" i="0" sz="3100" u="none" cap="none" strike="noStrike">
                <a:solidFill>
                  <a:srgbClr val="000000"/>
                </a:solidFill>
                <a:latin typeface="Cabin"/>
                <a:ea typeface="Cabin"/>
                <a:cs typeface="Cabin"/>
                <a:sym typeface="Cabin"/>
              </a:defRPr>
            </a:lvl6pPr>
            <a:lvl7pPr indent="622300" lvl="6" marL="25400" marR="0" rtl="0" algn="ctr">
              <a:lnSpc>
                <a:spcPct val="100000"/>
              </a:lnSpc>
              <a:spcBef>
                <a:spcPts val="0"/>
              </a:spcBef>
              <a:spcAft>
                <a:spcPts val="0"/>
              </a:spcAft>
              <a:buSzPts val="600"/>
              <a:buNone/>
              <a:defRPr b="0" i="0" sz="3100" u="none" cap="none" strike="noStrike">
                <a:solidFill>
                  <a:srgbClr val="000000"/>
                </a:solidFill>
                <a:latin typeface="Cabin"/>
                <a:ea typeface="Cabin"/>
                <a:cs typeface="Cabin"/>
                <a:sym typeface="Cabin"/>
              </a:defRPr>
            </a:lvl7pPr>
            <a:lvl8pPr indent="622300" lvl="7" marL="25400" marR="0" rtl="0" algn="ctr">
              <a:lnSpc>
                <a:spcPct val="100000"/>
              </a:lnSpc>
              <a:spcBef>
                <a:spcPts val="0"/>
              </a:spcBef>
              <a:spcAft>
                <a:spcPts val="0"/>
              </a:spcAft>
              <a:buSzPts val="600"/>
              <a:buNone/>
              <a:defRPr b="0" i="0" sz="3100" u="none" cap="none" strike="noStrike">
                <a:solidFill>
                  <a:srgbClr val="000000"/>
                </a:solidFill>
                <a:latin typeface="Cabin"/>
                <a:ea typeface="Cabin"/>
                <a:cs typeface="Cabin"/>
                <a:sym typeface="Cabin"/>
              </a:defRPr>
            </a:lvl8pPr>
            <a:lvl9pPr indent="622300" lvl="8" marL="25400" marR="0" rtl="0" algn="ctr">
              <a:lnSpc>
                <a:spcPct val="100000"/>
              </a:lnSpc>
              <a:spcBef>
                <a:spcPts val="0"/>
              </a:spcBef>
              <a:spcAft>
                <a:spcPts val="0"/>
              </a:spcAft>
              <a:buSzPts val="600"/>
              <a:buNone/>
              <a:defRPr b="0" i="0" sz="3100" u="none" cap="none" strike="noStrike">
                <a:solidFill>
                  <a:srgbClr val="000000"/>
                </a:solidFill>
                <a:latin typeface="Cabin"/>
                <a:ea typeface="Cabin"/>
                <a:cs typeface="Cabin"/>
                <a:sym typeface="Cabin"/>
              </a:defRPr>
            </a:lvl9pPr>
          </a:lstStyle>
          <a:p/>
        </p:txBody>
      </p:sp>
      <p:sp>
        <p:nvSpPr>
          <p:cNvPr id="28" name="Google Shape;28;p9"/>
          <p:cNvSpPr txBox="1"/>
          <p:nvPr>
            <p:ph idx="12" type="sldNum"/>
          </p:nvPr>
        </p:nvSpPr>
        <p:spPr>
          <a:xfrm>
            <a:off x="4429125" y="4892040"/>
            <a:ext cx="291600" cy="325800"/>
          </a:xfrm>
          <a:prstGeom prst="rect">
            <a:avLst/>
          </a:prstGeom>
          <a:noFill/>
          <a:ln>
            <a:noFill/>
          </a:ln>
        </p:spPr>
        <p:txBody>
          <a:bodyPr anchorCtr="0" anchor="t" bIns="22850" lIns="22850" spcFirstLastPara="1" rIns="22850" wrap="square" tIns="22850">
            <a:noAutofit/>
          </a:bodyPr>
          <a:lstStyle>
            <a:lvl1pPr indent="0" lvl="0" marL="25400" marR="0" rtl="0" algn="ctr">
              <a:lnSpc>
                <a:spcPct val="100000"/>
              </a:lnSpc>
              <a:spcBef>
                <a:spcPts val="0"/>
              </a:spcBef>
              <a:spcAft>
                <a:spcPts val="0"/>
              </a:spcAft>
              <a:buNone/>
              <a:defRPr b="0" i="0" sz="1900" u="none" cap="none" strike="noStrike">
                <a:solidFill>
                  <a:srgbClr val="000000"/>
                </a:solidFill>
                <a:latin typeface="Cabin"/>
                <a:ea typeface="Cabin"/>
                <a:cs typeface="Cabin"/>
                <a:sym typeface="Cabin"/>
              </a:defRPr>
            </a:lvl1pPr>
            <a:lvl2pPr indent="0" lvl="1" marL="25400" marR="0" rtl="0" algn="ctr">
              <a:lnSpc>
                <a:spcPct val="100000"/>
              </a:lnSpc>
              <a:spcBef>
                <a:spcPts val="0"/>
              </a:spcBef>
              <a:spcAft>
                <a:spcPts val="0"/>
              </a:spcAft>
              <a:buNone/>
              <a:defRPr b="0" i="0" sz="1900" u="none" cap="none" strike="noStrike">
                <a:solidFill>
                  <a:srgbClr val="000000"/>
                </a:solidFill>
                <a:latin typeface="Cabin"/>
                <a:ea typeface="Cabin"/>
                <a:cs typeface="Cabin"/>
                <a:sym typeface="Cabin"/>
              </a:defRPr>
            </a:lvl2pPr>
            <a:lvl3pPr indent="0" lvl="2" marL="25400" marR="0" rtl="0" algn="ctr">
              <a:lnSpc>
                <a:spcPct val="100000"/>
              </a:lnSpc>
              <a:spcBef>
                <a:spcPts val="0"/>
              </a:spcBef>
              <a:spcAft>
                <a:spcPts val="0"/>
              </a:spcAft>
              <a:buNone/>
              <a:defRPr b="0" i="0" sz="1900" u="none" cap="none" strike="noStrike">
                <a:solidFill>
                  <a:srgbClr val="000000"/>
                </a:solidFill>
                <a:latin typeface="Cabin"/>
                <a:ea typeface="Cabin"/>
                <a:cs typeface="Cabin"/>
                <a:sym typeface="Cabin"/>
              </a:defRPr>
            </a:lvl3pPr>
            <a:lvl4pPr indent="0" lvl="3" marL="25400" marR="0" rtl="0" algn="ctr">
              <a:lnSpc>
                <a:spcPct val="100000"/>
              </a:lnSpc>
              <a:spcBef>
                <a:spcPts val="0"/>
              </a:spcBef>
              <a:spcAft>
                <a:spcPts val="0"/>
              </a:spcAft>
              <a:buNone/>
              <a:defRPr b="0" i="0" sz="1900" u="none" cap="none" strike="noStrike">
                <a:solidFill>
                  <a:srgbClr val="000000"/>
                </a:solidFill>
                <a:latin typeface="Cabin"/>
                <a:ea typeface="Cabin"/>
                <a:cs typeface="Cabin"/>
                <a:sym typeface="Cabin"/>
              </a:defRPr>
            </a:lvl4pPr>
            <a:lvl5pPr indent="0" lvl="4" marL="25400" marR="0" rtl="0" algn="ctr">
              <a:lnSpc>
                <a:spcPct val="100000"/>
              </a:lnSpc>
              <a:spcBef>
                <a:spcPts val="0"/>
              </a:spcBef>
              <a:spcAft>
                <a:spcPts val="0"/>
              </a:spcAft>
              <a:buNone/>
              <a:defRPr b="0" i="0" sz="1900" u="none" cap="none" strike="noStrike">
                <a:solidFill>
                  <a:srgbClr val="000000"/>
                </a:solidFill>
                <a:latin typeface="Cabin"/>
                <a:ea typeface="Cabin"/>
                <a:cs typeface="Cabin"/>
                <a:sym typeface="Cabin"/>
              </a:defRPr>
            </a:lvl5pPr>
            <a:lvl6pPr indent="0" lvl="5" marL="25400" marR="0" rtl="0" algn="ctr">
              <a:lnSpc>
                <a:spcPct val="100000"/>
              </a:lnSpc>
              <a:spcBef>
                <a:spcPts val="0"/>
              </a:spcBef>
              <a:spcAft>
                <a:spcPts val="0"/>
              </a:spcAft>
              <a:buNone/>
              <a:defRPr b="0" i="0" sz="1900" u="none" cap="none" strike="noStrike">
                <a:solidFill>
                  <a:srgbClr val="000000"/>
                </a:solidFill>
                <a:latin typeface="Cabin"/>
                <a:ea typeface="Cabin"/>
                <a:cs typeface="Cabin"/>
                <a:sym typeface="Cabin"/>
              </a:defRPr>
            </a:lvl6pPr>
            <a:lvl7pPr indent="0" lvl="6" marL="25400" marR="0" rtl="0" algn="ctr">
              <a:lnSpc>
                <a:spcPct val="100000"/>
              </a:lnSpc>
              <a:spcBef>
                <a:spcPts val="0"/>
              </a:spcBef>
              <a:spcAft>
                <a:spcPts val="0"/>
              </a:spcAft>
              <a:buNone/>
              <a:defRPr b="0" i="0" sz="1900" u="none" cap="none" strike="noStrike">
                <a:solidFill>
                  <a:srgbClr val="000000"/>
                </a:solidFill>
                <a:latin typeface="Cabin"/>
                <a:ea typeface="Cabin"/>
                <a:cs typeface="Cabin"/>
                <a:sym typeface="Cabin"/>
              </a:defRPr>
            </a:lvl7pPr>
            <a:lvl8pPr indent="0" lvl="7" marL="25400" marR="0" rtl="0" algn="ctr">
              <a:lnSpc>
                <a:spcPct val="100000"/>
              </a:lnSpc>
              <a:spcBef>
                <a:spcPts val="0"/>
              </a:spcBef>
              <a:spcAft>
                <a:spcPts val="0"/>
              </a:spcAft>
              <a:buNone/>
              <a:defRPr b="0" i="0" sz="1900" u="none" cap="none" strike="noStrike">
                <a:solidFill>
                  <a:srgbClr val="000000"/>
                </a:solidFill>
                <a:latin typeface="Cabin"/>
                <a:ea typeface="Cabin"/>
                <a:cs typeface="Cabin"/>
                <a:sym typeface="Cabin"/>
              </a:defRPr>
            </a:lvl8pPr>
            <a:lvl9pPr indent="0" lvl="8" marL="25400" marR="0" rtl="0" algn="ctr">
              <a:lnSpc>
                <a:spcPct val="100000"/>
              </a:lnSpc>
              <a:spcBef>
                <a:spcPts val="0"/>
              </a:spcBef>
              <a:spcAft>
                <a:spcPts val="0"/>
              </a:spcAft>
              <a:buNone/>
              <a:defRPr b="0" i="0" sz="1900" u="none" cap="none" strike="noStrike">
                <a:solidFill>
                  <a:srgbClr val="000000"/>
                </a:solidFill>
                <a:latin typeface="Cabin"/>
                <a:ea typeface="Cabin"/>
                <a:cs typeface="Cabin"/>
                <a:sym typeface="Cabin"/>
              </a:defRPr>
            </a:lvl9pPr>
          </a:lstStyle>
          <a:p>
            <a:pPr indent="0" lvl="0" marL="25400" rtl="0" algn="ctr">
              <a:spcBef>
                <a:spcPts val="0"/>
              </a:spcBef>
              <a:spcAft>
                <a:spcPts val="0"/>
              </a:spcAft>
              <a:buNone/>
            </a:pPr>
            <a:fld id="{00000000-1234-1234-1234-123412341234}" type="slidenum">
              <a:rPr lang="en-GB"/>
              <a:t>‹#›</a:t>
            </a:fld>
            <a:endParaRPr sz="1400">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29" name="Shape 29"/>
        <p:cNvGrpSpPr/>
        <p:nvPr/>
      </p:nvGrpSpPr>
      <p:grpSpPr>
        <a:xfrm>
          <a:off x="0" y="0"/>
          <a:ext cx="0" cy="0"/>
          <a:chOff x="0" y="0"/>
          <a:chExt cx="0" cy="0"/>
        </a:xfrm>
      </p:grpSpPr>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BEB"/>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7.jpg"/><Relationship Id="rId5" Type="http://schemas.openxmlformats.org/officeDocument/2006/relationships/hyperlink" Target="https://accessibility-manual.dwp.gov.uk/tools-and-resources/accessibility-poster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2.png"/><Relationship Id="rId6" Type="http://schemas.openxmlformats.org/officeDocument/2006/relationships/image" Target="../media/image15.png"/><Relationship Id="rId7"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static1.squarespace.com/static/5f7f7734f7e47f08bc961018/t/60dcd93f4e4c433c2bb05da5/1625086280079/Plain_Numbers_Research_Report.pdf" TargetMode="External"/><Relationship Id="rId4" Type="http://schemas.openxmlformats.org/officeDocument/2006/relationships/image" Target="../media/image4.png"/><Relationship Id="rId5"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static1.squarespace.com/static/5f7f7734f7e47f08bc961018/t/60dcd93f4e4c433c2bb05da5/1625086280079/Plain_Numbers_Research_Report.pdf" TargetMode="External"/><Relationship Id="rId4" Type="http://schemas.openxmlformats.org/officeDocument/2006/relationships/image" Target="../media/image5.png"/><Relationship Id="rId5"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marg.wp.derby.ac.uk/resources/" TargetMode="Externa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safespot.org.uk/safespotopedia/dyslexia-dyscalculia/" TargetMode="External"/><Relationship Id="rId4" Type="http://schemas.openxmlformats.org/officeDocument/2006/relationships/hyperlink" Target="https://accessibility-manual.dwp.gov.uk/tools-and-resources/accessibility-posters#designing-for-users-with-dyscalculia-or-low-numeracy-skills" TargetMode="External"/><Relationship Id="rId5" Type="http://schemas.openxmlformats.org/officeDocument/2006/relationships/hyperlink" Target="https://accessibility-manual.dwp.gov.uk/tools-and-resources/accessibility-posters#designing-for-users-with-dyscalculia-or-low-numeracy-skills" TargetMode="External"/><Relationship Id="rId6" Type="http://schemas.openxmlformats.org/officeDocument/2006/relationships/hyperlink" Target="https://plainnumbers.org.uk/research-key-findings" TargetMode="External"/><Relationship Id="rId7" Type="http://schemas.openxmlformats.org/officeDocument/2006/relationships/hyperlink" Target="https://www.understood.org/en/articles/the-difference-between-dyslexia-and-dyscalculia" TargetMode="External"/><Relationship Id="rId8" Type="http://schemas.openxmlformats.org/officeDocument/2006/relationships/hyperlink" Target="https://www.dyscalculianetwork.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safespot.org.uk/safespotopedia/dyslexia-dyscalculia/" TargetMode="External"/><Relationship Id="rId4" Type="http://schemas.openxmlformats.org/officeDocument/2006/relationships/hyperlink" Target="https://www.nationalnumeracy.org.uk/research-and-resources/skills-life-survey-2011" TargetMode="External"/><Relationship Id="rId5" Type="http://schemas.openxmlformats.org/officeDocument/2006/relationships/hyperlink" Target="about:blank" TargetMode="External"/><Relationship Id="rId6" Type="http://schemas.openxmlformats.org/officeDocument/2006/relationships/hyperlink" Target="https://www.fca.org.uk/publications/research/financial-lives-2020-survey-impact-coronaviru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1E7CF"/>
        </a:solidFill>
      </p:bgPr>
    </p:bg>
    <p:spTree>
      <p:nvGrpSpPr>
        <p:cNvPr id="33" name="Shape 33"/>
        <p:cNvGrpSpPr/>
        <p:nvPr/>
      </p:nvGrpSpPr>
      <p:grpSpPr>
        <a:xfrm>
          <a:off x="0" y="0"/>
          <a:ext cx="0" cy="0"/>
          <a:chOff x="0" y="0"/>
          <a:chExt cx="0" cy="0"/>
        </a:xfrm>
      </p:grpSpPr>
      <p:sp>
        <p:nvSpPr>
          <p:cNvPr id="34" name="Google Shape;34;p11"/>
          <p:cNvSpPr txBox="1"/>
          <p:nvPr/>
        </p:nvSpPr>
        <p:spPr>
          <a:xfrm>
            <a:off x="2738275" y="254161"/>
            <a:ext cx="6272100" cy="43713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n-GB" sz="6800">
                <a:latin typeface="Helvetica Neue"/>
                <a:ea typeface="Helvetica Neue"/>
                <a:cs typeface="Helvetica Neue"/>
                <a:sym typeface="Helvetica Neue"/>
              </a:rPr>
              <a:t>Designing for users with dyscalculia or low numeracy</a:t>
            </a:r>
            <a:endParaRPr b="1" sz="6800">
              <a:latin typeface="Helvetica Neue"/>
              <a:ea typeface="Helvetica Neue"/>
              <a:cs typeface="Helvetica Neue"/>
              <a:sym typeface="Helvetica Neue"/>
            </a:endParaRPr>
          </a:p>
          <a:p>
            <a:pPr indent="0" lvl="0" marL="0" rtl="0" algn="l">
              <a:lnSpc>
                <a:spcPct val="80000"/>
              </a:lnSpc>
              <a:spcBef>
                <a:spcPts val="0"/>
              </a:spcBef>
              <a:spcAft>
                <a:spcPts val="0"/>
              </a:spcAft>
              <a:buNone/>
            </a:pPr>
            <a:r>
              <a:t/>
            </a:r>
            <a:endParaRPr b="1" sz="6800">
              <a:latin typeface="Helvetica Neue"/>
              <a:ea typeface="Helvetica Neue"/>
              <a:cs typeface="Helvetica Neue"/>
              <a:sym typeface="Helvetica Neue"/>
            </a:endParaRPr>
          </a:p>
        </p:txBody>
      </p:sp>
      <p:sp>
        <p:nvSpPr>
          <p:cNvPr id="35" name="Google Shape;35;p11"/>
          <p:cNvSpPr txBox="1"/>
          <p:nvPr/>
        </p:nvSpPr>
        <p:spPr>
          <a:xfrm>
            <a:off x="351150" y="284394"/>
            <a:ext cx="1937100" cy="11082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b="1" lang="en-GB" sz="2500">
                <a:latin typeface="Helvetica Neue"/>
                <a:ea typeface="Helvetica Neue"/>
                <a:cs typeface="Helvetica Neue"/>
                <a:sym typeface="Helvetica Neue"/>
              </a:rPr>
              <a:t>23 March </a:t>
            </a:r>
            <a:endParaRPr b="1" sz="2500">
              <a:latin typeface="Helvetica Neue"/>
              <a:ea typeface="Helvetica Neue"/>
              <a:cs typeface="Helvetica Neue"/>
              <a:sym typeface="Helvetica Neue"/>
            </a:endParaRPr>
          </a:p>
          <a:p>
            <a:pPr indent="0" lvl="0" marL="0" rtl="0" algn="l">
              <a:lnSpc>
                <a:spcPct val="80000"/>
              </a:lnSpc>
              <a:spcBef>
                <a:spcPts val="0"/>
              </a:spcBef>
              <a:spcAft>
                <a:spcPts val="0"/>
              </a:spcAft>
              <a:buNone/>
            </a:pPr>
            <a:r>
              <a:rPr b="1" lang="en-GB" sz="2500">
                <a:latin typeface="Helvetica Neue"/>
                <a:ea typeface="Helvetica Neue"/>
                <a:cs typeface="Helvetica Neue"/>
                <a:sym typeface="Helvetica Neue"/>
              </a:rPr>
              <a:t>10:30am</a:t>
            </a:r>
            <a:endParaRPr b="1" sz="2500">
              <a:latin typeface="Helvetica Neue"/>
              <a:ea typeface="Helvetica Neue"/>
              <a:cs typeface="Helvetica Neue"/>
              <a:sym typeface="Helvetica Neue"/>
            </a:endParaRPr>
          </a:p>
          <a:p>
            <a:pPr indent="0" lvl="0" marL="0" rtl="0" algn="l">
              <a:lnSpc>
                <a:spcPct val="80000"/>
              </a:lnSpc>
              <a:spcBef>
                <a:spcPts val="0"/>
              </a:spcBef>
              <a:spcAft>
                <a:spcPts val="0"/>
              </a:spcAft>
              <a:buNone/>
            </a:pPr>
            <a:r>
              <a:t/>
            </a:r>
            <a:endParaRPr b="1" sz="2500">
              <a:latin typeface="Helvetica Neue"/>
              <a:ea typeface="Helvetica Neue"/>
              <a:cs typeface="Helvetica Neue"/>
              <a:sym typeface="Helvetica Neue"/>
            </a:endParaRPr>
          </a:p>
        </p:txBody>
      </p:sp>
      <p:pic>
        <p:nvPicPr>
          <p:cNvPr id="36" name="Google Shape;36;p11"/>
          <p:cNvPicPr preferRelativeResize="0"/>
          <p:nvPr/>
        </p:nvPicPr>
        <p:blipFill rotWithShape="1">
          <a:blip r:embed="rId3">
            <a:alphaModFix/>
          </a:blip>
          <a:srcRect b="58840" l="0" r="0" t="0"/>
          <a:stretch/>
        </p:blipFill>
        <p:spPr>
          <a:xfrm>
            <a:off x="427350" y="3459850"/>
            <a:ext cx="1648526" cy="548300"/>
          </a:xfrm>
          <a:prstGeom prst="rect">
            <a:avLst/>
          </a:prstGeom>
          <a:noFill/>
          <a:ln>
            <a:noFill/>
          </a:ln>
        </p:spPr>
      </p:pic>
      <p:sp>
        <p:nvSpPr>
          <p:cNvPr id="37" name="Google Shape;37;p11"/>
          <p:cNvSpPr/>
          <p:nvPr/>
        </p:nvSpPr>
        <p:spPr>
          <a:xfrm>
            <a:off x="427350" y="4095438"/>
            <a:ext cx="1648522" cy="548324"/>
          </a:xfrm>
          <a:prstGeom prst="rect">
            <a:avLst/>
          </a:prstGeom>
        </p:spPr>
        <p:txBody>
          <a:bodyPr>
            <a:prstTxWarp prst="textPlain"/>
          </a:bodyPr>
          <a:lstStyle/>
          <a:p>
            <a:pPr lvl="0" algn="ctr"/>
            <a:r>
              <a:rPr b="1" i="0">
                <a:ln cap="flat" cmpd="sng" w="9525">
                  <a:solidFill>
                    <a:srgbClr val="000000"/>
                  </a:solidFill>
                  <a:prstDash val="solid"/>
                  <a:round/>
                  <a:headEnd len="sm" w="sm" type="none"/>
                  <a:tailEnd len="sm" w="sm" type="none"/>
                </a:ln>
                <a:noFill/>
                <a:latin typeface="Helvetica Neue"/>
              </a:rPr>
              <a:t>2023</a:t>
            </a:r>
          </a:p>
        </p:txBody>
      </p:sp>
      <p:pic>
        <p:nvPicPr>
          <p:cNvPr id="38" name="Google Shape;38;p11"/>
          <p:cNvPicPr preferRelativeResize="0"/>
          <p:nvPr/>
        </p:nvPicPr>
        <p:blipFill rotWithShape="1">
          <a:blip r:embed="rId3">
            <a:alphaModFix/>
          </a:blip>
          <a:srcRect b="0" l="0" r="0" t="91710"/>
          <a:stretch/>
        </p:blipFill>
        <p:spPr>
          <a:xfrm>
            <a:off x="427350" y="4681550"/>
            <a:ext cx="1648526" cy="110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type="title"/>
          </p:nvPr>
        </p:nvSpPr>
        <p:spPr>
          <a:xfrm>
            <a:off x="508500" y="0"/>
            <a:ext cx="8295900" cy="4628400"/>
          </a:xfrm>
          <a:prstGeom prst="rect">
            <a:avLst/>
          </a:prstGeom>
          <a:noFill/>
          <a:ln>
            <a:noFill/>
          </a:ln>
        </p:spPr>
        <p:txBody>
          <a:bodyPr anchorCtr="0" anchor="ctr" bIns="20575" lIns="20575" spcFirstLastPara="1" rIns="20575" wrap="square" tIns="20575">
            <a:noAutofit/>
          </a:bodyPr>
          <a:lstStyle/>
          <a:p>
            <a:pPr indent="0" lvl="0" marL="0" marR="0" rtl="0" algn="l">
              <a:lnSpc>
                <a:spcPct val="100000"/>
              </a:lnSpc>
              <a:spcBef>
                <a:spcPts val="0"/>
              </a:spcBef>
              <a:spcAft>
                <a:spcPts val="0"/>
              </a:spcAft>
              <a:buClr>
                <a:schemeClr val="dk1"/>
              </a:buClr>
              <a:buSzPts val="1100"/>
              <a:buFont typeface="Arial"/>
              <a:buNone/>
            </a:pPr>
            <a:r>
              <a:rPr b="1" lang="en-GB" sz="4000">
                <a:latin typeface="Helvetica Neue"/>
                <a:ea typeface="Helvetica Neue"/>
                <a:cs typeface="Helvetica Neue"/>
                <a:sym typeface="Helvetica Neue"/>
              </a:rPr>
              <a:t>Dyscalculia poster</a:t>
            </a:r>
            <a:endParaRPr b="1" sz="4000">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100"/>
              <a:buFont typeface="Arial"/>
              <a:buNone/>
            </a:pPr>
            <a:r>
              <a:rPr lang="en-GB" sz="2800">
                <a:latin typeface="Helvetica Neue"/>
                <a:ea typeface="Helvetica Neue"/>
                <a:cs typeface="Helvetica Neue"/>
                <a:sym typeface="Helvetica Neue"/>
              </a:rPr>
              <a:t>Designing for users with dyscalculia or low numeracy</a:t>
            </a:r>
            <a:endParaRPr sz="2800">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100"/>
              <a:buFont typeface="Arial"/>
              <a:buNone/>
            </a:pPr>
            <a:r>
              <a:t/>
            </a:r>
            <a:endParaRPr sz="2800">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21" title="DWP Digital logo"/>
          <p:cNvPicPr preferRelativeResize="0"/>
          <p:nvPr/>
        </p:nvPicPr>
        <p:blipFill rotWithShape="1">
          <a:blip r:embed="rId3">
            <a:alphaModFix/>
          </a:blip>
          <a:srcRect b="0" l="0" r="0" t="0"/>
          <a:stretch/>
        </p:blipFill>
        <p:spPr>
          <a:xfrm>
            <a:off x="8229600" y="0"/>
            <a:ext cx="914400" cy="914400"/>
          </a:xfrm>
          <a:prstGeom prst="rect">
            <a:avLst/>
          </a:prstGeom>
          <a:noFill/>
          <a:ln>
            <a:noFill/>
          </a:ln>
        </p:spPr>
      </p:pic>
      <p:pic>
        <p:nvPicPr>
          <p:cNvPr id="99" name="Google Shape;99;p21"/>
          <p:cNvPicPr preferRelativeResize="0"/>
          <p:nvPr/>
        </p:nvPicPr>
        <p:blipFill rotWithShape="1">
          <a:blip r:embed="rId4">
            <a:alphaModFix/>
          </a:blip>
          <a:srcRect b="0" l="0" r="0" t="0"/>
          <a:stretch/>
        </p:blipFill>
        <p:spPr>
          <a:xfrm>
            <a:off x="5907075" y="272675"/>
            <a:ext cx="2780524" cy="3977526"/>
          </a:xfrm>
          <a:prstGeom prst="rect">
            <a:avLst/>
          </a:prstGeom>
          <a:noFill/>
          <a:ln>
            <a:noFill/>
          </a:ln>
        </p:spPr>
      </p:pic>
      <p:sp>
        <p:nvSpPr>
          <p:cNvPr id="100" name="Google Shape;100;p21"/>
          <p:cNvSpPr txBox="1"/>
          <p:nvPr/>
        </p:nvSpPr>
        <p:spPr>
          <a:xfrm>
            <a:off x="476155" y="191743"/>
            <a:ext cx="60678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3000">
                <a:solidFill>
                  <a:schemeClr val="dk1"/>
                </a:solidFill>
                <a:latin typeface="Helvetica Neue"/>
                <a:ea typeface="Helvetica Neue"/>
                <a:cs typeface="Helvetica Neue"/>
                <a:sym typeface="Helvetica Neue"/>
              </a:rPr>
              <a:t>Dyscalculia poster</a:t>
            </a:r>
            <a:endParaRPr sz="1100">
              <a:solidFill>
                <a:schemeClr val="dk1"/>
              </a:solidFill>
              <a:latin typeface="Helvetica Neue"/>
              <a:ea typeface="Helvetica Neue"/>
              <a:cs typeface="Helvetica Neue"/>
              <a:sym typeface="Helvetica Neue"/>
            </a:endParaRPr>
          </a:p>
        </p:txBody>
      </p:sp>
      <p:sp>
        <p:nvSpPr>
          <p:cNvPr id="101" name="Google Shape;101;p21"/>
          <p:cNvSpPr txBox="1"/>
          <p:nvPr/>
        </p:nvSpPr>
        <p:spPr>
          <a:xfrm>
            <a:off x="476155" y="836170"/>
            <a:ext cx="4974000" cy="41157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15000"/>
              </a:lnSpc>
              <a:spcBef>
                <a:spcPts val="0"/>
              </a:spcBef>
              <a:spcAft>
                <a:spcPts val="0"/>
              </a:spcAft>
              <a:buClr>
                <a:schemeClr val="dk1"/>
              </a:buClr>
              <a:buSzPts val="1700"/>
              <a:buFont typeface="Helvetica Neue"/>
              <a:buChar char="●"/>
            </a:pPr>
            <a:r>
              <a:rPr lang="en-GB" sz="1700">
                <a:solidFill>
                  <a:schemeClr val="dk1"/>
                </a:solidFill>
                <a:latin typeface="Helvetica Neue"/>
                <a:ea typeface="Helvetica Neue"/>
                <a:cs typeface="Helvetica Neue"/>
                <a:sym typeface="Helvetica Neue"/>
              </a:rPr>
              <a:t>Raise awareness of dyscalculia </a:t>
            </a:r>
            <a:endParaRPr sz="1700">
              <a:solidFill>
                <a:schemeClr val="dk1"/>
              </a:solidFill>
            </a:endParaRPr>
          </a:p>
          <a:p>
            <a:pPr indent="-336550" lvl="0" marL="457200" marR="0" rtl="0" algn="l">
              <a:lnSpc>
                <a:spcPct val="115000"/>
              </a:lnSpc>
              <a:spcBef>
                <a:spcPts val="0"/>
              </a:spcBef>
              <a:spcAft>
                <a:spcPts val="0"/>
              </a:spcAft>
              <a:buClr>
                <a:schemeClr val="dk1"/>
              </a:buClr>
              <a:buSzPts val="1700"/>
              <a:buFont typeface="Helvetica Neue"/>
              <a:buChar char="●"/>
            </a:pPr>
            <a:r>
              <a:rPr lang="en-GB" sz="1700">
                <a:solidFill>
                  <a:schemeClr val="dk1"/>
                </a:solidFill>
                <a:latin typeface="Helvetica Neue"/>
                <a:ea typeface="Helvetica Neue"/>
                <a:cs typeface="Helvetica Neue"/>
                <a:sym typeface="Helvetica Neue"/>
              </a:rPr>
              <a:t>Make services accessible to people with dyscalculia</a:t>
            </a:r>
            <a:endParaRPr sz="1700">
              <a:solidFill>
                <a:schemeClr val="dk1"/>
              </a:solidFill>
            </a:endParaRPr>
          </a:p>
          <a:p>
            <a:pPr indent="-336550" lvl="0" marL="457200" marR="0" rtl="0" algn="l">
              <a:lnSpc>
                <a:spcPct val="115000"/>
              </a:lnSpc>
              <a:spcBef>
                <a:spcPts val="0"/>
              </a:spcBef>
              <a:spcAft>
                <a:spcPts val="0"/>
              </a:spcAft>
              <a:buClr>
                <a:schemeClr val="dk1"/>
              </a:buClr>
              <a:buSzPts val="1700"/>
              <a:buFont typeface="Helvetica Neue"/>
              <a:buChar char="●"/>
            </a:pPr>
            <a:r>
              <a:rPr lang="en-GB" sz="1700">
                <a:solidFill>
                  <a:schemeClr val="dk1"/>
                </a:solidFill>
                <a:latin typeface="Helvetica Neue"/>
                <a:ea typeface="Helvetica Neue"/>
                <a:cs typeface="Helvetica Neue"/>
                <a:sym typeface="Helvetica Neue"/>
              </a:rPr>
              <a:t>Provide general guidance rather than being overly prescriptive</a:t>
            </a:r>
            <a:endParaRPr sz="1700">
              <a:solidFill>
                <a:schemeClr val="dk1"/>
              </a:solidFill>
            </a:endParaRPr>
          </a:p>
          <a:p>
            <a:pPr indent="-336550" lvl="0" marL="457200" marR="0" rtl="0" algn="l">
              <a:lnSpc>
                <a:spcPct val="115000"/>
              </a:lnSpc>
              <a:spcBef>
                <a:spcPts val="0"/>
              </a:spcBef>
              <a:spcAft>
                <a:spcPts val="0"/>
              </a:spcAft>
              <a:buClr>
                <a:schemeClr val="dk1"/>
              </a:buClr>
              <a:buSzPts val="1700"/>
              <a:buFont typeface="Helvetica Neue"/>
              <a:buChar char="●"/>
            </a:pPr>
            <a:r>
              <a:rPr lang="en-GB" sz="1700">
                <a:solidFill>
                  <a:schemeClr val="dk1"/>
                </a:solidFill>
                <a:latin typeface="Helvetica Neue"/>
                <a:ea typeface="Helvetica Neue"/>
                <a:cs typeface="Helvetica Neue"/>
                <a:sym typeface="Helvetica Neue"/>
              </a:rPr>
              <a:t>Provide evidence for people who want to make design changes</a:t>
            </a:r>
            <a:endParaRPr sz="1700">
              <a:solidFill>
                <a:schemeClr val="dk1"/>
              </a:solidFill>
            </a:endParaRPr>
          </a:p>
          <a:p>
            <a:pPr indent="-336550" lvl="0" marL="457200" marR="0" rtl="0" algn="l">
              <a:lnSpc>
                <a:spcPct val="115000"/>
              </a:lnSpc>
              <a:spcBef>
                <a:spcPts val="0"/>
              </a:spcBef>
              <a:spcAft>
                <a:spcPts val="0"/>
              </a:spcAft>
              <a:buClr>
                <a:schemeClr val="dk1"/>
              </a:buClr>
              <a:buSzPts val="1700"/>
              <a:buFont typeface="Helvetica Neue"/>
              <a:buChar char="●"/>
            </a:pPr>
            <a:r>
              <a:rPr lang="en-GB" sz="1700" u="sng">
                <a:solidFill>
                  <a:schemeClr val="hlink"/>
                </a:solidFill>
                <a:latin typeface="Helvetica Neue"/>
                <a:ea typeface="Helvetica Neue"/>
                <a:cs typeface="Helvetica Neue"/>
                <a:sym typeface="Helvetica Neue"/>
                <a:hlinkClick r:id="rId5"/>
              </a:rPr>
              <a:t>Hosted on the DWP accessibility manual in HTML and PDF</a:t>
            </a:r>
            <a:endParaRPr sz="1700">
              <a:solidFill>
                <a:schemeClr val="dk1"/>
              </a:solidFill>
            </a:endParaRPr>
          </a:p>
          <a:p>
            <a:pPr indent="0" lvl="0" marL="0" marR="0" rtl="0" algn="l">
              <a:lnSpc>
                <a:spcPct val="115000"/>
              </a:lnSpc>
              <a:spcBef>
                <a:spcPts val="0"/>
              </a:spcBef>
              <a:spcAft>
                <a:spcPts val="0"/>
              </a:spcAft>
              <a:buNone/>
            </a:pPr>
            <a:r>
              <a:t/>
            </a:r>
            <a:endParaRPr b="1" sz="1400">
              <a:solidFill>
                <a:schemeClr val="dk1"/>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2" title="DWP Digital logo"/>
          <p:cNvPicPr preferRelativeResize="0"/>
          <p:nvPr/>
        </p:nvPicPr>
        <p:blipFill rotWithShape="1">
          <a:blip r:embed="rId3">
            <a:alphaModFix/>
          </a:blip>
          <a:srcRect b="0" l="0" r="0" t="0"/>
          <a:stretch/>
        </p:blipFill>
        <p:spPr>
          <a:xfrm>
            <a:off x="8229600" y="0"/>
            <a:ext cx="914400" cy="914400"/>
          </a:xfrm>
          <a:prstGeom prst="rect">
            <a:avLst/>
          </a:prstGeom>
          <a:noFill/>
          <a:ln>
            <a:noFill/>
          </a:ln>
        </p:spPr>
      </p:pic>
      <p:pic>
        <p:nvPicPr>
          <p:cNvPr descr="Image is a screenshot of a GOV.UK page for their blog 'Design in government'&#10;This blog post is titled 'Designing for people with dyscalculia and low numeracy'. It has an image showing a person looking at a phone calculator screen with some notes on paper behind the phone.&#10;" id="108" name="Google Shape;108;p22"/>
          <p:cNvPicPr preferRelativeResize="0"/>
          <p:nvPr/>
        </p:nvPicPr>
        <p:blipFill rotWithShape="1">
          <a:blip r:embed="rId4">
            <a:alphaModFix/>
          </a:blip>
          <a:srcRect b="0" l="0" r="0" t="0"/>
          <a:stretch/>
        </p:blipFill>
        <p:spPr>
          <a:xfrm>
            <a:off x="331875" y="185213"/>
            <a:ext cx="1790362" cy="4208926"/>
          </a:xfrm>
          <a:prstGeom prst="rect">
            <a:avLst/>
          </a:prstGeom>
          <a:noFill/>
          <a:ln>
            <a:noFill/>
          </a:ln>
        </p:spPr>
      </p:pic>
      <p:pic>
        <p:nvPicPr>
          <p:cNvPr descr="Screen shot of a Twitter post from Jane McFadyen that says 'Months of research, consultations and iteration and our guidance is live!&#10;Designing for people with dyscalculia or low numeracy.&#10;Working with the amazing Laura Parker and Rachel Malic.&#10;There is a link to the blog post on GOV.UK with an image that shows the dyscalculia guidance poster. " id="109" name="Google Shape;109;p22"/>
          <p:cNvPicPr preferRelativeResize="0"/>
          <p:nvPr/>
        </p:nvPicPr>
        <p:blipFill rotWithShape="1">
          <a:blip r:embed="rId5">
            <a:alphaModFix/>
          </a:blip>
          <a:srcRect b="0" l="0" r="0" t="0"/>
          <a:stretch/>
        </p:blipFill>
        <p:spPr>
          <a:xfrm>
            <a:off x="2516077" y="185237"/>
            <a:ext cx="2804006" cy="2580637"/>
          </a:xfrm>
          <a:prstGeom prst="rect">
            <a:avLst/>
          </a:prstGeom>
          <a:noFill/>
          <a:ln>
            <a:noFill/>
          </a:ln>
        </p:spPr>
      </p:pic>
      <p:pic>
        <p:nvPicPr>
          <p:cNvPr descr="Graphical user interface, text, application, email&#10;&#10;Description automatically generated" id="110" name="Google Shape;110;p22"/>
          <p:cNvPicPr preferRelativeResize="0"/>
          <p:nvPr/>
        </p:nvPicPr>
        <p:blipFill rotWithShape="1">
          <a:blip r:embed="rId6">
            <a:alphaModFix/>
          </a:blip>
          <a:srcRect b="0" l="0" r="0" t="0"/>
          <a:stretch/>
        </p:blipFill>
        <p:spPr>
          <a:xfrm>
            <a:off x="5487625" y="185225"/>
            <a:ext cx="3304900" cy="2363025"/>
          </a:xfrm>
          <a:prstGeom prst="rect">
            <a:avLst/>
          </a:prstGeom>
          <a:noFill/>
          <a:ln>
            <a:noFill/>
          </a:ln>
        </p:spPr>
      </p:pic>
      <p:pic>
        <p:nvPicPr>
          <p:cNvPr descr="Graphical user interface, text, application&#10;&#10;Description automatically generated" id="111" name="Google Shape;111;p22"/>
          <p:cNvPicPr preferRelativeResize="0"/>
          <p:nvPr/>
        </p:nvPicPr>
        <p:blipFill rotWithShape="1">
          <a:blip r:embed="rId7">
            <a:alphaModFix/>
          </a:blip>
          <a:srcRect b="0" l="0" r="0" t="0"/>
          <a:stretch/>
        </p:blipFill>
        <p:spPr>
          <a:xfrm>
            <a:off x="2516075" y="3028825"/>
            <a:ext cx="3473700" cy="1315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nvSpPr>
        <p:spPr>
          <a:xfrm>
            <a:off x="592985" y="1052938"/>
            <a:ext cx="2188500" cy="1423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500">
                <a:solidFill>
                  <a:schemeClr val="dk1"/>
                </a:solidFill>
                <a:latin typeface="Helvetica Neue"/>
                <a:ea typeface="Helvetica Neue"/>
                <a:cs typeface="Helvetica Neue"/>
                <a:sym typeface="Helvetica Neue"/>
              </a:rPr>
              <a:t>I'm working on digital accessibility at an accountancy firm and needed exactly this!</a:t>
            </a:r>
            <a:r>
              <a:rPr lang="en-GB" sz="1500">
                <a:solidFill>
                  <a:schemeClr val="dk1"/>
                </a:solidFill>
                <a:latin typeface="Arial"/>
                <a:ea typeface="Arial"/>
                <a:cs typeface="Arial"/>
                <a:sym typeface="Arial"/>
              </a:rPr>
              <a:t> </a:t>
            </a:r>
            <a:endParaRPr sz="1100">
              <a:solidFill>
                <a:schemeClr val="dk1"/>
              </a:solidFill>
            </a:endParaRPr>
          </a:p>
          <a:p>
            <a:pPr indent="0" lvl="0" marL="0" marR="0" rtl="0" algn="l">
              <a:spcBef>
                <a:spcPts val="0"/>
              </a:spcBef>
              <a:spcAft>
                <a:spcPts val="0"/>
              </a:spcAft>
              <a:buNone/>
            </a:pPr>
            <a:r>
              <a:t/>
            </a:r>
            <a:endParaRPr sz="1400">
              <a:solidFill>
                <a:schemeClr val="lt1"/>
              </a:solidFill>
              <a:latin typeface="Arial"/>
              <a:ea typeface="Arial"/>
              <a:cs typeface="Arial"/>
              <a:sym typeface="Arial"/>
            </a:endParaRPr>
          </a:p>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
        <p:nvSpPr>
          <p:cNvPr id="118" name="Google Shape;118;p23"/>
          <p:cNvSpPr txBox="1"/>
          <p:nvPr/>
        </p:nvSpPr>
        <p:spPr>
          <a:xfrm>
            <a:off x="5835624" y="2768712"/>
            <a:ext cx="2347800" cy="762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500">
                <a:solidFill>
                  <a:schemeClr val="dk1"/>
                </a:solidFill>
                <a:latin typeface="Helvetica Neue"/>
                <a:ea typeface="Helvetica Neue"/>
                <a:cs typeface="Helvetica Neue"/>
                <a:sym typeface="Helvetica Neue"/>
              </a:rPr>
              <a:t>Love this. I'm one of the one in twenty. I struggle with all the do not's.</a:t>
            </a:r>
            <a:endParaRPr sz="1100">
              <a:solidFill>
                <a:schemeClr val="dk1"/>
              </a:solidFill>
              <a:latin typeface="Helvetica Neue"/>
              <a:ea typeface="Helvetica Neue"/>
              <a:cs typeface="Helvetica Neue"/>
              <a:sym typeface="Helvetica Neue"/>
            </a:endParaRPr>
          </a:p>
        </p:txBody>
      </p:sp>
      <p:sp>
        <p:nvSpPr>
          <p:cNvPr id="119" name="Google Shape;119;p23"/>
          <p:cNvSpPr txBox="1"/>
          <p:nvPr/>
        </p:nvSpPr>
        <p:spPr>
          <a:xfrm>
            <a:off x="6123746" y="524771"/>
            <a:ext cx="2210700" cy="19164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500">
                <a:solidFill>
                  <a:schemeClr val="dk1"/>
                </a:solidFill>
                <a:latin typeface="Helvetica Neue"/>
                <a:ea typeface="Helvetica Neue"/>
                <a:cs typeface="Helvetica Neue"/>
                <a:sym typeface="Helvetica Neue"/>
              </a:rPr>
              <a:t>Brilliant to see this. I think it's the first guidance I've seen, which is helpful to dyscalculia. Great to raise awareness about neurodiversity in general too.</a:t>
            </a:r>
            <a:endParaRPr sz="1100">
              <a:solidFill>
                <a:schemeClr val="dk1"/>
              </a:solidFill>
              <a:latin typeface="Helvetica Neue"/>
              <a:ea typeface="Helvetica Neue"/>
              <a:cs typeface="Helvetica Neue"/>
              <a:sym typeface="Helvetica Neue"/>
            </a:endParaRPr>
          </a:p>
        </p:txBody>
      </p:sp>
      <p:sp>
        <p:nvSpPr>
          <p:cNvPr id="120" name="Google Shape;120;p23"/>
          <p:cNvSpPr txBox="1"/>
          <p:nvPr/>
        </p:nvSpPr>
        <p:spPr>
          <a:xfrm>
            <a:off x="783289" y="2322214"/>
            <a:ext cx="2064600" cy="1439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lt1"/>
              </a:solidFill>
              <a:latin typeface="Arial"/>
              <a:ea typeface="Arial"/>
              <a:cs typeface="Arial"/>
              <a:sym typeface="Arial"/>
            </a:endParaRPr>
          </a:p>
          <a:p>
            <a:pPr indent="0" lvl="0" marL="0" marR="0" rtl="0" algn="l">
              <a:spcBef>
                <a:spcPts val="0"/>
              </a:spcBef>
              <a:spcAft>
                <a:spcPts val="0"/>
              </a:spcAft>
              <a:buNone/>
            </a:pPr>
            <a:r>
              <a:rPr lang="en-GB" sz="1500">
                <a:solidFill>
                  <a:schemeClr val="dk1"/>
                </a:solidFill>
                <a:latin typeface="Helvetica Neue"/>
                <a:ea typeface="Helvetica Neue"/>
                <a:cs typeface="Helvetica Neue"/>
                <a:sym typeface="Helvetica Neue"/>
              </a:rPr>
              <a:t>I have dyscalculia and this is the first design advice I have ever seen on it. And I'd say it's bang on.</a:t>
            </a:r>
            <a:endParaRPr sz="1100">
              <a:solidFill>
                <a:schemeClr val="dk1"/>
              </a:solidFill>
              <a:latin typeface="Helvetica Neue"/>
              <a:ea typeface="Helvetica Neue"/>
              <a:cs typeface="Helvetica Neue"/>
              <a:sym typeface="Helvetica Neue"/>
            </a:endParaRPr>
          </a:p>
        </p:txBody>
      </p:sp>
      <p:sp>
        <p:nvSpPr>
          <p:cNvPr id="121" name="Google Shape;121;p23"/>
          <p:cNvSpPr txBox="1"/>
          <p:nvPr/>
        </p:nvSpPr>
        <p:spPr>
          <a:xfrm>
            <a:off x="3154114" y="717789"/>
            <a:ext cx="2199300" cy="145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1500">
                <a:solidFill>
                  <a:schemeClr val="dk1"/>
                </a:solidFill>
                <a:latin typeface="Helvetica Neue"/>
                <a:ea typeface="Helvetica Neue"/>
                <a:cs typeface="Helvetica Neue"/>
                <a:sym typeface="Helvetica Neue"/>
              </a:rPr>
              <a:t>I have always struggled with numbers. Most of the time, I just can’t get my head around them and manual calculations are a massive struggle.</a:t>
            </a:r>
            <a:endParaRPr sz="1100">
              <a:solidFill>
                <a:schemeClr val="dk1"/>
              </a:solidFill>
              <a:latin typeface="Helvetica Neue"/>
              <a:ea typeface="Helvetica Neue"/>
              <a:cs typeface="Helvetica Neue"/>
              <a:sym typeface="Helvetica Neue"/>
            </a:endParaRPr>
          </a:p>
        </p:txBody>
      </p:sp>
      <p:sp>
        <p:nvSpPr>
          <p:cNvPr id="122" name="Google Shape;122;p23"/>
          <p:cNvSpPr txBox="1"/>
          <p:nvPr/>
        </p:nvSpPr>
        <p:spPr>
          <a:xfrm>
            <a:off x="5591365" y="2451698"/>
            <a:ext cx="312300" cy="762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4500">
                <a:solidFill>
                  <a:schemeClr val="dk1"/>
                </a:solidFill>
                <a:latin typeface="Arial"/>
                <a:ea typeface="Arial"/>
                <a:cs typeface="Arial"/>
                <a:sym typeface="Arial"/>
              </a:rPr>
              <a:t>“</a:t>
            </a:r>
            <a:endParaRPr sz="4500">
              <a:solidFill>
                <a:schemeClr val="dk1"/>
              </a:solidFill>
              <a:latin typeface="Arial"/>
              <a:ea typeface="Arial"/>
              <a:cs typeface="Arial"/>
              <a:sym typeface="Arial"/>
            </a:endParaRPr>
          </a:p>
        </p:txBody>
      </p:sp>
      <p:sp>
        <p:nvSpPr>
          <p:cNvPr id="123" name="Google Shape;123;p23"/>
          <p:cNvSpPr txBox="1"/>
          <p:nvPr/>
        </p:nvSpPr>
        <p:spPr>
          <a:xfrm>
            <a:off x="5835631" y="334372"/>
            <a:ext cx="312300" cy="762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4500">
                <a:solidFill>
                  <a:schemeClr val="dk1"/>
                </a:solidFill>
                <a:latin typeface="Arial"/>
                <a:ea typeface="Arial"/>
                <a:cs typeface="Arial"/>
                <a:sym typeface="Arial"/>
              </a:rPr>
              <a:t>“</a:t>
            </a:r>
            <a:endParaRPr sz="4500">
              <a:solidFill>
                <a:schemeClr val="dk1"/>
              </a:solidFill>
              <a:latin typeface="Arial"/>
              <a:ea typeface="Arial"/>
              <a:cs typeface="Arial"/>
              <a:sym typeface="Arial"/>
            </a:endParaRPr>
          </a:p>
        </p:txBody>
      </p:sp>
      <p:sp>
        <p:nvSpPr>
          <p:cNvPr id="124" name="Google Shape;124;p23"/>
          <p:cNvSpPr txBox="1"/>
          <p:nvPr/>
        </p:nvSpPr>
        <p:spPr>
          <a:xfrm>
            <a:off x="2907856" y="513263"/>
            <a:ext cx="312300" cy="762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4500">
                <a:solidFill>
                  <a:schemeClr val="dk1"/>
                </a:solidFill>
                <a:latin typeface="Arial"/>
                <a:ea typeface="Arial"/>
                <a:cs typeface="Arial"/>
                <a:sym typeface="Arial"/>
              </a:rPr>
              <a:t>“</a:t>
            </a:r>
            <a:endParaRPr sz="4500">
              <a:solidFill>
                <a:schemeClr val="dk1"/>
              </a:solidFill>
              <a:latin typeface="Arial"/>
              <a:ea typeface="Arial"/>
              <a:cs typeface="Arial"/>
              <a:sym typeface="Arial"/>
            </a:endParaRPr>
          </a:p>
        </p:txBody>
      </p:sp>
      <p:sp>
        <p:nvSpPr>
          <p:cNvPr id="125" name="Google Shape;125;p23"/>
          <p:cNvSpPr txBox="1"/>
          <p:nvPr/>
        </p:nvSpPr>
        <p:spPr>
          <a:xfrm>
            <a:off x="368012" y="876656"/>
            <a:ext cx="312300" cy="762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4500">
                <a:solidFill>
                  <a:schemeClr val="dk1"/>
                </a:solidFill>
                <a:latin typeface="Arial"/>
                <a:ea typeface="Arial"/>
                <a:cs typeface="Arial"/>
                <a:sym typeface="Arial"/>
              </a:rPr>
              <a:t>“</a:t>
            </a:r>
            <a:endParaRPr sz="4500">
              <a:solidFill>
                <a:schemeClr val="dk1"/>
              </a:solidFill>
              <a:latin typeface="Arial"/>
              <a:ea typeface="Arial"/>
              <a:cs typeface="Arial"/>
              <a:sym typeface="Arial"/>
            </a:endParaRPr>
          </a:p>
        </p:txBody>
      </p:sp>
      <p:sp>
        <p:nvSpPr>
          <p:cNvPr id="126" name="Google Shape;126;p23"/>
          <p:cNvSpPr txBox="1"/>
          <p:nvPr/>
        </p:nvSpPr>
        <p:spPr>
          <a:xfrm>
            <a:off x="538421" y="2359705"/>
            <a:ext cx="312300" cy="762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GB" sz="4500">
                <a:solidFill>
                  <a:schemeClr val="dk1"/>
                </a:solidFill>
                <a:latin typeface="Arial"/>
                <a:ea typeface="Arial"/>
                <a:cs typeface="Arial"/>
                <a:sym typeface="Arial"/>
              </a:rPr>
              <a:t>“</a:t>
            </a:r>
            <a:endParaRPr sz="4500">
              <a:solidFill>
                <a:schemeClr val="dk1"/>
              </a:solidFill>
              <a:latin typeface="Arial"/>
              <a:ea typeface="Arial"/>
              <a:cs typeface="Arial"/>
              <a:sym typeface="Arial"/>
            </a:endParaRPr>
          </a:p>
        </p:txBody>
      </p:sp>
      <p:pic>
        <p:nvPicPr>
          <p:cNvPr id="127" name="Google Shape;127;p23"/>
          <p:cNvPicPr preferRelativeResize="0"/>
          <p:nvPr/>
        </p:nvPicPr>
        <p:blipFill>
          <a:blip r:embed="rId3">
            <a:alphaModFix/>
          </a:blip>
          <a:stretch>
            <a:fillRect/>
          </a:stretch>
        </p:blipFill>
        <p:spPr>
          <a:xfrm>
            <a:off x="2960225" y="3310100"/>
            <a:ext cx="2587100" cy="831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508500" y="0"/>
            <a:ext cx="8295900" cy="4628400"/>
          </a:xfrm>
          <a:prstGeom prst="rect">
            <a:avLst/>
          </a:prstGeom>
          <a:noFill/>
          <a:ln>
            <a:noFill/>
          </a:ln>
        </p:spPr>
        <p:txBody>
          <a:bodyPr anchorCtr="0" anchor="ctr" bIns="20575" lIns="20575" spcFirstLastPara="1" rIns="20575" wrap="square" tIns="20575">
            <a:noAutofit/>
          </a:bodyPr>
          <a:lstStyle/>
          <a:p>
            <a:pPr indent="0" lvl="0" marL="0" marR="0" rtl="0" algn="l">
              <a:lnSpc>
                <a:spcPct val="100000"/>
              </a:lnSpc>
              <a:spcBef>
                <a:spcPts val="0"/>
              </a:spcBef>
              <a:spcAft>
                <a:spcPts val="0"/>
              </a:spcAft>
              <a:buClr>
                <a:schemeClr val="dk1"/>
              </a:buClr>
              <a:buSzPts val="1100"/>
              <a:buFont typeface="Arial"/>
              <a:buNone/>
            </a:pPr>
            <a:r>
              <a:rPr b="1" lang="en-GB" sz="4000">
                <a:latin typeface="Helvetica Neue"/>
                <a:ea typeface="Helvetica Neue"/>
                <a:cs typeface="Helvetica Neue"/>
                <a:sym typeface="Helvetica Neue"/>
              </a:rPr>
              <a:t>There is a financial crisis.</a:t>
            </a:r>
            <a:r>
              <a:rPr lang="en-GB" sz="4000">
                <a:latin typeface="Helvetica Neue"/>
                <a:ea typeface="Helvetica Neue"/>
                <a:cs typeface="Helvetica Neue"/>
                <a:sym typeface="Helvetica Neue"/>
              </a:rPr>
              <a:t> </a:t>
            </a:r>
            <a:endParaRPr sz="4000">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100"/>
              <a:buFont typeface="Arial"/>
              <a:buNone/>
            </a:pPr>
            <a:r>
              <a:rPr lang="en-GB" sz="2800">
                <a:latin typeface="Helvetica Neue"/>
                <a:ea typeface="Helvetica Neue"/>
                <a:cs typeface="Helvetica Neue"/>
                <a:sym typeface="Helvetica Neue"/>
              </a:rPr>
              <a:t>People with dyscalculia are </a:t>
            </a:r>
            <a:r>
              <a:rPr lang="en-GB" sz="2800">
                <a:latin typeface="Helvetica Neue"/>
                <a:ea typeface="Helvetica Neue"/>
                <a:cs typeface="Helvetica Neue"/>
                <a:sym typeface="Helvetica Neue"/>
              </a:rPr>
              <a:t>disproportionately affected.</a:t>
            </a:r>
            <a:endParaRPr sz="2800">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508500" y="0"/>
            <a:ext cx="8295900" cy="4628400"/>
          </a:xfrm>
          <a:prstGeom prst="rect">
            <a:avLst/>
          </a:prstGeom>
          <a:noFill/>
          <a:ln>
            <a:noFill/>
          </a:ln>
        </p:spPr>
        <p:txBody>
          <a:bodyPr anchorCtr="0" anchor="ctr" bIns="20575" lIns="20575" spcFirstLastPara="1" rIns="20575" wrap="square" tIns="20575">
            <a:noAutofit/>
          </a:bodyPr>
          <a:lstStyle/>
          <a:p>
            <a:pPr indent="0" lvl="0" marL="0" marR="0" rtl="0" algn="l">
              <a:lnSpc>
                <a:spcPct val="100000"/>
              </a:lnSpc>
              <a:spcBef>
                <a:spcPts val="0"/>
              </a:spcBef>
              <a:spcAft>
                <a:spcPts val="0"/>
              </a:spcAft>
              <a:buClr>
                <a:schemeClr val="dk1"/>
              </a:buClr>
              <a:buSzPts val="1100"/>
              <a:buFont typeface="Arial"/>
              <a:buNone/>
            </a:pPr>
            <a:r>
              <a:t/>
            </a:r>
            <a:endParaRPr sz="4000">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100"/>
              <a:buFont typeface="Arial"/>
              <a:buNone/>
            </a:pPr>
            <a:r>
              <a:rPr lang="en-GB" sz="4000">
                <a:latin typeface="Helvetica Neue"/>
                <a:ea typeface="Helvetica Neue"/>
                <a:cs typeface="Helvetica Neue"/>
                <a:sym typeface="Helvetica Neue"/>
              </a:rPr>
              <a:t>Are we doing </a:t>
            </a:r>
            <a:r>
              <a:rPr b="1" lang="en-GB" sz="4000">
                <a:latin typeface="Helvetica Neue"/>
                <a:ea typeface="Helvetica Neue"/>
                <a:cs typeface="Helvetica Neue"/>
                <a:sym typeface="Helvetica Neue"/>
              </a:rPr>
              <a:t>enough</a:t>
            </a:r>
            <a:r>
              <a:rPr lang="en-GB" sz="4000">
                <a:latin typeface="Helvetica Neue"/>
                <a:ea typeface="Helvetica Neue"/>
                <a:cs typeface="Helvetica Neue"/>
                <a:sym typeface="Helvetica Neue"/>
              </a:rPr>
              <a:t> to present numbers clearly for everyone?</a:t>
            </a:r>
            <a:endParaRPr sz="4000">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100"/>
              <a:buFont typeface="Arial"/>
              <a:buNone/>
            </a:pPr>
            <a:r>
              <a:t/>
            </a:r>
            <a:endParaRPr sz="4000">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508500" y="0"/>
            <a:ext cx="8127000" cy="4628400"/>
          </a:xfrm>
          <a:prstGeom prst="rect">
            <a:avLst/>
          </a:prstGeom>
          <a:noFill/>
          <a:ln>
            <a:noFill/>
          </a:ln>
        </p:spPr>
        <p:txBody>
          <a:bodyPr anchorCtr="0" anchor="ctr" bIns="20575" lIns="20575" spcFirstLastPara="1" rIns="20575" wrap="square" tIns="20575">
            <a:noAutofit/>
          </a:bodyPr>
          <a:lstStyle/>
          <a:p>
            <a:pPr indent="0" lvl="0" marL="0" marR="0" rtl="0" algn="l">
              <a:lnSpc>
                <a:spcPct val="100000"/>
              </a:lnSpc>
              <a:spcBef>
                <a:spcPts val="0"/>
              </a:spcBef>
              <a:spcAft>
                <a:spcPts val="0"/>
              </a:spcAft>
              <a:buClr>
                <a:schemeClr val="dk1"/>
              </a:buClr>
              <a:buSzPts val="1100"/>
              <a:buFont typeface="Arial"/>
              <a:buNone/>
            </a:pPr>
            <a:r>
              <a:rPr b="1" lang="en-GB" sz="4000">
                <a:latin typeface="Helvetica Neue"/>
                <a:ea typeface="Helvetica Neue"/>
                <a:cs typeface="Helvetica Neue"/>
                <a:sym typeface="Helvetica Neue"/>
              </a:rPr>
              <a:t>Providing a service</a:t>
            </a:r>
            <a:endParaRPr b="1" sz="4000">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100"/>
              <a:buFont typeface="Arial"/>
              <a:buNone/>
            </a:pPr>
            <a:r>
              <a:rPr lang="en-GB" sz="2800">
                <a:latin typeface="Helvetica Neue"/>
                <a:ea typeface="Helvetica Neue"/>
                <a:cs typeface="Helvetica Neue"/>
                <a:sym typeface="Helvetica Neue"/>
              </a:rPr>
              <a:t>Ways to improve your service for people who struggle </a:t>
            </a:r>
            <a:r>
              <a:rPr lang="en-GB" sz="2800">
                <a:latin typeface="Helvetica Neue"/>
                <a:ea typeface="Helvetica Neue"/>
                <a:cs typeface="Helvetica Neue"/>
                <a:sym typeface="Helvetica Neue"/>
              </a:rPr>
              <a:t>with</a:t>
            </a:r>
            <a:r>
              <a:rPr lang="en-GB" sz="2800">
                <a:latin typeface="Helvetica Neue"/>
                <a:ea typeface="Helvetica Neue"/>
                <a:cs typeface="Helvetica Neue"/>
                <a:sym typeface="Helvetica Neue"/>
              </a:rPr>
              <a:t> numbers</a:t>
            </a:r>
            <a:endParaRPr sz="2800">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nvSpPr>
        <p:spPr>
          <a:xfrm>
            <a:off x="476150" y="191750"/>
            <a:ext cx="5541900" cy="992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Clr>
                <a:srgbClr val="000000"/>
              </a:buClr>
              <a:buFont typeface="Arial"/>
              <a:buNone/>
            </a:pPr>
            <a:r>
              <a:rPr b="1" lang="en-GB" sz="3000">
                <a:solidFill>
                  <a:schemeClr val="dk1"/>
                </a:solidFill>
                <a:latin typeface="Helvetica Neue"/>
                <a:ea typeface="Helvetica Neue"/>
                <a:cs typeface="Helvetica Neue"/>
                <a:sym typeface="Helvetica Neue"/>
              </a:rPr>
              <a:t>Round numbers to the nearest whole number</a:t>
            </a:r>
            <a:endParaRPr sz="1100">
              <a:solidFill>
                <a:schemeClr val="dk1"/>
              </a:solidFill>
              <a:latin typeface="Helvetica Neue"/>
              <a:ea typeface="Helvetica Neue"/>
              <a:cs typeface="Helvetica Neue"/>
              <a:sym typeface="Helvetica Neue"/>
            </a:endParaRPr>
          </a:p>
        </p:txBody>
      </p:sp>
      <p:sp>
        <p:nvSpPr>
          <p:cNvPr id="149" name="Google Shape;149;p27"/>
          <p:cNvSpPr txBox="1"/>
          <p:nvPr/>
        </p:nvSpPr>
        <p:spPr>
          <a:xfrm>
            <a:off x="476155" y="1259320"/>
            <a:ext cx="4974000" cy="411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1800">
                <a:solidFill>
                  <a:schemeClr val="dk1"/>
                </a:solidFill>
                <a:latin typeface="Helvetica Neue"/>
                <a:ea typeface="Helvetica Neue"/>
                <a:cs typeface="Helvetica Neue"/>
                <a:sym typeface="Helvetica Neue"/>
              </a:rPr>
              <a:t>Simplifying the numbers by rounding them to the nearest whole number, helps reduce the effort it takes for someone to understand your content. </a:t>
            </a:r>
            <a:endParaRPr sz="18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lang="en-GB" sz="1800">
                <a:solidFill>
                  <a:schemeClr val="dk1"/>
                </a:solidFill>
                <a:latin typeface="Helvetica Neue"/>
                <a:ea typeface="Helvetica Neue"/>
                <a:cs typeface="Helvetica Neue"/>
                <a:sym typeface="Helvetica Neue"/>
              </a:rPr>
              <a:t>If your content displays numbers as an exact amount in money, then using decimals to show pounds and pence is OK.</a:t>
            </a:r>
            <a:endParaRPr sz="18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800"/>
              <a:buFont typeface="Arial"/>
              <a:buNone/>
            </a:pPr>
            <a:r>
              <a:t/>
            </a:r>
            <a:endParaRPr sz="18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800"/>
              <a:buFont typeface="Arial"/>
              <a:buNone/>
            </a:pPr>
            <a:r>
              <a:rPr lang="en-GB" sz="1800" u="sng">
                <a:solidFill>
                  <a:schemeClr val="dk1"/>
                </a:solidFill>
                <a:latin typeface="Helvetica Neue"/>
                <a:ea typeface="Helvetica Neue"/>
                <a:cs typeface="Helvetica Neue"/>
                <a:sym typeface="Helvetica Neue"/>
                <a:hlinkClick r:id="rId3">
                  <a:extLst>
                    <a:ext uri="{A12FA001-AC4F-418D-AE19-62706E023703}">
                      <ahyp:hlinkClr val="tx"/>
                    </a:ext>
                  </a:extLst>
                </a:hlinkClick>
              </a:rPr>
              <a:t>Example from a utility bill from the Plain Numbers report</a:t>
            </a:r>
            <a:r>
              <a:rPr lang="en-GB" sz="1800">
                <a:solidFill>
                  <a:schemeClr val="dk1"/>
                </a:solidFill>
                <a:latin typeface="Helvetica Neue"/>
                <a:ea typeface="Helvetica Neue"/>
                <a:cs typeface="Helvetica Neue"/>
                <a:sym typeface="Helvetica Neue"/>
              </a:rPr>
              <a:t>.</a:t>
            </a:r>
            <a:endParaRPr sz="1800">
              <a:solidFill>
                <a:schemeClr val="dk1"/>
              </a:solidFill>
              <a:latin typeface="Helvetica Neue"/>
              <a:ea typeface="Helvetica Neue"/>
              <a:cs typeface="Helvetica Neue"/>
              <a:sym typeface="Helvetica Neue"/>
            </a:endParaRPr>
          </a:p>
          <a:p>
            <a:pPr indent="-152400" lvl="0" marL="330200" marR="0" rtl="0" algn="l">
              <a:lnSpc>
                <a:spcPct val="115000"/>
              </a:lnSpc>
              <a:spcBef>
                <a:spcPts val="0"/>
              </a:spcBef>
              <a:spcAft>
                <a:spcPts val="0"/>
              </a:spcAft>
              <a:buClr>
                <a:srgbClr val="125EA6"/>
              </a:buClr>
              <a:buSzPts val="1500"/>
              <a:buFont typeface="Arial"/>
              <a:buNone/>
            </a:pPr>
            <a:r>
              <a:t/>
            </a:r>
            <a:endParaRPr sz="1800">
              <a:solidFill>
                <a:schemeClr val="dk1"/>
              </a:solidFill>
              <a:latin typeface="Helvetica Neue"/>
              <a:ea typeface="Helvetica Neue"/>
              <a:cs typeface="Helvetica Neue"/>
              <a:sym typeface="Helvetica Neue"/>
            </a:endParaRPr>
          </a:p>
          <a:p>
            <a:pPr indent="0" lvl="0" marL="76200" marR="0" rtl="0" algn="l">
              <a:lnSpc>
                <a:spcPct val="115000"/>
              </a:lnSpc>
              <a:spcBef>
                <a:spcPts val="0"/>
              </a:spcBef>
              <a:spcAft>
                <a:spcPts val="0"/>
              </a:spcAft>
              <a:buNone/>
            </a:pPr>
            <a:r>
              <a:t/>
            </a:r>
            <a:endParaRPr b="1" sz="1400">
              <a:solidFill>
                <a:schemeClr val="dk1"/>
              </a:solidFill>
              <a:latin typeface="Helvetica Neue"/>
              <a:ea typeface="Helvetica Neue"/>
              <a:cs typeface="Helvetica Neue"/>
              <a:sym typeface="Helvetica Neue"/>
            </a:endParaRPr>
          </a:p>
        </p:txBody>
      </p:sp>
      <p:pic>
        <p:nvPicPr>
          <p:cNvPr id="150" name="Google Shape;150;p27"/>
          <p:cNvPicPr preferRelativeResize="0"/>
          <p:nvPr/>
        </p:nvPicPr>
        <p:blipFill>
          <a:blip r:embed="rId4">
            <a:alphaModFix/>
          </a:blip>
          <a:stretch>
            <a:fillRect/>
          </a:stretch>
        </p:blipFill>
        <p:spPr>
          <a:xfrm>
            <a:off x="5450150" y="191750"/>
            <a:ext cx="2166125" cy="1892150"/>
          </a:xfrm>
          <a:prstGeom prst="rect">
            <a:avLst/>
          </a:prstGeom>
          <a:noFill/>
          <a:ln>
            <a:noFill/>
          </a:ln>
        </p:spPr>
      </p:pic>
      <p:pic>
        <p:nvPicPr>
          <p:cNvPr id="151" name="Google Shape;151;p27"/>
          <p:cNvPicPr preferRelativeResize="0"/>
          <p:nvPr/>
        </p:nvPicPr>
        <p:blipFill>
          <a:blip r:embed="rId5">
            <a:alphaModFix/>
          </a:blip>
          <a:stretch>
            <a:fillRect/>
          </a:stretch>
        </p:blipFill>
        <p:spPr>
          <a:xfrm>
            <a:off x="5450150" y="2169848"/>
            <a:ext cx="3059075" cy="2011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nvSpPr>
        <p:spPr>
          <a:xfrm>
            <a:off x="476150" y="191750"/>
            <a:ext cx="5541900" cy="531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3000">
                <a:solidFill>
                  <a:schemeClr val="dk1"/>
                </a:solidFill>
                <a:latin typeface="Helvetica Neue"/>
                <a:ea typeface="Helvetica Neue"/>
                <a:cs typeface="Helvetica Neue"/>
                <a:sym typeface="Helvetica Neue"/>
              </a:rPr>
              <a:t>Leave space around numbers</a:t>
            </a:r>
            <a:endParaRPr sz="1100">
              <a:solidFill>
                <a:schemeClr val="dk1"/>
              </a:solidFill>
              <a:latin typeface="Helvetica Neue"/>
              <a:ea typeface="Helvetica Neue"/>
              <a:cs typeface="Helvetica Neue"/>
              <a:sym typeface="Helvetica Neue"/>
            </a:endParaRPr>
          </a:p>
        </p:txBody>
      </p:sp>
      <p:sp>
        <p:nvSpPr>
          <p:cNvPr id="158" name="Google Shape;158;p28"/>
          <p:cNvSpPr txBox="1"/>
          <p:nvPr/>
        </p:nvSpPr>
        <p:spPr>
          <a:xfrm>
            <a:off x="476155" y="1259320"/>
            <a:ext cx="4974000" cy="411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1800">
                <a:solidFill>
                  <a:schemeClr val="dk1"/>
                </a:solidFill>
                <a:latin typeface="Helvetica Neue"/>
                <a:ea typeface="Helvetica Neue"/>
                <a:cs typeface="Helvetica Neue"/>
                <a:sym typeface="Helvetica Neue"/>
              </a:rPr>
              <a:t>Research shows that it’s easier for people to understand content when there are fewer digits on the page.</a:t>
            </a:r>
            <a:endParaRPr sz="1800">
              <a:solidFill>
                <a:schemeClr val="dk1"/>
              </a:solidFill>
            </a:endParaRPr>
          </a:p>
          <a:p>
            <a:pPr indent="-152400" lvl="0" marL="330200" marR="0" rtl="0" algn="l">
              <a:lnSpc>
                <a:spcPct val="115000"/>
              </a:lnSpc>
              <a:spcBef>
                <a:spcPts val="0"/>
              </a:spcBef>
              <a:spcAft>
                <a:spcPts val="0"/>
              </a:spcAft>
              <a:buClr>
                <a:srgbClr val="125EA6"/>
              </a:buClr>
              <a:buSzPts val="1500"/>
              <a:buFont typeface="Arial"/>
              <a:buNone/>
            </a:pPr>
            <a:r>
              <a:t/>
            </a:r>
            <a:endParaRPr sz="1800">
              <a:solidFill>
                <a:schemeClr val="dk1"/>
              </a:solidFill>
              <a:latin typeface="Helvetica Neue"/>
              <a:ea typeface="Helvetica Neue"/>
              <a:cs typeface="Helvetica Neue"/>
              <a:sym typeface="Helvetica Neue"/>
            </a:endParaRPr>
          </a:p>
          <a:p>
            <a:pPr indent="0" lvl="0" marL="76200" marR="0" rtl="0" algn="l">
              <a:lnSpc>
                <a:spcPct val="115000"/>
              </a:lnSpc>
              <a:spcBef>
                <a:spcPts val="0"/>
              </a:spcBef>
              <a:spcAft>
                <a:spcPts val="0"/>
              </a:spcAft>
              <a:buNone/>
            </a:pPr>
            <a:r>
              <a:t/>
            </a:r>
            <a:endParaRPr b="1" sz="1400">
              <a:solidFill>
                <a:schemeClr val="dk1"/>
              </a:solidFill>
              <a:latin typeface="Helvetica Neue"/>
              <a:ea typeface="Helvetica Neue"/>
              <a:cs typeface="Helvetica Neue"/>
              <a:sym typeface="Helvetica Neue"/>
            </a:endParaRPr>
          </a:p>
        </p:txBody>
      </p:sp>
      <p:pic>
        <p:nvPicPr>
          <p:cNvPr id="159" name="Google Shape;159;p28"/>
          <p:cNvPicPr preferRelativeResize="0"/>
          <p:nvPr/>
        </p:nvPicPr>
        <p:blipFill>
          <a:blip r:embed="rId3">
            <a:alphaModFix/>
          </a:blip>
          <a:stretch>
            <a:fillRect/>
          </a:stretch>
        </p:blipFill>
        <p:spPr>
          <a:xfrm>
            <a:off x="5450155" y="1228600"/>
            <a:ext cx="3389045" cy="2686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nvSpPr>
        <p:spPr>
          <a:xfrm>
            <a:off x="476150" y="191750"/>
            <a:ext cx="5541900" cy="992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3000">
                <a:solidFill>
                  <a:schemeClr val="dk1"/>
                </a:solidFill>
                <a:latin typeface="Helvetica Neue"/>
                <a:ea typeface="Helvetica Neue"/>
                <a:cs typeface="Helvetica Neue"/>
                <a:sym typeface="Helvetica Neue"/>
              </a:rPr>
              <a:t>Fill in the information you already have</a:t>
            </a:r>
            <a:endParaRPr sz="1100">
              <a:solidFill>
                <a:schemeClr val="dk1"/>
              </a:solidFill>
              <a:latin typeface="Helvetica Neue"/>
              <a:ea typeface="Helvetica Neue"/>
              <a:cs typeface="Helvetica Neue"/>
              <a:sym typeface="Helvetica Neue"/>
            </a:endParaRPr>
          </a:p>
        </p:txBody>
      </p:sp>
      <p:sp>
        <p:nvSpPr>
          <p:cNvPr id="166" name="Google Shape;166;p29"/>
          <p:cNvSpPr txBox="1"/>
          <p:nvPr/>
        </p:nvSpPr>
        <p:spPr>
          <a:xfrm>
            <a:off x="476155" y="1259320"/>
            <a:ext cx="4974000" cy="4115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sz="1800">
                <a:solidFill>
                  <a:schemeClr val="dk1"/>
                </a:solidFill>
                <a:latin typeface="Helvetica Neue"/>
                <a:ea typeface="Helvetica Neue"/>
                <a:cs typeface="Helvetica Neue"/>
                <a:sym typeface="Helvetica Neue"/>
              </a:rPr>
              <a:t>Do not expect people to remember or repeat numbers</a:t>
            </a:r>
            <a:r>
              <a:rPr b="1" lang="en-GB" sz="1800">
                <a:solidFill>
                  <a:srgbClr val="125EA6"/>
                </a:solidFill>
              </a:rPr>
              <a:t>.</a:t>
            </a:r>
            <a:endParaRPr b="1" sz="1800">
              <a:solidFill>
                <a:srgbClr val="125EA6"/>
              </a:solidFill>
            </a:endParaRPr>
          </a:p>
          <a:p>
            <a:pPr indent="0" lvl="0" marL="0" marR="0" rtl="0" algn="l">
              <a:lnSpc>
                <a:spcPct val="115000"/>
              </a:lnSpc>
              <a:spcBef>
                <a:spcPts val="0"/>
              </a:spcBef>
              <a:spcAft>
                <a:spcPts val="0"/>
              </a:spcAft>
              <a:buNone/>
            </a:pPr>
            <a:br>
              <a:rPr b="1" lang="en-GB" sz="1800">
                <a:solidFill>
                  <a:srgbClr val="125EA6"/>
                </a:solidFill>
              </a:rPr>
            </a:br>
            <a:r>
              <a:rPr lang="en-GB" sz="1800">
                <a:solidFill>
                  <a:schemeClr val="dk1"/>
                </a:solidFill>
                <a:latin typeface="Helvetica Neue"/>
                <a:ea typeface="Helvetica Neue"/>
                <a:cs typeface="Helvetica Neue"/>
                <a:sym typeface="Helvetica Neue"/>
              </a:rPr>
              <a:t>Many people with dyscalculia have issues with working memory, so remembering numbers is difficult. Let technology work for users, especially if you keep information in a system somewhere. </a:t>
            </a:r>
            <a:endParaRPr sz="1800">
              <a:solidFill>
                <a:schemeClr val="dk1"/>
              </a:solidFill>
              <a:latin typeface="Helvetica Neue"/>
              <a:ea typeface="Helvetica Neue"/>
              <a:cs typeface="Helvetica Neue"/>
              <a:sym typeface="Helvetica Neue"/>
            </a:endParaRPr>
          </a:p>
          <a:p>
            <a:pPr indent="-152400" lvl="0" marL="330200" marR="0" rtl="0" algn="l">
              <a:lnSpc>
                <a:spcPct val="115000"/>
              </a:lnSpc>
              <a:spcBef>
                <a:spcPts val="0"/>
              </a:spcBef>
              <a:spcAft>
                <a:spcPts val="0"/>
              </a:spcAft>
              <a:buClr>
                <a:srgbClr val="125EA6"/>
              </a:buClr>
              <a:buSzPts val="1500"/>
              <a:buFont typeface="Arial"/>
              <a:buNone/>
            </a:pPr>
            <a:r>
              <a:t/>
            </a:r>
            <a:endParaRPr sz="1800">
              <a:solidFill>
                <a:schemeClr val="dk1"/>
              </a:solidFill>
              <a:latin typeface="Helvetica Neue"/>
              <a:ea typeface="Helvetica Neue"/>
              <a:cs typeface="Helvetica Neue"/>
              <a:sym typeface="Helvetica Neue"/>
            </a:endParaRPr>
          </a:p>
          <a:p>
            <a:pPr indent="0" lvl="0" marL="76200" marR="0" rtl="0" algn="l">
              <a:lnSpc>
                <a:spcPct val="115000"/>
              </a:lnSpc>
              <a:spcBef>
                <a:spcPts val="0"/>
              </a:spcBef>
              <a:spcAft>
                <a:spcPts val="0"/>
              </a:spcAft>
              <a:buNone/>
            </a:pPr>
            <a:r>
              <a:t/>
            </a:r>
            <a:endParaRPr b="1" sz="1400">
              <a:solidFill>
                <a:schemeClr val="dk1"/>
              </a:solidFill>
              <a:latin typeface="Helvetica Neue"/>
              <a:ea typeface="Helvetica Neue"/>
              <a:cs typeface="Helvetica Neue"/>
              <a:sym typeface="Helvetica Neue"/>
            </a:endParaRPr>
          </a:p>
        </p:txBody>
      </p:sp>
      <p:pic>
        <p:nvPicPr>
          <p:cNvPr descr="This is a screen shot of a screen in the Pension Credit digital service." id="167" name="Google Shape;167;p29"/>
          <p:cNvPicPr preferRelativeResize="0"/>
          <p:nvPr/>
        </p:nvPicPr>
        <p:blipFill rotWithShape="1">
          <a:blip r:embed="rId3">
            <a:alphaModFix/>
          </a:blip>
          <a:srcRect b="0" l="0" r="0" t="0"/>
          <a:stretch/>
        </p:blipFill>
        <p:spPr>
          <a:xfrm>
            <a:off x="5643508" y="1242297"/>
            <a:ext cx="3164417" cy="265891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1E7CF"/>
        </a:solidFill>
      </p:bgPr>
    </p:bg>
    <p:spTree>
      <p:nvGrpSpPr>
        <p:cNvPr id="42" name="Shape 42"/>
        <p:cNvGrpSpPr/>
        <p:nvPr/>
      </p:nvGrpSpPr>
      <p:grpSpPr>
        <a:xfrm>
          <a:off x="0" y="0"/>
          <a:ext cx="0" cy="0"/>
          <a:chOff x="0" y="0"/>
          <a:chExt cx="0" cy="0"/>
        </a:xfrm>
      </p:grpSpPr>
      <p:sp>
        <p:nvSpPr>
          <p:cNvPr id="43" name="Google Shape;43;p12"/>
          <p:cNvSpPr txBox="1"/>
          <p:nvPr/>
        </p:nvSpPr>
        <p:spPr>
          <a:xfrm>
            <a:off x="270860" y="0"/>
            <a:ext cx="8127000" cy="5143500"/>
          </a:xfrm>
          <a:prstGeom prst="rect">
            <a:avLst/>
          </a:prstGeom>
          <a:noFill/>
          <a:ln>
            <a:noFill/>
          </a:ln>
        </p:spPr>
        <p:txBody>
          <a:bodyPr anchorCtr="0" anchor="ctr" bIns="20575" lIns="20575" spcFirstLastPara="1" rIns="20575" wrap="square" tIns="20575">
            <a:noAutofit/>
          </a:bodyPr>
          <a:lstStyle/>
          <a:p>
            <a:pPr indent="0" lvl="0" marL="0" rtl="0" algn="l">
              <a:lnSpc>
                <a:spcPct val="80000"/>
              </a:lnSpc>
              <a:spcBef>
                <a:spcPts val="0"/>
              </a:spcBef>
              <a:spcAft>
                <a:spcPts val="0"/>
              </a:spcAft>
              <a:buNone/>
            </a:pPr>
            <a:r>
              <a:rPr b="1" lang="en-GB" sz="5000">
                <a:latin typeface="Helvetica Neue"/>
                <a:ea typeface="Helvetica Neue"/>
                <a:cs typeface="Helvetica Neue"/>
                <a:sym typeface="Helvetica Neue"/>
              </a:rPr>
              <a:t>Services</a:t>
            </a:r>
            <a:endParaRPr b="1" sz="5000">
              <a:latin typeface="Helvetica Neue"/>
              <a:ea typeface="Helvetica Neue"/>
              <a:cs typeface="Helvetica Neue"/>
              <a:sym typeface="Helvetica Neue"/>
            </a:endParaRPr>
          </a:p>
          <a:p>
            <a:pPr indent="0" lvl="0" marL="0" rtl="0" algn="l">
              <a:lnSpc>
                <a:spcPct val="80000"/>
              </a:lnSpc>
              <a:spcBef>
                <a:spcPts val="0"/>
              </a:spcBef>
              <a:spcAft>
                <a:spcPts val="0"/>
              </a:spcAft>
              <a:buNone/>
            </a:pPr>
            <a:r>
              <a:rPr b="1" lang="en-GB" sz="5000">
                <a:latin typeface="Helvetica Neue"/>
                <a:ea typeface="Helvetica Neue"/>
                <a:cs typeface="Helvetica Neue"/>
                <a:sym typeface="Helvetica Neue"/>
              </a:rPr>
              <a:t>Week</a:t>
            </a:r>
            <a:endParaRPr b="1" sz="9600">
              <a:solidFill>
                <a:srgbClr val="D1E7CF"/>
              </a:solidFill>
              <a:latin typeface="Helvetica Neue"/>
              <a:ea typeface="Helvetica Neue"/>
              <a:cs typeface="Helvetica Neue"/>
              <a:sym typeface="Helvetica Neue"/>
            </a:endParaRPr>
          </a:p>
          <a:p>
            <a:pPr indent="0" lvl="0" marL="0" rtl="0" algn="l">
              <a:lnSpc>
                <a:spcPct val="120000"/>
              </a:lnSpc>
              <a:spcBef>
                <a:spcPts val="0"/>
              </a:spcBef>
              <a:spcAft>
                <a:spcPts val="0"/>
              </a:spcAft>
              <a:buNone/>
            </a:pPr>
            <a:r>
              <a:t/>
            </a:r>
            <a:endParaRPr b="1" sz="12000">
              <a:latin typeface="Helvetica Neue"/>
              <a:ea typeface="Helvetica Neue"/>
              <a:cs typeface="Helvetica Neue"/>
              <a:sym typeface="Helvetica Neue"/>
            </a:endParaRPr>
          </a:p>
          <a:p>
            <a:pPr indent="0" lvl="0" marL="0" rtl="0" algn="l">
              <a:spcBef>
                <a:spcPts val="0"/>
              </a:spcBef>
              <a:spcAft>
                <a:spcPts val="0"/>
              </a:spcAft>
              <a:buNone/>
            </a:pPr>
            <a:r>
              <a:rPr b="1" lang="en-GB" sz="5000">
                <a:latin typeface="Helvetica Neue"/>
                <a:ea typeface="Helvetica Neue"/>
                <a:cs typeface="Helvetica Neue"/>
                <a:sym typeface="Helvetica Neue"/>
              </a:rPr>
              <a:t>20</a:t>
            </a:r>
            <a:r>
              <a:rPr b="1" lang="en-GB" sz="5000">
                <a:latin typeface="Helvetica Neue"/>
                <a:ea typeface="Helvetica Neue"/>
                <a:cs typeface="Helvetica Neue"/>
                <a:sym typeface="Helvetica Neue"/>
              </a:rPr>
              <a:t> Mar</a:t>
            </a:r>
            <a:endParaRPr b="1" sz="5000">
              <a:latin typeface="Helvetica Neue"/>
              <a:ea typeface="Helvetica Neue"/>
              <a:cs typeface="Helvetica Neue"/>
              <a:sym typeface="Helvetica Neue"/>
            </a:endParaRPr>
          </a:p>
          <a:p>
            <a:pPr indent="0" lvl="0" marL="0" rtl="0" algn="l">
              <a:lnSpc>
                <a:spcPct val="80000"/>
              </a:lnSpc>
              <a:spcBef>
                <a:spcPts val="0"/>
              </a:spcBef>
              <a:spcAft>
                <a:spcPts val="0"/>
              </a:spcAft>
              <a:buNone/>
            </a:pPr>
            <a:r>
              <a:rPr b="1" lang="en-GB" sz="5000">
                <a:latin typeface="Helvetica Neue"/>
                <a:ea typeface="Helvetica Neue"/>
                <a:cs typeface="Helvetica Neue"/>
                <a:sym typeface="Helvetica Neue"/>
              </a:rPr>
              <a:t>24 Mar</a:t>
            </a:r>
            <a:endParaRPr b="1" sz="5000">
              <a:latin typeface="Helvetica Neue"/>
              <a:ea typeface="Helvetica Neue"/>
              <a:cs typeface="Helvetica Neue"/>
              <a:sym typeface="Helvetica Neue"/>
            </a:endParaRPr>
          </a:p>
        </p:txBody>
      </p:sp>
      <p:sp>
        <p:nvSpPr>
          <p:cNvPr id="44" name="Google Shape;44;p12"/>
          <p:cNvSpPr/>
          <p:nvPr/>
        </p:nvSpPr>
        <p:spPr>
          <a:xfrm>
            <a:off x="4449673" y="1605050"/>
            <a:ext cx="4430508" cy="1473650"/>
          </a:xfrm>
          <a:prstGeom prst="rect">
            <a:avLst/>
          </a:prstGeom>
        </p:spPr>
        <p:txBody>
          <a:bodyPr>
            <a:prstTxWarp prst="textPlain"/>
          </a:bodyPr>
          <a:lstStyle/>
          <a:p>
            <a:pPr lvl="0" algn="ctr"/>
            <a:r>
              <a:rPr b="1" i="0">
                <a:ln cap="flat" cmpd="sng" w="28575">
                  <a:solidFill>
                    <a:srgbClr val="000000"/>
                  </a:solidFill>
                  <a:prstDash val="solid"/>
                  <a:round/>
                  <a:headEnd len="sm" w="sm" type="none"/>
                  <a:tailEnd len="sm" w="sm" type="none"/>
                </a:ln>
                <a:noFill/>
                <a:latin typeface="Helvetica Neue"/>
              </a:rPr>
              <a:t>2023</a:t>
            </a:r>
          </a:p>
        </p:txBody>
      </p:sp>
      <p:sp>
        <p:nvSpPr>
          <p:cNvPr id="45" name="Google Shape;45;p12"/>
          <p:cNvSpPr/>
          <p:nvPr/>
        </p:nvSpPr>
        <p:spPr>
          <a:xfrm>
            <a:off x="2590382" y="3687450"/>
            <a:ext cx="825425" cy="567900"/>
          </a:xfrm>
          <a:prstGeom prst="rect">
            <a:avLst/>
          </a:prstGeom>
        </p:spPr>
        <p:txBody>
          <a:bodyPr>
            <a:prstTxWarp prst="textPlain"/>
          </a:bodyPr>
          <a:lstStyle/>
          <a:p>
            <a:pPr lvl="0" algn="ctr"/>
            <a:r>
              <a:rPr b="0" i="0">
                <a:ln cap="flat" cmpd="sng" w="19050">
                  <a:solidFill>
                    <a:srgbClr val="000000"/>
                  </a:solidFill>
                  <a:prstDash val="solid"/>
                  <a:round/>
                  <a:headEnd len="sm" w="sm" type="none"/>
                  <a:tailEnd len="sm" w="sm" type="none"/>
                </a:ln>
                <a:noFill/>
                <a:latin typeface="Arial"/>
              </a:rPr>
              <a:t>➔</a:t>
            </a:r>
          </a:p>
        </p:txBody>
      </p:sp>
      <p:cxnSp>
        <p:nvCxnSpPr>
          <p:cNvPr id="46" name="Google Shape;46;p12"/>
          <p:cNvCxnSpPr/>
          <p:nvPr/>
        </p:nvCxnSpPr>
        <p:spPr>
          <a:xfrm>
            <a:off x="334475" y="3322025"/>
            <a:ext cx="8569500" cy="0"/>
          </a:xfrm>
          <a:prstGeom prst="straightConnector1">
            <a:avLst/>
          </a:prstGeom>
          <a:noFill/>
          <a:ln cap="flat" cmpd="sng" w="114300">
            <a:solidFill>
              <a:srgbClr val="000000"/>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nvSpPr>
        <p:spPr>
          <a:xfrm>
            <a:off x="476150" y="191750"/>
            <a:ext cx="5541900" cy="992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3000">
                <a:solidFill>
                  <a:schemeClr val="dk1"/>
                </a:solidFill>
                <a:latin typeface="Helvetica Neue"/>
                <a:ea typeface="Helvetica Neue"/>
                <a:cs typeface="Helvetica Neue"/>
                <a:sym typeface="Helvetica Neue"/>
              </a:rPr>
              <a:t>Use sentences to add context about numbers</a:t>
            </a:r>
            <a:endParaRPr sz="1100">
              <a:solidFill>
                <a:schemeClr val="dk1"/>
              </a:solidFill>
              <a:latin typeface="Helvetica Neue"/>
              <a:ea typeface="Helvetica Neue"/>
              <a:cs typeface="Helvetica Neue"/>
              <a:sym typeface="Helvetica Neue"/>
            </a:endParaRPr>
          </a:p>
        </p:txBody>
      </p:sp>
      <p:sp>
        <p:nvSpPr>
          <p:cNvPr id="174" name="Google Shape;174;p30"/>
          <p:cNvSpPr txBox="1"/>
          <p:nvPr/>
        </p:nvSpPr>
        <p:spPr>
          <a:xfrm>
            <a:off x="476151" y="1259325"/>
            <a:ext cx="4241700" cy="41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800"/>
              <a:buFont typeface="Arial"/>
              <a:buNone/>
            </a:pPr>
            <a:r>
              <a:rPr lang="en-GB" sz="1800">
                <a:solidFill>
                  <a:schemeClr val="dk1"/>
                </a:solidFill>
                <a:latin typeface="Helvetica Neue"/>
                <a:ea typeface="Helvetica Neue"/>
                <a:cs typeface="Helvetica Neue"/>
                <a:sym typeface="Helvetica Neue"/>
              </a:rPr>
              <a:t>Only use tables or grids if you explain what the numbers mean. </a:t>
            </a:r>
            <a:endParaRPr sz="18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800"/>
              <a:buFont typeface="Arial"/>
              <a:buNone/>
            </a:pPr>
            <a:r>
              <a:t/>
            </a:r>
            <a:endParaRPr sz="18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800"/>
              <a:buFont typeface="Arial"/>
              <a:buNone/>
            </a:pPr>
            <a:r>
              <a:rPr lang="en-GB" sz="1800">
                <a:solidFill>
                  <a:schemeClr val="dk1"/>
                </a:solidFill>
                <a:latin typeface="Helvetica Neue"/>
                <a:ea typeface="Helvetica Neue"/>
                <a:cs typeface="Helvetica Neue"/>
                <a:sym typeface="Helvetica Neue"/>
              </a:rPr>
              <a:t>When numbers are presented in sentences, people find it easier to understand utility bills and payment plans. Adding context helps to make the meaning clearer.</a:t>
            </a:r>
            <a:endParaRPr sz="18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800"/>
              <a:buFont typeface="Arial"/>
              <a:buNone/>
            </a:pPr>
            <a:r>
              <a:t/>
            </a:r>
            <a:endParaRPr sz="18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800"/>
              <a:buFont typeface="Arial"/>
              <a:buNone/>
            </a:pPr>
            <a:r>
              <a:rPr lang="en-GB" sz="1800" u="sng">
                <a:solidFill>
                  <a:schemeClr val="dk1"/>
                </a:solidFill>
                <a:latin typeface="Helvetica Neue"/>
                <a:ea typeface="Helvetica Neue"/>
                <a:cs typeface="Helvetica Neue"/>
                <a:sym typeface="Helvetica Neue"/>
                <a:hlinkClick r:id="rId3">
                  <a:extLst>
                    <a:ext uri="{A12FA001-AC4F-418D-AE19-62706E023703}">
                      <ahyp:hlinkClr val="tx"/>
                    </a:ext>
                  </a:extLst>
                </a:hlinkClick>
              </a:rPr>
              <a:t>Example from Plain Numbers report</a:t>
            </a:r>
            <a:r>
              <a:rPr lang="en-GB" sz="1800">
                <a:solidFill>
                  <a:schemeClr val="dk1"/>
                </a:solidFill>
                <a:latin typeface="Helvetica Neue"/>
                <a:ea typeface="Helvetica Neue"/>
                <a:cs typeface="Helvetica Neue"/>
                <a:sym typeface="Helvetica Neue"/>
              </a:rPr>
              <a:t>.</a:t>
            </a:r>
            <a:endParaRPr sz="1800">
              <a:solidFill>
                <a:schemeClr val="dk1"/>
              </a:solidFill>
              <a:latin typeface="Helvetica Neue"/>
              <a:ea typeface="Helvetica Neue"/>
              <a:cs typeface="Helvetica Neue"/>
              <a:sym typeface="Helvetica Neue"/>
            </a:endParaRPr>
          </a:p>
          <a:p>
            <a:pPr indent="-152400" lvl="0" marL="330200" marR="0" rtl="0" algn="l">
              <a:lnSpc>
                <a:spcPct val="115000"/>
              </a:lnSpc>
              <a:spcBef>
                <a:spcPts val="0"/>
              </a:spcBef>
              <a:spcAft>
                <a:spcPts val="0"/>
              </a:spcAft>
              <a:buClr>
                <a:srgbClr val="125EA6"/>
              </a:buClr>
              <a:buSzPts val="1500"/>
              <a:buFont typeface="Arial"/>
              <a:buNone/>
            </a:pPr>
            <a:r>
              <a:t/>
            </a:r>
            <a:endParaRPr sz="1800">
              <a:solidFill>
                <a:schemeClr val="dk1"/>
              </a:solidFill>
              <a:latin typeface="Helvetica Neue"/>
              <a:ea typeface="Helvetica Neue"/>
              <a:cs typeface="Helvetica Neue"/>
              <a:sym typeface="Helvetica Neue"/>
            </a:endParaRPr>
          </a:p>
          <a:p>
            <a:pPr indent="0" lvl="0" marL="76200" marR="0" rtl="0" algn="l">
              <a:lnSpc>
                <a:spcPct val="115000"/>
              </a:lnSpc>
              <a:spcBef>
                <a:spcPts val="0"/>
              </a:spcBef>
              <a:spcAft>
                <a:spcPts val="0"/>
              </a:spcAft>
              <a:buNone/>
            </a:pPr>
            <a:r>
              <a:t/>
            </a:r>
            <a:endParaRPr b="1" sz="1400">
              <a:solidFill>
                <a:schemeClr val="dk1"/>
              </a:solidFill>
              <a:latin typeface="Helvetica Neue"/>
              <a:ea typeface="Helvetica Neue"/>
              <a:cs typeface="Helvetica Neue"/>
              <a:sym typeface="Helvetica Neue"/>
            </a:endParaRPr>
          </a:p>
        </p:txBody>
      </p:sp>
      <p:pic>
        <p:nvPicPr>
          <p:cNvPr descr="An energy bill from Octopus energy, an energy supplier in the UK.&#10;&#10;" id="175" name="Google Shape;175;p30"/>
          <p:cNvPicPr preferRelativeResize="0"/>
          <p:nvPr/>
        </p:nvPicPr>
        <p:blipFill rotWithShape="1">
          <a:blip r:embed="rId4">
            <a:alphaModFix/>
          </a:blip>
          <a:srcRect b="0" l="0" r="0" t="0"/>
          <a:stretch/>
        </p:blipFill>
        <p:spPr>
          <a:xfrm>
            <a:off x="4828661" y="1428334"/>
            <a:ext cx="1951938" cy="2750002"/>
          </a:xfrm>
          <a:prstGeom prst="rect">
            <a:avLst/>
          </a:prstGeom>
          <a:noFill/>
          <a:ln>
            <a:noFill/>
          </a:ln>
        </p:spPr>
      </p:pic>
      <p:pic>
        <p:nvPicPr>
          <p:cNvPr descr="An alternative version of an energy bill from Octopus energy, an energy supplier in the UK." id="176" name="Google Shape;176;p30"/>
          <p:cNvPicPr preferRelativeResize="0"/>
          <p:nvPr/>
        </p:nvPicPr>
        <p:blipFill rotWithShape="1">
          <a:blip r:embed="rId5">
            <a:alphaModFix/>
          </a:blip>
          <a:srcRect b="0" l="0" r="0" t="0"/>
          <a:stretch/>
        </p:blipFill>
        <p:spPr>
          <a:xfrm>
            <a:off x="6891396" y="1428335"/>
            <a:ext cx="1896563" cy="27500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nvSpPr>
        <p:spPr>
          <a:xfrm>
            <a:off x="476150" y="191750"/>
            <a:ext cx="5541900" cy="992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3000">
                <a:solidFill>
                  <a:schemeClr val="dk1"/>
                </a:solidFill>
                <a:latin typeface="Helvetica Neue"/>
                <a:ea typeface="Helvetica Neue"/>
                <a:cs typeface="Helvetica Neue"/>
                <a:sym typeface="Helvetica Neue"/>
              </a:rPr>
              <a:t>Do not rush people to enter numbers</a:t>
            </a:r>
            <a:endParaRPr sz="1100">
              <a:solidFill>
                <a:schemeClr val="dk1"/>
              </a:solidFill>
              <a:latin typeface="Helvetica Neue"/>
              <a:ea typeface="Helvetica Neue"/>
              <a:cs typeface="Helvetica Neue"/>
              <a:sym typeface="Helvetica Neue"/>
            </a:endParaRPr>
          </a:p>
        </p:txBody>
      </p:sp>
      <p:sp>
        <p:nvSpPr>
          <p:cNvPr id="183" name="Google Shape;183;p31"/>
          <p:cNvSpPr txBox="1"/>
          <p:nvPr/>
        </p:nvSpPr>
        <p:spPr>
          <a:xfrm>
            <a:off x="476155" y="1259320"/>
            <a:ext cx="4974000" cy="41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125EA6"/>
              </a:buClr>
              <a:buSzPts val="1800"/>
              <a:buFont typeface="Arial"/>
              <a:buNone/>
            </a:pPr>
            <a:r>
              <a:rPr lang="en-GB" sz="1800">
                <a:solidFill>
                  <a:schemeClr val="dk1"/>
                </a:solidFill>
                <a:latin typeface="Helvetica Neue"/>
                <a:ea typeface="Helvetica Neue"/>
                <a:cs typeface="Helvetica Neue"/>
                <a:sym typeface="Helvetica Neue"/>
              </a:rPr>
              <a:t>Forcing people to do sums to verify identity is likely to exclude them. Instead, tell people about a different way to complete the task which doesn’t involve entering numbers, like using face recognition.</a:t>
            </a:r>
            <a:endParaRPr sz="18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800"/>
              <a:buFont typeface="Arial"/>
              <a:buNone/>
            </a:pPr>
            <a:r>
              <a:t/>
            </a:r>
            <a:endParaRPr sz="18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Font typeface="Arial"/>
              <a:buNone/>
            </a:pPr>
            <a:r>
              <a:rPr lang="en-GB" sz="1800">
                <a:solidFill>
                  <a:schemeClr val="dk1"/>
                </a:solidFill>
                <a:latin typeface="Helvetica Neue"/>
                <a:ea typeface="Helvetica Neue"/>
                <a:cs typeface="Helvetica Neue"/>
                <a:sym typeface="Helvetica Neue"/>
              </a:rPr>
              <a:t>Avoid setting time limits because people might make more attempts to enter numbers accurately.</a:t>
            </a:r>
            <a:endParaRPr sz="18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152400" lvl="0" marL="330200" marR="0" rtl="0" algn="l">
              <a:lnSpc>
                <a:spcPct val="115000"/>
              </a:lnSpc>
              <a:spcBef>
                <a:spcPts val="0"/>
              </a:spcBef>
              <a:spcAft>
                <a:spcPts val="0"/>
              </a:spcAft>
              <a:buClr>
                <a:srgbClr val="125EA6"/>
              </a:buClr>
              <a:buSzPts val="1500"/>
              <a:buFont typeface="Arial"/>
              <a:buNone/>
            </a:pPr>
            <a:r>
              <a:t/>
            </a:r>
            <a:endParaRPr sz="1800">
              <a:solidFill>
                <a:schemeClr val="dk1"/>
              </a:solidFill>
              <a:latin typeface="Helvetica Neue"/>
              <a:ea typeface="Helvetica Neue"/>
              <a:cs typeface="Helvetica Neue"/>
              <a:sym typeface="Helvetica Neue"/>
            </a:endParaRPr>
          </a:p>
          <a:p>
            <a:pPr indent="0" lvl="0" marL="76200" marR="0" rtl="0" algn="l">
              <a:lnSpc>
                <a:spcPct val="115000"/>
              </a:lnSpc>
              <a:spcBef>
                <a:spcPts val="0"/>
              </a:spcBef>
              <a:spcAft>
                <a:spcPts val="0"/>
              </a:spcAft>
              <a:buNone/>
            </a:pPr>
            <a:r>
              <a:t/>
            </a:r>
            <a:endParaRPr b="1" sz="1400">
              <a:solidFill>
                <a:schemeClr val="dk1"/>
              </a:solidFill>
              <a:latin typeface="Helvetica Neue"/>
              <a:ea typeface="Helvetica Neue"/>
              <a:cs typeface="Helvetica Neue"/>
              <a:sym typeface="Helvetica Neue"/>
            </a:endParaRPr>
          </a:p>
        </p:txBody>
      </p:sp>
      <p:pic>
        <p:nvPicPr>
          <p:cNvPr descr="A screenshot of a screen asking users to enter a 6-digit code to authenticate themselves. &#10;&#10;The code has a time limit of 5 minutes." id="184" name="Google Shape;184;p31"/>
          <p:cNvPicPr preferRelativeResize="0"/>
          <p:nvPr/>
        </p:nvPicPr>
        <p:blipFill rotWithShape="1">
          <a:blip r:embed="rId3">
            <a:alphaModFix/>
          </a:blip>
          <a:srcRect b="0" l="0" r="0" t="0"/>
          <a:stretch/>
        </p:blipFill>
        <p:spPr>
          <a:xfrm>
            <a:off x="5980526" y="1034011"/>
            <a:ext cx="2464411" cy="307547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nvSpPr>
        <p:spPr>
          <a:xfrm>
            <a:off x="476150" y="191750"/>
            <a:ext cx="5541900" cy="992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GB" sz="3000">
                <a:solidFill>
                  <a:schemeClr val="dk1"/>
                </a:solidFill>
                <a:latin typeface="Helvetica Neue"/>
                <a:ea typeface="Helvetica Neue"/>
                <a:cs typeface="Helvetica Neue"/>
                <a:sym typeface="Helvetica Neue"/>
              </a:rPr>
              <a:t>Research with people who struggle with numbers</a:t>
            </a:r>
            <a:endParaRPr sz="1100">
              <a:solidFill>
                <a:schemeClr val="dk1"/>
              </a:solidFill>
              <a:latin typeface="Helvetica Neue"/>
              <a:ea typeface="Helvetica Neue"/>
              <a:cs typeface="Helvetica Neue"/>
              <a:sym typeface="Helvetica Neue"/>
            </a:endParaRPr>
          </a:p>
        </p:txBody>
      </p:sp>
      <p:sp>
        <p:nvSpPr>
          <p:cNvPr id="191" name="Google Shape;191;p32"/>
          <p:cNvSpPr txBox="1"/>
          <p:nvPr/>
        </p:nvSpPr>
        <p:spPr>
          <a:xfrm>
            <a:off x="476155" y="1259320"/>
            <a:ext cx="4974000" cy="41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125EA6"/>
              </a:buClr>
              <a:buSzPts val="1700"/>
              <a:buFont typeface="Arial"/>
              <a:buNone/>
            </a:pPr>
            <a:r>
              <a:rPr lang="en-GB" sz="1800">
                <a:solidFill>
                  <a:schemeClr val="dk1"/>
                </a:solidFill>
                <a:latin typeface="Helvetica Neue"/>
                <a:ea typeface="Helvetica Neue"/>
                <a:cs typeface="Helvetica Neue"/>
                <a:sym typeface="Helvetica Neue"/>
              </a:rPr>
              <a:t>Include people with dyscalculia when researching and testing your product or service but don’t ask for their help for free. </a:t>
            </a:r>
            <a:endParaRPr sz="18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700"/>
              <a:buFont typeface="Arial"/>
              <a:buNone/>
            </a:pPr>
            <a:r>
              <a:t/>
            </a:r>
            <a:endParaRPr sz="18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rgbClr val="125EA6"/>
              </a:buClr>
              <a:buSzPts val="1700"/>
              <a:buFont typeface="Arial"/>
              <a:buNone/>
            </a:pPr>
            <a:r>
              <a:rPr lang="en-GB" sz="1800">
                <a:solidFill>
                  <a:schemeClr val="dk1"/>
                </a:solidFill>
                <a:latin typeface="Helvetica Neue"/>
                <a:ea typeface="Helvetica Neue"/>
                <a:cs typeface="Helvetica Neue"/>
                <a:sym typeface="Helvetica Neue"/>
              </a:rPr>
              <a:t>Some people know they struggle with numbers but don’t know they have dyscalculia. </a:t>
            </a:r>
            <a:br>
              <a:rPr lang="en-GB" sz="1800">
                <a:solidFill>
                  <a:schemeClr val="dk1"/>
                </a:solidFill>
                <a:latin typeface="Helvetica Neue"/>
                <a:ea typeface="Helvetica Neue"/>
                <a:cs typeface="Helvetica Neue"/>
                <a:sym typeface="Helvetica Neue"/>
              </a:rPr>
            </a:br>
            <a:br>
              <a:rPr lang="en-GB" sz="1800">
                <a:solidFill>
                  <a:schemeClr val="dk1"/>
                </a:solidFill>
                <a:latin typeface="Helvetica Neue"/>
                <a:ea typeface="Helvetica Neue"/>
                <a:cs typeface="Helvetica Neue"/>
                <a:sym typeface="Helvetica Neue"/>
              </a:rPr>
            </a:br>
            <a:r>
              <a:rPr lang="en-GB" sz="1800" u="sng">
                <a:solidFill>
                  <a:schemeClr val="dk1"/>
                </a:solidFill>
                <a:latin typeface="Helvetica Neue"/>
                <a:ea typeface="Helvetica Neue"/>
                <a:cs typeface="Helvetica Neue"/>
                <a:sym typeface="Helvetica Neue"/>
                <a:hlinkClick r:id="rId3">
                  <a:extLst>
                    <a:ext uri="{A12FA001-AC4F-418D-AE19-62706E023703}">
                      <ahyp:hlinkClr val="tx"/>
                    </a:ext>
                  </a:extLst>
                </a:hlinkClick>
              </a:rPr>
              <a:t>Use professor Tom Hunt’s maths anxiety opening discussion questions</a:t>
            </a:r>
            <a:r>
              <a:rPr lang="en-GB" sz="1800">
                <a:solidFill>
                  <a:schemeClr val="dk1"/>
                </a:solidFill>
                <a:latin typeface="Helvetica Neue"/>
                <a:ea typeface="Helvetica Neue"/>
                <a:cs typeface="Helvetica Neue"/>
                <a:sym typeface="Helvetica Neue"/>
              </a:rPr>
              <a:t>.</a:t>
            </a:r>
            <a:endParaRPr sz="18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sz="1800">
              <a:solidFill>
                <a:schemeClr val="dk1"/>
              </a:solidFill>
              <a:latin typeface="Helvetica Neue"/>
              <a:ea typeface="Helvetica Neue"/>
              <a:cs typeface="Helvetica Neue"/>
              <a:sym typeface="Helvetica Neue"/>
            </a:endParaRPr>
          </a:p>
          <a:p>
            <a:pPr indent="-152400" lvl="0" marL="330200" marR="0" rtl="0" algn="l">
              <a:lnSpc>
                <a:spcPct val="115000"/>
              </a:lnSpc>
              <a:spcBef>
                <a:spcPts val="0"/>
              </a:spcBef>
              <a:spcAft>
                <a:spcPts val="0"/>
              </a:spcAft>
              <a:buClr>
                <a:srgbClr val="125EA6"/>
              </a:buClr>
              <a:buSzPts val="1500"/>
              <a:buFont typeface="Arial"/>
              <a:buNone/>
            </a:pPr>
            <a:r>
              <a:t/>
            </a:r>
            <a:endParaRPr sz="1800">
              <a:solidFill>
                <a:schemeClr val="dk1"/>
              </a:solidFill>
              <a:latin typeface="Helvetica Neue"/>
              <a:ea typeface="Helvetica Neue"/>
              <a:cs typeface="Helvetica Neue"/>
              <a:sym typeface="Helvetica Neue"/>
            </a:endParaRPr>
          </a:p>
          <a:p>
            <a:pPr indent="0" lvl="0" marL="76200" marR="0" rtl="0" algn="l">
              <a:lnSpc>
                <a:spcPct val="115000"/>
              </a:lnSpc>
              <a:spcBef>
                <a:spcPts val="0"/>
              </a:spcBef>
              <a:spcAft>
                <a:spcPts val="0"/>
              </a:spcAft>
              <a:buNone/>
            </a:pPr>
            <a:r>
              <a:t/>
            </a:r>
            <a:endParaRPr b="1" sz="1400">
              <a:solidFill>
                <a:schemeClr val="dk1"/>
              </a:solidFill>
              <a:latin typeface="Helvetica Neue"/>
              <a:ea typeface="Helvetica Neue"/>
              <a:cs typeface="Helvetica Neue"/>
              <a:sym typeface="Helvetica Neue"/>
            </a:endParaRPr>
          </a:p>
        </p:txBody>
      </p:sp>
      <p:pic>
        <p:nvPicPr>
          <p:cNvPr descr="A screenshot of professor Tom Hunt's maths anxiety questionnaire." id="192" name="Google Shape;192;p32"/>
          <p:cNvPicPr preferRelativeResize="0"/>
          <p:nvPr/>
        </p:nvPicPr>
        <p:blipFill rotWithShape="1">
          <a:blip r:embed="rId4">
            <a:alphaModFix/>
          </a:blip>
          <a:srcRect b="0" l="0" r="0" t="0"/>
          <a:stretch/>
        </p:blipFill>
        <p:spPr>
          <a:xfrm>
            <a:off x="5674383" y="923187"/>
            <a:ext cx="2727574" cy="329711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508500" y="0"/>
            <a:ext cx="8127000" cy="4628400"/>
          </a:xfrm>
          <a:prstGeom prst="rect">
            <a:avLst/>
          </a:prstGeom>
          <a:noFill/>
          <a:ln>
            <a:noFill/>
          </a:ln>
        </p:spPr>
        <p:txBody>
          <a:bodyPr anchorCtr="0" anchor="ctr" bIns="20575" lIns="20575" spcFirstLastPara="1" rIns="20575" wrap="square" tIns="20575">
            <a:noAutofit/>
          </a:bodyPr>
          <a:lstStyle/>
          <a:p>
            <a:pPr indent="0" lvl="0" marL="0" rtl="0" algn="l">
              <a:spcBef>
                <a:spcPts val="0"/>
              </a:spcBef>
              <a:spcAft>
                <a:spcPts val="0"/>
              </a:spcAft>
              <a:buClr>
                <a:schemeClr val="dk1"/>
              </a:buClr>
              <a:buFont typeface="Arial"/>
              <a:buNone/>
            </a:pPr>
            <a:r>
              <a:rPr b="1" lang="en-GB" sz="3500">
                <a:latin typeface="Helvetica Neue"/>
                <a:ea typeface="Helvetica Neue"/>
                <a:cs typeface="Helvetica Neue"/>
                <a:sym typeface="Helvetica Neue"/>
              </a:rPr>
              <a:t>Check out these links</a:t>
            </a:r>
            <a:r>
              <a:rPr lang="en-GB" sz="3500">
                <a:latin typeface="Helvetica Neue"/>
                <a:ea typeface="Helvetica Neue"/>
                <a:cs typeface="Helvetica Neue"/>
                <a:sym typeface="Helvetica Neue"/>
              </a:rPr>
              <a:t> </a:t>
            </a:r>
            <a:endParaRPr sz="3500">
              <a:latin typeface="Helvetica Neue"/>
              <a:ea typeface="Helvetica Neue"/>
              <a:cs typeface="Helvetica Neue"/>
              <a:sym typeface="Helvetica Neue"/>
            </a:endParaRPr>
          </a:p>
          <a:p>
            <a:pPr indent="0" lvl="0" marL="0" rtl="0" algn="l">
              <a:spcBef>
                <a:spcPts val="0"/>
              </a:spcBef>
              <a:spcAft>
                <a:spcPts val="0"/>
              </a:spcAft>
              <a:buClr>
                <a:srgbClr val="000000"/>
              </a:buClr>
              <a:buFont typeface="Arial"/>
              <a:buNone/>
            </a:pPr>
            <a:r>
              <a:t/>
            </a:r>
            <a:endParaRPr sz="1800">
              <a:solidFill>
                <a:schemeClr val="dk1"/>
              </a:solidFill>
            </a:endParaRPr>
          </a:p>
          <a:p>
            <a:pPr indent="-342900" lvl="0" marL="457200" rtl="0" algn="l">
              <a:lnSpc>
                <a:spcPct val="115000"/>
              </a:lnSpc>
              <a:spcBef>
                <a:spcPts val="0"/>
              </a:spcBef>
              <a:spcAft>
                <a:spcPts val="0"/>
              </a:spcAft>
              <a:buClr>
                <a:schemeClr val="dk1"/>
              </a:buClr>
              <a:buSzPts val="1800"/>
              <a:buFont typeface="Helvetica Neue"/>
              <a:buChar char="●"/>
            </a:pPr>
            <a:r>
              <a:rPr lang="en-GB" sz="1800" u="sng">
                <a:solidFill>
                  <a:schemeClr val="dk1"/>
                </a:solidFill>
                <a:latin typeface="Helvetica Neue"/>
                <a:ea typeface="Helvetica Neue"/>
                <a:cs typeface="Helvetica Neue"/>
                <a:sym typeface="Helvetica Neue"/>
                <a:hlinkClick r:id="rId3">
                  <a:extLst>
                    <a:ext uri="{A12FA001-AC4F-418D-AE19-62706E023703}">
                      <ahyp:hlinkClr val="tx"/>
                    </a:ext>
                  </a:extLst>
                </a:hlinkClick>
              </a:rPr>
              <a:t>What is dyscalculia?</a:t>
            </a:r>
            <a:endParaRPr sz="1800" u="sng">
              <a:solidFill>
                <a:schemeClr val="dk1"/>
              </a:solidFill>
              <a:latin typeface="Helvetica Neue"/>
              <a:ea typeface="Helvetica Neue"/>
              <a:cs typeface="Helvetica Neue"/>
              <a:sym typeface="Helvetica Neue"/>
              <a:hlinkClick r:id="rId4">
                <a:extLst>
                  <a:ext uri="{A12FA001-AC4F-418D-AE19-62706E023703}">
                    <ahyp:hlinkClr val="tx"/>
                  </a:ext>
                </a:extLst>
              </a:hlinkClick>
            </a:endParaRPr>
          </a:p>
          <a:p>
            <a:pPr indent="-342900" lvl="0" marL="457200" rtl="0" algn="l">
              <a:lnSpc>
                <a:spcPct val="115000"/>
              </a:lnSpc>
              <a:spcBef>
                <a:spcPts val="0"/>
              </a:spcBef>
              <a:spcAft>
                <a:spcPts val="0"/>
              </a:spcAft>
              <a:buClr>
                <a:schemeClr val="dk1"/>
              </a:buClr>
              <a:buSzPts val="1800"/>
              <a:buFont typeface="Helvetica Neue"/>
              <a:buChar char="●"/>
            </a:pPr>
            <a:r>
              <a:rPr lang="en-GB" sz="1800" u="sng">
                <a:solidFill>
                  <a:schemeClr val="dk1"/>
                </a:solidFill>
                <a:latin typeface="Helvetica Neue"/>
                <a:ea typeface="Helvetica Neue"/>
                <a:cs typeface="Helvetica Neue"/>
                <a:sym typeface="Helvetica Neue"/>
                <a:hlinkClick r:id="rId5">
                  <a:extLst>
                    <a:ext uri="{A12FA001-AC4F-418D-AE19-62706E023703}">
                      <ahyp:hlinkClr val="tx"/>
                    </a:ext>
                  </a:extLst>
                </a:hlinkClick>
              </a:rPr>
              <a:t>Dyscalculia poster</a:t>
            </a:r>
            <a:endParaRPr sz="1800">
              <a:solidFill>
                <a:schemeClr val="dk1"/>
              </a:solidFill>
              <a:latin typeface="Helvetica Neue"/>
              <a:ea typeface="Helvetica Neue"/>
              <a:cs typeface="Helvetica Neue"/>
              <a:sym typeface="Helvetica Neue"/>
            </a:endParaRPr>
          </a:p>
          <a:p>
            <a:pPr indent="-342900" lvl="0" marL="457200" rtl="0" algn="l">
              <a:lnSpc>
                <a:spcPct val="115000"/>
              </a:lnSpc>
              <a:spcBef>
                <a:spcPts val="0"/>
              </a:spcBef>
              <a:spcAft>
                <a:spcPts val="0"/>
              </a:spcAft>
              <a:buClr>
                <a:schemeClr val="dk1"/>
              </a:buClr>
              <a:buSzPts val="1800"/>
              <a:buFont typeface="Helvetica Neue"/>
              <a:buChar char="●"/>
            </a:pPr>
            <a:r>
              <a:rPr lang="en-GB" sz="1800" u="sng">
                <a:solidFill>
                  <a:schemeClr val="dk1"/>
                </a:solidFill>
                <a:latin typeface="Helvetica Neue"/>
                <a:ea typeface="Helvetica Neue"/>
                <a:cs typeface="Helvetica Neue"/>
                <a:sym typeface="Helvetica Neue"/>
                <a:hlinkClick r:id="rId6">
                  <a:extLst>
                    <a:ext uri="{A12FA001-AC4F-418D-AE19-62706E023703}">
                      <ahyp:hlinkClr val="tx"/>
                    </a:ext>
                  </a:extLst>
                </a:hlinkClick>
              </a:rPr>
              <a:t>Plain Numbers report</a:t>
            </a:r>
            <a:endParaRPr sz="1800">
              <a:solidFill>
                <a:schemeClr val="dk1"/>
              </a:solidFill>
              <a:latin typeface="Helvetica Neue"/>
              <a:ea typeface="Helvetica Neue"/>
              <a:cs typeface="Helvetica Neue"/>
              <a:sym typeface="Helvetica Neue"/>
            </a:endParaRPr>
          </a:p>
          <a:p>
            <a:pPr indent="-342900" lvl="0" marL="457200" rtl="0" algn="l">
              <a:lnSpc>
                <a:spcPct val="115000"/>
              </a:lnSpc>
              <a:spcBef>
                <a:spcPts val="0"/>
              </a:spcBef>
              <a:spcAft>
                <a:spcPts val="0"/>
              </a:spcAft>
              <a:buClr>
                <a:schemeClr val="dk1"/>
              </a:buClr>
              <a:buSzPts val="1800"/>
              <a:buFont typeface="Helvetica Neue"/>
              <a:buChar char="●"/>
            </a:pPr>
            <a:r>
              <a:rPr lang="en-GB" sz="1800" u="sng">
                <a:solidFill>
                  <a:schemeClr val="dk1"/>
                </a:solidFill>
                <a:latin typeface="Helvetica Neue"/>
                <a:ea typeface="Helvetica Neue"/>
                <a:cs typeface="Helvetica Neue"/>
                <a:sym typeface="Helvetica Neue"/>
                <a:hlinkClick r:id="rId7">
                  <a:extLst>
                    <a:ext uri="{A12FA001-AC4F-418D-AE19-62706E023703}">
                      <ahyp:hlinkClr val="tx"/>
                    </a:ext>
                  </a:extLst>
                </a:hlinkClick>
              </a:rPr>
              <a:t>The difference between dyslexia and dyscalculia </a:t>
            </a:r>
            <a:endParaRPr sz="1800">
              <a:solidFill>
                <a:schemeClr val="dk1"/>
              </a:solidFill>
              <a:latin typeface="Helvetica Neue"/>
              <a:ea typeface="Helvetica Neue"/>
              <a:cs typeface="Helvetica Neue"/>
              <a:sym typeface="Helvetica Neue"/>
            </a:endParaRPr>
          </a:p>
          <a:p>
            <a:pPr indent="-342900" lvl="0" marL="457200" rtl="0" algn="l">
              <a:lnSpc>
                <a:spcPct val="115000"/>
              </a:lnSpc>
              <a:spcBef>
                <a:spcPts val="0"/>
              </a:spcBef>
              <a:spcAft>
                <a:spcPts val="0"/>
              </a:spcAft>
              <a:buClr>
                <a:schemeClr val="dk1"/>
              </a:buClr>
              <a:buSzPts val="1800"/>
              <a:buFont typeface="Helvetica Neue"/>
              <a:buChar char="●"/>
            </a:pPr>
            <a:r>
              <a:rPr lang="en-GB" sz="1800" u="sng">
                <a:solidFill>
                  <a:schemeClr val="dk1"/>
                </a:solidFill>
                <a:latin typeface="Helvetica Neue"/>
                <a:ea typeface="Helvetica Neue"/>
                <a:cs typeface="Helvetica Neue"/>
                <a:sym typeface="Helvetica Neue"/>
                <a:hlinkClick r:id="rId8">
                  <a:extLst>
                    <a:ext uri="{A12FA001-AC4F-418D-AE19-62706E023703}">
                      <ahyp:hlinkClr val="tx"/>
                    </a:ext>
                  </a:extLst>
                </a:hlinkClick>
              </a:rPr>
              <a:t>The Dyscalculia Network</a:t>
            </a:r>
            <a:endParaRPr sz="1800">
              <a:solidFill>
                <a:schemeClr val="dk1"/>
              </a:solidFill>
              <a:latin typeface="Helvetica Neue"/>
              <a:ea typeface="Helvetica Neue"/>
              <a:cs typeface="Helvetica Neue"/>
              <a:sym typeface="Helvetica Neue"/>
            </a:endParaRPr>
          </a:p>
          <a:p>
            <a:pPr indent="0" lvl="0" marL="457200" rtl="0" algn="l">
              <a:spcBef>
                <a:spcPts val="0"/>
              </a:spcBef>
              <a:spcAft>
                <a:spcPts val="0"/>
              </a:spcAft>
              <a:buNone/>
            </a:pPr>
            <a:r>
              <a:t/>
            </a:r>
            <a:endParaRPr sz="1800">
              <a:solidFill>
                <a:schemeClr val="dk1"/>
              </a:solidFill>
            </a:endParaRPr>
          </a:p>
          <a:p>
            <a:pPr indent="457200" lvl="0" marL="0" rtl="0" algn="l">
              <a:lnSpc>
                <a:spcPct val="115000"/>
              </a:lnSpc>
              <a:spcBef>
                <a:spcPts val="0"/>
              </a:spcBef>
              <a:spcAft>
                <a:spcPts val="0"/>
              </a:spcAft>
              <a:buNone/>
            </a:pPr>
            <a:r>
              <a:rPr lang="en-GB" sz="1800">
                <a:solidFill>
                  <a:schemeClr val="dk1"/>
                </a:solidFill>
                <a:latin typeface="Helvetica Neue"/>
                <a:ea typeface="Helvetica Neue"/>
                <a:cs typeface="Helvetica Neue"/>
                <a:sym typeface="Helvetica Neue"/>
              </a:rPr>
              <a:t>Follow us on Twitter: </a:t>
            </a:r>
            <a:endParaRPr sz="1100">
              <a:solidFill>
                <a:schemeClr val="dk1"/>
              </a:solidFill>
            </a:endParaRPr>
          </a:p>
          <a:p>
            <a:pPr indent="-254000" lvl="0" marL="711200" rtl="0" algn="l">
              <a:lnSpc>
                <a:spcPct val="115000"/>
              </a:lnSpc>
              <a:spcBef>
                <a:spcPts val="0"/>
              </a:spcBef>
              <a:spcAft>
                <a:spcPts val="0"/>
              </a:spcAft>
              <a:buClr>
                <a:schemeClr val="dk1"/>
              </a:buClr>
              <a:buSzPts val="1800"/>
              <a:buChar char="•"/>
            </a:pPr>
            <a:r>
              <a:rPr lang="en-GB" sz="1800">
                <a:solidFill>
                  <a:schemeClr val="dk1"/>
                </a:solidFill>
                <a:latin typeface="Helvetica Neue"/>
                <a:ea typeface="Helvetica Neue"/>
                <a:cs typeface="Helvetica Neue"/>
                <a:sym typeface="Helvetica Neue"/>
              </a:rPr>
              <a:t>@mcfadyen_jane</a:t>
            </a:r>
            <a:endParaRPr sz="1800">
              <a:solidFill>
                <a:schemeClr val="dk1"/>
              </a:solidFill>
              <a:latin typeface="Helvetica Neue"/>
              <a:ea typeface="Helvetica Neue"/>
              <a:cs typeface="Helvetica Neue"/>
              <a:sym typeface="Helvetica Neue"/>
            </a:endParaRPr>
          </a:p>
          <a:p>
            <a:pPr indent="-254000" lvl="0" marL="711200" rtl="0" algn="l">
              <a:lnSpc>
                <a:spcPct val="115000"/>
              </a:lnSpc>
              <a:spcBef>
                <a:spcPts val="0"/>
              </a:spcBef>
              <a:spcAft>
                <a:spcPts val="0"/>
              </a:spcAft>
              <a:buClr>
                <a:schemeClr val="dk1"/>
              </a:buClr>
              <a:buSzPts val="1800"/>
              <a:buChar char="•"/>
            </a:pPr>
            <a:r>
              <a:rPr lang="en-GB" sz="1800">
                <a:solidFill>
                  <a:schemeClr val="dk1"/>
                </a:solidFill>
                <a:latin typeface="Helvetica Neue"/>
                <a:ea typeface="Helvetica Neue"/>
                <a:cs typeface="Helvetica Neue"/>
                <a:sym typeface="Helvetica Neue"/>
              </a:rPr>
              <a:t>@LauraParkerUX</a:t>
            </a:r>
            <a:endParaRPr sz="1800">
              <a:solidFill>
                <a:schemeClr val="dk1"/>
              </a:solidFill>
              <a:latin typeface="Helvetica Neue"/>
              <a:ea typeface="Helvetica Neue"/>
              <a:cs typeface="Helvetica Neue"/>
              <a:sym typeface="Helvetica Neue"/>
            </a:endParaRPr>
          </a:p>
          <a:p>
            <a:pPr indent="-254000" lvl="0" marL="711200" rtl="0" algn="l">
              <a:lnSpc>
                <a:spcPct val="115000"/>
              </a:lnSpc>
              <a:spcBef>
                <a:spcPts val="0"/>
              </a:spcBef>
              <a:spcAft>
                <a:spcPts val="0"/>
              </a:spcAft>
              <a:buClr>
                <a:schemeClr val="dk1"/>
              </a:buClr>
              <a:buSzPts val="1800"/>
              <a:buChar char="•"/>
            </a:pPr>
            <a:r>
              <a:rPr lang="en-GB" sz="1800">
                <a:solidFill>
                  <a:schemeClr val="dk1"/>
                </a:solidFill>
                <a:latin typeface="Helvetica Neue"/>
                <a:ea typeface="Helvetica Neue"/>
                <a:cs typeface="Helvetica Neue"/>
                <a:sym typeface="Helvetica Neue"/>
              </a:rPr>
              <a:t>@GirlCalledMalic</a:t>
            </a:r>
            <a:endParaRPr b="1" sz="2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3"/>
          <p:cNvSpPr txBox="1"/>
          <p:nvPr>
            <p:ph type="title"/>
          </p:nvPr>
        </p:nvSpPr>
        <p:spPr>
          <a:xfrm>
            <a:off x="508500" y="0"/>
            <a:ext cx="8127000" cy="4628400"/>
          </a:xfrm>
          <a:prstGeom prst="rect">
            <a:avLst/>
          </a:prstGeom>
          <a:noFill/>
          <a:ln>
            <a:noFill/>
          </a:ln>
        </p:spPr>
        <p:txBody>
          <a:bodyPr anchorCtr="0" anchor="ctr" bIns="20575" lIns="20575" spcFirstLastPara="1" rIns="20575" wrap="square" tIns="20575">
            <a:noAutofit/>
          </a:bodyPr>
          <a:lstStyle/>
          <a:p>
            <a:pPr indent="0" lvl="0" marL="0" marR="0" rtl="0" algn="l">
              <a:lnSpc>
                <a:spcPct val="100000"/>
              </a:lnSpc>
              <a:spcBef>
                <a:spcPts val="0"/>
              </a:spcBef>
              <a:spcAft>
                <a:spcPts val="0"/>
              </a:spcAft>
              <a:buClr>
                <a:schemeClr val="dk1"/>
              </a:buClr>
              <a:buSzPts val="1100"/>
              <a:buFont typeface="Arial"/>
              <a:buNone/>
            </a:pPr>
            <a:r>
              <a:rPr lang="en-GB" sz="4000">
                <a:latin typeface="Helvetica Neue"/>
                <a:ea typeface="Helvetica Neue"/>
                <a:cs typeface="Helvetica Neue"/>
                <a:sym typeface="Helvetica Neue"/>
              </a:rPr>
              <a:t>Hello everybody</a:t>
            </a:r>
            <a:endParaRPr sz="4000">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100"/>
              <a:buFont typeface="Arial"/>
              <a:buNone/>
            </a:pPr>
            <a:r>
              <a:t/>
            </a:r>
            <a:endParaRPr sz="4000">
              <a:latin typeface="Helvetica Neue"/>
              <a:ea typeface="Helvetica Neue"/>
              <a:cs typeface="Helvetica Neue"/>
              <a:sym typeface="Helvetica Neue"/>
            </a:endParaRPr>
          </a:p>
        </p:txBody>
      </p:sp>
      <p:grpSp>
        <p:nvGrpSpPr>
          <p:cNvPr descr="Wave Gesture outline" id="52" name="Google Shape;52;p13"/>
          <p:cNvGrpSpPr/>
          <p:nvPr/>
        </p:nvGrpSpPr>
        <p:grpSpPr>
          <a:xfrm>
            <a:off x="5022997" y="1256326"/>
            <a:ext cx="1246799" cy="1516770"/>
            <a:chOff x="8509363" y="2246301"/>
            <a:chExt cx="1662399" cy="2022360"/>
          </a:xfrm>
        </p:grpSpPr>
        <p:sp>
          <p:nvSpPr>
            <p:cNvPr id="53" name="Google Shape;53;p13"/>
            <p:cNvSpPr/>
            <p:nvPr/>
          </p:nvSpPr>
          <p:spPr>
            <a:xfrm>
              <a:off x="8509363" y="2338164"/>
              <a:ext cx="1662399" cy="1930497"/>
            </a:xfrm>
            <a:custGeom>
              <a:rect b="b" l="l" r="r" t="t"/>
              <a:pathLst>
                <a:path extrusionOk="0" h="1930497" w="1662399">
                  <a:moveTo>
                    <a:pt x="1483017" y="1326001"/>
                  </a:moveTo>
                  <a:cubicBezTo>
                    <a:pt x="1564108" y="1163819"/>
                    <a:pt x="1571480" y="981979"/>
                    <a:pt x="1571480" y="822254"/>
                  </a:cubicBezTo>
                  <a:lnTo>
                    <a:pt x="1571480" y="809968"/>
                  </a:lnTo>
                  <a:cubicBezTo>
                    <a:pt x="1571480" y="699389"/>
                    <a:pt x="1573937" y="583896"/>
                    <a:pt x="1615711" y="542122"/>
                  </a:cubicBezTo>
                  <a:cubicBezTo>
                    <a:pt x="1662400" y="490518"/>
                    <a:pt x="1657485" y="414342"/>
                    <a:pt x="1605882" y="367653"/>
                  </a:cubicBezTo>
                  <a:cubicBezTo>
                    <a:pt x="1605882" y="367653"/>
                    <a:pt x="1605882" y="367653"/>
                    <a:pt x="1605882" y="367653"/>
                  </a:cubicBezTo>
                  <a:cubicBezTo>
                    <a:pt x="1581309" y="345537"/>
                    <a:pt x="1546907" y="333251"/>
                    <a:pt x="1512505" y="335708"/>
                  </a:cubicBezTo>
                  <a:cubicBezTo>
                    <a:pt x="1480560" y="338165"/>
                    <a:pt x="1451072" y="352909"/>
                    <a:pt x="1431414" y="375025"/>
                  </a:cubicBezTo>
                  <a:cubicBezTo>
                    <a:pt x="1345408" y="465945"/>
                    <a:pt x="1286433" y="625670"/>
                    <a:pt x="1271689" y="790309"/>
                  </a:cubicBezTo>
                  <a:cubicBezTo>
                    <a:pt x="1271689" y="790309"/>
                    <a:pt x="1271689" y="790309"/>
                    <a:pt x="1271689" y="790309"/>
                  </a:cubicBezTo>
                  <a:cubicBezTo>
                    <a:pt x="1271689" y="790309"/>
                    <a:pt x="1271689" y="790309"/>
                    <a:pt x="1271689" y="790309"/>
                  </a:cubicBezTo>
                  <a:cubicBezTo>
                    <a:pt x="1234829" y="753450"/>
                    <a:pt x="1200427" y="714133"/>
                    <a:pt x="1168482" y="669901"/>
                  </a:cubicBezTo>
                  <a:lnTo>
                    <a:pt x="1148824" y="645328"/>
                  </a:lnTo>
                  <a:lnTo>
                    <a:pt x="962069" y="87521"/>
                  </a:lnTo>
                  <a:cubicBezTo>
                    <a:pt x="939953" y="21173"/>
                    <a:pt x="866234" y="-15686"/>
                    <a:pt x="799887" y="6430"/>
                  </a:cubicBezTo>
                  <a:cubicBezTo>
                    <a:pt x="763027" y="18716"/>
                    <a:pt x="733539" y="45746"/>
                    <a:pt x="721253" y="82606"/>
                  </a:cubicBezTo>
                  <a:cubicBezTo>
                    <a:pt x="711424" y="112094"/>
                    <a:pt x="708966" y="144038"/>
                    <a:pt x="721253" y="175983"/>
                  </a:cubicBezTo>
                  <a:lnTo>
                    <a:pt x="851490" y="566695"/>
                  </a:lnTo>
                  <a:cubicBezTo>
                    <a:pt x="851490" y="566695"/>
                    <a:pt x="851490" y="566695"/>
                    <a:pt x="851490" y="566695"/>
                  </a:cubicBezTo>
                  <a:cubicBezTo>
                    <a:pt x="851490" y="566695"/>
                    <a:pt x="851490" y="566695"/>
                    <a:pt x="851490" y="566695"/>
                  </a:cubicBezTo>
                  <a:lnTo>
                    <a:pt x="586101" y="153868"/>
                  </a:lnTo>
                  <a:cubicBezTo>
                    <a:pt x="571357" y="129295"/>
                    <a:pt x="546784" y="109636"/>
                    <a:pt x="519754" y="97350"/>
                  </a:cubicBezTo>
                  <a:cubicBezTo>
                    <a:pt x="453407" y="72777"/>
                    <a:pt x="379688" y="107179"/>
                    <a:pt x="355115" y="175983"/>
                  </a:cubicBezTo>
                  <a:cubicBezTo>
                    <a:pt x="352657" y="185813"/>
                    <a:pt x="350200" y="195642"/>
                    <a:pt x="347743" y="203014"/>
                  </a:cubicBezTo>
                  <a:cubicBezTo>
                    <a:pt x="345285" y="234959"/>
                    <a:pt x="352657" y="266904"/>
                    <a:pt x="369859" y="291477"/>
                  </a:cubicBezTo>
                  <a:lnTo>
                    <a:pt x="615589" y="674816"/>
                  </a:lnTo>
                  <a:cubicBezTo>
                    <a:pt x="615589" y="674816"/>
                    <a:pt x="615589" y="674816"/>
                    <a:pt x="615589" y="674816"/>
                  </a:cubicBezTo>
                  <a:cubicBezTo>
                    <a:pt x="615589" y="674816"/>
                    <a:pt x="615589" y="674816"/>
                    <a:pt x="615589" y="674816"/>
                  </a:cubicBezTo>
                  <a:lnTo>
                    <a:pt x="308426" y="397141"/>
                  </a:lnTo>
                  <a:cubicBezTo>
                    <a:pt x="256823" y="347995"/>
                    <a:pt x="175732" y="350452"/>
                    <a:pt x="126586" y="404513"/>
                  </a:cubicBezTo>
                  <a:cubicBezTo>
                    <a:pt x="77439" y="458573"/>
                    <a:pt x="79897" y="537207"/>
                    <a:pt x="133957" y="586353"/>
                  </a:cubicBezTo>
                  <a:cubicBezTo>
                    <a:pt x="133957" y="586353"/>
                    <a:pt x="136415" y="586353"/>
                    <a:pt x="136415" y="588810"/>
                  </a:cubicBezTo>
                  <a:lnTo>
                    <a:pt x="485352" y="910717"/>
                  </a:lnTo>
                  <a:cubicBezTo>
                    <a:pt x="485352" y="910717"/>
                    <a:pt x="485352" y="910717"/>
                    <a:pt x="485352" y="910717"/>
                  </a:cubicBezTo>
                  <a:lnTo>
                    <a:pt x="190475" y="763279"/>
                  </a:lnTo>
                  <a:cubicBezTo>
                    <a:pt x="163445" y="748535"/>
                    <a:pt x="129043" y="743621"/>
                    <a:pt x="99555" y="750992"/>
                  </a:cubicBezTo>
                  <a:cubicBezTo>
                    <a:pt x="30751" y="768194"/>
                    <a:pt x="-13481" y="836998"/>
                    <a:pt x="3720" y="905802"/>
                  </a:cubicBezTo>
                  <a:cubicBezTo>
                    <a:pt x="6178" y="915632"/>
                    <a:pt x="8635" y="923004"/>
                    <a:pt x="13550" y="932833"/>
                  </a:cubicBezTo>
                  <a:cubicBezTo>
                    <a:pt x="28293" y="959863"/>
                    <a:pt x="50409" y="981979"/>
                    <a:pt x="77439" y="994265"/>
                  </a:cubicBezTo>
                  <a:lnTo>
                    <a:pt x="436206" y="1173649"/>
                  </a:lnTo>
                  <a:lnTo>
                    <a:pt x="450949" y="1198222"/>
                  </a:lnTo>
                  <a:cubicBezTo>
                    <a:pt x="642619" y="1480811"/>
                    <a:pt x="812173" y="1620878"/>
                    <a:pt x="954697" y="1620878"/>
                  </a:cubicBezTo>
                  <a:lnTo>
                    <a:pt x="1151281" y="1930498"/>
                  </a:lnTo>
                  <a:lnTo>
                    <a:pt x="1193055" y="1903468"/>
                  </a:lnTo>
                  <a:lnTo>
                    <a:pt x="989099" y="1581561"/>
                  </a:lnTo>
                  <a:cubicBezTo>
                    <a:pt x="984184" y="1574189"/>
                    <a:pt x="974355" y="1569274"/>
                    <a:pt x="966983" y="1569274"/>
                  </a:cubicBezTo>
                  <a:cubicBezTo>
                    <a:pt x="880978" y="1576646"/>
                    <a:pt x="728625" y="1512756"/>
                    <a:pt x="492724" y="1168734"/>
                  </a:cubicBezTo>
                  <a:lnTo>
                    <a:pt x="473065" y="1139246"/>
                  </a:lnTo>
                  <a:cubicBezTo>
                    <a:pt x="470608" y="1134332"/>
                    <a:pt x="468151" y="1131874"/>
                    <a:pt x="463236" y="1129417"/>
                  </a:cubicBezTo>
                  <a:lnTo>
                    <a:pt x="97098" y="945119"/>
                  </a:lnTo>
                  <a:cubicBezTo>
                    <a:pt x="82354" y="937747"/>
                    <a:pt x="70068" y="925461"/>
                    <a:pt x="60238" y="910717"/>
                  </a:cubicBezTo>
                  <a:cubicBezTo>
                    <a:pt x="38123" y="871400"/>
                    <a:pt x="52866" y="822254"/>
                    <a:pt x="92183" y="802596"/>
                  </a:cubicBezTo>
                  <a:cubicBezTo>
                    <a:pt x="102012" y="797681"/>
                    <a:pt x="109384" y="795224"/>
                    <a:pt x="119214" y="792767"/>
                  </a:cubicBezTo>
                  <a:cubicBezTo>
                    <a:pt x="136415" y="790309"/>
                    <a:pt x="153616" y="792767"/>
                    <a:pt x="168360" y="802596"/>
                  </a:cubicBezTo>
                  <a:lnTo>
                    <a:pt x="620503" y="1033582"/>
                  </a:lnTo>
                  <a:cubicBezTo>
                    <a:pt x="632790" y="1038497"/>
                    <a:pt x="647534" y="1033582"/>
                    <a:pt x="652448" y="1023753"/>
                  </a:cubicBezTo>
                  <a:cubicBezTo>
                    <a:pt x="657363" y="1013924"/>
                    <a:pt x="654906" y="1001637"/>
                    <a:pt x="647534" y="994265"/>
                  </a:cubicBezTo>
                  <a:lnTo>
                    <a:pt x="165902" y="551951"/>
                  </a:lnTo>
                  <a:cubicBezTo>
                    <a:pt x="133957" y="522463"/>
                    <a:pt x="131500" y="470860"/>
                    <a:pt x="160988" y="438915"/>
                  </a:cubicBezTo>
                  <a:cubicBezTo>
                    <a:pt x="178189" y="419256"/>
                    <a:pt x="205219" y="409427"/>
                    <a:pt x="232250" y="414342"/>
                  </a:cubicBezTo>
                  <a:cubicBezTo>
                    <a:pt x="249451" y="416799"/>
                    <a:pt x="264194" y="424171"/>
                    <a:pt x="276481" y="436458"/>
                  </a:cubicBezTo>
                  <a:lnTo>
                    <a:pt x="721253" y="844370"/>
                  </a:lnTo>
                  <a:cubicBezTo>
                    <a:pt x="731082" y="854199"/>
                    <a:pt x="745826" y="851742"/>
                    <a:pt x="755655" y="841913"/>
                  </a:cubicBezTo>
                  <a:cubicBezTo>
                    <a:pt x="763027" y="834541"/>
                    <a:pt x="765484" y="822254"/>
                    <a:pt x="758112" y="812425"/>
                  </a:cubicBezTo>
                  <a:lnTo>
                    <a:pt x="406718" y="261989"/>
                  </a:lnTo>
                  <a:cubicBezTo>
                    <a:pt x="382145" y="225130"/>
                    <a:pt x="394432" y="175983"/>
                    <a:pt x="431291" y="151410"/>
                  </a:cubicBezTo>
                  <a:cubicBezTo>
                    <a:pt x="468151" y="126837"/>
                    <a:pt x="517297" y="139124"/>
                    <a:pt x="541870" y="175983"/>
                  </a:cubicBezTo>
                  <a:lnTo>
                    <a:pt x="917837" y="760822"/>
                  </a:lnTo>
                  <a:cubicBezTo>
                    <a:pt x="925209" y="773108"/>
                    <a:pt x="939953" y="775565"/>
                    <a:pt x="952239" y="768194"/>
                  </a:cubicBezTo>
                  <a:cubicBezTo>
                    <a:pt x="962069" y="763279"/>
                    <a:pt x="966983" y="750992"/>
                    <a:pt x="962069" y="738706"/>
                  </a:cubicBezTo>
                  <a:lnTo>
                    <a:pt x="767942" y="156325"/>
                  </a:lnTo>
                  <a:cubicBezTo>
                    <a:pt x="763027" y="141581"/>
                    <a:pt x="760570" y="121923"/>
                    <a:pt x="765484" y="107179"/>
                  </a:cubicBezTo>
                  <a:cubicBezTo>
                    <a:pt x="777771" y="65405"/>
                    <a:pt x="822002" y="40832"/>
                    <a:pt x="863777" y="53118"/>
                  </a:cubicBezTo>
                  <a:cubicBezTo>
                    <a:pt x="873606" y="55576"/>
                    <a:pt x="883435" y="60490"/>
                    <a:pt x="890807" y="65405"/>
                  </a:cubicBezTo>
                  <a:cubicBezTo>
                    <a:pt x="903093" y="75234"/>
                    <a:pt x="912923" y="89978"/>
                    <a:pt x="920294" y="107179"/>
                  </a:cubicBezTo>
                  <a:lnTo>
                    <a:pt x="1104592" y="664987"/>
                  </a:lnTo>
                  <a:lnTo>
                    <a:pt x="1109507" y="672359"/>
                  </a:lnTo>
                  <a:lnTo>
                    <a:pt x="1131623" y="699389"/>
                  </a:lnTo>
                  <a:cubicBezTo>
                    <a:pt x="1175854" y="758364"/>
                    <a:pt x="1225000" y="812425"/>
                    <a:pt x="1279061" y="864028"/>
                  </a:cubicBezTo>
                  <a:cubicBezTo>
                    <a:pt x="1288890" y="873858"/>
                    <a:pt x="1303634" y="873858"/>
                    <a:pt x="1313463" y="864028"/>
                  </a:cubicBezTo>
                  <a:cubicBezTo>
                    <a:pt x="1318378" y="859114"/>
                    <a:pt x="1320835" y="854199"/>
                    <a:pt x="1320835" y="846827"/>
                  </a:cubicBezTo>
                  <a:cubicBezTo>
                    <a:pt x="1323292" y="677273"/>
                    <a:pt x="1382267" y="500347"/>
                    <a:pt x="1468273" y="406970"/>
                  </a:cubicBezTo>
                  <a:cubicBezTo>
                    <a:pt x="1480560" y="392226"/>
                    <a:pt x="1497761" y="384854"/>
                    <a:pt x="1514962" y="382397"/>
                  </a:cubicBezTo>
                  <a:cubicBezTo>
                    <a:pt x="1537078" y="382397"/>
                    <a:pt x="1556736" y="387312"/>
                    <a:pt x="1571480" y="402055"/>
                  </a:cubicBezTo>
                  <a:cubicBezTo>
                    <a:pt x="1600967" y="429086"/>
                    <a:pt x="1605882" y="475774"/>
                    <a:pt x="1578852" y="507719"/>
                  </a:cubicBezTo>
                  <a:cubicBezTo>
                    <a:pt x="1524791" y="564237"/>
                    <a:pt x="1522334" y="677273"/>
                    <a:pt x="1522334" y="809968"/>
                  </a:cubicBezTo>
                  <a:lnTo>
                    <a:pt x="1522334" y="822254"/>
                  </a:lnTo>
                  <a:cubicBezTo>
                    <a:pt x="1522334" y="979522"/>
                    <a:pt x="1514962" y="1161362"/>
                    <a:pt x="1433871" y="1316172"/>
                  </a:cubicBezTo>
                  <a:cubicBezTo>
                    <a:pt x="1428956" y="1323544"/>
                    <a:pt x="1428956" y="1333373"/>
                    <a:pt x="1433871" y="1340745"/>
                  </a:cubicBezTo>
                  <a:lnTo>
                    <a:pt x="1620626" y="1635622"/>
                  </a:lnTo>
                  <a:lnTo>
                    <a:pt x="1662400" y="1608591"/>
                  </a:lnTo>
                  <a:lnTo>
                    <a:pt x="1483017" y="1326001"/>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4" name="Google Shape;54;p13"/>
            <p:cNvSpPr/>
            <p:nvPr/>
          </p:nvSpPr>
          <p:spPr>
            <a:xfrm>
              <a:off x="9645900" y="2246301"/>
              <a:ext cx="307162" cy="378424"/>
            </a:xfrm>
            <a:custGeom>
              <a:rect b="b" l="l" r="r" t="t"/>
              <a:pathLst>
                <a:path extrusionOk="0" h="378424" w="307162">
                  <a:moveTo>
                    <a:pt x="142524" y="147438"/>
                  </a:moveTo>
                  <a:cubicBezTo>
                    <a:pt x="184298" y="189212"/>
                    <a:pt x="213785" y="240816"/>
                    <a:pt x="235901" y="294876"/>
                  </a:cubicBezTo>
                  <a:cubicBezTo>
                    <a:pt x="245730" y="321907"/>
                    <a:pt x="253102" y="351394"/>
                    <a:pt x="258017" y="378425"/>
                  </a:cubicBezTo>
                  <a:lnTo>
                    <a:pt x="307163" y="371053"/>
                  </a:lnTo>
                  <a:cubicBezTo>
                    <a:pt x="280133" y="206413"/>
                    <a:pt x="172011" y="68804"/>
                    <a:pt x="19658" y="0"/>
                  </a:cubicBezTo>
                  <a:lnTo>
                    <a:pt x="0" y="44231"/>
                  </a:lnTo>
                  <a:cubicBezTo>
                    <a:pt x="54061" y="71262"/>
                    <a:pt x="100749" y="105664"/>
                    <a:pt x="142524" y="147438"/>
                  </a:cubicBezTo>
                  <a:lnTo>
                    <a:pt x="142524" y="147438"/>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5" name="Google Shape;55;p13"/>
            <p:cNvSpPr/>
            <p:nvPr/>
          </p:nvSpPr>
          <p:spPr>
            <a:xfrm>
              <a:off x="9589382" y="2376538"/>
              <a:ext cx="228529" cy="275217"/>
            </a:xfrm>
            <a:custGeom>
              <a:rect b="b" l="l" r="r" t="t"/>
              <a:pathLst>
                <a:path extrusionOk="0" h="275217" w="228529">
                  <a:moveTo>
                    <a:pt x="98292" y="113036"/>
                  </a:moveTo>
                  <a:cubicBezTo>
                    <a:pt x="125322" y="142524"/>
                    <a:pt x="147438" y="176926"/>
                    <a:pt x="162182" y="216243"/>
                  </a:cubicBezTo>
                  <a:cubicBezTo>
                    <a:pt x="169554" y="235901"/>
                    <a:pt x="174469" y="255560"/>
                    <a:pt x="179383" y="275218"/>
                  </a:cubicBezTo>
                  <a:lnTo>
                    <a:pt x="228529" y="267846"/>
                  </a:lnTo>
                  <a:cubicBezTo>
                    <a:pt x="223615" y="245730"/>
                    <a:pt x="218700" y="221157"/>
                    <a:pt x="208871" y="201499"/>
                  </a:cubicBezTo>
                  <a:cubicBezTo>
                    <a:pt x="191670" y="157267"/>
                    <a:pt x="167097" y="115493"/>
                    <a:pt x="132694" y="81091"/>
                  </a:cubicBezTo>
                  <a:cubicBezTo>
                    <a:pt x="100749" y="46689"/>
                    <a:pt x="61433" y="19658"/>
                    <a:pt x="19658" y="0"/>
                  </a:cubicBezTo>
                  <a:lnTo>
                    <a:pt x="0" y="44231"/>
                  </a:lnTo>
                  <a:cubicBezTo>
                    <a:pt x="36860" y="61433"/>
                    <a:pt x="68804" y="83548"/>
                    <a:pt x="98292" y="113036"/>
                  </a:cubicBezTo>
                  <a:lnTo>
                    <a:pt x="98292" y="113036"/>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6" name="Google Shape;56;p13"/>
            <p:cNvSpPr/>
            <p:nvPr/>
          </p:nvSpPr>
          <p:spPr>
            <a:xfrm>
              <a:off x="8628576" y="3627306"/>
              <a:ext cx="309620" cy="375967"/>
            </a:xfrm>
            <a:custGeom>
              <a:rect b="b" l="l" r="r" t="t"/>
              <a:pathLst>
                <a:path extrusionOk="0" h="375967" w="309620">
                  <a:moveTo>
                    <a:pt x="164639" y="230987"/>
                  </a:moveTo>
                  <a:cubicBezTo>
                    <a:pt x="125322" y="189212"/>
                    <a:pt x="90920" y="137609"/>
                    <a:pt x="71262" y="83548"/>
                  </a:cubicBezTo>
                  <a:cubicBezTo>
                    <a:pt x="61433" y="56518"/>
                    <a:pt x="54061" y="27030"/>
                    <a:pt x="49146" y="0"/>
                  </a:cubicBezTo>
                  <a:lnTo>
                    <a:pt x="0" y="7372"/>
                  </a:lnTo>
                  <a:cubicBezTo>
                    <a:pt x="4915" y="39317"/>
                    <a:pt x="14744" y="71262"/>
                    <a:pt x="27030" y="100749"/>
                  </a:cubicBezTo>
                  <a:cubicBezTo>
                    <a:pt x="73719" y="223615"/>
                    <a:pt x="169554" y="324364"/>
                    <a:pt x="289962" y="375967"/>
                  </a:cubicBezTo>
                  <a:lnTo>
                    <a:pt x="309620" y="331736"/>
                  </a:lnTo>
                  <a:cubicBezTo>
                    <a:pt x="253102" y="307163"/>
                    <a:pt x="203956" y="275218"/>
                    <a:pt x="164639" y="230987"/>
                  </a:cubicBezTo>
                  <a:lnTo>
                    <a:pt x="164639" y="230987"/>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57" name="Google Shape;57;p13"/>
            <p:cNvSpPr/>
            <p:nvPr/>
          </p:nvSpPr>
          <p:spPr>
            <a:xfrm>
              <a:off x="8763728" y="3602733"/>
              <a:ext cx="228529" cy="275217"/>
            </a:xfrm>
            <a:custGeom>
              <a:rect b="b" l="l" r="r" t="t"/>
              <a:pathLst>
                <a:path extrusionOk="0" h="275217" w="228529">
                  <a:moveTo>
                    <a:pt x="130237" y="162182"/>
                  </a:moveTo>
                  <a:cubicBezTo>
                    <a:pt x="103207" y="132694"/>
                    <a:pt x="81091" y="98292"/>
                    <a:pt x="66347" y="58975"/>
                  </a:cubicBezTo>
                  <a:cubicBezTo>
                    <a:pt x="58975" y="39317"/>
                    <a:pt x="54061" y="19658"/>
                    <a:pt x="49146" y="0"/>
                  </a:cubicBezTo>
                  <a:lnTo>
                    <a:pt x="0" y="7372"/>
                  </a:lnTo>
                  <a:cubicBezTo>
                    <a:pt x="4915" y="29488"/>
                    <a:pt x="9829" y="54061"/>
                    <a:pt x="19658" y="73719"/>
                  </a:cubicBezTo>
                  <a:cubicBezTo>
                    <a:pt x="36860" y="117950"/>
                    <a:pt x="61433" y="159725"/>
                    <a:pt x="95835" y="194127"/>
                  </a:cubicBezTo>
                  <a:cubicBezTo>
                    <a:pt x="127780" y="228529"/>
                    <a:pt x="167097" y="255560"/>
                    <a:pt x="208871" y="275218"/>
                  </a:cubicBezTo>
                  <a:lnTo>
                    <a:pt x="228529" y="230987"/>
                  </a:lnTo>
                  <a:cubicBezTo>
                    <a:pt x="189212" y="213785"/>
                    <a:pt x="157267" y="189212"/>
                    <a:pt x="130237" y="162182"/>
                  </a:cubicBezTo>
                  <a:lnTo>
                    <a:pt x="130237" y="162182"/>
                  </a:lnTo>
                  <a:close/>
                </a:path>
              </a:pathLst>
            </a:custGeom>
            <a:solidFill>
              <a:schemeClr val="dk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508500" y="0"/>
            <a:ext cx="8295900" cy="4628400"/>
          </a:xfrm>
          <a:prstGeom prst="rect">
            <a:avLst/>
          </a:prstGeom>
          <a:noFill/>
          <a:ln>
            <a:noFill/>
          </a:ln>
        </p:spPr>
        <p:txBody>
          <a:bodyPr anchorCtr="0" anchor="ctr" bIns="20575" lIns="20575" spcFirstLastPara="1" rIns="20575" wrap="square" tIns="20575">
            <a:noAutofit/>
          </a:bodyPr>
          <a:lstStyle/>
          <a:p>
            <a:pPr indent="0" lvl="0" marL="0" rtl="0" algn="l">
              <a:spcBef>
                <a:spcPts val="0"/>
              </a:spcBef>
              <a:spcAft>
                <a:spcPts val="0"/>
              </a:spcAft>
              <a:buClr>
                <a:schemeClr val="dk1"/>
              </a:buClr>
              <a:buFont typeface="Arial"/>
              <a:buNone/>
            </a:pPr>
            <a:r>
              <a:rPr lang="en-GB" sz="3600">
                <a:solidFill>
                  <a:schemeClr val="dk1"/>
                </a:solidFill>
                <a:latin typeface="Helvetica Neue"/>
                <a:ea typeface="Helvetica Neue"/>
                <a:cs typeface="Helvetica Neue"/>
                <a:sym typeface="Helvetica Neue"/>
              </a:rPr>
              <a:t>“I have dyscalculia so I need to check the numbers I enter at least twice. This makes me feel nervous on your website.”</a:t>
            </a:r>
            <a:endParaRPr sz="4000">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508500" y="0"/>
            <a:ext cx="8295900" cy="4628400"/>
          </a:xfrm>
          <a:prstGeom prst="rect">
            <a:avLst/>
          </a:prstGeom>
          <a:noFill/>
          <a:ln>
            <a:noFill/>
          </a:ln>
        </p:spPr>
        <p:txBody>
          <a:bodyPr anchorCtr="0" anchor="ctr" bIns="20575" lIns="20575" spcFirstLastPara="1" rIns="20575" wrap="square" tIns="20575">
            <a:noAutofit/>
          </a:bodyPr>
          <a:lstStyle/>
          <a:p>
            <a:pPr indent="0" lvl="0" marL="0" rtl="0" algn="l">
              <a:spcBef>
                <a:spcPts val="0"/>
              </a:spcBef>
              <a:spcAft>
                <a:spcPts val="0"/>
              </a:spcAft>
              <a:buClr>
                <a:schemeClr val="dk1"/>
              </a:buClr>
              <a:buFont typeface="Arial"/>
              <a:buNone/>
            </a:pPr>
            <a:r>
              <a:rPr lang="en-GB" sz="3600">
                <a:solidFill>
                  <a:schemeClr val="dk1"/>
                </a:solidFill>
                <a:latin typeface="Helvetica Neue"/>
                <a:ea typeface="Helvetica Neue"/>
                <a:cs typeface="Helvetica Neue"/>
                <a:sym typeface="Helvetica Neue"/>
              </a:rPr>
              <a:t>“</a:t>
            </a:r>
            <a:r>
              <a:rPr lang="en-GB" sz="3600">
                <a:solidFill>
                  <a:schemeClr val="dk1"/>
                </a:solidFill>
                <a:latin typeface="Helvetica Neue"/>
                <a:ea typeface="Helvetica Neue"/>
                <a:cs typeface="Helvetica Neue"/>
                <a:sym typeface="Helvetica Neue"/>
              </a:rPr>
              <a:t>I am dyscalculic, so figures and number calculations are challenging. I have just about come to terms with dealing with HMRC through the internet and have all my codes filed carefully and readily to hand. I dread yet another layer of 'security' being added.</a:t>
            </a:r>
            <a:r>
              <a:rPr lang="en-GB" sz="3600">
                <a:solidFill>
                  <a:schemeClr val="dk1"/>
                </a:solidFill>
                <a:latin typeface="Helvetica Neue"/>
                <a:ea typeface="Helvetica Neue"/>
                <a:cs typeface="Helvetica Neue"/>
                <a:sym typeface="Helvetica Neue"/>
              </a:rPr>
              <a:t>”</a:t>
            </a:r>
            <a:endParaRPr sz="4000">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508500" y="0"/>
            <a:ext cx="8295900" cy="4628400"/>
          </a:xfrm>
          <a:prstGeom prst="rect">
            <a:avLst/>
          </a:prstGeom>
          <a:noFill/>
          <a:ln>
            <a:noFill/>
          </a:ln>
        </p:spPr>
        <p:txBody>
          <a:bodyPr anchorCtr="0" anchor="ctr" bIns="20575" lIns="20575" spcFirstLastPara="1" rIns="20575" wrap="square" tIns="20575">
            <a:noAutofit/>
          </a:bodyPr>
          <a:lstStyle/>
          <a:p>
            <a:pPr indent="0" lvl="0" marL="0" marR="0" rtl="0" algn="l">
              <a:lnSpc>
                <a:spcPct val="100000"/>
              </a:lnSpc>
              <a:spcBef>
                <a:spcPts val="0"/>
              </a:spcBef>
              <a:spcAft>
                <a:spcPts val="0"/>
              </a:spcAft>
              <a:buClr>
                <a:schemeClr val="dk1"/>
              </a:buClr>
              <a:buSzPts val="1100"/>
              <a:buFont typeface="Arial"/>
              <a:buNone/>
            </a:pPr>
            <a:r>
              <a:rPr b="1" lang="en-GB" sz="4000">
                <a:latin typeface="Helvetica Neue"/>
                <a:ea typeface="Helvetica Neue"/>
                <a:cs typeface="Helvetica Neue"/>
                <a:sym typeface="Helvetica Neue"/>
              </a:rPr>
              <a:t>Living with dyscalculia</a:t>
            </a:r>
            <a:endParaRPr b="1" sz="4000">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100"/>
              <a:buFont typeface="Arial"/>
              <a:buNone/>
            </a:pPr>
            <a:r>
              <a:rPr lang="en-GB" sz="2800">
                <a:latin typeface="Helvetica Neue"/>
                <a:ea typeface="Helvetica Neue"/>
                <a:cs typeface="Helvetica Neue"/>
                <a:sym typeface="Helvetica Neue"/>
              </a:rPr>
              <a:t>Low confidence </a:t>
            </a:r>
            <a:r>
              <a:rPr lang="en-GB" sz="2800">
                <a:latin typeface="Helvetica Neue"/>
                <a:ea typeface="Helvetica Neue"/>
                <a:cs typeface="Helvetica Neue"/>
                <a:sym typeface="Helvetica Neue"/>
              </a:rPr>
              <a:t>with</a:t>
            </a:r>
            <a:r>
              <a:rPr lang="en-GB" sz="2800">
                <a:latin typeface="Helvetica Neue"/>
                <a:ea typeface="Helvetica Neue"/>
                <a:cs typeface="Helvetica Neue"/>
                <a:sym typeface="Helvetica Neue"/>
              </a:rPr>
              <a:t> numbers gets in the way </a:t>
            </a:r>
            <a:endParaRPr sz="2800">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508500" y="0"/>
            <a:ext cx="8127000" cy="4628400"/>
          </a:xfrm>
          <a:prstGeom prst="rect">
            <a:avLst/>
          </a:prstGeom>
          <a:noFill/>
          <a:ln>
            <a:noFill/>
          </a:ln>
        </p:spPr>
        <p:txBody>
          <a:bodyPr anchorCtr="0" anchor="ctr" bIns="20575" lIns="20575" spcFirstLastPara="1" rIns="20575" wrap="square" tIns="20575">
            <a:noAutofit/>
          </a:bodyPr>
          <a:lstStyle/>
          <a:p>
            <a:pPr indent="0" lvl="0" marL="0" rtl="0" algn="l">
              <a:spcBef>
                <a:spcPts val="0"/>
              </a:spcBef>
              <a:spcAft>
                <a:spcPts val="0"/>
              </a:spcAft>
              <a:buClr>
                <a:schemeClr val="dk1"/>
              </a:buClr>
              <a:buFont typeface="Arial"/>
              <a:buNone/>
            </a:pPr>
            <a:r>
              <a:rPr b="1" lang="en-GB" sz="3500">
                <a:latin typeface="Helvetica Neue"/>
                <a:ea typeface="Helvetica Neue"/>
                <a:cs typeface="Helvetica Neue"/>
                <a:sym typeface="Helvetica Neue"/>
              </a:rPr>
              <a:t>What is dyscalculia? </a:t>
            </a:r>
            <a:endParaRPr sz="3500">
              <a:latin typeface="Helvetica Neue"/>
              <a:ea typeface="Helvetica Neue"/>
              <a:cs typeface="Helvetica Neue"/>
              <a:sym typeface="Helvetica Neue"/>
            </a:endParaRPr>
          </a:p>
          <a:p>
            <a:pPr indent="0" lvl="0" marL="0" rtl="0" algn="l">
              <a:spcBef>
                <a:spcPts val="0"/>
              </a:spcBef>
              <a:spcAft>
                <a:spcPts val="0"/>
              </a:spcAft>
              <a:buClr>
                <a:srgbClr val="000000"/>
              </a:buClr>
              <a:buFont typeface="Arial"/>
              <a:buNone/>
            </a:pPr>
            <a:r>
              <a:t/>
            </a:r>
            <a:endParaRPr sz="1800">
              <a:solidFill>
                <a:schemeClr val="dk1"/>
              </a:solidFill>
            </a:endParaRPr>
          </a:p>
          <a:p>
            <a:pPr indent="0" lvl="0" marL="0" rtl="0" algn="l">
              <a:spcBef>
                <a:spcPts val="0"/>
              </a:spcBef>
              <a:spcAft>
                <a:spcPts val="0"/>
              </a:spcAft>
              <a:buClr>
                <a:srgbClr val="000000"/>
              </a:buClr>
              <a:buFont typeface="Arial"/>
              <a:buNone/>
            </a:pPr>
            <a:r>
              <a:rPr lang="en-GB" sz="1700">
                <a:solidFill>
                  <a:schemeClr val="dk1"/>
                </a:solidFill>
              </a:rPr>
              <a:t>Dyscalculia (dis - cal - coo - lia) is a specific and persistent difficulty in understanding numbers. People with dyscalculia have:</a:t>
            </a:r>
            <a:br>
              <a:rPr lang="en-GB" sz="1700">
                <a:solidFill>
                  <a:schemeClr val="dk1"/>
                </a:solidFill>
                <a:latin typeface="Helvetica Neue"/>
                <a:ea typeface="Helvetica Neue"/>
                <a:cs typeface="Helvetica Neue"/>
                <a:sym typeface="Helvetica Neue"/>
              </a:rPr>
            </a:br>
            <a:endParaRPr sz="1700">
              <a:solidFill>
                <a:schemeClr val="dk1"/>
              </a:solidFill>
            </a:endParaRPr>
          </a:p>
          <a:p>
            <a:pPr indent="-241300" lvl="0" marL="285750" rtl="0" algn="l">
              <a:spcBef>
                <a:spcPts val="0"/>
              </a:spcBef>
              <a:spcAft>
                <a:spcPts val="0"/>
              </a:spcAft>
              <a:buClr>
                <a:schemeClr val="dk1"/>
              </a:buClr>
              <a:buSzPts val="1700"/>
              <a:buChar char="•"/>
            </a:pPr>
            <a:r>
              <a:rPr lang="en-GB" sz="1700">
                <a:solidFill>
                  <a:schemeClr val="dk1"/>
                </a:solidFill>
              </a:rPr>
              <a:t>poor sense of numbers, number estimation and telling the time</a:t>
            </a:r>
            <a:endParaRPr sz="1700">
              <a:solidFill>
                <a:schemeClr val="dk1"/>
              </a:solidFill>
            </a:endParaRPr>
          </a:p>
          <a:p>
            <a:pPr indent="-241300" lvl="0" marL="285750" rtl="0" algn="l">
              <a:spcBef>
                <a:spcPts val="300"/>
              </a:spcBef>
              <a:spcAft>
                <a:spcPts val="0"/>
              </a:spcAft>
              <a:buClr>
                <a:schemeClr val="dk1"/>
              </a:buClr>
              <a:buSzPts val="1700"/>
              <a:buChar char="•"/>
            </a:pPr>
            <a:r>
              <a:rPr lang="en-GB" sz="1700">
                <a:solidFill>
                  <a:schemeClr val="dk1"/>
                </a:solidFill>
              </a:rPr>
              <a:t>low mental arithmetic skills</a:t>
            </a:r>
            <a:endParaRPr sz="1700">
              <a:solidFill>
                <a:schemeClr val="dk1"/>
              </a:solidFill>
            </a:endParaRPr>
          </a:p>
          <a:p>
            <a:pPr indent="-241300" lvl="0" marL="285750" rtl="0" algn="l">
              <a:spcBef>
                <a:spcPts val="300"/>
              </a:spcBef>
              <a:spcAft>
                <a:spcPts val="0"/>
              </a:spcAft>
              <a:buClr>
                <a:schemeClr val="dk1"/>
              </a:buClr>
              <a:buSzPts val="1700"/>
              <a:buChar char="•"/>
            </a:pPr>
            <a:r>
              <a:rPr lang="en-GB" sz="1700">
                <a:solidFill>
                  <a:schemeClr val="dk1"/>
                </a:solidFill>
              </a:rPr>
              <a:t>high level of maths anxiety</a:t>
            </a:r>
            <a:endParaRPr sz="1700">
              <a:solidFill>
                <a:schemeClr val="dk1"/>
              </a:solidFill>
            </a:endParaRPr>
          </a:p>
          <a:p>
            <a:pPr indent="-241300" lvl="0" marL="285750" rtl="0" algn="l">
              <a:spcBef>
                <a:spcPts val="300"/>
              </a:spcBef>
              <a:spcAft>
                <a:spcPts val="0"/>
              </a:spcAft>
              <a:buClr>
                <a:schemeClr val="dk1"/>
              </a:buClr>
              <a:buSzPts val="1700"/>
              <a:buChar char="•"/>
            </a:pPr>
            <a:r>
              <a:rPr lang="en-GB" sz="1700">
                <a:solidFill>
                  <a:schemeClr val="dk1"/>
                </a:solidFill>
              </a:rPr>
              <a:t>difficulties with working memory (remembering items on a shopping list, phone numbers, game scores)</a:t>
            </a:r>
            <a:endParaRPr sz="1700">
              <a:solidFill>
                <a:schemeClr val="dk1"/>
              </a:solidFill>
            </a:endParaRPr>
          </a:p>
          <a:p>
            <a:pPr indent="0" lvl="0" marL="0" rtl="0" algn="l">
              <a:spcBef>
                <a:spcPts val="300"/>
              </a:spcBef>
              <a:spcAft>
                <a:spcPts val="0"/>
              </a:spcAft>
              <a:buClr>
                <a:srgbClr val="000000"/>
              </a:buClr>
              <a:buFont typeface="Arial"/>
              <a:buNone/>
            </a:pPr>
            <a:r>
              <a:t/>
            </a:r>
            <a:endParaRPr sz="1700">
              <a:solidFill>
                <a:schemeClr val="dk1"/>
              </a:solidFill>
            </a:endParaRPr>
          </a:p>
          <a:p>
            <a:pPr indent="0" lvl="0" marL="0" rtl="0" algn="l">
              <a:spcBef>
                <a:spcPts val="0"/>
              </a:spcBef>
              <a:spcAft>
                <a:spcPts val="0"/>
              </a:spcAft>
              <a:buClr>
                <a:srgbClr val="000000"/>
              </a:buClr>
              <a:buFont typeface="Arial"/>
              <a:buNone/>
            </a:pPr>
            <a:r>
              <a:rPr lang="en-GB" sz="1700">
                <a:solidFill>
                  <a:schemeClr val="dk1"/>
                </a:solidFill>
              </a:rPr>
              <a:t>Many adults are unaware they have dyscalculia, but know that they ‘struggle with numbers’</a:t>
            </a:r>
            <a:r>
              <a:rPr lang="en-GB" sz="1800">
                <a:solidFill>
                  <a:schemeClr val="dk1"/>
                </a:solidFill>
              </a:rPr>
              <a:t>.</a:t>
            </a:r>
            <a:endParaRPr b="1" sz="2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508500" y="0"/>
            <a:ext cx="8127000" cy="4628400"/>
          </a:xfrm>
          <a:prstGeom prst="rect">
            <a:avLst/>
          </a:prstGeom>
          <a:noFill/>
          <a:ln>
            <a:noFill/>
          </a:ln>
        </p:spPr>
        <p:txBody>
          <a:bodyPr anchorCtr="0" anchor="ctr" bIns="20575" lIns="20575" spcFirstLastPara="1" rIns="20575" wrap="square" tIns="20575">
            <a:noAutofit/>
          </a:bodyPr>
          <a:lstStyle/>
          <a:p>
            <a:pPr indent="0" lvl="0" marL="0" rtl="0" algn="l">
              <a:spcBef>
                <a:spcPts val="0"/>
              </a:spcBef>
              <a:spcAft>
                <a:spcPts val="0"/>
              </a:spcAft>
              <a:buClr>
                <a:schemeClr val="dk1"/>
              </a:buClr>
              <a:buFont typeface="Arial"/>
              <a:buNone/>
            </a:pPr>
            <a:r>
              <a:rPr b="1" lang="en-GB" sz="3500">
                <a:latin typeface="Helvetica Neue"/>
                <a:ea typeface="Helvetica Neue"/>
                <a:cs typeface="Helvetica Neue"/>
                <a:sym typeface="Helvetica Neue"/>
              </a:rPr>
              <a:t>Dyscalculia is under diagnosed</a:t>
            </a:r>
            <a:endParaRPr b="1" sz="3700">
              <a:solidFill>
                <a:schemeClr val="dk1"/>
              </a:solidFill>
              <a:latin typeface="Helvetica Neue"/>
              <a:ea typeface="Helvetica Neue"/>
              <a:cs typeface="Helvetica Neue"/>
              <a:sym typeface="Helvetica Neue"/>
            </a:endParaRPr>
          </a:p>
          <a:p>
            <a:pPr indent="0" lvl="0" marL="0" rtl="0" algn="l">
              <a:spcBef>
                <a:spcPts val="0"/>
              </a:spcBef>
              <a:spcAft>
                <a:spcPts val="0"/>
              </a:spcAft>
              <a:buClr>
                <a:srgbClr val="000000"/>
              </a:buClr>
              <a:buFont typeface="Arial"/>
              <a:buNone/>
            </a:pPr>
            <a:r>
              <a:t/>
            </a:r>
            <a:endParaRPr sz="1800">
              <a:solidFill>
                <a:schemeClr val="dk1"/>
              </a:solidFill>
            </a:endParaRPr>
          </a:p>
          <a:p>
            <a:pPr indent="0" lvl="0" marL="0" rtl="0" algn="l">
              <a:lnSpc>
                <a:spcPct val="115000"/>
              </a:lnSpc>
              <a:spcBef>
                <a:spcPts val="0"/>
              </a:spcBef>
              <a:spcAft>
                <a:spcPts val="0"/>
              </a:spcAft>
              <a:buClr>
                <a:schemeClr val="dk1"/>
              </a:buClr>
              <a:buSzPts val="800"/>
              <a:buFont typeface="Arial"/>
              <a:buNone/>
            </a:pPr>
            <a:r>
              <a:rPr lang="en-GB" sz="1700" u="sng">
                <a:solidFill>
                  <a:schemeClr val="dk1"/>
                </a:solidFill>
                <a:hlinkClick r:id="rId3">
                  <a:extLst>
                    <a:ext uri="{A12FA001-AC4F-418D-AE19-62706E023703}">
                      <ahyp:hlinkClr val="tx"/>
                    </a:ext>
                  </a:extLst>
                </a:hlinkClick>
              </a:rPr>
              <a:t>About 1 in 20 people have dyscalculia in the UK</a:t>
            </a:r>
            <a:r>
              <a:rPr lang="en-GB" sz="1700">
                <a:solidFill>
                  <a:schemeClr val="dk1"/>
                </a:solidFill>
              </a:rPr>
              <a:t>. As a comparison, about 1 in 10 to 20 people have dyslexia. </a:t>
            </a:r>
            <a:endParaRPr sz="1100">
              <a:solidFill>
                <a:schemeClr val="dk1"/>
              </a:solidFill>
            </a:endParaRPr>
          </a:p>
          <a:p>
            <a:pPr indent="0" lvl="0" marL="0" rtl="0" algn="l">
              <a:lnSpc>
                <a:spcPct val="115000"/>
              </a:lnSpc>
              <a:spcBef>
                <a:spcPts val="0"/>
              </a:spcBef>
              <a:spcAft>
                <a:spcPts val="0"/>
              </a:spcAft>
              <a:buClr>
                <a:schemeClr val="dk1"/>
              </a:buClr>
              <a:buSzPts val="800"/>
              <a:buFont typeface="Arial"/>
              <a:buNone/>
            </a:pPr>
            <a:r>
              <a:rPr lang="en-GB" sz="1700">
                <a:solidFill>
                  <a:schemeClr val="dk1"/>
                </a:solidFill>
              </a:rPr>
              <a:t> </a:t>
            </a:r>
            <a:endParaRPr sz="1100">
              <a:solidFill>
                <a:schemeClr val="dk1"/>
              </a:solidFill>
            </a:endParaRPr>
          </a:p>
          <a:p>
            <a:pPr indent="0" lvl="0" marL="0" rtl="0" algn="l">
              <a:lnSpc>
                <a:spcPct val="115000"/>
              </a:lnSpc>
              <a:spcBef>
                <a:spcPts val="0"/>
              </a:spcBef>
              <a:spcAft>
                <a:spcPts val="0"/>
              </a:spcAft>
              <a:buClr>
                <a:schemeClr val="dk1"/>
              </a:buClr>
              <a:buSzPts val="800"/>
              <a:buFont typeface="Arial"/>
              <a:buNone/>
            </a:pPr>
            <a:r>
              <a:rPr lang="en-GB" sz="1700" u="sng">
                <a:solidFill>
                  <a:schemeClr val="dk1"/>
                </a:solidFill>
                <a:hlinkClick r:id="rId4">
                  <a:extLst>
                    <a:ext uri="{A12FA001-AC4F-418D-AE19-62706E023703}">
                      <ahyp:hlinkClr val="tx"/>
                    </a:ext>
                  </a:extLst>
                </a:hlinkClick>
              </a:rPr>
              <a:t>Low numeracy affects half of the working-age adults in the UK</a:t>
            </a:r>
            <a:r>
              <a:rPr lang="en-GB" sz="1700">
                <a:solidFill>
                  <a:schemeClr val="dk1"/>
                </a:solidFill>
              </a:rPr>
              <a:t>. That’s nearly 17 million people.</a:t>
            </a:r>
            <a:endParaRPr sz="1100">
              <a:solidFill>
                <a:schemeClr val="dk1"/>
              </a:solidFill>
            </a:endParaRPr>
          </a:p>
          <a:p>
            <a:pPr indent="0" lvl="0" marL="0" rtl="0" algn="l">
              <a:lnSpc>
                <a:spcPct val="115000"/>
              </a:lnSpc>
              <a:spcBef>
                <a:spcPts val="0"/>
              </a:spcBef>
              <a:spcAft>
                <a:spcPts val="0"/>
              </a:spcAft>
              <a:buClr>
                <a:schemeClr val="dk1"/>
              </a:buClr>
              <a:buSzPts val="800"/>
              <a:buFont typeface="Arial"/>
              <a:buNone/>
            </a:pPr>
            <a:r>
              <a:t/>
            </a:r>
            <a:endParaRPr sz="1700">
              <a:solidFill>
                <a:schemeClr val="dk1"/>
              </a:solidFill>
            </a:endParaRPr>
          </a:p>
          <a:p>
            <a:pPr indent="0" lvl="0" marL="0" rtl="0" algn="l">
              <a:lnSpc>
                <a:spcPct val="115000"/>
              </a:lnSpc>
              <a:spcBef>
                <a:spcPts val="0"/>
              </a:spcBef>
              <a:spcAft>
                <a:spcPts val="0"/>
              </a:spcAft>
              <a:buClr>
                <a:schemeClr val="dk1"/>
              </a:buClr>
              <a:buSzPts val="800"/>
              <a:buFont typeface="Arial"/>
              <a:buNone/>
            </a:pPr>
            <a:r>
              <a:rPr lang="en-GB" sz="1700" u="sng">
                <a:solidFill>
                  <a:schemeClr val="dk1"/>
                </a:solidFill>
                <a:hlinkClick r:id="rId5">
                  <a:extLst>
                    <a:ext uri="{A12FA001-AC4F-418D-AE19-62706E023703}">
                      <ahyp:hlinkClr val="tx"/>
                    </a:ext>
                  </a:extLst>
                </a:hlinkClick>
              </a:rPr>
              <a:t>1 in 5 people say they would avoid jobs that involve frequent use of numbers</a:t>
            </a:r>
            <a:r>
              <a:rPr lang="en-GB" sz="1700">
                <a:solidFill>
                  <a:schemeClr val="dk1"/>
                </a:solidFill>
              </a:rPr>
              <a:t>.</a:t>
            </a:r>
            <a:endParaRPr sz="1100">
              <a:solidFill>
                <a:schemeClr val="dk1"/>
              </a:solidFill>
            </a:endParaRPr>
          </a:p>
          <a:p>
            <a:pPr indent="0" lvl="0" marL="0" rtl="0" algn="l">
              <a:lnSpc>
                <a:spcPct val="115000"/>
              </a:lnSpc>
              <a:spcBef>
                <a:spcPts val="0"/>
              </a:spcBef>
              <a:spcAft>
                <a:spcPts val="0"/>
              </a:spcAft>
              <a:buClr>
                <a:schemeClr val="dk1"/>
              </a:buClr>
              <a:buSzPts val="800"/>
              <a:buFont typeface="Arial"/>
              <a:buNone/>
            </a:pPr>
            <a:r>
              <a:t/>
            </a:r>
            <a:endParaRPr sz="1700">
              <a:solidFill>
                <a:schemeClr val="dk1"/>
              </a:solidFill>
            </a:endParaRPr>
          </a:p>
          <a:p>
            <a:pPr indent="0" lvl="0" marL="0" rtl="0" algn="l">
              <a:lnSpc>
                <a:spcPct val="115000"/>
              </a:lnSpc>
              <a:spcBef>
                <a:spcPts val="0"/>
              </a:spcBef>
              <a:spcAft>
                <a:spcPts val="0"/>
              </a:spcAft>
              <a:buClr>
                <a:schemeClr val="dk1"/>
              </a:buClr>
              <a:buSzPts val="800"/>
              <a:buFont typeface="Arial"/>
              <a:buNone/>
            </a:pPr>
            <a:r>
              <a:rPr lang="en-GB" sz="1700" u="sng">
                <a:solidFill>
                  <a:schemeClr val="dk1"/>
                </a:solidFill>
                <a:hlinkClick r:id="rId6">
                  <a:extLst>
                    <a:ext uri="{A12FA001-AC4F-418D-AE19-62706E023703}">
                      <ahyp:hlinkClr val="tx"/>
                    </a:ext>
                  </a:extLst>
                </a:hlinkClick>
              </a:rPr>
              <a:t>A Financial Conduct Authority 2020 survey</a:t>
            </a:r>
            <a:r>
              <a:rPr lang="en-GB" sz="1700">
                <a:solidFill>
                  <a:schemeClr val="dk1"/>
                </a:solidFill>
              </a:rPr>
              <a:t> found that people who had fallen into debt felt it might have been avoided if they had understood their options better.</a:t>
            </a:r>
            <a:endParaRPr b="1" sz="22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title"/>
          </p:nvPr>
        </p:nvSpPr>
        <p:spPr>
          <a:xfrm>
            <a:off x="508500" y="0"/>
            <a:ext cx="8127000" cy="4628400"/>
          </a:xfrm>
          <a:prstGeom prst="rect">
            <a:avLst/>
          </a:prstGeom>
          <a:noFill/>
          <a:ln>
            <a:noFill/>
          </a:ln>
        </p:spPr>
        <p:txBody>
          <a:bodyPr anchorCtr="0" anchor="ctr" bIns="20575" lIns="20575" spcFirstLastPara="1" rIns="20575" wrap="square" tIns="20575">
            <a:noAutofit/>
          </a:bodyPr>
          <a:lstStyle/>
          <a:p>
            <a:pPr indent="0" lvl="0" marL="0" rtl="0" algn="l">
              <a:spcBef>
                <a:spcPts val="0"/>
              </a:spcBef>
              <a:spcAft>
                <a:spcPts val="0"/>
              </a:spcAft>
              <a:buClr>
                <a:schemeClr val="dk1"/>
              </a:buClr>
              <a:buFont typeface="Arial"/>
              <a:buNone/>
            </a:pPr>
            <a:r>
              <a:rPr b="1" lang="en-GB" sz="3500">
                <a:latin typeface="Helvetica Neue"/>
                <a:ea typeface="Helvetica Neue"/>
                <a:cs typeface="Helvetica Neue"/>
                <a:sym typeface="Helvetica Neue"/>
              </a:rPr>
              <a:t>Living with dyscalculia </a:t>
            </a:r>
            <a:endParaRPr b="1" sz="3500">
              <a:latin typeface="Helvetica Neue"/>
              <a:ea typeface="Helvetica Neue"/>
              <a:cs typeface="Helvetica Neue"/>
              <a:sym typeface="Helvetica Neue"/>
            </a:endParaRPr>
          </a:p>
          <a:p>
            <a:pPr indent="0" lvl="0" marL="0" rtl="0" algn="l">
              <a:spcBef>
                <a:spcPts val="0"/>
              </a:spcBef>
              <a:spcAft>
                <a:spcPts val="0"/>
              </a:spcAft>
              <a:buClr>
                <a:srgbClr val="000000"/>
              </a:buClr>
              <a:buFont typeface="Arial"/>
              <a:buNone/>
            </a:pPr>
            <a:r>
              <a:t/>
            </a:r>
            <a:endParaRPr sz="1800">
              <a:solidFill>
                <a:schemeClr val="dk1"/>
              </a:solidFill>
            </a:endParaRPr>
          </a:p>
          <a:p>
            <a:pPr indent="-336550" lvl="0" marL="457200" rtl="0" algn="l">
              <a:spcBef>
                <a:spcPts val="0"/>
              </a:spcBef>
              <a:spcAft>
                <a:spcPts val="0"/>
              </a:spcAft>
              <a:buClr>
                <a:schemeClr val="dk1"/>
              </a:buClr>
              <a:buSzPts val="1700"/>
              <a:buChar char="●"/>
            </a:pPr>
            <a:r>
              <a:rPr lang="en-GB" sz="1700">
                <a:solidFill>
                  <a:schemeClr val="dk1"/>
                </a:solidFill>
              </a:rPr>
              <a:t>Barrier for accessing further education, jobs</a:t>
            </a:r>
            <a:endParaRPr sz="1700">
              <a:solidFill>
                <a:schemeClr val="dk1"/>
              </a:solidFill>
            </a:endParaRPr>
          </a:p>
          <a:p>
            <a:pPr indent="-336550" lvl="0" marL="457200" rtl="0" algn="l">
              <a:spcBef>
                <a:spcPts val="0"/>
              </a:spcBef>
              <a:spcAft>
                <a:spcPts val="0"/>
              </a:spcAft>
              <a:buClr>
                <a:schemeClr val="dk1"/>
              </a:buClr>
              <a:buSzPts val="1700"/>
              <a:buChar char="●"/>
            </a:pPr>
            <a:r>
              <a:rPr lang="en-GB" sz="1700">
                <a:solidFill>
                  <a:schemeClr val="dk1"/>
                </a:solidFill>
              </a:rPr>
              <a:t>Overpaying for shopping and not spotting mistakes</a:t>
            </a:r>
            <a:endParaRPr sz="1700">
              <a:solidFill>
                <a:schemeClr val="dk1"/>
              </a:solidFill>
            </a:endParaRPr>
          </a:p>
          <a:p>
            <a:pPr indent="-336550" lvl="0" marL="457200" rtl="0" algn="l">
              <a:spcBef>
                <a:spcPts val="0"/>
              </a:spcBef>
              <a:spcAft>
                <a:spcPts val="0"/>
              </a:spcAft>
              <a:buClr>
                <a:schemeClr val="dk1"/>
              </a:buClr>
              <a:buSzPts val="1700"/>
              <a:buChar char="●"/>
            </a:pPr>
            <a:r>
              <a:rPr lang="en-GB" sz="1700">
                <a:solidFill>
                  <a:schemeClr val="dk1"/>
                </a:solidFill>
              </a:rPr>
              <a:t>Being late and missing appointments</a:t>
            </a:r>
            <a:endParaRPr sz="1700">
              <a:solidFill>
                <a:schemeClr val="dk1"/>
              </a:solidFill>
            </a:endParaRPr>
          </a:p>
          <a:p>
            <a:pPr indent="-336550" lvl="0" marL="457200" rtl="0" algn="l">
              <a:spcBef>
                <a:spcPts val="0"/>
              </a:spcBef>
              <a:spcAft>
                <a:spcPts val="0"/>
              </a:spcAft>
              <a:buClr>
                <a:schemeClr val="dk1"/>
              </a:buClr>
              <a:buSzPts val="1700"/>
              <a:buChar char="●"/>
            </a:pPr>
            <a:r>
              <a:rPr lang="en-GB" sz="1700">
                <a:solidFill>
                  <a:schemeClr val="dk1"/>
                </a:solidFill>
              </a:rPr>
              <a:t>Missing trains, busses and even flights</a:t>
            </a:r>
            <a:endParaRPr sz="1700">
              <a:solidFill>
                <a:schemeClr val="dk1"/>
              </a:solidFill>
            </a:endParaRPr>
          </a:p>
          <a:p>
            <a:pPr indent="-336550" lvl="0" marL="457200" rtl="0" algn="l">
              <a:spcBef>
                <a:spcPts val="0"/>
              </a:spcBef>
              <a:spcAft>
                <a:spcPts val="0"/>
              </a:spcAft>
              <a:buClr>
                <a:schemeClr val="dk1"/>
              </a:buClr>
              <a:buSzPts val="1700"/>
              <a:buChar char="●"/>
            </a:pPr>
            <a:r>
              <a:rPr lang="en-GB" sz="1700">
                <a:solidFill>
                  <a:schemeClr val="dk1"/>
                </a:solidFill>
              </a:rPr>
              <a:t>Confusing units of measurement</a:t>
            </a:r>
            <a:endParaRPr sz="1700">
              <a:solidFill>
                <a:schemeClr val="dk1"/>
              </a:solidFill>
            </a:endParaRPr>
          </a:p>
          <a:p>
            <a:pPr indent="-336550" lvl="0" marL="457200" rtl="0" algn="l">
              <a:spcBef>
                <a:spcPts val="0"/>
              </a:spcBef>
              <a:spcAft>
                <a:spcPts val="0"/>
              </a:spcAft>
              <a:buClr>
                <a:schemeClr val="dk1"/>
              </a:buClr>
              <a:buSzPts val="1700"/>
              <a:buChar char="●"/>
            </a:pPr>
            <a:r>
              <a:rPr lang="en-GB" sz="1700">
                <a:solidFill>
                  <a:schemeClr val="dk1"/>
                </a:solidFill>
              </a:rPr>
              <a:t>Avoiding using cash at all costs</a:t>
            </a:r>
            <a:endParaRPr sz="1700">
              <a:solidFill>
                <a:schemeClr val="dk1"/>
              </a:solidFill>
            </a:endParaRPr>
          </a:p>
          <a:p>
            <a:pPr indent="-336550" lvl="0" marL="457200" rtl="0" algn="l">
              <a:spcBef>
                <a:spcPts val="0"/>
              </a:spcBef>
              <a:spcAft>
                <a:spcPts val="0"/>
              </a:spcAft>
              <a:buClr>
                <a:schemeClr val="dk1"/>
              </a:buClr>
              <a:buSzPts val="1700"/>
              <a:buChar char="●"/>
            </a:pPr>
            <a:r>
              <a:rPr lang="en-GB" sz="1700">
                <a:solidFill>
                  <a:schemeClr val="dk1"/>
                </a:solidFill>
              </a:rPr>
              <a:t>Distances</a:t>
            </a:r>
            <a:endParaRPr sz="1700">
              <a:solidFill>
                <a:schemeClr val="dk1"/>
              </a:solidFill>
            </a:endParaRPr>
          </a:p>
          <a:p>
            <a:pPr indent="-336550" lvl="0" marL="457200" rtl="0" algn="l">
              <a:spcBef>
                <a:spcPts val="0"/>
              </a:spcBef>
              <a:spcAft>
                <a:spcPts val="0"/>
              </a:spcAft>
              <a:buClr>
                <a:schemeClr val="dk1"/>
              </a:buClr>
              <a:buSzPts val="1700"/>
              <a:buChar char="●"/>
            </a:pPr>
            <a:r>
              <a:rPr lang="en-GB" sz="1700">
                <a:solidFill>
                  <a:schemeClr val="dk1"/>
                </a:solidFill>
              </a:rPr>
              <a:t>Keeping count</a:t>
            </a:r>
            <a:endParaRPr sz="1700">
              <a:solidFill>
                <a:schemeClr val="dk1"/>
              </a:solidFill>
            </a:endParaRPr>
          </a:p>
          <a:p>
            <a:pPr indent="-336550" lvl="0" marL="457200" rtl="0" algn="l">
              <a:spcBef>
                <a:spcPts val="0"/>
              </a:spcBef>
              <a:spcAft>
                <a:spcPts val="0"/>
              </a:spcAft>
              <a:buClr>
                <a:schemeClr val="dk1"/>
              </a:buClr>
              <a:buSzPts val="1700"/>
              <a:buChar char="●"/>
            </a:pPr>
            <a:r>
              <a:rPr lang="en-GB" sz="1700">
                <a:solidFill>
                  <a:schemeClr val="dk1"/>
                </a:solidFill>
              </a:rPr>
              <a:t>Accessing online service</a:t>
            </a:r>
            <a:endParaRPr sz="1700">
              <a:solidFill>
                <a:schemeClr val="dk1"/>
              </a:solidFill>
            </a:endParaRPr>
          </a:p>
          <a:p>
            <a:pPr indent="-336550" lvl="0" marL="457200" rtl="0" algn="l">
              <a:spcBef>
                <a:spcPts val="0"/>
              </a:spcBef>
              <a:spcAft>
                <a:spcPts val="0"/>
              </a:spcAft>
              <a:buClr>
                <a:schemeClr val="dk1"/>
              </a:buClr>
              <a:buSzPts val="1700"/>
              <a:buChar char="●"/>
            </a:pPr>
            <a:r>
              <a:rPr lang="en-GB" sz="1700">
                <a:solidFill>
                  <a:schemeClr val="dk1"/>
                </a:solidFill>
              </a:rPr>
              <a:t>Embarrassment, anxiousness about numbers, getting ‘found out’ </a:t>
            </a:r>
            <a:endParaRPr b="1" sz="2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DS Presentation Template 16:9">
  <a:themeElements>
    <a:clrScheme name="White">
      <a:dk1>
        <a:srgbClr val="000000"/>
      </a:dk1>
      <a:lt1>
        <a:srgbClr val="FFFFFF"/>
      </a:lt1>
      <a:dk2>
        <a:srgbClr val="53585F"/>
      </a:dk2>
      <a:lt2>
        <a:srgbClr val="DCDEE0"/>
      </a:lt2>
      <a:accent1>
        <a:srgbClr val="0365C0"/>
      </a:accent1>
      <a:accent2>
        <a:srgbClr val="00882B"/>
      </a:accent2>
      <a:accent3>
        <a:srgbClr val="FFFFFF"/>
      </a:accent3>
      <a:accent4>
        <a:srgbClr val="0365C0"/>
      </a:accent4>
      <a:accent5>
        <a:srgbClr val="00882B"/>
      </a:accent5>
      <a:accent6>
        <a:srgbClr val="FFFF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