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1" r:id="rId1"/>
    <p:sldMasterId id="2147483712" r:id="rId2"/>
  </p:sldMasterIdLst>
  <p:notesMasterIdLst>
    <p:notesMasterId r:id="rId33"/>
  </p:notesMasterIdLst>
  <p:sldIdLst>
    <p:sldId id="256" r:id="rId3"/>
    <p:sldId id="257" r:id="rId4"/>
    <p:sldId id="259" r:id="rId5"/>
    <p:sldId id="266" r:id="rId6"/>
    <p:sldId id="268" r:id="rId7"/>
    <p:sldId id="269" r:id="rId8"/>
    <p:sldId id="261" r:id="rId9"/>
    <p:sldId id="270" r:id="rId10"/>
    <p:sldId id="272" r:id="rId11"/>
    <p:sldId id="277" r:id="rId12"/>
    <p:sldId id="274" r:id="rId13"/>
    <p:sldId id="278" r:id="rId14"/>
    <p:sldId id="273" r:id="rId15"/>
    <p:sldId id="279" r:id="rId16"/>
    <p:sldId id="271" r:id="rId17"/>
    <p:sldId id="282" r:id="rId18"/>
    <p:sldId id="284" r:id="rId19"/>
    <p:sldId id="285" r:id="rId20"/>
    <p:sldId id="287" r:id="rId21"/>
    <p:sldId id="288" r:id="rId22"/>
    <p:sldId id="283" r:id="rId23"/>
    <p:sldId id="294" r:id="rId24"/>
    <p:sldId id="289" r:id="rId25"/>
    <p:sldId id="267" r:id="rId26"/>
    <p:sldId id="291" r:id="rId27"/>
    <p:sldId id="296" r:id="rId28"/>
    <p:sldId id="292" r:id="rId29"/>
    <p:sldId id="293" r:id="rId30"/>
    <p:sldId id="262" r:id="rId31"/>
    <p:sldId id="263" r:id="rId32"/>
  </p:sldIdLst>
  <p:sldSz cx="9144000" cy="5143500" type="screen16x9"/>
  <p:notesSz cx="9144000" cy="6858000"/>
  <p:embeddedFontLst>
    <p:embeddedFont>
      <p:font typeface="Cabin" pitchFamily="2" charset="77"/>
      <p:regular r:id="rId34"/>
      <p:bold r:id="rId35"/>
      <p:italic r:id="rId36"/>
      <p:boldItalic r:id="rId37"/>
    </p:embeddedFont>
    <p:embeddedFont>
      <p:font typeface="Helvetica Neue" panose="02000503000000020004" pitchFamily="2" charset="0"/>
      <p:regular r:id="rId38"/>
      <p:bold r:id="rId39"/>
      <p:italic r:id="rId40"/>
      <p:boldItalic r:id="rId41"/>
    </p:embeddedFont>
    <p:embeddedFont>
      <p:font typeface="Merriweather Sans" pitchFamily="2" charset="77"/>
      <p:regular r:id="rId42"/>
      <p:bold r:id="rId43"/>
      <p:italic r:id="rId44"/>
      <p:boldItalic r:id="rId45"/>
    </p:embeddedFont>
    <p:embeddedFont>
      <p:font typeface="Open Sans" panose="020B0606030504020204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FEF8911-21BE-7C57-E748-FB3ACADC1E28}" name="ScottReid, Peter" initials="PS" userId="S::Peter.ScottReid@publicguardian.gov.uk::e4eedd8e-c154-4c89-818f-d18c98d4be27" providerId="AD"/>
  <p188:author id="{EEB8E2DA-752E-845A-32BD-EE3486AEF1E7}" name="Moore, Angela" initials="AM" userId="S::Angela.Moore3@justice.gov.uk::2a9e3910-191f-4cd2-b04f-90caf1f8c3c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54"/>
    <p:restoredTop sz="76883"/>
  </p:normalViewPr>
  <p:slideViewPr>
    <p:cSldViewPr snapToGrid="0">
      <p:cViewPr>
        <p:scale>
          <a:sx n="95" d="100"/>
          <a:sy n="95" d="100"/>
        </p:scale>
        <p:origin x="162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6.fntdata"/><Relationship Id="rId21" Type="http://schemas.openxmlformats.org/officeDocument/2006/relationships/slide" Target="slides/slide19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1.fntdata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8.xml"/><Relationship Id="rId41" Type="http://schemas.openxmlformats.org/officeDocument/2006/relationships/font" Target="fonts/font8.fntdata"/><Relationship Id="rId54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3.fntdata"/><Relationship Id="rId49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s.gov.uk/peoplepopulationandcommunity/crimeandjustice/bulletins/domesticabuseinenglandandwalesoverview/november2024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c206859a0d_0_79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2c206859a0d_0_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F3A86182-B411-B411-B7A8-CDA3C546C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3ca8e8e42e_1_0:notes">
            <a:extLst>
              <a:ext uri="{FF2B5EF4-FFF2-40B4-BE49-F238E27FC236}">
                <a16:creationId xmlns:a16="http://schemas.microsoft.com/office/drawing/2014/main" id="{C45E1469-E177-2510-896A-CAED22BA15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3ca8e8e42e_1_0:notes">
            <a:extLst>
              <a:ext uri="{FF2B5EF4-FFF2-40B4-BE49-F238E27FC236}">
                <a16:creationId xmlns:a16="http://schemas.microsoft.com/office/drawing/2014/main" id="{5A7C6E40-7A6B-C50B-4795-F8E93E1017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4022326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>
          <a:extLst>
            <a:ext uri="{FF2B5EF4-FFF2-40B4-BE49-F238E27FC236}">
              <a16:creationId xmlns:a16="http://schemas.microsoft.com/office/drawing/2014/main" id="{BE4D1F32-D5B0-7B6B-F927-BCD70C787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431e6578c_1_358:notes">
            <a:extLst>
              <a:ext uri="{FF2B5EF4-FFF2-40B4-BE49-F238E27FC236}">
                <a16:creationId xmlns:a16="http://schemas.microsoft.com/office/drawing/2014/main" id="{2C325CC1-CEE9-D55B-94C9-C0A7E23A2B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1431e6578c_1_358:notes">
            <a:extLst>
              <a:ext uri="{FF2B5EF4-FFF2-40B4-BE49-F238E27FC236}">
                <a16:creationId xmlns:a16="http://schemas.microsoft.com/office/drawing/2014/main" id="{475543DF-5BB2-BE5A-20EE-9042ACCB37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4062769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4209BADF-25AA-D221-1585-69305B1F8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3ca8e8e42e_1_0:notes">
            <a:extLst>
              <a:ext uri="{FF2B5EF4-FFF2-40B4-BE49-F238E27FC236}">
                <a16:creationId xmlns:a16="http://schemas.microsoft.com/office/drawing/2014/main" id="{218CE02A-7C86-3EC7-1952-3F88C8CD9B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3ca8e8e42e_1_0:notes">
            <a:extLst>
              <a:ext uri="{FF2B5EF4-FFF2-40B4-BE49-F238E27FC236}">
                <a16:creationId xmlns:a16="http://schemas.microsoft.com/office/drawing/2014/main" id="{F9A579EF-B487-4691-74B5-2CE28CE665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275552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36823748-AE6D-1B2F-48C2-5AA0B899A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3ca8e8e42e_1_0:notes">
            <a:extLst>
              <a:ext uri="{FF2B5EF4-FFF2-40B4-BE49-F238E27FC236}">
                <a16:creationId xmlns:a16="http://schemas.microsoft.com/office/drawing/2014/main" id="{FCBD73B2-7EFC-779B-66E8-579DA81C1D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3ca8e8e42e_1_0:notes">
            <a:extLst>
              <a:ext uri="{FF2B5EF4-FFF2-40B4-BE49-F238E27FC236}">
                <a16:creationId xmlns:a16="http://schemas.microsoft.com/office/drawing/2014/main" id="{6DA0ACC2-69A3-5F40-E1AB-152B8BF8A2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92366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E0FBB605-E84F-1B9C-7865-421A9798B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3ca8e8e42e_1_0:notes">
            <a:extLst>
              <a:ext uri="{FF2B5EF4-FFF2-40B4-BE49-F238E27FC236}">
                <a16:creationId xmlns:a16="http://schemas.microsoft.com/office/drawing/2014/main" id="{D0E1192F-0D32-7C61-1B65-684A1AC939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3ca8e8e42e_1_0:notes">
            <a:extLst>
              <a:ext uri="{FF2B5EF4-FFF2-40B4-BE49-F238E27FC236}">
                <a16:creationId xmlns:a16="http://schemas.microsoft.com/office/drawing/2014/main" id="{3A732B06-EF8D-17C8-C885-D2F824D4F9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452183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>
          <a:extLst>
            <a:ext uri="{FF2B5EF4-FFF2-40B4-BE49-F238E27FC236}">
              <a16:creationId xmlns:a16="http://schemas.microsoft.com/office/drawing/2014/main" id="{4406D3F7-06D9-E21E-C915-FB15EC5A3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431e6578c_1_358:notes">
            <a:extLst>
              <a:ext uri="{FF2B5EF4-FFF2-40B4-BE49-F238E27FC236}">
                <a16:creationId xmlns:a16="http://schemas.microsoft.com/office/drawing/2014/main" id="{04C02F3B-E0FD-126B-681F-9C5B75B80E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1431e6578c_1_358:notes">
            <a:extLst>
              <a:ext uri="{FF2B5EF4-FFF2-40B4-BE49-F238E27FC236}">
                <a16:creationId xmlns:a16="http://schemas.microsoft.com/office/drawing/2014/main" id="{2E4745C8-1055-295A-81C4-A56CE000CC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820858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3315E6B4-8028-D565-0D28-07ACF301A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3ca8e8e42e_1_0:notes">
            <a:extLst>
              <a:ext uri="{FF2B5EF4-FFF2-40B4-BE49-F238E27FC236}">
                <a16:creationId xmlns:a16="http://schemas.microsoft.com/office/drawing/2014/main" id="{03184432-BE1F-B11F-A8E2-3AFA4233F8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3ca8e8e42e_1_0:notes">
            <a:extLst>
              <a:ext uri="{FF2B5EF4-FFF2-40B4-BE49-F238E27FC236}">
                <a16:creationId xmlns:a16="http://schemas.microsoft.com/office/drawing/2014/main" id="{44633CE8-6EC8-EB52-298E-D40BABD1C6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42001168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6CF5520D-6C31-FCA9-D75F-2D84747CD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3ca8e8e42e_1_0:notes">
            <a:extLst>
              <a:ext uri="{FF2B5EF4-FFF2-40B4-BE49-F238E27FC236}">
                <a16:creationId xmlns:a16="http://schemas.microsoft.com/office/drawing/2014/main" id="{C97DFA1F-735D-470E-E030-C28A657DAE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3ca8e8e42e_1_0:notes">
            <a:extLst>
              <a:ext uri="{FF2B5EF4-FFF2-40B4-BE49-F238E27FC236}">
                <a16:creationId xmlns:a16="http://schemas.microsoft.com/office/drawing/2014/main" id="{097DB561-7F3C-F7C2-6F52-D5246D23B9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535163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8054DBCB-09D8-998F-7E22-390EE9BDE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3ca8e8e42e_1_0:notes">
            <a:extLst>
              <a:ext uri="{FF2B5EF4-FFF2-40B4-BE49-F238E27FC236}">
                <a16:creationId xmlns:a16="http://schemas.microsoft.com/office/drawing/2014/main" id="{65151EC9-7463-D889-FCDB-5A98C8E6C6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3ca8e8e42e_1_0:notes">
            <a:extLst>
              <a:ext uri="{FF2B5EF4-FFF2-40B4-BE49-F238E27FC236}">
                <a16:creationId xmlns:a16="http://schemas.microsoft.com/office/drawing/2014/main" id="{310304AD-8062-BFA7-5380-B71CF43E0F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4216928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>
          <a:extLst>
            <a:ext uri="{FF2B5EF4-FFF2-40B4-BE49-F238E27FC236}">
              <a16:creationId xmlns:a16="http://schemas.microsoft.com/office/drawing/2014/main" id="{63EB1592-FE42-8391-DADF-B92470F3F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431e6578c_1_358:notes">
            <a:extLst>
              <a:ext uri="{FF2B5EF4-FFF2-40B4-BE49-F238E27FC236}">
                <a16:creationId xmlns:a16="http://schemas.microsoft.com/office/drawing/2014/main" id="{74EBB209-FFF1-5032-C3FB-9033B83FB7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1431e6578c_1_358:notes">
            <a:extLst>
              <a:ext uri="{FF2B5EF4-FFF2-40B4-BE49-F238E27FC236}">
                <a16:creationId xmlns:a16="http://schemas.microsoft.com/office/drawing/2014/main" id="{A218DB6C-5CC3-1033-AE54-E8E277E530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601127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c206859a0d_0_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2c206859a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88DB1EBA-29FD-8234-0BBC-6AEDC073B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3ca8e8e42e_1_0:notes">
            <a:extLst>
              <a:ext uri="{FF2B5EF4-FFF2-40B4-BE49-F238E27FC236}">
                <a16:creationId xmlns:a16="http://schemas.microsoft.com/office/drawing/2014/main" id="{2C11BB9E-937C-62BF-A6C5-05DBEAF96D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3ca8e8e42e_1_0:notes">
            <a:extLst>
              <a:ext uri="{FF2B5EF4-FFF2-40B4-BE49-F238E27FC236}">
                <a16:creationId xmlns:a16="http://schemas.microsoft.com/office/drawing/2014/main" id="{EB23094D-5E04-7DD6-418A-1BF03CA607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GOV.UK pages and letters use inconsistent and incorrect language: often only ‘domestic violence’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020162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B8D778ED-BB7F-0320-BB90-FE83345BE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3ca8e8e42e_1_0:notes">
            <a:extLst>
              <a:ext uri="{FF2B5EF4-FFF2-40B4-BE49-F238E27FC236}">
                <a16:creationId xmlns:a16="http://schemas.microsoft.com/office/drawing/2014/main" id="{595A6DF3-4DB7-73BB-B91A-D71885C168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3ca8e8e42e_1_0:notes">
            <a:extLst>
              <a:ext uri="{FF2B5EF4-FFF2-40B4-BE49-F238E27FC236}">
                <a16:creationId xmlns:a16="http://schemas.microsoft.com/office/drawing/2014/main" id="{62400404-A3F2-4BBF-65C0-0CBC6D3D1E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 SMEs on trauma-informed practices for DA and content design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40281329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18487E7F-3C7A-21A7-B653-CE47D57FB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3ca8e8e42e_1_0:notes">
            <a:extLst>
              <a:ext uri="{FF2B5EF4-FFF2-40B4-BE49-F238E27FC236}">
                <a16:creationId xmlns:a16="http://schemas.microsoft.com/office/drawing/2014/main" id="{2B06F5C8-4ECD-387C-3DDC-D5E5530B00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3ca8e8e42e_1_0:notes">
            <a:extLst>
              <a:ext uri="{FF2B5EF4-FFF2-40B4-BE49-F238E27FC236}">
                <a16:creationId xmlns:a16="http://schemas.microsoft.com/office/drawing/2014/main" id="{6C5B430A-BC50-0B2A-842D-F8B0ABE032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 SMEs on trauma-informed practices for DA and content design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5750603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8AD11525-B16D-B887-13AA-542000A85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3ca8e8e42e_1_0:notes">
            <a:extLst>
              <a:ext uri="{FF2B5EF4-FFF2-40B4-BE49-F238E27FC236}">
                <a16:creationId xmlns:a16="http://schemas.microsoft.com/office/drawing/2014/main" id="{E1AD3247-EB24-7018-5CC5-A62089DF37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3ca8e8e42e_1_0:notes">
            <a:extLst>
              <a:ext uri="{FF2B5EF4-FFF2-40B4-BE49-F238E27FC236}">
                <a16:creationId xmlns:a16="http://schemas.microsoft.com/office/drawing/2014/main" id="{7A5284FE-AAA8-56EB-2F8F-6D34769170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56320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2657C3F2-4D6A-F303-A01E-2921C9B77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3ca8e8e42e_1_0:notes">
            <a:extLst>
              <a:ext uri="{FF2B5EF4-FFF2-40B4-BE49-F238E27FC236}">
                <a16:creationId xmlns:a16="http://schemas.microsoft.com/office/drawing/2014/main" id="{58A975CB-F526-F9B0-21B5-A76AB49524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3ca8e8e42e_1_0:notes">
            <a:extLst>
              <a:ext uri="{FF2B5EF4-FFF2-40B4-BE49-F238E27FC236}">
                <a16:creationId xmlns:a16="http://schemas.microsoft.com/office/drawing/2014/main" id="{F0C5F1F4-2D30-5BF0-DD90-720B64FAFF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5816263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>
          <a:extLst>
            <a:ext uri="{FF2B5EF4-FFF2-40B4-BE49-F238E27FC236}">
              <a16:creationId xmlns:a16="http://schemas.microsoft.com/office/drawing/2014/main" id="{8A2BD665-5372-1645-9F86-F79E731DE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431e6578c_1_358:notes">
            <a:extLst>
              <a:ext uri="{FF2B5EF4-FFF2-40B4-BE49-F238E27FC236}">
                <a16:creationId xmlns:a16="http://schemas.microsoft.com/office/drawing/2014/main" id="{7D269790-D081-7602-6EDB-39AF392FFC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1431e6578c_1_358:notes">
            <a:extLst>
              <a:ext uri="{FF2B5EF4-FFF2-40B4-BE49-F238E27FC236}">
                <a16:creationId xmlns:a16="http://schemas.microsoft.com/office/drawing/2014/main" id="{BE196CB6-2611-5A88-DBD0-0510139F6B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2937189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876F8056-F0E7-A036-80A3-01256AABD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3ca8e8e42e_1_0:notes">
            <a:extLst>
              <a:ext uri="{FF2B5EF4-FFF2-40B4-BE49-F238E27FC236}">
                <a16:creationId xmlns:a16="http://schemas.microsoft.com/office/drawing/2014/main" id="{964EA9D9-790D-899C-97AC-F3A2C1234E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3ca8e8e42e_1_0:notes">
            <a:extLst>
              <a:ext uri="{FF2B5EF4-FFF2-40B4-BE49-F238E27FC236}">
                <a16:creationId xmlns:a16="http://schemas.microsoft.com/office/drawing/2014/main" id="{EADD7A61-BA82-55FA-40ED-B1BF5160F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3277564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7F63108B-66C3-862B-119D-9E3237EF9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3ca8e8e42e_1_0:notes">
            <a:extLst>
              <a:ext uri="{FF2B5EF4-FFF2-40B4-BE49-F238E27FC236}">
                <a16:creationId xmlns:a16="http://schemas.microsoft.com/office/drawing/2014/main" id="{E13CAD64-FE9C-D789-921D-62BECF175A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3ca8e8e42e_1_0:notes">
            <a:extLst>
              <a:ext uri="{FF2B5EF4-FFF2-40B4-BE49-F238E27FC236}">
                <a16:creationId xmlns:a16="http://schemas.microsoft.com/office/drawing/2014/main" id="{D5B0E419-2846-B445-0562-E7D4029688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3919773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B2F772FA-8AE5-DE45-DD84-946A8957F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3ca8e8e42e_1_0:notes">
            <a:extLst>
              <a:ext uri="{FF2B5EF4-FFF2-40B4-BE49-F238E27FC236}">
                <a16:creationId xmlns:a16="http://schemas.microsoft.com/office/drawing/2014/main" id="{D780F8C2-5807-375A-A4A4-192E3F18C8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3ca8e8e42e_1_0:notes">
            <a:extLst>
              <a:ext uri="{FF2B5EF4-FFF2-40B4-BE49-F238E27FC236}">
                <a16:creationId xmlns:a16="http://schemas.microsoft.com/office/drawing/2014/main" id="{ABDF2D40-B326-1601-F918-19DF45052A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285296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2333a9e86d_46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2333a9e86d_46_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If you want to see what kinds of sessions were run during Services Week they’re published on the Services in government blog. </a:t>
            </a:r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2333a9e86d_4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2333a9e86d_46_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1431e6578c_1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1431e6578c_1_47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25881D23-BC29-35C9-D30A-0236D486A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3ca8e8e42e_1_0:notes">
            <a:extLst>
              <a:ext uri="{FF2B5EF4-FFF2-40B4-BE49-F238E27FC236}">
                <a16:creationId xmlns:a16="http://schemas.microsoft.com/office/drawing/2014/main" id="{44E0C6DB-57CA-1D41-938D-53898D29FF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3ca8e8e42e_1_0:notes">
            <a:extLst>
              <a:ext uri="{FF2B5EF4-FFF2-40B4-BE49-F238E27FC236}">
                <a16:creationId xmlns:a16="http://schemas.microsoft.com/office/drawing/2014/main" id="{EB16F46F-3661-966A-16E0-95BA235732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345171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3ca8e8e42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3ca8e8e42e_1_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681BD2D5-E845-E60E-FCC6-BB9B5A257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3ca8e8e42e_1_0:notes">
            <a:extLst>
              <a:ext uri="{FF2B5EF4-FFF2-40B4-BE49-F238E27FC236}">
                <a16:creationId xmlns:a16="http://schemas.microsoft.com/office/drawing/2014/main" id="{6B66EA21-3E66-65B5-0694-C903E32551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3ca8e8e42e_1_0:notes">
            <a:extLst>
              <a:ext uri="{FF2B5EF4-FFF2-40B4-BE49-F238E27FC236}">
                <a16:creationId xmlns:a16="http://schemas.microsoft.com/office/drawing/2014/main" id="{045900EF-49DE-A72A-7568-C128E89BCE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/>
              <a:t>Overall prevalence and incidence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 i="0" dirty="0">
                <a:solidFill>
                  <a:srgbClr val="323132"/>
                </a:solidFill>
                <a:effectLst/>
                <a:latin typeface="Open Sans" panose="020B0606030504020204" pitchFamily="34" charset="0"/>
              </a:rPr>
              <a:t>Office for National Statistics (ONS), released 27 November 2024, ONS website, statistical bulletin, </a:t>
            </a:r>
            <a:r>
              <a:rPr lang="en-GB" sz="2400" b="0" i="0" u="sng" dirty="0">
                <a:solidFill>
                  <a:srgbClr val="206095"/>
                </a:solidFill>
                <a:effectLst/>
                <a:latin typeface="Open Sans" panose="020B0606030504020204" pitchFamily="34" charset="0"/>
                <a:hlinkClick r:id="rId3"/>
              </a:rPr>
              <a:t>Domestic abuse in England and Wales overview: November 2024</a:t>
            </a:r>
            <a:endParaRPr lang="en-GB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https://</a:t>
            </a:r>
            <a:r>
              <a:rPr lang="en-GB" sz="1400" dirty="0" err="1"/>
              <a:t>www.ons.gov.uk</a:t>
            </a:r>
            <a:r>
              <a:rPr lang="en-GB" sz="1400" dirty="0"/>
              <a:t>/</a:t>
            </a:r>
            <a:r>
              <a:rPr lang="en-GB" sz="1400" dirty="0" err="1"/>
              <a:t>peoplepopulationandcommunity</a:t>
            </a:r>
            <a:r>
              <a:rPr lang="en-GB" sz="1400" dirty="0"/>
              <a:t>/</a:t>
            </a:r>
            <a:r>
              <a:rPr lang="en-GB" sz="1400" dirty="0" err="1"/>
              <a:t>crimeandjustice</a:t>
            </a:r>
            <a:r>
              <a:rPr lang="en-GB" sz="1400" dirty="0"/>
              <a:t>/bulletins/</a:t>
            </a:r>
            <a:r>
              <a:rPr lang="en-GB" sz="1400" dirty="0" err="1"/>
              <a:t>domesticabuseinenglandandwalesoverview</a:t>
            </a:r>
            <a:r>
              <a:rPr lang="en-GB" sz="1400" dirty="0"/>
              <a:t>/november2024</a:t>
            </a:r>
          </a:p>
        </p:txBody>
      </p:sp>
    </p:spTree>
    <p:extLst>
      <p:ext uri="{BB962C8B-B14F-4D97-AF65-F5344CB8AC3E}">
        <p14:creationId xmlns:p14="http://schemas.microsoft.com/office/powerpoint/2010/main" val="2483184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431e6578c_1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1431e6578c_1_35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1A264BB3-24C5-2CE5-031A-373E6B239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3ca8e8e42e_1_0:notes">
            <a:extLst>
              <a:ext uri="{FF2B5EF4-FFF2-40B4-BE49-F238E27FC236}">
                <a16:creationId xmlns:a16="http://schemas.microsoft.com/office/drawing/2014/main" id="{642F1D36-D6A5-FC8B-FAD8-9ACFB6AB93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3ca8e8e42e_1_0:notes">
            <a:extLst>
              <a:ext uri="{FF2B5EF4-FFF2-40B4-BE49-F238E27FC236}">
                <a16:creationId xmlns:a16="http://schemas.microsoft.com/office/drawing/2014/main" id="{FE59D605-8049-6EAC-124E-7525931F1E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923536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DABE31E6-4525-DFE8-28D3-D6F2FFABC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3ca8e8e42e_1_0:notes">
            <a:extLst>
              <a:ext uri="{FF2B5EF4-FFF2-40B4-BE49-F238E27FC236}">
                <a16:creationId xmlns:a16="http://schemas.microsoft.com/office/drawing/2014/main" id="{96F48E2B-5861-737D-3ACB-5923EF2D6C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3ca8e8e42e_1_0:notes">
            <a:extLst>
              <a:ext uri="{FF2B5EF4-FFF2-40B4-BE49-F238E27FC236}">
                <a16:creationId xmlns:a16="http://schemas.microsoft.com/office/drawing/2014/main" id="{C759E1D5-8A02-77D0-F261-07DC713B9A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818661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055" y="725805"/>
            <a:ext cx="5474400" cy="10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2">
  <p:cSld name="CUSTOM_1_2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/>
        </p:nvSpPr>
        <p:spPr>
          <a:xfrm>
            <a:off x="0" y="4629150"/>
            <a:ext cx="9144000" cy="514500"/>
          </a:xfrm>
          <a:prstGeom prst="rect">
            <a:avLst/>
          </a:prstGeom>
          <a:solidFill>
            <a:srgbClr val="1D70B8"/>
          </a:solidFill>
          <a:ln>
            <a:noFill/>
          </a:ln>
        </p:spPr>
        <p:txBody>
          <a:bodyPr spcFirstLastPara="1" wrap="square" lIns="22850" tIns="22850" rIns="22850" bIns="22850" anchor="ctr" anchorCtr="0">
            <a:noAutofit/>
          </a:bodyPr>
          <a:lstStyle/>
          <a:p>
            <a:pPr marL="25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 b="0" i="0" u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2" name="Google Shape;32;p11"/>
          <p:cNvSpPr txBox="1"/>
          <p:nvPr/>
        </p:nvSpPr>
        <p:spPr>
          <a:xfrm>
            <a:off x="5909310" y="4720590"/>
            <a:ext cx="27204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GB" sz="1900" b="0" i="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GDS</a:t>
            </a:r>
            <a:endParaRPr sz="6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" tIns="24375" rIns="24375" bIns="243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Gill Sans"/>
              <a:buNone/>
              <a:defRPr sz="4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100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" tIns="24375" rIns="24375" bIns="243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Gill Sans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Gill Sans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Gill Sans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Gill Sans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Gill Sans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Gill Sans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Gill Sans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Gill Sans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Gill Sans"/>
              <a:buNone/>
              <a:defRPr sz="1200"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4395638" y="4311365"/>
            <a:ext cx="346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" tIns="24375" rIns="24375" bIns="24375" anchor="t" anchorCtr="0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_AND_BODY_5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457200" y="205740"/>
            <a:ext cx="8235300" cy="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5400" marR="0" lvl="0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25400" marR="0" lvl="1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25400" marR="0" lvl="2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25400" marR="0" lvl="3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5400" marR="0" lvl="4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400" marR="0" lvl="5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5400" marR="0" lvl="6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400" marR="0" lvl="7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5400" marR="0" lvl="8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35300" cy="3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bin"/>
              <a:buChar char="•"/>
              <a:defRPr sz="1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bin"/>
              <a:buChar char="•"/>
              <a:defRPr sz="1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bin"/>
              <a:buChar char="•"/>
              <a:defRPr sz="1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bin"/>
              <a:buChar char="•"/>
              <a:defRPr sz="1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bin"/>
              <a:buChar char="•"/>
              <a:defRPr sz="1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4318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bin"/>
              <a:buChar char="•"/>
              <a:defRPr sz="1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4318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bin"/>
              <a:buChar char="•"/>
              <a:defRPr sz="1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4318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bin"/>
              <a:buChar char="•"/>
              <a:defRPr sz="1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4318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bin"/>
              <a:buChar char="•"/>
              <a:defRPr sz="1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3500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50" tIns="41150" rIns="41150" bIns="41150" anchor="t" anchorCtr="0">
            <a:noAutofit/>
          </a:bodyPr>
          <a:lstStyle>
            <a:lvl1pPr marL="25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2540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25400" marR="0" lvl="2" indent="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25400" marR="0" lvl="3" indent="469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5400" marR="0" lvl="4" indent="622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400" marR="0" lvl="5" indent="622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5400" marR="0" lvl="6" indent="622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400" marR="0" lvl="7" indent="622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5400" marR="0" lvl="8" indent="622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3500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50" tIns="41150" rIns="41150" bIns="41150" anchor="t" anchorCtr="0">
            <a:noAutofit/>
          </a:bodyPr>
          <a:lstStyle>
            <a:lvl1pPr marL="25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2540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25400" marR="0" lvl="2" indent="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25400" marR="0" lvl="3" indent="469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5400" marR="0" lvl="4" indent="622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400" marR="0" lvl="5" indent="622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5400" marR="0" lvl="6" indent="622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400" marR="0" lvl="7" indent="622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5400" marR="0" lvl="8" indent="622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4429125" y="4892040"/>
            <a:ext cx="2916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Autofit/>
          </a:bodyPr>
          <a:lstStyle>
            <a:lvl1pPr marL="25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254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25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254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54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4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5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54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2540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- Title Slide 2">
  <p:cSld name="TITLE_AND_BODY_6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685800" y="1383506"/>
            <a:ext cx="7772400" cy="15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1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1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1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1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1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1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1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1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481633" y="4860403"/>
            <a:ext cx="1659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1">
  <p:cSld name="TITLE_AND_BODY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7">
  <p:cSld name="TITLE_AND_BODY_7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8">
  <p:cSld name="TITLE_AND_BODY_8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9">
  <p:cSld name="TITLE_AND_BODY_9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slide 2">
  <p:cSld name="Contents slid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>
            <a:spLocks noGrp="1"/>
          </p:cNvSpPr>
          <p:nvPr>
            <p:ph type="body" idx="1"/>
          </p:nvPr>
        </p:nvSpPr>
        <p:spPr>
          <a:xfrm>
            <a:off x="433863" y="1530770"/>
            <a:ext cx="2080800" cy="25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400"/>
              <a:buFont typeface="Arial"/>
              <a:buChar char="○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365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433863" y="317011"/>
            <a:ext cx="79884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body" idx="2"/>
          </p:nvPr>
        </p:nvSpPr>
        <p:spPr>
          <a:xfrm>
            <a:off x="3334295" y="1530770"/>
            <a:ext cx="2028000" cy="25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365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63">
          <p15:clr>
            <a:srgbClr val="FBAE40"/>
          </p15:clr>
        </p15:guide>
        <p15:guide id="3" pos="539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 column">
  <p:cSld name="Title and Content 2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body" idx="1"/>
          </p:nvPr>
        </p:nvSpPr>
        <p:spPr>
          <a:xfrm>
            <a:off x="313200" y="1409400"/>
            <a:ext cx="4158300" cy="29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Font typeface="Arial"/>
              <a:buNone/>
              <a:defRPr sz="17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365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sldNum" idx="12"/>
          </p:nvPr>
        </p:nvSpPr>
        <p:spPr>
          <a:xfrm>
            <a:off x="8398417" y="4773830"/>
            <a:ext cx="633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 rtl="0">
              <a:spcBef>
                <a:spcPts val="0"/>
              </a:spcBef>
              <a:buNone/>
              <a:defRPr sz="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 rtl="0">
              <a:spcBef>
                <a:spcPts val="0"/>
              </a:spcBef>
              <a:buNone/>
              <a:defRPr sz="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 rtl="0">
              <a:spcBef>
                <a:spcPts val="0"/>
              </a:spcBef>
              <a:buNone/>
              <a:defRPr sz="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 rtl="0">
              <a:spcBef>
                <a:spcPts val="0"/>
              </a:spcBef>
              <a:buNone/>
              <a:defRPr sz="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 rtl="0">
              <a:spcBef>
                <a:spcPts val="0"/>
              </a:spcBef>
              <a:buNone/>
              <a:defRPr sz="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 rtl="0">
              <a:spcBef>
                <a:spcPts val="0"/>
              </a:spcBef>
              <a:buNone/>
              <a:defRPr sz="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 rtl="0">
              <a:spcBef>
                <a:spcPts val="0"/>
              </a:spcBef>
              <a:buNone/>
              <a:defRPr sz="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 rtl="0">
              <a:spcBef>
                <a:spcPts val="0"/>
              </a:spcBef>
              <a:buNone/>
              <a:defRPr sz="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title"/>
          </p:nvPr>
        </p:nvSpPr>
        <p:spPr>
          <a:xfrm>
            <a:off x="440100" y="345600"/>
            <a:ext cx="79884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body" idx="2"/>
          </p:nvPr>
        </p:nvSpPr>
        <p:spPr>
          <a:xfrm>
            <a:off x="4698773" y="1409400"/>
            <a:ext cx="4158300" cy="29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Font typeface="Arial"/>
              <a:buNone/>
              <a:defRPr sz="17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365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ftr" idx="11"/>
          </p:nvPr>
        </p:nvSpPr>
        <p:spPr>
          <a:xfrm>
            <a:off x="440100" y="478097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63">
          <p15:clr>
            <a:srgbClr val="FBAE40"/>
          </p15:clr>
        </p15:guide>
        <p15:guide id="3" pos="539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ing slide">
  <p:cSld name="CUSTOM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1E7CF"/>
          </a:solidFill>
          <a:ln>
            <a:noFill/>
          </a:ln>
        </p:spPr>
        <p:txBody>
          <a:bodyPr spcFirstLastPara="1" wrap="square" lIns="22850" tIns="22850" rIns="22850" bIns="22850" anchor="ctr" anchorCtr="0">
            <a:noAutofit/>
          </a:bodyPr>
          <a:lstStyle/>
          <a:p>
            <a:pPr marL="25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 b="0" i="0" u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lide 2">
  <p:cSld name="Section slid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ctrTitle"/>
          </p:nvPr>
        </p:nvSpPr>
        <p:spPr>
          <a:xfrm>
            <a:off x="411964" y="3971945"/>
            <a:ext cx="4160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●"/>
              <a:defRPr sz="30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subTitle" idx="1"/>
          </p:nvPr>
        </p:nvSpPr>
        <p:spPr>
          <a:xfrm>
            <a:off x="411964" y="4496051"/>
            <a:ext cx="416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body" idx="2"/>
          </p:nvPr>
        </p:nvSpPr>
        <p:spPr>
          <a:xfrm>
            <a:off x="431559" y="212802"/>
            <a:ext cx="2586000" cy="9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685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200"/>
              <a:buChar char="●"/>
              <a:defRPr sz="7200" b="1">
                <a:solidFill>
                  <a:schemeClr val="dk2"/>
                </a:solidFill>
              </a:defRPr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badges - 1 Presenter">
  <p:cSld name="TITLE_AND_BODY_1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22" descr="Cabinet Office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055" y="725805"/>
            <a:ext cx="5474400" cy="1079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oogle Shape;80;p22"/>
          <p:cNvGrpSpPr/>
          <p:nvPr/>
        </p:nvGrpSpPr>
        <p:grpSpPr>
          <a:xfrm>
            <a:off x="5040046" y="0"/>
            <a:ext cx="4103955" cy="5141700"/>
            <a:chOff x="5040046" y="0"/>
            <a:chExt cx="4103955" cy="5141700"/>
          </a:xfrm>
        </p:grpSpPr>
        <p:pic>
          <p:nvPicPr>
            <p:cNvPr id="81" name="Google Shape;81;p22" descr="Mission patch for GOV.UK One Login 1 million accounts, from July 2023. Shows several bees hovering around some flowers, with a large number '1' in the centre of the design."/>
            <p:cNvPicPr preferRelativeResize="0"/>
            <p:nvPr/>
          </p:nvPicPr>
          <p:blipFill rotWithShape="1">
            <a:blip r:embed="rId3">
              <a:alphaModFix/>
            </a:blip>
            <a:srcRect t="15682" r="56762"/>
            <a:stretch/>
          </p:blipFill>
          <p:spPr>
            <a:xfrm>
              <a:off x="8350150" y="0"/>
              <a:ext cx="793849" cy="13406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22" descr="Mission patch for GOV.UK One Login launch of the identity app in August 2022. Shows a bee and a wasp.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40046" y="1767380"/>
              <a:ext cx="1836000" cy="15863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22" descr="Mission patch for switchover from GOV.UK Verify to GOV.UK One Login in December 2022. Shows two bees on a blue shield with a white tick, which is the Verify logo"/>
            <p:cNvPicPr preferRelativeResize="0"/>
            <p:nvPr/>
          </p:nvPicPr>
          <p:blipFill rotWithShape="1">
            <a:blip r:embed="rId5">
              <a:alphaModFix/>
            </a:blip>
            <a:srcRect b="12441"/>
            <a:stretch/>
          </p:blipFill>
          <p:spPr>
            <a:xfrm>
              <a:off x="6120775" y="3752800"/>
              <a:ext cx="1836000" cy="1388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22" descr="Mission patch for GOV.UK One Login Disclosure and barring service beta launch in June 2022. Shows two bees on a purple flower."/>
            <p:cNvPicPr preferRelativeResize="0"/>
            <p:nvPr/>
          </p:nvPicPr>
          <p:blipFill rotWithShape="1">
            <a:blip r:embed="rId6">
              <a:alphaModFix/>
            </a:blip>
            <a:srcRect r="56762" b="12846"/>
            <a:stretch/>
          </p:blipFill>
          <p:spPr>
            <a:xfrm>
              <a:off x="8350150" y="3752800"/>
              <a:ext cx="793850" cy="1388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22" descr="Mission patch for GOV.UK One Login adoption by the Sign your mortgage deed service in February 2023. Shows two bumblebees and some honeycomb."/>
            <p:cNvPicPr preferRelativeResize="0"/>
            <p:nvPr/>
          </p:nvPicPr>
          <p:blipFill rotWithShape="1">
            <a:blip r:embed="rId7">
              <a:alphaModFix/>
            </a:blip>
            <a:srcRect t="15483" r="1854"/>
            <a:stretch/>
          </p:blipFill>
          <p:spPr>
            <a:xfrm>
              <a:off x="6120775" y="0"/>
              <a:ext cx="1801950" cy="13406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22" descr="Mission patch for GOV.UK One Login biometric residence permit launch in the app in June 2023. Shows three open flowers - one yellow, one blue and one white. Two small bees buzz towards the flowers.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290598" y="1760036"/>
              <a:ext cx="1836000" cy="1593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7" name="Google Shape;87;p22"/>
          <p:cNvSpPr txBox="1">
            <a:spLocks noGrp="1"/>
          </p:cNvSpPr>
          <p:nvPr>
            <p:ph type="title"/>
          </p:nvPr>
        </p:nvSpPr>
        <p:spPr>
          <a:xfrm>
            <a:off x="684725" y="2748525"/>
            <a:ext cx="59739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Helvetica Neue"/>
              <a:buNone/>
              <a:defRPr sz="3200"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title" idx="2"/>
          </p:nvPr>
        </p:nvSpPr>
        <p:spPr>
          <a:xfrm>
            <a:off x="684725" y="3144525"/>
            <a:ext cx="59739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py only">
  <p:cSld name="CUSTOM_1_1_3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/>
        </p:nvSpPr>
        <p:spPr>
          <a:xfrm>
            <a:off x="5909310" y="4720590"/>
            <a:ext cx="27204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GB" sz="1900" b="0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GDS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91" name="Google Shape;91;p23"/>
          <p:cNvSpPr txBox="1">
            <a:spLocks noGrp="1"/>
          </p:cNvSpPr>
          <p:nvPr>
            <p:ph type="title"/>
          </p:nvPr>
        </p:nvSpPr>
        <p:spPr>
          <a:xfrm>
            <a:off x="381000" y="653150"/>
            <a:ext cx="6495300" cy="3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elvetica Neue"/>
              <a:buNone/>
              <a:defRPr sz="2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elvetica Neue"/>
              <a:buNone/>
              <a:defRPr sz="25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elvetica Neue"/>
              <a:buNone/>
              <a:defRPr sz="25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elvetica Neue"/>
              <a:buNone/>
              <a:defRPr sz="25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elvetica Neue"/>
              <a:buNone/>
              <a:defRPr sz="25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elvetica Neue"/>
              <a:buNone/>
              <a:defRPr sz="25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elvetica Neue"/>
              <a:buNone/>
              <a:defRPr sz="25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elvetica Neue"/>
              <a:buNone/>
              <a:defRPr sz="25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elvetica Neue"/>
              <a:buNone/>
              <a:defRPr sz="25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slide - Style 2 - Blue">
  <p:cSld name="CUSTOM_1_1_1_1_3">
    <p:bg>
      <p:bgPr>
        <a:solidFill>
          <a:srgbClr val="1D70B8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/>
        </p:nvSpPr>
        <p:spPr>
          <a:xfrm>
            <a:off x="5909310" y="4720590"/>
            <a:ext cx="27204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GB" sz="1900" b="0" i="0" u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GDS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4" name="Google Shape;94;p24"/>
          <p:cNvSpPr txBox="1">
            <a:spLocks noGrp="1"/>
          </p:cNvSpPr>
          <p:nvPr>
            <p:ph type="title"/>
          </p:nvPr>
        </p:nvSpPr>
        <p:spPr>
          <a:xfrm>
            <a:off x="872700" y="2006750"/>
            <a:ext cx="5304900" cy="15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Helvetica Neue"/>
              <a:buNone/>
              <a:defRPr sz="50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Helvetica Neue"/>
              <a:buNone/>
              <a:defRPr sz="50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Helvetica Neue"/>
              <a:buNone/>
              <a:defRPr sz="50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Helvetica Neue"/>
              <a:buNone/>
              <a:defRPr sz="50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Helvetica Neue"/>
              <a:buNone/>
              <a:defRPr sz="50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Helvetica Neue"/>
              <a:buNone/>
              <a:defRPr sz="50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Helvetica Neue"/>
              <a:buNone/>
              <a:defRPr sz="50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Helvetica Neue"/>
              <a:buNone/>
              <a:defRPr sz="50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Helvetica Neue"/>
              <a:buNone/>
              <a:defRPr sz="50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title" idx="2"/>
          </p:nvPr>
        </p:nvSpPr>
        <p:spPr>
          <a:xfrm>
            <a:off x="872700" y="1455175"/>
            <a:ext cx="5304900" cy="5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Helvetica Neue"/>
              <a:buNone/>
              <a:defRPr sz="2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Helvetica Neue"/>
              <a:buNone/>
              <a:defRPr sz="2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Helvetica Neue"/>
              <a:buNone/>
              <a:defRPr sz="2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Helvetica Neue"/>
              <a:buNone/>
              <a:defRPr sz="2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Helvetica Neue"/>
              <a:buNone/>
              <a:defRPr sz="2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Helvetica Neue"/>
              <a:buNone/>
              <a:defRPr sz="2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Helvetica Neue"/>
              <a:buNone/>
              <a:defRPr sz="2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Helvetica Neue"/>
              <a:buNone/>
              <a:defRPr sz="2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Helvetica Neue"/>
              <a:buNone/>
              <a:defRPr sz="2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copy">
  <p:cSld name="CUSTOM_1_1_3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/>
        </p:nvSpPr>
        <p:spPr>
          <a:xfrm>
            <a:off x="5909310" y="4720590"/>
            <a:ext cx="27204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GB" sz="1900" b="0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GDS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98" name="Google Shape;98;p25"/>
          <p:cNvSpPr txBox="1">
            <a:spLocks noGrp="1"/>
          </p:cNvSpPr>
          <p:nvPr>
            <p:ph type="title"/>
          </p:nvPr>
        </p:nvSpPr>
        <p:spPr>
          <a:xfrm>
            <a:off x="381000" y="387600"/>
            <a:ext cx="74928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Helvetica Neue"/>
              <a:buNone/>
              <a:defRPr sz="2500" b="1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Helvetica Neue"/>
              <a:buNone/>
              <a:defRPr sz="2500" b="1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Helvetica Neue"/>
              <a:buNone/>
              <a:defRPr sz="2500" b="1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Helvetica Neue"/>
              <a:buNone/>
              <a:defRPr sz="2500" b="1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Helvetica Neue"/>
              <a:buNone/>
              <a:defRPr sz="2500" b="1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Helvetica Neue"/>
              <a:buNone/>
              <a:defRPr sz="2500" b="1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Helvetica Neue"/>
              <a:buNone/>
              <a:defRPr sz="2500" b="1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Helvetica Neue"/>
              <a:buNone/>
              <a:defRPr sz="2500" b="1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Helvetica Neue"/>
              <a:buNone/>
              <a:defRPr sz="2500" b="1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title" idx="2"/>
          </p:nvPr>
        </p:nvSpPr>
        <p:spPr>
          <a:xfrm>
            <a:off x="381000" y="1037100"/>
            <a:ext cx="6495300" cy="3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/ blue BG">
  <p:cSld name="CUSTOM_1_1_1">
    <p:bg>
      <p:bgPr>
        <a:solidFill>
          <a:srgbClr val="1D70B8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/>
        </p:nvSpPr>
        <p:spPr>
          <a:xfrm>
            <a:off x="5909310" y="4720590"/>
            <a:ext cx="27204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GB" sz="1900" b="0" i="0" u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GDS</a:t>
            </a:r>
            <a:endParaRPr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slide - Style 2 - Grey">
  <p:cSld name="CUSTOM_1_1_1_1_2_1">
    <p:bg>
      <p:bgPr>
        <a:solidFill>
          <a:schemeClr val="lt2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 txBox="1"/>
          <p:nvPr/>
        </p:nvSpPr>
        <p:spPr>
          <a:xfrm>
            <a:off x="5909310" y="4720590"/>
            <a:ext cx="27204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GB" sz="1900" b="0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GDS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04" name="Google Shape;104;p27"/>
          <p:cNvSpPr txBox="1">
            <a:spLocks noGrp="1"/>
          </p:cNvSpPr>
          <p:nvPr>
            <p:ph type="title"/>
          </p:nvPr>
        </p:nvSpPr>
        <p:spPr>
          <a:xfrm>
            <a:off x="872700" y="2006750"/>
            <a:ext cx="5304900" cy="15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Helvetica Neue"/>
              <a:buNone/>
              <a:defRPr sz="5000" b="1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Helvetica Neue"/>
              <a:buNone/>
              <a:defRPr sz="5000" b="1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Helvetica Neue"/>
              <a:buNone/>
              <a:defRPr sz="5000" b="1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Helvetica Neue"/>
              <a:buNone/>
              <a:defRPr sz="5000" b="1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Helvetica Neue"/>
              <a:buNone/>
              <a:defRPr sz="5000" b="1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Helvetica Neue"/>
              <a:buNone/>
              <a:defRPr sz="5000" b="1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Helvetica Neue"/>
              <a:buNone/>
              <a:defRPr sz="5000" b="1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Helvetica Neue"/>
              <a:buNone/>
              <a:defRPr sz="5000" b="1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Helvetica Neue"/>
              <a:buNone/>
              <a:defRPr sz="5000" b="1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title" idx="2"/>
          </p:nvPr>
        </p:nvSpPr>
        <p:spPr>
          <a:xfrm>
            <a:off x="872700" y="1455175"/>
            <a:ext cx="5304900" cy="5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Helvetica Neue"/>
              <a:buNone/>
              <a:defRPr sz="25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Helvetica Neue"/>
              <a:buNone/>
              <a:defRPr sz="25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Helvetica Neue"/>
              <a:buNone/>
              <a:defRPr sz="25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Helvetica Neue"/>
              <a:buNone/>
              <a:defRPr sz="25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Helvetica Neue"/>
              <a:buNone/>
              <a:defRPr sz="25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Helvetica Neue"/>
              <a:buNone/>
              <a:defRPr sz="25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Helvetica Neue"/>
              <a:buNone/>
              <a:defRPr sz="25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Helvetica Neue"/>
              <a:buNone/>
              <a:defRPr sz="25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Helvetica Neue"/>
              <a:buNone/>
              <a:defRPr sz="25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055" y="725805"/>
            <a:ext cx="5474400" cy="10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ing slide">
  <p:cSld name="CUSTOM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0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1E7CF"/>
          </a:solidFill>
          <a:ln>
            <a:noFill/>
          </a:ln>
        </p:spPr>
        <p:txBody>
          <a:bodyPr spcFirstLastPara="1" wrap="square" lIns="22850" tIns="22850" rIns="22850" bIns="22850" anchor="ctr" anchorCtr="0">
            <a:noAutofit/>
          </a:bodyPr>
          <a:lstStyle/>
          <a:p>
            <a:pPr marL="25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 b="0" i="0" u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>
  <p:cSld name="CUSTOM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1"/>
          <p:cNvSpPr txBox="1"/>
          <p:nvPr/>
        </p:nvSpPr>
        <p:spPr>
          <a:xfrm>
            <a:off x="0" y="4629150"/>
            <a:ext cx="9144000" cy="514500"/>
          </a:xfrm>
          <a:prstGeom prst="rect">
            <a:avLst/>
          </a:prstGeom>
          <a:solidFill>
            <a:srgbClr val="D1E7CF"/>
          </a:solidFill>
          <a:ln>
            <a:noFill/>
          </a:ln>
        </p:spPr>
        <p:txBody>
          <a:bodyPr spcFirstLastPara="1" wrap="square" lIns="22850" tIns="22850" rIns="22850" bIns="22850" anchor="ctr" anchorCtr="0">
            <a:noAutofit/>
          </a:bodyPr>
          <a:lstStyle/>
          <a:p>
            <a:pPr marL="25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 b="0" i="0" u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3" name="Google Shape;113;p31"/>
          <p:cNvSpPr txBox="1"/>
          <p:nvPr/>
        </p:nvSpPr>
        <p:spPr>
          <a:xfrm>
            <a:off x="5909310" y="4720590"/>
            <a:ext cx="27204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GB" sz="1900" b="1">
                <a:latin typeface="Helvetica Neue"/>
                <a:ea typeface="Helvetica Neue"/>
                <a:cs typeface="Helvetica Neue"/>
                <a:sym typeface="Helvetica Neue"/>
              </a:rPr>
              <a:t>#ServicesWeek</a:t>
            </a:r>
            <a:endParaRPr sz="600" b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>
  <p:cSld name="CUSTOM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/>
          <p:nvPr/>
        </p:nvSpPr>
        <p:spPr>
          <a:xfrm>
            <a:off x="0" y="4629150"/>
            <a:ext cx="9144000" cy="514500"/>
          </a:xfrm>
          <a:prstGeom prst="rect">
            <a:avLst/>
          </a:prstGeom>
          <a:solidFill>
            <a:srgbClr val="B5CC18"/>
          </a:solidFill>
          <a:ln>
            <a:noFill/>
          </a:ln>
        </p:spPr>
        <p:txBody>
          <a:bodyPr spcFirstLastPara="1" wrap="square" lIns="22850" tIns="22850" rIns="22850" bIns="22850" anchor="ctr" anchorCtr="0">
            <a:noAutofit/>
          </a:bodyPr>
          <a:lstStyle/>
          <a:p>
            <a:pPr marL="25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 b="0" i="0" u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" name="Google Shape;12;p4"/>
          <p:cNvSpPr txBox="1"/>
          <p:nvPr/>
        </p:nvSpPr>
        <p:spPr>
          <a:xfrm>
            <a:off x="5909310" y="4720590"/>
            <a:ext cx="27204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GB" sz="1900" b="1">
                <a:latin typeface="Helvetica Neue"/>
                <a:ea typeface="Helvetica Neue"/>
                <a:cs typeface="Helvetica Neue"/>
                <a:sym typeface="Helvetica Neue"/>
              </a:rPr>
              <a:t>#ServicesWeek</a:t>
            </a:r>
            <a:endParaRPr sz="600" b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1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eading slide 1 1">
  <p:cSld name="Heading slide 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303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</a:pPr>
            <a:endParaRPr sz="31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7" name="Google Shape;117;p33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ext slide 1">
  <p:cSld name="Text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4"/>
          <p:cNvSpPr/>
          <p:nvPr/>
        </p:nvSpPr>
        <p:spPr>
          <a:xfrm>
            <a:off x="0" y="4629150"/>
            <a:ext cx="9144000" cy="514500"/>
          </a:xfrm>
          <a:prstGeom prst="rect">
            <a:avLst/>
          </a:prstGeom>
          <a:solidFill>
            <a:srgbClr val="2E89CA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</a:pPr>
            <a:endParaRPr sz="31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0" name="Google Shape;120;p34"/>
          <p:cNvSpPr/>
          <p:nvPr/>
        </p:nvSpPr>
        <p:spPr>
          <a:xfrm>
            <a:off x="5909309" y="4720868"/>
            <a:ext cx="2720400" cy="2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GB" sz="1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GDS</a:t>
            </a:r>
            <a:endParaRPr/>
          </a:p>
        </p:txBody>
      </p:sp>
      <p:sp>
        <p:nvSpPr>
          <p:cNvPr id="121" name="Google Shape;121;p34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ing slide 1">
  <p:cSld name="Heading slid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5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E89CA"/>
          </a:solidFill>
          <a:ln>
            <a:noFill/>
          </a:ln>
        </p:spPr>
        <p:txBody>
          <a:bodyPr spcFirstLastPara="1" wrap="square" lIns="22850" tIns="22850" rIns="22850" bIns="22850" anchor="ctr" anchorCtr="0">
            <a:noAutofit/>
          </a:bodyPr>
          <a:lstStyle/>
          <a:p>
            <a:pPr marL="25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1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AND_BODY_3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6"/>
          <p:cNvSpPr txBox="1">
            <a:spLocks noGrp="1"/>
          </p:cNvSpPr>
          <p:nvPr>
            <p:ph type="title"/>
          </p:nvPr>
        </p:nvSpPr>
        <p:spPr>
          <a:xfrm>
            <a:off x="457200" y="205740"/>
            <a:ext cx="8235300" cy="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5400" marR="0" lvl="0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25400" marR="0" lvl="1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25400" marR="0" lvl="2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25400" marR="0" lvl="3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5400" marR="0" lvl="4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400" marR="0" lvl="5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5400" marR="0" lvl="6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400" marR="0" lvl="7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5400" marR="0" lvl="8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6" name="Google Shape;126;p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35300" cy="3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bin"/>
              <a:buChar char="•"/>
              <a:defRPr sz="1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bin"/>
              <a:buChar char="•"/>
              <a:defRPr sz="1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bin"/>
              <a:buChar char="•"/>
              <a:defRPr sz="1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bin"/>
              <a:buChar char="•"/>
              <a:defRPr sz="1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bin"/>
              <a:buChar char="•"/>
              <a:defRPr sz="1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4318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bin"/>
              <a:buChar char="•"/>
              <a:defRPr sz="1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4318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bin"/>
              <a:buChar char="•"/>
              <a:defRPr sz="1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4318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bin"/>
              <a:buChar char="•"/>
              <a:defRPr sz="1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4318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bin"/>
              <a:buChar char="•"/>
              <a:defRPr sz="1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7" name="Google Shape;127;p3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3500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50" tIns="41150" rIns="41150" bIns="41150" anchor="t" anchorCtr="0">
            <a:noAutofit/>
          </a:bodyPr>
          <a:lstStyle>
            <a:lvl1pPr marL="25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2540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25400" marR="0" lvl="2" indent="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25400" marR="0" lvl="3" indent="469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5400" marR="0" lvl="4" indent="622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400" marR="0" lvl="5" indent="622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5400" marR="0" lvl="6" indent="622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400" marR="0" lvl="7" indent="622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5400" marR="0" lvl="8" indent="622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8" name="Google Shape;128;p3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3500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50" tIns="41150" rIns="41150" bIns="41150" anchor="t" anchorCtr="0">
            <a:noAutofit/>
          </a:bodyPr>
          <a:lstStyle>
            <a:lvl1pPr marL="25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2540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25400" marR="0" lvl="2" indent="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25400" marR="0" lvl="3" indent="469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5400" marR="0" lvl="4" indent="622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400" marR="0" lvl="5" indent="622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5400" marR="0" lvl="6" indent="622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400" marR="0" lvl="7" indent="622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5400" marR="0" lvl="8" indent="622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9" name="Google Shape;129;p36"/>
          <p:cNvSpPr txBox="1">
            <a:spLocks noGrp="1"/>
          </p:cNvSpPr>
          <p:nvPr>
            <p:ph type="sldNum" idx="12"/>
          </p:nvPr>
        </p:nvSpPr>
        <p:spPr>
          <a:xfrm>
            <a:off x="4429125" y="4892040"/>
            <a:ext cx="2916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Autofit/>
          </a:bodyPr>
          <a:lstStyle>
            <a:lvl1pPr marL="25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254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25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254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54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4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5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54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2540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and text">
  <p:cSld name="Images and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7"/>
          <p:cNvSpPr txBox="1">
            <a:spLocks noGrp="1"/>
          </p:cNvSpPr>
          <p:nvPr>
            <p:ph type="sldNum" idx="12"/>
          </p:nvPr>
        </p:nvSpPr>
        <p:spPr>
          <a:xfrm>
            <a:off x="8398417" y="4773830"/>
            <a:ext cx="633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9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 rtl="0">
              <a:spcBef>
                <a:spcPts val="0"/>
              </a:spcBef>
              <a:buNone/>
              <a:defRPr sz="9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 rtl="0">
              <a:spcBef>
                <a:spcPts val="0"/>
              </a:spcBef>
              <a:buNone/>
              <a:defRPr sz="9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 rtl="0">
              <a:spcBef>
                <a:spcPts val="0"/>
              </a:spcBef>
              <a:buNone/>
              <a:defRPr sz="9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 rtl="0">
              <a:spcBef>
                <a:spcPts val="0"/>
              </a:spcBef>
              <a:buNone/>
              <a:defRPr sz="9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 rtl="0">
              <a:spcBef>
                <a:spcPts val="0"/>
              </a:spcBef>
              <a:buNone/>
              <a:defRPr sz="9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 rtl="0">
              <a:spcBef>
                <a:spcPts val="0"/>
              </a:spcBef>
              <a:buNone/>
              <a:defRPr sz="9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 rtl="0">
              <a:spcBef>
                <a:spcPts val="0"/>
              </a:spcBef>
              <a:buNone/>
              <a:defRPr sz="9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 rtl="0">
              <a:spcBef>
                <a:spcPts val="0"/>
              </a:spcBef>
              <a:buNone/>
              <a:defRPr sz="9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2" name="Google Shape;132;p37"/>
          <p:cNvSpPr txBox="1">
            <a:spLocks noGrp="1"/>
          </p:cNvSpPr>
          <p:nvPr>
            <p:ph type="body" idx="1"/>
          </p:nvPr>
        </p:nvSpPr>
        <p:spPr>
          <a:xfrm>
            <a:off x="3288722" y="2587337"/>
            <a:ext cx="2566500" cy="16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100"/>
            </a:lvl1pPr>
            <a:lvl2pPr marL="9144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Font typeface="Arial"/>
              <a:buNone/>
              <a:defRPr sz="17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365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133" name="Google Shape;133;p37"/>
          <p:cNvSpPr txBox="1">
            <a:spLocks noGrp="1"/>
          </p:cNvSpPr>
          <p:nvPr>
            <p:ph type="body" idx="2"/>
          </p:nvPr>
        </p:nvSpPr>
        <p:spPr>
          <a:xfrm>
            <a:off x="415636" y="2587337"/>
            <a:ext cx="2566500" cy="16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marL="9144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Font typeface="Arial"/>
              <a:buNone/>
              <a:defRPr sz="17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134" name="Google Shape;134;p37"/>
          <p:cNvSpPr txBox="1">
            <a:spLocks noGrp="1"/>
          </p:cNvSpPr>
          <p:nvPr>
            <p:ph type="body" idx="3"/>
          </p:nvPr>
        </p:nvSpPr>
        <p:spPr>
          <a:xfrm>
            <a:off x="6148722" y="2587337"/>
            <a:ext cx="2566500" cy="16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100"/>
            </a:lvl1pPr>
            <a:lvl2pPr marL="9144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Font typeface="Arial"/>
              <a:buNone/>
              <a:defRPr sz="17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365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135" name="Google Shape;135;p37"/>
          <p:cNvSpPr>
            <a:spLocks noGrp="1"/>
          </p:cNvSpPr>
          <p:nvPr>
            <p:ph type="pic" idx="4"/>
          </p:nvPr>
        </p:nvSpPr>
        <p:spPr>
          <a:xfrm>
            <a:off x="428723" y="441123"/>
            <a:ext cx="2553600" cy="19176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37"/>
          <p:cNvSpPr>
            <a:spLocks noGrp="1"/>
          </p:cNvSpPr>
          <p:nvPr>
            <p:ph type="pic" idx="5"/>
          </p:nvPr>
        </p:nvSpPr>
        <p:spPr>
          <a:xfrm>
            <a:off x="3288722" y="441123"/>
            <a:ext cx="2553600" cy="19176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37"/>
          <p:cNvSpPr>
            <a:spLocks noGrp="1"/>
          </p:cNvSpPr>
          <p:nvPr>
            <p:ph type="pic" idx="6"/>
          </p:nvPr>
        </p:nvSpPr>
        <p:spPr>
          <a:xfrm>
            <a:off x="6161809" y="441123"/>
            <a:ext cx="2553600" cy="19176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37"/>
          <p:cNvSpPr txBox="1">
            <a:spLocks noGrp="1"/>
          </p:cNvSpPr>
          <p:nvPr>
            <p:ph type="ftr" idx="11"/>
          </p:nvPr>
        </p:nvSpPr>
        <p:spPr>
          <a:xfrm>
            <a:off x="440100" y="478097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63">
          <p15:clr>
            <a:srgbClr val="FBAE40"/>
          </p15:clr>
        </p15:guide>
        <p15:guide id="3" pos="539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slide 2">
  <p:cSld name="Contents slid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8"/>
          <p:cNvSpPr txBox="1">
            <a:spLocks noGrp="1"/>
          </p:cNvSpPr>
          <p:nvPr>
            <p:ph type="body" idx="1"/>
          </p:nvPr>
        </p:nvSpPr>
        <p:spPr>
          <a:xfrm>
            <a:off x="433863" y="1530770"/>
            <a:ext cx="2080800" cy="25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400"/>
              <a:buFont typeface="Arial"/>
              <a:buChar char="○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365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title"/>
          </p:nvPr>
        </p:nvSpPr>
        <p:spPr>
          <a:xfrm>
            <a:off x="433863" y="317011"/>
            <a:ext cx="79884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body" idx="2"/>
          </p:nvPr>
        </p:nvSpPr>
        <p:spPr>
          <a:xfrm>
            <a:off x="3334295" y="1530770"/>
            <a:ext cx="2028000" cy="25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365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63">
          <p15:clr>
            <a:srgbClr val="FBAE40"/>
          </p15:clr>
        </p15:guide>
        <p15:guide id="3" pos="539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1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eading slide 1 1">
  <p:cSld name="Heading slide 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303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</a:pPr>
            <a:endParaRPr sz="31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ext slide 1">
  <p:cSld name="Text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/>
          <p:nvPr/>
        </p:nvSpPr>
        <p:spPr>
          <a:xfrm>
            <a:off x="0" y="4629150"/>
            <a:ext cx="9144000" cy="514500"/>
          </a:xfrm>
          <a:prstGeom prst="rect">
            <a:avLst/>
          </a:prstGeom>
          <a:solidFill>
            <a:srgbClr val="2E89CA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</a:pPr>
            <a:endParaRPr sz="31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" name="Google Shape;19;p7"/>
          <p:cNvSpPr/>
          <p:nvPr/>
        </p:nvSpPr>
        <p:spPr>
          <a:xfrm>
            <a:off x="5909309" y="4720868"/>
            <a:ext cx="2720400" cy="2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-GB" sz="1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GDS</a:t>
            </a:r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ing slide 1">
  <p:cSld name="Heading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E89CA"/>
          </a:solidFill>
          <a:ln>
            <a:noFill/>
          </a:ln>
        </p:spPr>
        <p:txBody>
          <a:bodyPr spcFirstLastPara="1" wrap="square" lIns="22850" tIns="22850" rIns="22850" bIns="22850" anchor="ctr" anchorCtr="0">
            <a:noAutofit/>
          </a:bodyPr>
          <a:lstStyle/>
          <a:p>
            <a:pPr marL="25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1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AND_BODY_3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457200" y="205740"/>
            <a:ext cx="8235300" cy="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5400" marR="0" lvl="0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25400" marR="0" lvl="1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25400" marR="0" lvl="2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25400" marR="0" lvl="3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5400" marR="0" lvl="4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400" marR="0" lvl="5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5400" marR="0" lvl="6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400" marR="0" lvl="7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5400" marR="0" lvl="8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35300" cy="3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bin"/>
              <a:buChar char="•"/>
              <a:defRPr sz="1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bin"/>
              <a:buChar char="•"/>
              <a:defRPr sz="1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bin"/>
              <a:buChar char="•"/>
              <a:defRPr sz="1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bin"/>
              <a:buChar char="•"/>
              <a:defRPr sz="1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bin"/>
              <a:buChar char="•"/>
              <a:defRPr sz="1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4318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bin"/>
              <a:buChar char="•"/>
              <a:defRPr sz="1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4318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bin"/>
              <a:buChar char="•"/>
              <a:defRPr sz="1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4318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bin"/>
              <a:buChar char="•"/>
              <a:defRPr sz="1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4318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bin"/>
              <a:buChar char="•"/>
              <a:defRPr sz="1900" b="0" i="0" u="none" strike="noStrike" cap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3500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50" tIns="41150" rIns="41150" bIns="41150" anchor="t" anchorCtr="0">
            <a:noAutofit/>
          </a:bodyPr>
          <a:lstStyle>
            <a:lvl1pPr marL="25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2540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25400" marR="0" lvl="2" indent="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25400" marR="0" lvl="3" indent="469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5400" marR="0" lvl="4" indent="622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400" marR="0" lvl="5" indent="622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5400" marR="0" lvl="6" indent="622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400" marR="0" lvl="7" indent="622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5400" marR="0" lvl="8" indent="622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3500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50" tIns="41150" rIns="41150" bIns="41150" anchor="t" anchorCtr="0">
            <a:noAutofit/>
          </a:bodyPr>
          <a:lstStyle>
            <a:lvl1pPr marL="25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2540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25400" marR="0" lvl="2" indent="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25400" marR="0" lvl="3" indent="469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5400" marR="0" lvl="4" indent="622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400" marR="0" lvl="5" indent="622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5400" marR="0" lvl="6" indent="622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400" marR="0" lvl="7" indent="622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5400" marR="0" lvl="8" indent="622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31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4429125" y="4892040"/>
            <a:ext cx="2916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Autofit/>
          </a:bodyPr>
          <a:lstStyle>
            <a:lvl1pPr marL="254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254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25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254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54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4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5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54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2540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 1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67"/>
          <p:cNvPicPr preferRelativeResize="0"/>
          <p:nvPr/>
        </p:nvPicPr>
        <p:blipFill rotWithShape="1">
          <a:blip r:embed="rId3">
            <a:alphaModFix/>
          </a:blip>
          <a:srcRect b="58840"/>
          <a:stretch/>
        </p:blipFill>
        <p:spPr>
          <a:xfrm>
            <a:off x="346875" y="1844250"/>
            <a:ext cx="4898075" cy="16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67"/>
          <p:cNvSpPr/>
          <p:nvPr/>
        </p:nvSpPr>
        <p:spPr>
          <a:xfrm>
            <a:off x="383475" y="3817297"/>
            <a:ext cx="2047151" cy="68947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Helvetica Neue"/>
              </a:rPr>
              <a:t>2025</a:t>
            </a:r>
          </a:p>
        </p:txBody>
      </p:sp>
      <p:sp>
        <p:nvSpPr>
          <p:cNvPr id="279" name="Google Shape;279;p67"/>
          <p:cNvSpPr txBox="1"/>
          <p:nvPr/>
        </p:nvSpPr>
        <p:spPr>
          <a:xfrm>
            <a:off x="237900" y="297450"/>
            <a:ext cx="3000000" cy="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17 Mar</a:t>
            </a:r>
            <a:endParaRPr sz="23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21 Mar</a:t>
            </a:r>
            <a:endParaRPr sz="400"/>
          </a:p>
        </p:txBody>
      </p:sp>
      <p:pic>
        <p:nvPicPr>
          <p:cNvPr id="280" name="Google Shape;280;p67"/>
          <p:cNvPicPr preferRelativeResize="0"/>
          <p:nvPr/>
        </p:nvPicPr>
        <p:blipFill rotWithShape="1">
          <a:blip r:embed="rId3">
            <a:alphaModFix/>
          </a:blip>
          <a:srcRect t="91710"/>
          <a:stretch/>
        </p:blipFill>
        <p:spPr>
          <a:xfrm>
            <a:off x="346875" y="4680025"/>
            <a:ext cx="2049024" cy="11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67"/>
          <p:cNvPicPr preferRelativeResize="0"/>
          <p:nvPr/>
        </p:nvPicPr>
        <p:blipFill rotWithShape="1">
          <a:blip r:embed="rId4">
            <a:alphaModFix/>
          </a:blip>
          <a:srcRect l="69935"/>
          <a:stretch/>
        </p:blipFill>
        <p:spPr>
          <a:xfrm>
            <a:off x="1337825" y="446988"/>
            <a:ext cx="353725" cy="5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4300" y="4617675"/>
            <a:ext cx="2472699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3AD2E954-042F-9E22-A5C8-ACCCC1967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1">
            <a:extLst>
              <a:ext uri="{FF2B5EF4-FFF2-40B4-BE49-F238E27FC236}">
                <a16:creationId xmlns:a16="http://schemas.microsoft.com/office/drawing/2014/main" id="{849FD1D0-25A4-B1E5-F130-0F09AB1B78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0100" y="1374231"/>
            <a:ext cx="8491200" cy="3004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rtl="0"/>
            <a:r>
              <a:rPr lang="en-GB" sz="1700" b="1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Example</a:t>
            </a:r>
            <a:br>
              <a:rPr lang="en-GB" sz="17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</a:br>
            <a:endParaRPr lang="en-GB" sz="1700" b="0" i="0" u="none" strike="noStrike" dirty="0">
              <a:solidFill>
                <a:srgbClr val="220051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sz="17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Language we tested: </a:t>
            </a:r>
            <a:r>
              <a:rPr lang="en-GB" sz="1700" b="1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Domestic abuse</a:t>
            </a:r>
            <a:r>
              <a:rPr lang="en-GB" sz="1700" dirty="0">
                <a:solidFill>
                  <a:srgbClr val="220051"/>
                </a:solidFill>
                <a:latin typeface="Arial" panose="020B0604020202020204" pitchFamily="34" charset="0"/>
              </a:rPr>
              <a:t> - </a:t>
            </a:r>
            <a:r>
              <a:rPr lang="en-GB" sz="17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This could be by a partner or ex-partner.</a:t>
            </a:r>
            <a:br>
              <a:rPr lang="en-GB" sz="1700" b="1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</a:br>
            <a:endParaRPr lang="en-GB" sz="1700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sz="17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Scenario we tested: “Since I left home, my father has been threatening to harm me.”</a:t>
            </a:r>
            <a:br>
              <a:rPr lang="en-GB" sz="17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</a:br>
            <a:endParaRPr lang="en-GB" sz="1700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sz="17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Learning: People aren’t sure if it counts if it’s by a family member.</a:t>
            </a:r>
            <a:br>
              <a:rPr lang="en-GB" sz="17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</a:br>
            <a:endParaRPr lang="en-GB" sz="1700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sz="17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Iterate to: </a:t>
            </a:r>
            <a:r>
              <a:rPr lang="en-GB" sz="1700" b="1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Domestic abuse</a:t>
            </a:r>
            <a:r>
              <a:rPr lang="en-GB" sz="1700" dirty="0">
                <a:solidFill>
                  <a:srgbClr val="220051"/>
                </a:solidFill>
                <a:latin typeface="Arial" panose="020B0604020202020204" pitchFamily="34" charset="0"/>
              </a:rPr>
              <a:t> - </a:t>
            </a:r>
            <a:r>
              <a:rPr lang="en-GB" sz="17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This could be by a partner, ex-partner or family member.</a:t>
            </a:r>
            <a:br>
              <a:rPr lang="en-GB" sz="17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</a:br>
            <a:endParaRPr lang="en-GB" sz="1700" b="0" i="0" u="none" strike="noStrike" dirty="0">
              <a:solidFill>
                <a:srgbClr val="22005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3" name="Google Shape;303;p71">
            <a:extLst>
              <a:ext uri="{FF2B5EF4-FFF2-40B4-BE49-F238E27FC236}">
                <a16:creationId xmlns:a16="http://schemas.microsoft.com/office/drawing/2014/main" id="{8A29D3D3-4902-2753-D9C8-BE3D792876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0100" y="605775"/>
            <a:ext cx="79884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None/>
            </a:pPr>
            <a:r>
              <a:rPr lang="en-GB" sz="3200" b="1" dirty="0">
                <a:solidFill>
                  <a:srgbClr val="231F20"/>
                </a:solidFill>
              </a:rPr>
              <a:t>Learning about the right language</a:t>
            </a:r>
            <a:endParaRPr sz="3200" b="1" dirty="0">
              <a:solidFill>
                <a:srgbClr val="231F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786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>
          <a:extLst>
            <a:ext uri="{FF2B5EF4-FFF2-40B4-BE49-F238E27FC236}">
              <a16:creationId xmlns:a16="http://schemas.microsoft.com/office/drawing/2014/main" id="{B827735D-BA9B-D31A-31ED-A08D6F976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2">
            <a:extLst>
              <a:ext uri="{FF2B5EF4-FFF2-40B4-BE49-F238E27FC236}">
                <a16:creationId xmlns:a16="http://schemas.microsoft.com/office/drawing/2014/main" id="{57375A4D-C15B-DA8C-BE68-2BB39AE956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500" y="0"/>
            <a:ext cx="8127000" cy="46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575" tIns="20575" rIns="20575" bIns="20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Common myth:</a:t>
            </a:r>
            <a:br>
              <a:rPr lang="en-GB" sz="4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GB" sz="4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violence counts as domestic abuse</a:t>
            </a:r>
            <a:endParaRPr sz="4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81176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668C8446-42EE-125D-3E87-A46F0FE63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1">
            <a:extLst>
              <a:ext uri="{FF2B5EF4-FFF2-40B4-BE49-F238E27FC236}">
                <a16:creationId xmlns:a16="http://schemas.microsoft.com/office/drawing/2014/main" id="{4BEFFAB6-BE7A-1397-E180-4CBB909B52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9786" y="1650784"/>
            <a:ext cx="3924123" cy="226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 Analysing language from a </a:t>
            </a:r>
            <a:r>
              <a:rPr lang="en-GB" sz="1800" b="0" i="0" u="none" strike="noStrike" dirty="0" err="1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freetext</a:t>
            </a:r>
            <a:r>
              <a:rPr lang="en-GB" sz="18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 field in our service, ‘Tell us more about your problem’</a:t>
            </a:r>
            <a:br>
              <a:rPr lang="en-GB" sz="18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</a:br>
            <a:endParaRPr lang="en-GB" sz="1800" b="0" i="0" u="none" strike="noStrike" dirty="0">
              <a:solidFill>
                <a:srgbClr val="220051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 People describing their experience in their own words</a:t>
            </a:r>
          </a:p>
          <a:p>
            <a:pPr rtl="0"/>
            <a:br>
              <a:rPr lang="en-GB" sz="18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</a:br>
            <a:br>
              <a:rPr lang="en-GB" sz="3600" dirty="0"/>
            </a:br>
            <a:br>
              <a:rPr lang="en-GB" sz="2800" dirty="0">
                <a:solidFill>
                  <a:srgbClr val="220051"/>
                </a:solidFill>
                <a:latin typeface="Arial" panose="020B0604020202020204" pitchFamily="34" charset="0"/>
              </a:rPr>
            </a:br>
            <a:br>
              <a:rPr lang="en-GB" sz="2800" dirty="0">
                <a:solidFill>
                  <a:srgbClr val="220051"/>
                </a:solidFill>
                <a:latin typeface="Arial" panose="020B0604020202020204" pitchFamily="34" charset="0"/>
              </a:rPr>
            </a:br>
            <a:br>
              <a:rPr lang="en-GB" sz="3600" dirty="0"/>
            </a:br>
            <a:br>
              <a:rPr lang="en-GB" sz="2800" dirty="0">
                <a:solidFill>
                  <a:srgbClr val="220051"/>
                </a:solidFill>
                <a:latin typeface="Arial" panose="020B0604020202020204" pitchFamily="34" charset="0"/>
              </a:rPr>
            </a:br>
            <a:endParaRPr lang="en-GB" sz="2800" dirty="0">
              <a:solidFill>
                <a:srgbClr val="220051"/>
              </a:solidFill>
              <a:latin typeface="Arial" panose="020B0604020202020204" pitchFamily="34" charset="0"/>
            </a:endParaRPr>
          </a:p>
          <a:p>
            <a:br>
              <a:rPr lang="en-GB" sz="2800" dirty="0">
                <a:solidFill>
                  <a:srgbClr val="220051"/>
                </a:solidFill>
                <a:latin typeface="Arial" panose="020B0604020202020204" pitchFamily="34" charset="0"/>
              </a:rPr>
            </a:br>
            <a:endParaRPr lang="en-GB" sz="2800" dirty="0">
              <a:solidFill>
                <a:srgbClr val="220051"/>
              </a:solidFill>
              <a:latin typeface="Arial" panose="020B0604020202020204" pitchFamily="34" charset="0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br>
              <a:rPr lang="en-GB" sz="1800" dirty="0">
                <a:solidFill>
                  <a:srgbClr val="220051"/>
                </a:solidFill>
                <a:latin typeface="Arial" panose="020B0604020202020204" pitchFamily="34" charset="0"/>
              </a:rPr>
            </a:br>
            <a:br>
              <a:rPr lang="en-GB" sz="1800" dirty="0">
                <a:solidFill>
                  <a:srgbClr val="220051"/>
                </a:solidFill>
                <a:latin typeface="Arial" panose="020B0604020202020204" pitchFamily="34" charset="0"/>
              </a:rPr>
            </a:br>
            <a:br>
              <a:rPr lang="en-GB" sz="2400" dirty="0"/>
            </a:br>
            <a:br>
              <a:rPr lang="en-GB" sz="18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</a:br>
            <a:endParaRPr lang="en-GB" sz="1800" dirty="0">
              <a:solidFill>
                <a:srgbClr val="220051"/>
              </a:solidFill>
              <a:latin typeface="Arial" panose="020B0604020202020204" pitchFamily="34" charset="0"/>
            </a:endParaRPr>
          </a:p>
          <a:p>
            <a:pPr rtl="0"/>
            <a:br>
              <a:rPr lang="en-GB" sz="18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</a:br>
            <a:endParaRPr lang="en-GB" sz="1800" b="0" i="0" u="none" strike="noStrike" dirty="0">
              <a:solidFill>
                <a:srgbClr val="22005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3" name="Google Shape;303;p71">
            <a:extLst>
              <a:ext uri="{FF2B5EF4-FFF2-40B4-BE49-F238E27FC236}">
                <a16:creationId xmlns:a16="http://schemas.microsoft.com/office/drawing/2014/main" id="{E15470E1-904B-62D7-534B-184FD07BA0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0100" y="605775"/>
            <a:ext cx="79884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None/>
            </a:pPr>
            <a:r>
              <a:rPr lang="en-GB" sz="3200" b="1" dirty="0">
                <a:solidFill>
                  <a:srgbClr val="231F20"/>
                </a:solidFill>
              </a:rPr>
              <a:t>Learning about the right language</a:t>
            </a:r>
            <a:endParaRPr sz="3200" b="1" dirty="0">
              <a:solidFill>
                <a:srgbClr val="231F20"/>
              </a:solidFill>
            </a:endParaRPr>
          </a:p>
        </p:txBody>
      </p:sp>
      <p:pic>
        <p:nvPicPr>
          <p:cNvPr id="1026" name="Picture 2" descr="A group of yellow post-it notes with about domestic abuse, including: coercive control, manipulate, mental abuse, slap, harm, intimidate, threaten, emotional abuse, control.">
            <a:extLst>
              <a:ext uri="{FF2B5EF4-FFF2-40B4-BE49-F238E27FC236}">
                <a16:creationId xmlns:a16="http://schemas.microsoft.com/office/drawing/2014/main" id="{42E3543F-20DD-EC96-79F4-1EED9EC41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205" y="1557502"/>
            <a:ext cx="3924123" cy="226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691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EDC7AD77-F00B-793D-8ED0-E75D34E2B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1">
            <a:extLst>
              <a:ext uri="{FF2B5EF4-FFF2-40B4-BE49-F238E27FC236}">
                <a16:creationId xmlns:a16="http://schemas.microsoft.com/office/drawing/2014/main" id="{8D2ED503-459A-4A7B-D8C0-76A296BB65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0100" y="1409400"/>
            <a:ext cx="8491200" cy="29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br>
              <a:rPr lang="en-GB" sz="1800" b="1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</a:br>
            <a:r>
              <a:rPr lang="en-GB" sz="2400" b="1" dirty="0">
                <a:effectLst/>
                <a:latin typeface="Helvetica Neue" panose="02000503000000020004" pitchFamily="2" charset="0"/>
              </a:rPr>
              <a:t>Domestic abuse</a:t>
            </a:r>
            <a:endParaRPr lang="en-GB" sz="2400" dirty="0">
              <a:effectLst/>
              <a:latin typeface="Helvetica Neue" panose="02000503000000020004" pitchFamily="2" charset="0"/>
            </a:endParaRPr>
          </a:p>
          <a:p>
            <a:r>
              <a:rPr lang="en-GB" sz="2400" dirty="0">
                <a:effectLst/>
                <a:latin typeface="Helvetica Neue" panose="02000503000000020004" pitchFamily="2" charset="0"/>
              </a:rPr>
              <a:t>Includes controlling behaviour, emotional abuse, or if someone is harassing, threatening or hurting you or a child. This could be a partner, ex-partner, or family member.</a:t>
            </a:r>
          </a:p>
          <a:p>
            <a:pPr indent="457200" rtl="0"/>
            <a:br>
              <a:rPr lang="en-GB" sz="2400" dirty="0"/>
            </a:br>
            <a:endParaRPr lang="en-GB" sz="1800" b="0" i="0" u="none" strike="noStrike" dirty="0">
              <a:solidFill>
                <a:srgbClr val="22005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3" name="Google Shape;303;p71">
            <a:extLst>
              <a:ext uri="{FF2B5EF4-FFF2-40B4-BE49-F238E27FC236}">
                <a16:creationId xmlns:a16="http://schemas.microsoft.com/office/drawing/2014/main" id="{D5351E1C-C0C8-2F82-6736-6EF85FC05D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0100" y="605775"/>
            <a:ext cx="79884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None/>
            </a:pPr>
            <a:r>
              <a:rPr lang="en-GB" sz="3200" b="1" dirty="0">
                <a:solidFill>
                  <a:srgbClr val="231F20"/>
                </a:solidFill>
              </a:rPr>
              <a:t>How we now describe domestic abuse</a:t>
            </a:r>
            <a:endParaRPr sz="3200" b="1" dirty="0">
              <a:solidFill>
                <a:srgbClr val="231F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644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EC2121FB-5C05-429C-9D37-75EE82372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1">
            <a:extLst>
              <a:ext uri="{FF2B5EF4-FFF2-40B4-BE49-F238E27FC236}">
                <a16:creationId xmlns:a16="http://schemas.microsoft.com/office/drawing/2014/main" id="{FC5789F2-B812-37CD-8607-88E18E88F2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0100" y="1409400"/>
            <a:ext cx="8491200" cy="29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 Adopt, adapt, test and iterate this description</a:t>
            </a:r>
          </a:p>
          <a:p>
            <a:pPr rtl="0" fontAlgn="base">
              <a:buFont typeface="Arial" panose="020B0604020202020204" pitchFamily="34" charset="0"/>
              <a:buChar char="•"/>
            </a:pPr>
            <a:endParaRPr lang="en-GB" sz="1800" b="0" i="0" u="none" strike="noStrike" dirty="0">
              <a:solidFill>
                <a:srgbClr val="220051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 Consider content end-to-end, including on GOV.UK</a:t>
            </a:r>
          </a:p>
          <a:p>
            <a:pPr rtl="0" fontAlgn="base">
              <a:buFont typeface="Arial" panose="020B0604020202020204" pitchFamily="34" charset="0"/>
              <a:buChar char="•"/>
            </a:pPr>
            <a:endParaRPr lang="en-GB" sz="1800" b="0" i="0" u="none" strike="noStrike" dirty="0">
              <a:solidFill>
                <a:srgbClr val="220051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 Share your findings back with </a:t>
            </a:r>
            <a:r>
              <a:rPr lang="en-GB" sz="1800" dirty="0">
                <a:solidFill>
                  <a:srgbClr val="220051"/>
                </a:solidFill>
                <a:latin typeface="Arial" panose="020B0604020202020204" pitchFamily="34" charset="0"/>
              </a:rPr>
              <a:t>us and the </a:t>
            </a:r>
            <a:r>
              <a:rPr lang="en-GB" sz="18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cross-government design community</a:t>
            </a:r>
          </a:p>
          <a:p>
            <a:pPr rtl="0" fontAlgn="base"/>
            <a:endParaRPr lang="en-GB" sz="1800" b="0" i="0" u="none" strike="noStrike" dirty="0">
              <a:solidFill>
                <a:srgbClr val="22005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3" name="Google Shape;303;p71">
            <a:extLst>
              <a:ext uri="{FF2B5EF4-FFF2-40B4-BE49-F238E27FC236}">
                <a16:creationId xmlns:a16="http://schemas.microsoft.com/office/drawing/2014/main" id="{9481065A-F116-A448-C716-1DEC9FA8A9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0100" y="605775"/>
            <a:ext cx="79884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None/>
            </a:pPr>
            <a:r>
              <a:rPr lang="en-GB" sz="3200" b="1" dirty="0">
                <a:solidFill>
                  <a:srgbClr val="231F20"/>
                </a:solidFill>
              </a:rPr>
              <a:t>Practical design work</a:t>
            </a:r>
            <a:endParaRPr sz="3200" b="1" dirty="0">
              <a:solidFill>
                <a:srgbClr val="231F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587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>
          <a:extLst>
            <a:ext uri="{FF2B5EF4-FFF2-40B4-BE49-F238E27FC236}">
              <a16:creationId xmlns:a16="http://schemas.microsoft.com/office/drawing/2014/main" id="{BB40253C-6A57-77BE-0578-EFD85F146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2">
            <a:extLst>
              <a:ext uri="{FF2B5EF4-FFF2-40B4-BE49-F238E27FC236}">
                <a16:creationId xmlns:a16="http://schemas.microsoft.com/office/drawing/2014/main" id="{CD9AF66B-5B47-D412-67E3-0412F7B69C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500" y="257550"/>
            <a:ext cx="8127000" cy="404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575" tIns="20575" rIns="20575" bIns="20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Barrier:</a:t>
            </a:r>
            <a:br>
              <a:rPr lang="en-GB" sz="4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GB" sz="4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It’s not safe for me to contact you</a:t>
            </a:r>
            <a:endParaRPr sz="4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25692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81826C05-C5D8-23D4-D60E-EDC112B63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1">
            <a:extLst>
              <a:ext uri="{FF2B5EF4-FFF2-40B4-BE49-F238E27FC236}">
                <a16:creationId xmlns:a16="http://schemas.microsoft.com/office/drawing/2014/main" id="{7EEA8824-1563-1A79-A9A7-6B41DB0E7C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0100" y="1409400"/>
            <a:ext cx="8491200" cy="29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rtl="0" fontAlgn="base"/>
            <a:endParaRPr lang="en-GB" sz="1800" b="0" i="0" u="none" strike="noStrike" dirty="0">
              <a:solidFill>
                <a:srgbClr val="220051"/>
              </a:solidFill>
              <a:effectLst/>
              <a:latin typeface="Arial" panose="020B0604020202020204" pitchFamily="34" charset="0"/>
            </a:endParaRPr>
          </a:p>
          <a:p>
            <a:pPr rtl="0"/>
            <a:r>
              <a:rPr lang="en-GB" sz="18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What we ask people to do:</a:t>
            </a:r>
            <a:endParaRPr lang="en-GB" sz="24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Book an appointment with the call centre</a:t>
            </a: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Give your name, phone number and email address</a:t>
            </a:r>
          </a:p>
          <a:p>
            <a:pPr rtl="0"/>
            <a:br>
              <a:rPr lang="en-GB" sz="18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</a:br>
            <a:r>
              <a:rPr lang="en-GB" sz="18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Steps we already take to keep people safe:</a:t>
            </a:r>
            <a:endParaRPr lang="en-GB" sz="2400" b="0" dirty="0">
              <a:effectLst/>
            </a:endParaRP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220051"/>
                </a:solidFill>
                <a:latin typeface="Arial" panose="020B0604020202020204" pitchFamily="34" charset="0"/>
              </a:rPr>
              <a:t>Ask users </a:t>
            </a:r>
            <a:r>
              <a:rPr lang="en-GB" sz="18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“Can we say where we’re calling from?”</a:t>
            </a:r>
          </a:p>
          <a:p>
            <a:pPr rtl="0" fontAlgn="base"/>
            <a:endParaRPr lang="en-GB" sz="1800" b="0" i="0" u="none" strike="noStrike" dirty="0">
              <a:solidFill>
                <a:srgbClr val="22005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3" name="Google Shape;303;p71">
            <a:extLst>
              <a:ext uri="{FF2B5EF4-FFF2-40B4-BE49-F238E27FC236}">
                <a16:creationId xmlns:a16="http://schemas.microsoft.com/office/drawing/2014/main" id="{9B6B7BCE-453E-5CEF-9B45-6342AD1038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0100" y="605775"/>
            <a:ext cx="79884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None/>
            </a:pPr>
            <a:r>
              <a:rPr lang="en-GB" sz="3200" b="1" dirty="0">
                <a:solidFill>
                  <a:srgbClr val="231F20"/>
                </a:solidFill>
              </a:rPr>
              <a:t>Why this is a barrier in our service</a:t>
            </a:r>
            <a:endParaRPr sz="3200" b="1" dirty="0">
              <a:solidFill>
                <a:srgbClr val="231F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856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8397DB49-A952-1BBB-AFFF-68E319D61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1">
            <a:extLst>
              <a:ext uri="{FF2B5EF4-FFF2-40B4-BE49-F238E27FC236}">
                <a16:creationId xmlns:a16="http://schemas.microsoft.com/office/drawing/2014/main" id="{7AE5358E-FCC3-7E0C-9E1B-6720EA3986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0100" y="1245115"/>
            <a:ext cx="8491200" cy="29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rtl="0" fontAlgn="base"/>
            <a:r>
              <a:rPr lang="en-GB" sz="1600" b="1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People are reluctant to share their contact details</a:t>
            </a: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GB" sz="1600" b="1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Expect</a:t>
            </a:r>
            <a:r>
              <a:rPr lang="en-GB" sz="16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 these to be misused in ways that put me in danger</a:t>
            </a:r>
          </a:p>
          <a:p>
            <a:pPr rtl="0" fontAlgn="base"/>
            <a:endParaRPr lang="en-GB" sz="1600" dirty="0">
              <a:solidFill>
                <a:srgbClr val="220051"/>
              </a:solidFill>
              <a:latin typeface="Arial" panose="020B0604020202020204" pitchFamily="34" charset="0"/>
            </a:endParaRPr>
          </a:p>
          <a:p>
            <a:pPr rtl="0" fontAlgn="base"/>
            <a:r>
              <a:rPr lang="en-GB" sz="1600" b="1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People often need to use an alternative number or email address</a:t>
            </a: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But services ask for </a:t>
            </a:r>
            <a:r>
              <a:rPr lang="en-GB" sz="1600" b="1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lang="en-GB" sz="16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 contact details</a:t>
            </a:r>
          </a:p>
          <a:p>
            <a:pPr rtl="0" fontAlgn="base"/>
            <a:br>
              <a:rPr lang="en-GB" sz="1600" dirty="0">
                <a:solidFill>
                  <a:srgbClr val="220051"/>
                </a:solidFill>
                <a:latin typeface="Arial" panose="020B0604020202020204" pitchFamily="34" charset="0"/>
              </a:rPr>
            </a:br>
            <a:r>
              <a:rPr lang="en-GB" sz="1600" b="1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People need to choose when they will be contacted</a:t>
            </a:r>
            <a:br>
              <a:rPr lang="en-GB" sz="1600" b="1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</a:br>
            <a:br>
              <a:rPr lang="en-GB" sz="16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</a:br>
            <a:r>
              <a:rPr lang="en-GB" sz="16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‘</a:t>
            </a:r>
            <a:r>
              <a:rPr lang="en-GB" sz="1600" b="1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Tech abuse’ (using technology to facilitate domestic abuse)</a:t>
            </a: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Check which contact routes (email, phone, post) are compromised</a:t>
            </a:r>
          </a:p>
          <a:p>
            <a:pPr rtl="0" fontAlgn="base"/>
            <a:endParaRPr lang="en-GB" sz="1600" dirty="0">
              <a:solidFill>
                <a:srgbClr val="220051"/>
              </a:solidFill>
              <a:latin typeface="Arial" panose="020B0604020202020204" pitchFamily="34" charset="0"/>
            </a:endParaRPr>
          </a:p>
          <a:p>
            <a:pPr rtl="0" fontAlgn="base"/>
            <a:r>
              <a:rPr lang="en-GB" sz="1600" b="1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Need extra clarity and confirmation</a:t>
            </a: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Will you call more than once? What will the email say?</a:t>
            </a:r>
          </a:p>
          <a:p>
            <a:pPr rtl="0" fontAlgn="base"/>
            <a:endParaRPr lang="en-GB" sz="1500" b="0" i="0" u="none" strike="noStrike" dirty="0">
              <a:solidFill>
                <a:srgbClr val="22005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3" name="Google Shape;303;p71">
            <a:extLst>
              <a:ext uri="{FF2B5EF4-FFF2-40B4-BE49-F238E27FC236}">
                <a16:creationId xmlns:a16="http://schemas.microsoft.com/office/drawing/2014/main" id="{070BB4F7-A20F-9AEE-1B80-FF93C947C5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0100" y="605775"/>
            <a:ext cx="79884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None/>
            </a:pPr>
            <a:r>
              <a:rPr lang="en-GB" sz="3200" b="1" dirty="0">
                <a:solidFill>
                  <a:srgbClr val="231F20"/>
                </a:solidFill>
              </a:rPr>
              <a:t>What we know</a:t>
            </a:r>
            <a:endParaRPr sz="3200" b="1" dirty="0">
              <a:solidFill>
                <a:srgbClr val="231F2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E666CC-AF02-BF06-D769-42A01AA33233}"/>
              </a:ext>
            </a:extLst>
          </p:cNvPr>
          <p:cNvSpPr txBox="1"/>
          <p:nvPr/>
        </p:nvSpPr>
        <p:spPr>
          <a:xfrm>
            <a:off x="4890035" y="220756"/>
            <a:ext cx="36647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GB" sz="1600" b="1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*Disclaimer: based on lost research</a:t>
            </a:r>
            <a:endParaRPr lang="en-GB" sz="1600" b="1" dirty="0">
              <a:effectLst/>
            </a:endParaRPr>
          </a:p>
          <a:p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779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13942AD3-9190-0770-883F-68A8807CB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1">
            <a:extLst>
              <a:ext uri="{FF2B5EF4-FFF2-40B4-BE49-F238E27FC236}">
                <a16:creationId xmlns:a16="http://schemas.microsoft.com/office/drawing/2014/main" id="{D997E499-7C9C-F07F-5762-A20C803A0E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0100" y="1215970"/>
            <a:ext cx="8491200" cy="29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Ask “Is it safe to contact you?”</a:t>
            </a:r>
          </a:p>
          <a:p>
            <a:pPr marL="285750" indent="-285750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Check the safety of contact routes - email, post, phone</a:t>
            </a:r>
          </a:p>
          <a:p>
            <a:pPr marL="285750" indent="-285750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Allow people to use alternative contact details</a:t>
            </a:r>
          </a:p>
          <a:p>
            <a:pPr marL="285750" indent="-285750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Consider privacy and consent for alternative contact details</a:t>
            </a:r>
          </a:p>
          <a:p>
            <a:pPr marL="285750" indent="-285750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Ask when it is safe to contact, allow users to choose a time</a:t>
            </a:r>
          </a:p>
          <a:p>
            <a:pPr marL="285750" indent="-285750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Extra clarity and confirmation - explain exactly what will happen</a:t>
            </a:r>
          </a:p>
          <a:p>
            <a:pPr marL="285750" indent="-285750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Experiment: </a:t>
            </a:r>
            <a:r>
              <a:rPr lang="en-GB" sz="18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acknowledge the situation and reassure people</a:t>
            </a:r>
          </a:p>
          <a:p>
            <a:pPr marL="285750" indent="-285750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Hard problem: </a:t>
            </a:r>
            <a:r>
              <a:rPr lang="en-GB" sz="18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assure onward journeys</a:t>
            </a:r>
          </a:p>
        </p:txBody>
      </p:sp>
      <p:sp>
        <p:nvSpPr>
          <p:cNvPr id="303" name="Google Shape;303;p71">
            <a:extLst>
              <a:ext uri="{FF2B5EF4-FFF2-40B4-BE49-F238E27FC236}">
                <a16:creationId xmlns:a16="http://schemas.microsoft.com/office/drawing/2014/main" id="{D843D5C5-7EB5-3BC3-CC30-31B7FD6C29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0100" y="605775"/>
            <a:ext cx="79884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None/>
            </a:pPr>
            <a:r>
              <a:rPr lang="en-GB" sz="3200" b="1" dirty="0">
                <a:solidFill>
                  <a:srgbClr val="231F20"/>
                </a:solidFill>
              </a:rPr>
              <a:t>Practical design work</a:t>
            </a:r>
            <a:endParaRPr sz="3200" b="1" dirty="0">
              <a:solidFill>
                <a:srgbClr val="231F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092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>
          <a:extLst>
            <a:ext uri="{FF2B5EF4-FFF2-40B4-BE49-F238E27FC236}">
              <a16:creationId xmlns:a16="http://schemas.microsoft.com/office/drawing/2014/main" id="{BD9C0E25-496C-7E04-4C7B-4810940AB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2">
            <a:extLst>
              <a:ext uri="{FF2B5EF4-FFF2-40B4-BE49-F238E27FC236}">
                <a16:creationId xmlns:a16="http://schemas.microsoft.com/office/drawing/2014/main" id="{0B2985F1-9E0D-5BE6-7042-CF1DA17281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500" y="257550"/>
            <a:ext cx="8127000" cy="404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575" tIns="20575" rIns="20575" bIns="20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Barrier:</a:t>
            </a:r>
            <a:br>
              <a:rPr lang="en-GB" sz="4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GB" sz="4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evidence of your domestic abuse</a:t>
            </a:r>
            <a:endParaRPr sz="4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3579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8"/>
          <p:cNvSpPr txBox="1">
            <a:spLocks noGrp="1"/>
          </p:cNvSpPr>
          <p:nvPr>
            <p:ph type="title"/>
          </p:nvPr>
        </p:nvSpPr>
        <p:spPr>
          <a:xfrm>
            <a:off x="508500" y="0"/>
            <a:ext cx="8127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575" tIns="20575" rIns="20575" bIns="20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1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Designing for </a:t>
            </a:r>
            <a:br>
              <a:rPr lang="en-GB" sz="61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GB" sz="61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people who have experienced domestic abuse</a:t>
            </a:r>
            <a:endParaRPr sz="61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04BD5722-76C2-F388-1D34-AE99A030F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1">
            <a:extLst>
              <a:ext uri="{FF2B5EF4-FFF2-40B4-BE49-F238E27FC236}">
                <a16:creationId xmlns:a16="http://schemas.microsoft.com/office/drawing/2014/main" id="{918883BC-B2F9-07DA-9B74-F8CFAC6217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0100" y="1409400"/>
            <a:ext cx="8491200" cy="29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rtl="0" fontAlgn="base"/>
            <a:r>
              <a:rPr lang="en-GB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Confusing process</a:t>
            </a:r>
            <a:endParaRPr lang="en-GB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</a:rPr>
              <a:t>LAA requires evidence to give funding for cases of domestic abuse </a:t>
            </a: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</a:rPr>
              <a:t>C</a:t>
            </a:r>
            <a:r>
              <a:rPr lang="en-GB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lients must use a template letter to ask third parties (</a:t>
            </a:r>
            <a:r>
              <a:rPr lang="en-GB" sz="1800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eg</a:t>
            </a:r>
            <a:r>
              <a:rPr lang="en-GB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GP) for evidence</a:t>
            </a:r>
            <a:br>
              <a:rPr lang="en-GB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GB" sz="1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users struggle to do this independently</a:t>
            </a:r>
            <a:br>
              <a:rPr lang="en-GB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GB" sz="1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Wide variation in how third parties use letters, if they have received training, many don’t have time</a:t>
            </a:r>
          </a:p>
        </p:txBody>
      </p:sp>
      <p:sp>
        <p:nvSpPr>
          <p:cNvPr id="303" name="Google Shape;303;p71">
            <a:extLst>
              <a:ext uri="{FF2B5EF4-FFF2-40B4-BE49-F238E27FC236}">
                <a16:creationId xmlns:a16="http://schemas.microsoft.com/office/drawing/2014/main" id="{5CB624A2-2438-D5D8-901D-A87EBF7432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0100" y="605775"/>
            <a:ext cx="79884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None/>
            </a:pPr>
            <a:r>
              <a:rPr lang="en-GB" sz="3200" b="1" dirty="0">
                <a:solidFill>
                  <a:srgbClr val="231F20"/>
                </a:solidFill>
              </a:rPr>
              <a:t>Why this is a barrier in our service</a:t>
            </a:r>
            <a:endParaRPr sz="3200" b="1" dirty="0">
              <a:solidFill>
                <a:srgbClr val="231F2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CF7C0B-D37C-537B-996D-92F96C11564C}"/>
              </a:ext>
            </a:extLst>
          </p:cNvPr>
          <p:cNvSpPr txBox="1"/>
          <p:nvPr/>
        </p:nvSpPr>
        <p:spPr>
          <a:xfrm>
            <a:off x="3436988" y="217350"/>
            <a:ext cx="57070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GB" sz="1600" b="1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*Providers: people / groups doing legal aid- funded work</a:t>
            </a:r>
            <a:endParaRPr lang="en-GB" sz="1600" b="1" dirty="0">
              <a:effectLst/>
            </a:endParaRPr>
          </a:p>
          <a:p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730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65CF7F23-23A6-A327-4E3D-A4F987306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1">
            <a:extLst>
              <a:ext uri="{FF2B5EF4-FFF2-40B4-BE49-F238E27FC236}">
                <a16:creationId xmlns:a16="http://schemas.microsoft.com/office/drawing/2014/main" id="{478911BB-AF63-E8E1-641C-4CD4410435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0100" y="1409400"/>
            <a:ext cx="8491200" cy="19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rtl="0">
              <a:spcAft>
                <a:spcPts val="1200"/>
              </a:spcAft>
            </a:pPr>
            <a:r>
              <a:rPr lang="en-GB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approach</a:t>
            </a:r>
            <a:endParaRPr lang="en-GB" sz="2400" dirty="0">
              <a:solidFill>
                <a:schemeClr val="tx1"/>
              </a:solidFill>
            </a:endParaRPr>
          </a:p>
          <a:p>
            <a:pPr marL="285750" indent="-285750" rtl="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Speak to providers and trusted intermediaries as proxy users</a:t>
            </a:r>
          </a:p>
          <a:p>
            <a:pPr marL="285750" indent="-285750" rtl="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their processes for helping clients get ‘gateway’ evidence</a:t>
            </a:r>
          </a:p>
          <a:p>
            <a:pPr marL="285750" indent="-285750" rtl="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current GOV.UK pages and template letters</a:t>
            </a:r>
          </a:p>
        </p:txBody>
      </p:sp>
      <p:sp>
        <p:nvSpPr>
          <p:cNvPr id="303" name="Google Shape;303;p71">
            <a:extLst>
              <a:ext uri="{FF2B5EF4-FFF2-40B4-BE49-F238E27FC236}">
                <a16:creationId xmlns:a16="http://schemas.microsoft.com/office/drawing/2014/main" id="{8DC56B4A-48C9-BB2F-FDD7-08D0FDDFE8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0100" y="605775"/>
            <a:ext cx="79884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None/>
            </a:pPr>
            <a:r>
              <a:rPr lang="en-GB" sz="3200" b="1" dirty="0">
                <a:solidFill>
                  <a:srgbClr val="231F20"/>
                </a:solidFill>
              </a:rPr>
              <a:t>Researching our GOV.UK pages</a:t>
            </a:r>
            <a:endParaRPr sz="3200" b="1" dirty="0">
              <a:solidFill>
                <a:srgbClr val="231F2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3D1901-3735-6263-5CF5-4C763665B5A6}"/>
              </a:ext>
            </a:extLst>
          </p:cNvPr>
          <p:cNvSpPr txBox="1"/>
          <p:nvPr/>
        </p:nvSpPr>
        <p:spPr>
          <a:xfrm>
            <a:off x="2124130" y="4153004"/>
            <a:ext cx="70198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GB" sz="1600" b="1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*trusted intermediaries: organisations helping people access legal aid</a:t>
            </a:r>
            <a:endParaRPr lang="en-GB" sz="1600" b="1" dirty="0">
              <a:effectLst/>
            </a:endParaRPr>
          </a:p>
          <a:p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794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DF5A961C-302C-D21D-8D49-47D90BE92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1">
            <a:extLst>
              <a:ext uri="{FF2B5EF4-FFF2-40B4-BE49-F238E27FC236}">
                <a16:creationId xmlns:a16="http://schemas.microsoft.com/office/drawing/2014/main" id="{39819733-6D28-F527-D66C-289E2F8485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0100" y="1409400"/>
            <a:ext cx="8491200" cy="2287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rtl="0">
              <a:spcAft>
                <a:spcPts val="1200"/>
              </a:spcAft>
            </a:pPr>
            <a:r>
              <a:rPr lang="en-GB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Participants and sources of information</a:t>
            </a:r>
            <a:endParaRPr lang="en-GB" sz="2400" b="0" dirty="0">
              <a:solidFill>
                <a:schemeClr val="tx1"/>
              </a:solidFill>
              <a:effectLst/>
            </a:endParaRPr>
          </a:p>
          <a:p>
            <a:pPr marL="285750" indent="-285750"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 trusted intermediaries, 6 providers</a:t>
            </a:r>
          </a:p>
          <a:p>
            <a:pPr marL="285750" indent="-285750"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 experts on trauma-informed practices for domestic abuse services</a:t>
            </a:r>
          </a:p>
          <a:p>
            <a:pPr rtl="0" fontAlgn="base"/>
            <a:endParaRPr lang="en-GB" sz="1800" b="0" i="0" u="none" strike="noStrike" dirty="0">
              <a:solidFill>
                <a:srgbClr val="22005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3" name="Google Shape;303;p71">
            <a:extLst>
              <a:ext uri="{FF2B5EF4-FFF2-40B4-BE49-F238E27FC236}">
                <a16:creationId xmlns:a16="http://schemas.microsoft.com/office/drawing/2014/main" id="{F1663B83-BE1C-5118-F241-0ACDAC5BAA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0100" y="605775"/>
            <a:ext cx="79884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None/>
            </a:pPr>
            <a:r>
              <a:rPr lang="en-GB" sz="3200" b="1" dirty="0">
                <a:solidFill>
                  <a:srgbClr val="231F20"/>
                </a:solidFill>
              </a:rPr>
              <a:t>Researching our GOV.UK pages</a:t>
            </a:r>
            <a:endParaRPr sz="3200" b="1" dirty="0">
              <a:solidFill>
                <a:srgbClr val="231F2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502EC3-2E90-6D9D-96B7-288F1A565575}"/>
              </a:ext>
            </a:extLst>
          </p:cNvPr>
          <p:cNvSpPr txBox="1"/>
          <p:nvPr/>
        </p:nvSpPr>
        <p:spPr>
          <a:xfrm>
            <a:off x="2124130" y="4153004"/>
            <a:ext cx="70198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GB" sz="1600" b="1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*trusted intermediaries: organisations helping people access legal aid</a:t>
            </a:r>
            <a:endParaRPr lang="en-GB" sz="1600" b="1" dirty="0">
              <a:effectLst/>
            </a:endParaRPr>
          </a:p>
          <a:p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139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5A8F4822-D218-C663-BCB2-502F02D18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71">
            <a:extLst>
              <a:ext uri="{FF2B5EF4-FFF2-40B4-BE49-F238E27FC236}">
                <a16:creationId xmlns:a16="http://schemas.microsoft.com/office/drawing/2014/main" id="{B546A8B0-B19E-7576-A9A4-AF696738DF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0100" y="605775"/>
            <a:ext cx="79884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None/>
            </a:pPr>
            <a:r>
              <a:rPr lang="en-GB" sz="3200" b="1" dirty="0">
                <a:solidFill>
                  <a:srgbClr val="231F20"/>
                </a:solidFill>
              </a:rPr>
              <a:t>What we require people to do</a:t>
            </a:r>
            <a:endParaRPr sz="3200" b="1" dirty="0">
              <a:solidFill>
                <a:srgbClr val="231F2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3157EE1-F660-F295-02D3-1CFBFF255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23" y="1316527"/>
            <a:ext cx="8594008" cy="292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977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C98FE8CA-1E85-F29F-E56A-5E405E5CB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1">
            <a:extLst>
              <a:ext uri="{FF2B5EF4-FFF2-40B4-BE49-F238E27FC236}">
                <a16:creationId xmlns:a16="http://schemas.microsoft.com/office/drawing/2014/main" id="{A259F9AE-34C9-089D-9D94-56169C923E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0100" y="1409400"/>
            <a:ext cx="8491200" cy="29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rtl="0" fontAlgn="base"/>
            <a:endParaRPr lang="en-GB" sz="1800" b="0" i="0" u="none" strike="noStrike" dirty="0">
              <a:solidFill>
                <a:srgbClr val="220051"/>
              </a:solidFill>
              <a:effectLst/>
              <a:latin typeface="Arial" panose="020B0604020202020204" pitchFamily="34" charset="0"/>
            </a:endParaRPr>
          </a:p>
          <a:p>
            <a:pPr rtl="0" fontAlgn="base"/>
            <a:r>
              <a:rPr lang="en-GB" sz="1800" dirty="0">
                <a:solidFill>
                  <a:srgbClr val="220051"/>
                </a:solidFill>
                <a:latin typeface="Arial" panose="020B0604020202020204" pitchFamily="34" charset="0"/>
              </a:rPr>
              <a:t>“</a:t>
            </a:r>
            <a:r>
              <a:rPr lang="en-GB" sz="18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I think handing anything over to the client to do, knowing our clients, they struggle. They struggle just getting the bank statements, </a:t>
            </a:r>
            <a:r>
              <a:rPr lang="en-GB" sz="1800" b="0" i="0" u="none" strike="noStrike" dirty="0" err="1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nevermind</a:t>
            </a:r>
            <a:r>
              <a:rPr lang="en-GB" sz="18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 downloading a gateway letter and in some way getting it to their GP. I just can imagine that it’s probably 1 in 10 that would be able to do that, or would in fact do it, get round to doing it in a timely fashion...I could imagine that we would still end up doing this.”</a:t>
            </a:r>
          </a:p>
          <a:p>
            <a:pPr rtl="0" fontAlgn="base"/>
            <a:br>
              <a:rPr lang="en-GB" sz="1800" dirty="0">
                <a:solidFill>
                  <a:srgbClr val="220051"/>
                </a:solidFill>
                <a:latin typeface="Arial" panose="020B0604020202020204" pitchFamily="34" charset="0"/>
              </a:rPr>
            </a:br>
            <a:r>
              <a:rPr lang="en-GB" sz="1800" b="1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Lawyer, provider of legal aid</a:t>
            </a:r>
          </a:p>
          <a:p>
            <a:pPr rtl="0" fontAlgn="base"/>
            <a:endParaRPr lang="en-GB" sz="1800" b="0" i="0" u="none" strike="noStrike" dirty="0">
              <a:solidFill>
                <a:srgbClr val="22005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71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>
          <a:extLst>
            <a:ext uri="{FF2B5EF4-FFF2-40B4-BE49-F238E27FC236}">
              <a16:creationId xmlns:a16="http://schemas.microsoft.com/office/drawing/2014/main" id="{56A0EA72-CCEE-1F3E-1BD7-37292A951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2">
            <a:extLst>
              <a:ext uri="{FF2B5EF4-FFF2-40B4-BE49-F238E27FC236}">
                <a16:creationId xmlns:a16="http://schemas.microsoft.com/office/drawing/2014/main" id="{0253A20F-C16C-7ABB-8F03-97BE8875EC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500" y="257550"/>
            <a:ext cx="8127000" cy="404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575" tIns="20575" rIns="20575" bIns="20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Barrier:</a:t>
            </a:r>
            <a:br>
              <a:rPr lang="en-GB" sz="4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GB" sz="4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Engaging with your service will cause me more trauma</a:t>
            </a:r>
            <a:endParaRPr sz="4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35337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25E50208-93BD-A591-5866-B0AA915CC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1">
            <a:extLst>
              <a:ext uri="{FF2B5EF4-FFF2-40B4-BE49-F238E27FC236}">
                <a16:creationId xmlns:a16="http://schemas.microsoft.com/office/drawing/2014/main" id="{F83924D7-079A-DA55-37E7-03533AA2C7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0100" y="1409400"/>
            <a:ext cx="8491200" cy="29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rtl="0" fontAlgn="base"/>
            <a:endParaRPr lang="en-GB" sz="1800" b="0" i="0" u="none" strike="noStrike" dirty="0">
              <a:solidFill>
                <a:srgbClr val="220051"/>
              </a:solidFill>
              <a:effectLst/>
              <a:latin typeface="Arial" panose="020B0604020202020204" pitchFamily="34" charset="0"/>
            </a:endParaRPr>
          </a:p>
          <a:p>
            <a:pPr rtl="0" fontAlgn="base"/>
            <a:r>
              <a:rPr lang="en-GB" sz="180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“I think emotionally it would be an experience I don’t want to go through.”</a:t>
            </a:r>
          </a:p>
          <a:p>
            <a:pPr rtl="0" fontAlgn="base"/>
            <a:br>
              <a:rPr lang="en-GB" sz="1800" dirty="0">
                <a:solidFill>
                  <a:srgbClr val="220051"/>
                </a:solidFill>
                <a:latin typeface="Arial" panose="020B0604020202020204" pitchFamily="34" charset="0"/>
              </a:rPr>
            </a:br>
            <a:r>
              <a:rPr lang="en-GB" sz="1800" b="1" dirty="0">
                <a:solidFill>
                  <a:srgbClr val="220051"/>
                </a:solidFill>
                <a:latin typeface="Arial" panose="020B0604020202020204" pitchFamily="34" charset="0"/>
              </a:rPr>
              <a:t>Applicant who had experienced domestic abuse</a:t>
            </a:r>
          </a:p>
          <a:p>
            <a:pPr rtl="0" fontAlgn="base"/>
            <a:r>
              <a:rPr lang="en-GB" sz="1800" b="1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Prototype testing: Check if you can get legal aid</a:t>
            </a:r>
          </a:p>
          <a:p>
            <a:pPr rtl="0" fontAlgn="base"/>
            <a:endParaRPr lang="en-GB" sz="1800" b="0" i="0" u="none" strike="noStrike" dirty="0">
              <a:solidFill>
                <a:srgbClr val="22005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482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4D0D4A4B-543A-5559-AA66-2E624B8AC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1">
            <a:extLst>
              <a:ext uri="{FF2B5EF4-FFF2-40B4-BE49-F238E27FC236}">
                <a16:creationId xmlns:a16="http://schemas.microsoft.com/office/drawing/2014/main" id="{41D304F7-F689-198B-F3BF-984C14ECD1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0100" y="1409400"/>
            <a:ext cx="8491200" cy="29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rtl="0" fontAlgn="base"/>
            <a:r>
              <a:rPr lang="en-GB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Trauma-informed design = accessible service</a:t>
            </a: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first contact</a:t>
            </a: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Communicate what is involved in using our services</a:t>
            </a:r>
            <a:br>
              <a:rPr lang="en-GB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GB" sz="1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rtl="0" fontAlgn="base"/>
            <a:r>
              <a:rPr lang="en-GB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need to design for people’s interacting circumstances</a:t>
            </a: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People often need to access legal aid with multiple problems</a:t>
            </a: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Housing issues, domestic abuse, child arrangements</a:t>
            </a:r>
          </a:p>
          <a:p>
            <a:pPr rtl="0" fontAlgn="base"/>
            <a:endParaRPr lang="en-GB" sz="1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rtl="0" fontAlgn="base"/>
            <a:r>
              <a:rPr lang="en-GB" sz="1800" b="1" dirty="0">
                <a:solidFill>
                  <a:schemeClr val="tx1"/>
                </a:solidFill>
                <a:latin typeface="Arial" panose="020B0604020202020204" pitchFamily="34" charset="0"/>
              </a:rPr>
              <a:t>Intersecting barriers</a:t>
            </a:r>
            <a:endParaRPr lang="en-GB" sz="1800" b="1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</a:rPr>
              <a:t>No </a:t>
            </a:r>
            <a:r>
              <a:rPr lang="en-GB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to public funds</a:t>
            </a: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</a:rPr>
              <a:t>L</a:t>
            </a:r>
            <a:r>
              <a:rPr lang="en-GB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anguage barrier</a:t>
            </a:r>
          </a:p>
        </p:txBody>
      </p:sp>
      <p:sp>
        <p:nvSpPr>
          <p:cNvPr id="303" name="Google Shape;303;p71">
            <a:extLst>
              <a:ext uri="{FF2B5EF4-FFF2-40B4-BE49-F238E27FC236}">
                <a16:creationId xmlns:a16="http://schemas.microsoft.com/office/drawing/2014/main" id="{EF049596-3A03-8A0F-DA2C-99B6282D84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0100" y="605775"/>
            <a:ext cx="79884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None/>
            </a:pPr>
            <a:r>
              <a:rPr lang="en-GB" sz="3200" b="1" dirty="0">
                <a:solidFill>
                  <a:srgbClr val="231F20"/>
                </a:solidFill>
              </a:rPr>
              <a:t>Practical design work</a:t>
            </a:r>
            <a:endParaRPr sz="3200" b="1" dirty="0">
              <a:solidFill>
                <a:srgbClr val="231F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000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EF62AE9E-CA15-6578-F3F7-32A37CF31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1">
            <a:extLst>
              <a:ext uri="{FF2B5EF4-FFF2-40B4-BE49-F238E27FC236}">
                <a16:creationId xmlns:a16="http://schemas.microsoft.com/office/drawing/2014/main" id="{51453313-8B08-859D-72A0-F9418F9DE4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0100" y="1409400"/>
            <a:ext cx="8491200" cy="29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welcome all your questions, thoughts and comments</a:t>
            </a: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</a:rPr>
              <a:t>This is a pocket of research. A</a:t>
            </a:r>
            <a:r>
              <a:rPr lang="en-GB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 there other pockets of research and expertise around government we can learn from, exchange or share?</a:t>
            </a:r>
          </a:p>
          <a:p>
            <a:pPr rtl="0" fontAlgn="base"/>
            <a:endParaRPr lang="en-GB" sz="1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does this work fit with other trauma-informed design work?</a:t>
            </a: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we talk about how we create a space for this work in our design communities?</a:t>
            </a: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endParaRPr lang="en-GB" sz="1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rtl="0" fontAlgn="base"/>
            <a:endParaRPr lang="en-GB" sz="1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3" name="Google Shape;303;p71">
            <a:extLst>
              <a:ext uri="{FF2B5EF4-FFF2-40B4-BE49-F238E27FC236}">
                <a16:creationId xmlns:a16="http://schemas.microsoft.com/office/drawing/2014/main" id="{CE6CEFEE-CEB6-4C5B-2174-D4AEA19228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0100" y="605775"/>
            <a:ext cx="79884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None/>
            </a:pPr>
            <a:r>
              <a:rPr lang="en-GB" sz="3200" b="1" dirty="0">
                <a:solidFill>
                  <a:srgbClr val="231F20"/>
                </a:solidFill>
              </a:rPr>
              <a:t>What can we do next?</a:t>
            </a:r>
            <a:endParaRPr sz="3200" b="1" dirty="0">
              <a:solidFill>
                <a:srgbClr val="231F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625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3"/>
          <p:cNvSpPr txBox="1">
            <a:spLocks noGrp="1"/>
          </p:cNvSpPr>
          <p:nvPr>
            <p:ph type="title"/>
          </p:nvPr>
        </p:nvSpPr>
        <p:spPr>
          <a:xfrm>
            <a:off x="508500" y="0"/>
            <a:ext cx="8127000" cy="46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575" tIns="20575" rIns="20575" bIns="20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>
                <a:latin typeface="Helvetica Neue"/>
                <a:ea typeface="Helvetica Neue"/>
                <a:cs typeface="Helvetica Neue"/>
                <a:sym typeface="Helvetica Neue"/>
              </a:rPr>
              <a:t>services.blog.gov.uk</a:t>
            </a:r>
            <a:endParaRPr sz="4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14" name="Google Shape;314;p73"/>
          <p:cNvPicPr preferRelativeResize="0"/>
          <p:nvPr/>
        </p:nvPicPr>
        <p:blipFill rotWithShape="1">
          <a:blip r:embed="rId3">
            <a:alphaModFix/>
          </a:blip>
          <a:srcRect b="14929"/>
          <a:stretch/>
        </p:blipFill>
        <p:spPr>
          <a:xfrm>
            <a:off x="399009" y="536925"/>
            <a:ext cx="836575" cy="7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70"/>
          <p:cNvSpPr txBox="1">
            <a:spLocks noGrp="1"/>
          </p:cNvSpPr>
          <p:nvPr>
            <p:ph type="title"/>
          </p:nvPr>
        </p:nvSpPr>
        <p:spPr>
          <a:xfrm>
            <a:off x="508500" y="0"/>
            <a:ext cx="8127000" cy="46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575" tIns="20575" rIns="20575" bIns="20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 dirty="0">
                <a:latin typeface="Helvetica Neue"/>
                <a:ea typeface="Helvetica Neue"/>
                <a:cs typeface="Helvetica Neue"/>
                <a:sym typeface="Helvetica Neue"/>
              </a:rPr>
              <a:t>Content warning:</a:t>
            </a:r>
            <a:br>
              <a:rPr lang="en-GB" sz="4000" dirty="0"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lang="en-GB" sz="4000" dirty="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GB" sz="4000" dirty="0">
                <a:latin typeface="Helvetica Neue"/>
                <a:ea typeface="Helvetica Neue"/>
                <a:cs typeface="Helvetica Neue"/>
                <a:sym typeface="Helvetica Neue"/>
              </a:rPr>
              <a:t>Domestic abuse.</a:t>
            </a:r>
            <a:br>
              <a:rPr lang="en-GB" sz="4000" dirty="0"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lang="en-GB" sz="4000" dirty="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GB" sz="4000" dirty="0">
                <a:latin typeface="Helvetica Neue"/>
                <a:ea typeface="Helvetica Neue"/>
                <a:cs typeface="Helvetica Neue"/>
                <a:sym typeface="Helvetica Neue"/>
              </a:rPr>
              <a:t>Please keep yourselves safe.</a:t>
            </a:r>
            <a:endParaRPr sz="4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74"/>
          <p:cNvSpPr txBox="1">
            <a:spLocks noGrp="1"/>
          </p:cNvSpPr>
          <p:nvPr>
            <p:ph type="title"/>
          </p:nvPr>
        </p:nvSpPr>
        <p:spPr>
          <a:xfrm>
            <a:off x="508500" y="0"/>
            <a:ext cx="8127000" cy="46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575" tIns="20575" rIns="20575" bIns="20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>
                <a:latin typeface="Helvetica Neue"/>
                <a:ea typeface="Helvetica Neue"/>
                <a:cs typeface="Helvetica Neue"/>
                <a:sym typeface="Helvetica Neue"/>
              </a:rPr>
              <a:t>Join the conversation on social media using the hashtag #ServicesWeek</a:t>
            </a:r>
            <a:endParaRPr sz="4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0" name="Google Shape;320;p74"/>
          <p:cNvPicPr preferRelativeResize="0"/>
          <p:nvPr/>
        </p:nvPicPr>
        <p:blipFill rotWithShape="1">
          <a:blip r:embed="rId3">
            <a:alphaModFix/>
          </a:blip>
          <a:srcRect b="14871"/>
          <a:stretch/>
        </p:blipFill>
        <p:spPr>
          <a:xfrm>
            <a:off x="425174" y="731631"/>
            <a:ext cx="709650" cy="60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8C92C33F-168E-E93B-1B2E-52245EAE0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1">
            <a:extLst>
              <a:ext uri="{FF2B5EF4-FFF2-40B4-BE49-F238E27FC236}">
                <a16:creationId xmlns:a16="http://schemas.microsoft.com/office/drawing/2014/main" id="{DD1B231D-2D44-A9F7-3244-E2221374FD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0100" y="1409400"/>
            <a:ext cx="8491200" cy="29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GB" sz="20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 Angela (content designer), Peter (user researcher) and Sonya (delivery manager); also Roberta (user researcher)</a:t>
            </a:r>
          </a:p>
          <a:p>
            <a:pPr rtl="0" fontAlgn="base"/>
            <a:endParaRPr lang="en-GB" sz="2000" b="0" i="0" u="none" strike="noStrike" dirty="0">
              <a:solidFill>
                <a:srgbClr val="220051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GB" sz="20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 Work on ‘Check if you can get legal aid’ in the Legal Aid Agency</a:t>
            </a:r>
            <a:br>
              <a:rPr lang="en-GB" sz="20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</a:br>
            <a:endParaRPr lang="en-GB" sz="2000" dirty="0">
              <a:solidFill>
                <a:srgbClr val="220051"/>
              </a:solidFill>
              <a:latin typeface="Arial" panose="020B0604020202020204" pitchFamily="34" charset="0"/>
            </a:endParaRP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20051"/>
                </a:solidFill>
                <a:latin typeface="Arial" panose="020B0604020202020204" pitchFamily="34" charset="0"/>
              </a:rPr>
              <a:t> O</a:t>
            </a:r>
            <a:r>
              <a:rPr lang="en-GB" sz="20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ne of the main ways people get access to legal aid (government funding for legal work), and therefore access to justice</a:t>
            </a:r>
          </a:p>
        </p:txBody>
      </p:sp>
      <p:sp>
        <p:nvSpPr>
          <p:cNvPr id="303" name="Google Shape;303;p71">
            <a:extLst>
              <a:ext uri="{FF2B5EF4-FFF2-40B4-BE49-F238E27FC236}">
                <a16:creationId xmlns:a16="http://schemas.microsoft.com/office/drawing/2014/main" id="{E86BA641-F7E0-8D69-A022-DAEAC7D1E5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0100" y="605775"/>
            <a:ext cx="79884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None/>
            </a:pPr>
            <a:r>
              <a:rPr lang="en-GB" sz="3200" b="1" dirty="0">
                <a:solidFill>
                  <a:srgbClr val="231F20"/>
                </a:solidFill>
              </a:rPr>
              <a:t>Hello!</a:t>
            </a:r>
            <a:endParaRPr sz="3200" b="1" dirty="0">
              <a:solidFill>
                <a:srgbClr val="231F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12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1"/>
          <p:cNvSpPr txBox="1">
            <a:spLocks noGrp="1"/>
          </p:cNvSpPr>
          <p:nvPr>
            <p:ph type="body" idx="1"/>
          </p:nvPr>
        </p:nvSpPr>
        <p:spPr>
          <a:xfrm>
            <a:off x="440100" y="1409400"/>
            <a:ext cx="8491200" cy="29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 Many people who use our service have experienced domestic abuse</a:t>
            </a:r>
            <a:br>
              <a:rPr lang="en-GB" sz="18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</a:br>
            <a:endParaRPr lang="en-GB" sz="1800" b="0" i="0" u="none" strike="noStrike" dirty="0">
              <a:solidFill>
                <a:srgbClr val="220051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 The way our service is designed is creating barriers for this group</a:t>
            </a:r>
            <a:br>
              <a:rPr lang="en-GB" sz="18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</a:br>
            <a:endParaRPr lang="en-GB" sz="1800" b="0" i="0" u="none" strike="noStrike" dirty="0">
              <a:solidFill>
                <a:srgbClr val="220051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 We’ll talk about some of the barriers and how we’re designing to improve things</a:t>
            </a:r>
            <a:br>
              <a:rPr lang="en-GB" sz="18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</a:br>
            <a:endParaRPr lang="en-GB" sz="1800" b="0" i="0" u="none" strike="noStrike" dirty="0">
              <a:solidFill>
                <a:srgbClr val="220051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 We’re not experts, we don’t have all the answers</a:t>
            </a:r>
            <a:br>
              <a:rPr lang="en-GB" sz="18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</a:br>
            <a:endParaRPr lang="en-GB" sz="1800" b="0" i="0" u="none" strike="noStrike" dirty="0">
              <a:solidFill>
                <a:srgbClr val="220051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 We want to share what we’ve found and </a:t>
            </a:r>
            <a:r>
              <a:rPr lang="en-GB" sz="1800" dirty="0">
                <a:solidFill>
                  <a:srgbClr val="220051"/>
                </a:solidFill>
                <a:latin typeface="Arial" panose="020B0604020202020204" pitchFamily="34" charset="0"/>
              </a:rPr>
              <a:t>join up pockets of work</a:t>
            </a:r>
            <a:endParaRPr lang="en-GB" sz="1800" b="0" i="0" u="none" strike="noStrike" dirty="0">
              <a:solidFill>
                <a:srgbClr val="22005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3" name="Google Shape;303;p71"/>
          <p:cNvSpPr txBox="1">
            <a:spLocks noGrp="1"/>
          </p:cNvSpPr>
          <p:nvPr>
            <p:ph type="title"/>
          </p:nvPr>
        </p:nvSpPr>
        <p:spPr>
          <a:xfrm>
            <a:off x="440100" y="605775"/>
            <a:ext cx="79884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None/>
            </a:pPr>
            <a:r>
              <a:rPr lang="en-GB" sz="3200" b="1" dirty="0">
                <a:solidFill>
                  <a:srgbClr val="231F20"/>
                </a:solidFill>
              </a:rPr>
              <a:t>What we will take about today</a:t>
            </a:r>
            <a:endParaRPr sz="3200" b="1" dirty="0">
              <a:solidFill>
                <a:srgbClr val="231F2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8A4F8A99-6072-70D1-CEA9-A689BCEC4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71">
            <a:extLst>
              <a:ext uri="{FF2B5EF4-FFF2-40B4-BE49-F238E27FC236}">
                <a16:creationId xmlns:a16="http://schemas.microsoft.com/office/drawing/2014/main" id="{183C4776-3308-C6AF-CC7F-331CC55933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0100" y="605775"/>
            <a:ext cx="79884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None/>
            </a:pPr>
            <a:r>
              <a:rPr lang="en-GB" sz="3200" b="1" dirty="0">
                <a:solidFill>
                  <a:srgbClr val="231F20"/>
                </a:solidFill>
              </a:rPr>
              <a:t>Statistics</a:t>
            </a:r>
            <a:endParaRPr sz="3200" b="1" dirty="0">
              <a:solidFill>
                <a:srgbClr val="231F20"/>
              </a:solidFill>
            </a:endParaRPr>
          </a:p>
        </p:txBody>
      </p:sp>
      <p:sp>
        <p:nvSpPr>
          <p:cNvPr id="2" name="Google Shape;302;p71">
            <a:extLst>
              <a:ext uri="{FF2B5EF4-FFF2-40B4-BE49-F238E27FC236}">
                <a16:creationId xmlns:a16="http://schemas.microsoft.com/office/drawing/2014/main" id="{1D7A4167-1C8B-456F-6D56-58F48F182987}"/>
              </a:ext>
            </a:extLst>
          </p:cNvPr>
          <p:cNvSpPr txBox="1">
            <a:spLocks/>
          </p:cNvSpPr>
          <p:nvPr/>
        </p:nvSpPr>
        <p:spPr>
          <a:xfrm>
            <a:off x="440100" y="1409400"/>
            <a:ext cx="8491200" cy="29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220051"/>
                </a:solidFill>
                <a:latin typeface="Arial" panose="020B0604020202020204" pitchFamily="34" charset="0"/>
              </a:rPr>
              <a:t> 1 in 5 adults have experienced domestic abuse since age 16</a:t>
            </a:r>
          </a:p>
          <a:p>
            <a:pPr fontAlgn="base"/>
            <a:endParaRPr lang="en-GB" sz="1800" dirty="0">
              <a:solidFill>
                <a:srgbClr val="220051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220051"/>
                </a:solidFill>
                <a:latin typeface="Arial" panose="020B0604020202020204" pitchFamily="34" charset="0"/>
              </a:rPr>
              <a:t> 2.3 million estimated victims of domestic abuse in 2023-24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220051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220051"/>
                </a:solidFill>
                <a:latin typeface="Arial" panose="020B0604020202020204" pitchFamily="34" charset="0"/>
              </a:rPr>
              <a:t> 1.6 million women (70%) and 0.7 million men (30%)</a:t>
            </a:r>
            <a:br>
              <a:rPr lang="en-GB" sz="1800" dirty="0">
                <a:solidFill>
                  <a:srgbClr val="220051"/>
                </a:solidFill>
                <a:latin typeface="Arial" panose="020B0604020202020204" pitchFamily="34" charset="0"/>
              </a:rPr>
            </a:br>
            <a:endParaRPr lang="en-GB" sz="1800" dirty="0">
              <a:solidFill>
                <a:srgbClr val="22005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7F048F-1C08-A4AE-7A1B-8F045DC98B70}"/>
              </a:ext>
            </a:extLst>
          </p:cNvPr>
          <p:cNvSpPr txBox="1"/>
          <p:nvPr/>
        </p:nvSpPr>
        <p:spPr>
          <a:xfrm>
            <a:off x="4890036" y="220756"/>
            <a:ext cx="3737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1600" b="1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Source: </a:t>
            </a:r>
            <a:r>
              <a:rPr lang="en-GB" sz="1600" dirty="0">
                <a:solidFill>
                  <a:srgbClr val="434343"/>
                </a:solidFill>
                <a:latin typeface="Arial" panose="020B0604020202020204" pitchFamily="34" charset="0"/>
              </a:rPr>
              <a:t>Office for National Statistics, y</a:t>
            </a:r>
            <a:r>
              <a:rPr lang="en-GB" sz="160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ear to end of March 2024</a:t>
            </a:r>
            <a:endParaRPr lang="en-GB" sz="1600" dirty="0">
              <a:effectLst/>
            </a:endParaRPr>
          </a:p>
          <a:p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46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2"/>
          <p:cNvSpPr txBox="1">
            <a:spLocks noGrp="1"/>
          </p:cNvSpPr>
          <p:nvPr>
            <p:ph type="title"/>
          </p:nvPr>
        </p:nvSpPr>
        <p:spPr>
          <a:xfrm>
            <a:off x="508500" y="0"/>
            <a:ext cx="8127000" cy="46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575" tIns="20575" rIns="20575" bIns="20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Barrier:</a:t>
            </a:r>
            <a:br>
              <a:rPr lang="en-GB" sz="4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GB" sz="4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I’m not sure if my experience counts as domestic abuse</a:t>
            </a:r>
            <a:endParaRPr sz="4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6BB122BF-F60F-B385-6CD0-51F851C74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1">
            <a:extLst>
              <a:ext uri="{FF2B5EF4-FFF2-40B4-BE49-F238E27FC236}">
                <a16:creationId xmlns:a16="http://schemas.microsoft.com/office/drawing/2014/main" id="{8DA8BB4A-B058-14DF-B886-B744867E8F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0100" y="1409400"/>
            <a:ext cx="8491200" cy="29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We ask users to find their problem in a list</a:t>
            </a:r>
            <a:br>
              <a:rPr lang="en-GB" sz="18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</a:br>
            <a:endParaRPr lang="en-GB" sz="1800" dirty="0">
              <a:solidFill>
                <a:srgbClr val="220051"/>
              </a:solidFill>
              <a:latin typeface="Arial" panose="020B0604020202020204" pitchFamily="34" charset="0"/>
            </a:endParaRP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If they cannot identify their problem, they cannot go on to the next stage of applying for legal aid</a:t>
            </a:r>
            <a:br>
              <a:rPr lang="en-GB" sz="18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</a:br>
            <a:endParaRPr lang="en-GB" sz="1800" dirty="0">
              <a:solidFill>
                <a:srgbClr val="220051"/>
              </a:solidFill>
              <a:latin typeface="Arial" panose="020B0604020202020204" pitchFamily="34" charset="0"/>
            </a:endParaRP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How might we </a:t>
            </a:r>
            <a:r>
              <a:rPr lang="en-GB" sz="1800" b="1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use the right language</a:t>
            </a:r>
            <a:r>
              <a:rPr lang="en-GB" sz="18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 to help people recognise their problem as domestic abuse?</a:t>
            </a:r>
            <a:br>
              <a:rPr lang="en-GB" sz="18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</a:br>
            <a:endParaRPr lang="en-GB" sz="1800" b="0" i="0" u="none" strike="noStrike" dirty="0">
              <a:solidFill>
                <a:srgbClr val="220051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“That looks like me”</a:t>
            </a:r>
            <a:br>
              <a:rPr lang="en-GB" sz="18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</a:br>
            <a:endParaRPr lang="en-GB" sz="1800" b="0" i="0" u="none" strike="noStrike" dirty="0">
              <a:solidFill>
                <a:srgbClr val="22005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3" name="Google Shape;303;p71">
            <a:extLst>
              <a:ext uri="{FF2B5EF4-FFF2-40B4-BE49-F238E27FC236}">
                <a16:creationId xmlns:a16="http://schemas.microsoft.com/office/drawing/2014/main" id="{76A7B8A7-B2BD-DCAA-A7C9-756C8AE36C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0100" y="605775"/>
            <a:ext cx="79884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None/>
            </a:pPr>
            <a:r>
              <a:rPr lang="en-GB" sz="3200" b="1" dirty="0">
                <a:solidFill>
                  <a:srgbClr val="231F20"/>
                </a:solidFill>
              </a:rPr>
              <a:t>Why this is a barrier in our service</a:t>
            </a:r>
            <a:endParaRPr sz="3200" b="1" dirty="0">
              <a:solidFill>
                <a:srgbClr val="231F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605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FFA9DA4A-FF18-E2DD-E76C-FE9635C31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1">
            <a:extLst>
              <a:ext uri="{FF2B5EF4-FFF2-40B4-BE49-F238E27FC236}">
                <a16:creationId xmlns:a16="http://schemas.microsoft.com/office/drawing/2014/main" id="{479280FE-2869-09E4-FF5A-328150DD7C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0100" y="1409400"/>
            <a:ext cx="8491200" cy="744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Card sorts, tree testing and research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220051"/>
                </a:solidFill>
                <a:latin typeface="Arial" panose="020B0604020202020204" pitchFamily="34" charset="0"/>
              </a:rPr>
              <a:t>Starting with the most basic description and iterating</a:t>
            </a:r>
            <a:br>
              <a:rPr lang="en-GB" sz="1800" dirty="0">
                <a:solidFill>
                  <a:srgbClr val="220051"/>
                </a:solidFill>
                <a:latin typeface="Arial" panose="020B0604020202020204" pitchFamily="34" charset="0"/>
              </a:rPr>
            </a:br>
            <a:br>
              <a:rPr lang="en-GB" sz="1800" dirty="0">
                <a:solidFill>
                  <a:srgbClr val="220051"/>
                </a:solidFill>
                <a:latin typeface="Arial" panose="020B0604020202020204" pitchFamily="34" charset="0"/>
              </a:rPr>
            </a:br>
            <a:r>
              <a:rPr lang="en-GB" sz="1800" dirty="0">
                <a:solidFill>
                  <a:srgbClr val="220051"/>
                </a:solidFill>
                <a:latin typeface="Arial" panose="020B0604020202020204" pitchFamily="34" charset="0"/>
              </a:rPr>
              <a:t>Example:</a:t>
            </a:r>
            <a:br>
              <a:rPr lang="en-GB" sz="1800" dirty="0">
                <a:solidFill>
                  <a:srgbClr val="220051"/>
                </a:solidFill>
                <a:latin typeface="Arial" panose="020B0604020202020204" pitchFamily="34" charset="0"/>
              </a:rPr>
            </a:br>
            <a:r>
              <a:rPr lang="en-GB" sz="18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Language: </a:t>
            </a:r>
            <a:r>
              <a:rPr lang="en-GB" sz="1800" b="1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Domestic abuse</a:t>
            </a:r>
            <a:br>
              <a:rPr lang="en-GB" sz="1800" dirty="0">
                <a:solidFill>
                  <a:srgbClr val="220051"/>
                </a:solidFill>
                <a:latin typeface="Arial" panose="020B0604020202020204" pitchFamily="34" charset="0"/>
              </a:rPr>
            </a:br>
            <a:r>
              <a:rPr lang="en-GB" sz="18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Scenario: “My ex-partner is stalking me.”</a:t>
            </a:r>
            <a:br>
              <a:rPr lang="en-GB" sz="1800" dirty="0">
                <a:solidFill>
                  <a:srgbClr val="220051"/>
                </a:solidFill>
                <a:latin typeface="Arial" panose="020B0604020202020204" pitchFamily="34" charset="0"/>
              </a:rPr>
            </a:br>
            <a:br>
              <a:rPr lang="en-GB" sz="1800" dirty="0">
                <a:solidFill>
                  <a:srgbClr val="220051"/>
                </a:solidFill>
                <a:latin typeface="Arial" panose="020B0604020202020204" pitchFamily="34" charset="0"/>
              </a:rPr>
            </a:br>
            <a:r>
              <a:rPr lang="en-GB" sz="18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Learning: People aren’t sure if it counts if it’s by an ex-partner.</a:t>
            </a:r>
            <a:br>
              <a:rPr lang="en-GB" sz="2400" dirty="0">
                <a:solidFill>
                  <a:srgbClr val="220051"/>
                </a:solidFill>
                <a:latin typeface="Arial" panose="020B0604020202020204" pitchFamily="34" charset="0"/>
              </a:rPr>
            </a:br>
            <a:r>
              <a:rPr lang="en-GB" sz="18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Iterate to: </a:t>
            </a:r>
            <a:r>
              <a:rPr lang="en-GB" sz="1800" b="1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Domestic abuse</a:t>
            </a:r>
            <a:r>
              <a:rPr lang="en-GB" sz="1800" dirty="0">
                <a:solidFill>
                  <a:srgbClr val="220051"/>
                </a:solidFill>
                <a:latin typeface="Arial" panose="020B0604020202020204" pitchFamily="34" charset="0"/>
              </a:rPr>
              <a:t> - </a:t>
            </a:r>
            <a:r>
              <a:rPr lang="en-GB" sz="18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  <a:t>This could be by a partner or ex-partner.</a:t>
            </a:r>
            <a:endParaRPr lang="en-GB" sz="2400" b="0" dirty="0">
              <a:effectLst/>
            </a:endParaRPr>
          </a:p>
          <a:p>
            <a:br>
              <a:rPr lang="en-GB" sz="2400" dirty="0"/>
            </a:br>
            <a:br>
              <a:rPr lang="en-GB" sz="18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</a:br>
            <a:endParaRPr lang="en-GB" sz="1800" dirty="0">
              <a:solidFill>
                <a:srgbClr val="220051"/>
              </a:solidFill>
              <a:latin typeface="Arial" panose="020B0604020202020204" pitchFamily="34" charset="0"/>
            </a:endParaRPr>
          </a:p>
          <a:p>
            <a:pPr rtl="0"/>
            <a:br>
              <a:rPr lang="en-GB" sz="1800" b="0" i="0" u="none" strike="noStrike" dirty="0">
                <a:solidFill>
                  <a:srgbClr val="220051"/>
                </a:solidFill>
                <a:effectLst/>
                <a:latin typeface="Arial" panose="020B0604020202020204" pitchFamily="34" charset="0"/>
              </a:rPr>
            </a:br>
            <a:endParaRPr lang="en-GB" sz="1800" b="0" i="0" u="none" strike="noStrike" dirty="0">
              <a:solidFill>
                <a:srgbClr val="22005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3" name="Google Shape;303;p71">
            <a:extLst>
              <a:ext uri="{FF2B5EF4-FFF2-40B4-BE49-F238E27FC236}">
                <a16:creationId xmlns:a16="http://schemas.microsoft.com/office/drawing/2014/main" id="{8006F764-BFE3-E308-B969-41DE3CCA7B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0100" y="605775"/>
            <a:ext cx="79884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None/>
            </a:pPr>
            <a:r>
              <a:rPr lang="en-GB" sz="3200" b="1" dirty="0">
                <a:solidFill>
                  <a:srgbClr val="231F20"/>
                </a:solidFill>
              </a:rPr>
              <a:t>Learning about the right language</a:t>
            </a:r>
            <a:endParaRPr sz="3200" b="1" dirty="0">
              <a:solidFill>
                <a:srgbClr val="231F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717221"/>
      </p:ext>
    </p:extLst>
  </p:cSld>
  <p:clrMapOvr>
    <a:masterClrMapping/>
  </p:clrMapOvr>
</p:sld>
</file>

<file path=ppt/theme/theme1.xml><?xml version="1.0" encoding="utf-8"?>
<a:theme xmlns:a="http://schemas.openxmlformats.org/drawingml/2006/main" name="GDS Presentation Template 16:9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365C0"/>
      </a:accent4>
      <a:accent5>
        <a:srgbClr val="00882B"/>
      </a:accent5>
      <a:accent6>
        <a:srgbClr val="FFFF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S Presentation Template 16:9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365C0"/>
      </a:accent4>
      <a:accent5>
        <a:srgbClr val="00882B"/>
      </a:accent5>
      <a:accent6>
        <a:srgbClr val="FFFF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1405</Words>
  <Application>Microsoft Macintosh PowerPoint</Application>
  <PresentationFormat>On-screen Show (16:9)</PresentationFormat>
  <Paragraphs>153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Cabin</vt:lpstr>
      <vt:lpstr>Open Sans</vt:lpstr>
      <vt:lpstr>Helvetica Neue</vt:lpstr>
      <vt:lpstr>Merriweather Sans</vt:lpstr>
      <vt:lpstr>Gill Sans</vt:lpstr>
      <vt:lpstr>GDS Presentation Template 16:9</vt:lpstr>
      <vt:lpstr>GDS Presentation Template 16:9</vt:lpstr>
      <vt:lpstr>PowerPoint Presentation</vt:lpstr>
      <vt:lpstr>Designing for  people who have experienced domestic abuse</vt:lpstr>
      <vt:lpstr>Content warning:  Domestic abuse.  Please keep yourselves safe.</vt:lpstr>
      <vt:lpstr>Hello!</vt:lpstr>
      <vt:lpstr>What we will take about today</vt:lpstr>
      <vt:lpstr>Statistics</vt:lpstr>
      <vt:lpstr>Barrier: I’m not sure if my experience counts as domestic abuse</vt:lpstr>
      <vt:lpstr>Why this is a barrier in our service</vt:lpstr>
      <vt:lpstr>Learning about the right language</vt:lpstr>
      <vt:lpstr>Learning about the right language</vt:lpstr>
      <vt:lpstr>Common myth: Only violence counts as domestic abuse</vt:lpstr>
      <vt:lpstr>Learning about the right language</vt:lpstr>
      <vt:lpstr>How we now describe domestic abuse</vt:lpstr>
      <vt:lpstr>Practical design work</vt:lpstr>
      <vt:lpstr>Barrier: It’s not safe for me to contact you</vt:lpstr>
      <vt:lpstr>Why this is a barrier in our service</vt:lpstr>
      <vt:lpstr>What we know</vt:lpstr>
      <vt:lpstr>Practical design work</vt:lpstr>
      <vt:lpstr>Barrier: Get evidence of your domestic abuse</vt:lpstr>
      <vt:lpstr>Why this is a barrier in our service</vt:lpstr>
      <vt:lpstr>Researching our GOV.UK pages</vt:lpstr>
      <vt:lpstr>Researching our GOV.UK pages</vt:lpstr>
      <vt:lpstr>What we require people to do</vt:lpstr>
      <vt:lpstr>PowerPoint Presentation</vt:lpstr>
      <vt:lpstr>Barrier: Engaging with your service will cause me more trauma</vt:lpstr>
      <vt:lpstr>PowerPoint Presentation</vt:lpstr>
      <vt:lpstr>Practical design work</vt:lpstr>
      <vt:lpstr>What can we do next?</vt:lpstr>
      <vt:lpstr> services.blog.gov.uk </vt:lpstr>
      <vt:lpstr> Join the conversation on social media using the hashtag #ServicesWeek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Moore, Angela</cp:lastModifiedBy>
  <cp:revision>15</cp:revision>
  <cp:lastPrinted>2025-03-15T09:46:23Z</cp:lastPrinted>
  <dcterms:modified xsi:type="dcterms:W3CDTF">2025-03-18T10:52:35Z</dcterms:modified>
</cp:coreProperties>
</file>