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08">
          <p15:clr>
            <a:srgbClr val="747775"/>
          </p15:clr>
        </p15:guide>
        <p15:guide id="2" pos="2880">
          <p15:clr>
            <a:srgbClr val="747775"/>
          </p15:clr>
        </p15:guide>
        <p15:guide id="3" orient="horz" pos="2954">
          <p15:clr>
            <a:srgbClr val="747775"/>
          </p15:clr>
        </p15:guide>
        <p15:guide id="4" pos="226">
          <p15:clr>
            <a:srgbClr val="747775"/>
          </p15:clr>
        </p15:guide>
        <p15:guide id="5" pos="291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08" orient="horz"/>
        <p:guide pos="2880"/>
        <p:guide pos="2954" orient="horz"/>
        <p:guide pos="226"/>
        <p:guide pos="291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1" marL="914400" rtl="0" algn="l">
              <a:lnSpc>
                <a:spcPct val="115000"/>
              </a:lnSpc>
              <a:spcBef>
                <a:spcPts val="120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How do users become aware of your service?</a:t>
            </a:r>
            <a:endParaRPr sz="1000">
              <a:solidFill>
                <a:schemeClr val="dk1"/>
              </a:solidFill>
              <a:latin typeface="Helvetica Neue"/>
              <a:ea typeface="Helvetica Neue"/>
              <a:cs typeface="Helvetica Neue"/>
              <a:sym typeface="Helvetica Neue"/>
            </a:endParaRPr>
          </a:p>
          <a:p>
            <a:pPr indent="-292100" lvl="1" marL="9144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How do they find it, and how can they access it without prior familiarity?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07975" lvl="0" marL="457200" rtl="0" algn="l">
              <a:lnSpc>
                <a:spcPct val="115000"/>
              </a:lnSpc>
              <a:spcBef>
                <a:spcPts val="0"/>
              </a:spcBef>
              <a:spcAft>
                <a:spcPts val="0"/>
              </a:spcAft>
              <a:buClr>
                <a:schemeClr val="dk1"/>
              </a:buClr>
              <a:buSzPts val="1250"/>
              <a:buChar char="●"/>
            </a:pPr>
            <a:r>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38000"/>
              </a:lnSpc>
              <a:spcBef>
                <a:spcPts val="0"/>
              </a:spcBef>
              <a:spcAft>
                <a:spcPts val="0"/>
              </a:spcAft>
              <a:buClr>
                <a:schemeClr val="dk1"/>
              </a:buClr>
              <a:buSzPts val="1100"/>
              <a:buFont typeface="Arial"/>
              <a:buNone/>
            </a:pPr>
            <a:r>
              <a:rPr lang="en-GB" sz="1250">
                <a:solidFill>
                  <a:schemeClr val="dk1"/>
                </a:solidFill>
              </a:rPr>
              <a:t>What can we do to change this behaviour ?</a:t>
            </a:r>
            <a:endParaRPr sz="125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5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Char char="●"/>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f2a796708f572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2f2a796708f572e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a:solidFill>
                  <a:schemeClr val="dk1"/>
                </a:solidFill>
              </a:rPr>
              <a:t>Are our pages structured to support assistive technologies?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How can we reduce cognitive load and simplify service processes?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Are we providing adequate support for users with numerical or memory difficulties?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Do our services include translations and culturally sensitive designs to support non-native English speakers?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GB">
                <a:solidFill>
                  <a:schemeClr val="dk1"/>
                </a:solidFill>
              </a:rPr>
              <a:t>How can we address digital exclusion and support users who lack confidence or access to online services?</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en.wikipedia.org/wiki/Five_whys" TargetMode="External"/><Relationship Id="rId4" Type="http://schemas.openxmlformats.org/officeDocument/2006/relationships/hyperlink" Target="https://thedecisionlab.com/reference-guide/organizational-behavior/the-com-b-model-for-behavior-chang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s://www.citizensadvice.org.uk/wales/about-us/information/advice-trends-on-tableau/" TargetMode="External"/><Relationship Id="rId5" Type="http://schemas.openxmlformats.org/officeDocument/2006/relationships/hyperlink" Target="https://www.goodthingsfoundation.org/policy-and-research/research-and-evid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mind.org.uk/information-support/types-of-mental-health-problems/mental-health-facts-and-statistics/" TargetMode="External"/><Relationship Id="rId4" Type="http://schemas.openxmlformats.org/officeDocument/2006/relationships/hyperlink" Target="https://www.moneyandmentalhealth.org/money-and-mental-health-facts/" TargetMode="External"/><Relationship Id="rId5"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hyperlink" Target="https://www.goodthingsfoundation.org/policy-and-research/research-and-evidence/research-2024/digital-inclusion-datasets#devices" TargetMode="External"/><Relationship Id="rId5" Type="http://schemas.openxmlformats.org/officeDocument/2006/relationships/hyperlink" Target="https://abilitynet.org.uk/news-blogs/2022-assistive-technology-review-barriers-highlights-and-beyon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assets.publishing.service.gov.uk/government/uploads/system/uploads/attachment_data/file/924940/HMRC_research_report_580.pdf" TargetMode="External"/><Relationship Id="rId4" Type="http://schemas.openxmlformats.org/officeDocument/2006/relationships/hyperlink" Target="https://assets.publishing.service.gov.uk/government/uploads/system/uploads/attachment_data/file/924940/HMRC_research_report_580.pdf"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en.wikipedia.org/wiki/Five_whys" TargetMode="External"/><Relationship Id="rId4" Type="http://schemas.openxmlformats.org/officeDocument/2006/relationships/hyperlink" Target="https://thedecisionlab.com/reference-guide/organizational-behavior/the-com-b-model-for-behavior-chang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www.goodthingsfoundation.org/discover/digital-inclusion-insights/digital-inclusion-insights-2024/how-deep-is-the-uks-digital-divi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4789600" y="3500"/>
            <a:ext cx="41556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50"/>
              <a:buFont typeface="Arial"/>
              <a:buNone/>
            </a:pPr>
            <a:r>
              <a:rPr b="1" lang="en-GB" sz="1500">
                <a:solidFill>
                  <a:schemeClr val="dk1"/>
                </a:solidFill>
              </a:rPr>
              <a:t>How to use the cards</a:t>
            </a:r>
            <a:endParaRPr b="1" sz="150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lang="en-GB" sz="1050">
                <a:solidFill>
                  <a:schemeClr val="dk1"/>
                </a:solidFill>
              </a:rPr>
              <a:t>Pick</a:t>
            </a:r>
            <a:r>
              <a:rPr b="0" i="0" lang="en-GB" sz="1050" u="none" cap="none" strike="noStrike">
                <a:solidFill>
                  <a:schemeClr val="dk1"/>
                </a:solidFill>
                <a:latin typeface="Arial"/>
                <a:ea typeface="Arial"/>
                <a:cs typeface="Arial"/>
                <a:sym typeface="Arial"/>
              </a:rPr>
              <a:t> a card and think about the following:</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rPr>
              <a:t>Who might experience </a:t>
            </a:r>
            <a:r>
              <a:rPr b="1" lang="en-GB" sz="1050">
                <a:solidFill>
                  <a:schemeClr val="dk1"/>
                </a:solidFill>
              </a:rPr>
              <a:t>this</a:t>
            </a:r>
            <a:r>
              <a:rPr b="1" i="0" lang="en-GB" sz="1050" u="none" cap="none" strike="noStrike">
                <a:solidFill>
                  <a:schemeClr val="dk1"/>
                </a:solidFill>
              </a:rPr>
              <a:t> barrier? </a:t>
            </a:r>
            <a:r>
              <a:rPr b="0" i="0" lang="en-GB" sz="1050" u="none" cap="none" strike="noStrike">
                <a:solidFill>
                  <a:schemeClr val="dk1"/>
                </a:solidFill>
                <a:latin typeface="Arial"/>
                <a:ea typeface="Arial"/>
                <a:cs typeface="Arial"/>
                <a:sym typeface="Arial"/>
              </a:rPr>
              <a:t>Consider specific groups such as prisoners, older adults, and other user characteristics.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lang="en-GB" sz="1050">
                <a:solidFill>
                  <a:schemeClr val="dk1"/>
                </a:solidFill>
              </a:rPr>
              <a:t>Why might the barrier arise? </a:t>
            </a:r>
            <a:r>
              <a:rPr lang="en-GB" sz="1050">
                <a:solidFill>
                  <a:schemeClr val="dk1"/>
                </a:solidFill>
              </a:rPr>
              <a:t>Get to</a:t>
            </a:r>
            <a:r>
              <a:rPr b="0" i="0" lang="en-GB" sz="1050" u="none" cap="none" strike="noStrike">
                <a:solidFill>
                  <a:schemeClr val="dk1"/>
                </a:solidFill>
                <a:latin typeface="Arial"/>
                <a:ea typeface="Arial"/>
                <a:cs typeface="Arial"/>
                <a:sym typeface="Arial"/>
              </a:rPr>
              <a:t> the root causes by asking </a:t>
            </a:r>
            <a:r>
              <a:rPr b="0" i="0" lang="en-GB" sz="1050" u="sng" cap="none" strike="noStrike">
                <a:solidFill>
                  <a:schemeClr val="hlink"/>
                </a:solidFill>
                <a:latin typeface="Arial"/>
                <a:ea typeface="Arial"/>
                <a:cs typeface="Arial"/>
                <a:sym typeface="Arial"/>
                <a:hlinkClick r:id="rId3"/>
              </a:rPr>
              <a:t>“Why?” five times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What </a:t>
            </a:r>
            <a:r>
              <a:rPr b="1" lang="en-GB" sz="1050">
                <a:solidFill>
                  <a:schemeClr val="dk1"/>
                </a:solidFill>
              </a:rPr>
              <a:t>i</a:t>
            </a:r>
            <a:r>
              <a:rPr b="1" i="0" lang="en-GB" sz="1050" u="none" cap="none" strike="noStrike">
                <a:solidFill>
                  <a:schemeClr val="dk1"/>
                </a:solidFill>
                <a:latin typeface="Arial"/>
                <a:ea typeface="Arial"/>
                <a:cs typeface="Arial"/>
                <a:sym typeface="Arial"/>
              </a:rPr>
              <a:t>mpacts does the barrier have on </a:t>
            </a:r>
            <a:r>
              <a:rPr b="1" lang="en-GB" sz="1050">
                <a:solidFill>
                  <a:schemeClr val="dk1"/>
                </a:solidFill>
              </a:rPr>
              <a:t>users</a:t>
            </a:r>
            <a:r>
              <a:rPr b="1" i="0" lang="en-GB" sz="1050" u="none" cap="none" strike="noStrike">
                <a:solidFill>
                  <a:schemeClr val="dk1"/>
                </a:solidFill>
                <a:latin typeface="Arial"/>
                <a:ea typeface="Arial"/>
                <a:cs typeface="Arial"/>
                <a:sym typeface="Arial"/>
              </a:rPr>
              <a:t>?</a:t>
            </a:r>
            <a:r>
              <a:rPr i="0" lang="en-GB" sz="1050" u="none" cap="none" strike="noStrike">
                <a:solidFill>
                  <a:schemeClr val="dk1"/>
                </a:solidFill>
              </a:rPr>
              <a:t> Make a list, </a:t>
            </a:r>
            <a:r>
              <a:rPr lang="en-GB" sz="1050">
                <a:solidFill>
                  <a:schemeClr val="dk1"/>
                </a:solidFill>
              </a:rPr>
              <a:t>e.g. less able to use the service correctly, at all, or without assistance</a:t>
            </a:r>
            <a:endParaRPr i="0" sz="105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What </a:t>
            </a:r>
            <a:r>
              <a:rPr b="1" lang="en-GB" sz="1050">
                <a:solidFill>
                  <a:schemeClr val="dk1"/>
                </a:solidFill>
              </a:rPr>
              <a:t>i</a:t>
            </a:r>
            <a:r>
              <a:rPr b="1" i="0" lang="en-GB" sz="1050" u="none" cap="none" strike="noStrike">
                <a:solidFill>
                  <a:schemeClr val="dk1"/>
                </a:solidFill>
                <a:latin typeface="Arial"/>
                <a:ea typeface="Arial"/>
                <a:cs typeface="Arial"/>
                <a:sym typeface="Arial"/>
              </a:rPr>
              <a:t>mpacts does the barrier have on your organisation? </a:t>
            </a:r>
            <a:r>
              <a:rPr i="0" lang="en-GB" sz="1050" u="none" cap="none" strike="noStrike">
                <a:solidFill>
                  <a:schemeClr val="dk1"/>
                </a:solidFill>
              </a:rPr>
              <a:t>Make a list, e.g. Increased demand for support, failure demand</a:t>
            </a:r>
            <a:r>
              <a:rPr lang="en-GB" sz="1050">
                <a:solidFill>
                  <a:schemeClr val="dk1"/>
                </a:solidFill>
              </a:rPr>
              <a:t>, </a:t>
            </a:r>
            <a:r>
              <a:rPr i="0" lang="en-GB" sz="1050" u="none" cap="none" strike="noStrike">
                <a:solidFill>
                  <a:schemeClr val="dk1"/>
                </a:solidFill>
              </a:rPr>
              <a:t>Loss of trust or reputational damage, Non-compliance with accessibility laws (e.g WCAG)</a:t>
            </a:r>
            <a:endParaRPr i="0" sz="105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When</a:t>
            </a:r>
            <a:r>
              <a:rPr b="1" lang="en-GB" sz="1050">
                <a:solidFill>
                  <a:schemeClr val="dk1"/>
                </a:solidFill>
              </a:rPr>
              <a:t> does the barrier arise</a:t>
            </a:r>
            <a:r>
              <a:rPr b="1" i="0" lang="en-GB" sz="1050" u="none" cap="none" strike="noStrike">
                <a:solidFill>
                  <a:schemeClr val="dk1"/>
                </a:solidFill>
                <a:latin typeface="Arial"/>
                <a:ea typeface="Arial"/>
                <a:cs typeface="Arial"/>
                <a:sym typeface="Arial"/>
              </a:rPr>
              <a:t>?</a:t>
            </a:r>
            <a:r>
              <a:rPr b="1" lang="en-GB" sz="1050">
                <a:solidFill>
                  <a:schemeClr val="dk1"/>
                </a:solidFill>
              </a:rPr>
              <a:t> </a:t>
            </a:r>
            <a:r>
              <a:rPr b="0" i="0" lang="en-GB" sz="1050" u="none" cap="none" strike="noStrike">
                <a:solidFill>
                  <a:schemeClr val="dk1"/>
                </a:solidFill>
                <a:latin typeface="Arial"/>
                <a:ea typeface="Arial"/>
                <a:cs typeface="Arial"/>
                <a:sym typeface="Arial"/>
              </a:rPr>
              <a:t>Is it tied to a specific task? How often does it happen? Is it temporary, permanent, or situational?</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Do the barriers </a:t>
            </a:r>
            <a:r>
              <a:rPr b="1" lang="en-GB" sz="1050">
                <a:solidFill>
                  <a:schemeClr val="dk1"/>
                </a:solidFill>
              </a:rPr>
              <a:t>i</a:t>
            </a:r>
            <a:r>
              <a:rPr b="1" i="0" lang="en-GB" sz="1050" u="none" cap="none" strike="noStrike">
                <a:solidFill>
                  <a:schemeClr val="dk1"/>
                </a:solidFill>
                <a:latin typeface="Arial"/>
                <a:ea typeface="Arial"/>
                <a:cs typeface="Arial"/>
                <a:sym typeface="Arial"/>
              </a:rPr>
              <a:t>nterlink?</a:t>
            </a:r>
            <a:r>
              <a:rPr b="1" lang="en-GB" sz="1050">
                <a:solidFill>
                  <a:schemeClr val="dk1"/>
                </a:solidFill>
              </a:rPr>
              <a:t> </a:t>
            </a:r>
            <a:r>
              <a:rPr b="0" i="0" lang="en-GB" sz="1050" u="none" cap="none" strike="noStrike">
                <a:solidFill>
                  <a:schemeClr val="dk1"/>
                </a:solidFill>
                <a:latin typeface="Arial"/>
                <a:ea typeface="Arial"/>
                <a:cs typeface="Arial"/>
                <a:sym typeface="Arial"/>
              </a:rPr>
              <a:t>Look for patterns or connections between barriers that could compound challenges for users.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lang="en-GB" sz="1050">
                <a:solidFill>
                  <a:schemeClr val="dk1"/>
                </a:solidFill>
              </a:rPr>
              <a:t>How might barriers be reduced or removed</a:t>
            </a:r>
            <a:r>
              <a:rPr b="1" i="0" lang="en-GB" sz="1050" u="none" cap="none" strike="noStrike">
                <a:solidFill>
                  <a:schemeClr val="dk1"/>
                </a:solidFill>
                <a:latin typeface="Arial"/>
                <a:ea typeface="Arial"/>
                <a:cs typeface="Arial"/>
                <a:sym typeface="Arial"/>
              </a:rPr>
              <a:t>?</a:t>
            </a:r>
            <a:r>
              <a:rPr b="1" lang="en-GB" sz="1050">
                <a:solidFill>
                  <a:schemeClr val="dk1"/>
                </a:solidFill>
              </a:rPr>
              <a:t> </a:t>
            </a:r>
            <a:r>
              <a:rPr lang="en-GB" sz="1050">
                <a:solidFill>
                  <a:schemeClr val="dk1"/>
                </a:solidFill>
              </a:rPr>
              <a:t>List the changes needed and what is required to make them</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p:txBody>
      </p:sp>
      <p:sp>
        <p:nvSpPr>
          <p:cNvPr id="100" name="Google Shape;100;p25"/>
          <p:cNvSpPr txBox="1"/>
          <p:nvPr/>
        </p:nvSpPr>
        <p:spPr>
          <a:xfrm>
            <a:off x="-10200" y="-18300"/>
            <a:ext cx="4572000" cy="5165400"/>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FFFFFF"/>
                </a:solidFill>
                <a:latin typeface="Arial"/>
                <a:ea typeface="Arial"/>
                <a:cs typeface="Arial"/>
                <a:sym typeface="Arial"/>
              </a:rPr>
              <a:t> </a:t>
            </a:r>
            <a:endParaRPr b="1" i="0" sz="56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500"/>
              </a:spcAft>
              <a:buClr>
                <a:schemeClr val="dk1"/>
              </a:buClr>
              <a:buSzPts val="1100"/>
              <a:buFont typeface="Arial"/>
              <a:buNone/>
            </a:pPr>
            <a:r>
              <a:t/>
            </a:r>
            <a:endParaRPr b="0" i="0" sz="5600" u="none" cap="none" strike="noStrike">
              <a:solidFill>
                <a:srgbClr val="FFFFFF"/>
              </a:solidFill>
              <a:latin typeface="Arial"/>
              <a:ea typeface="Arial"/>
              <a:cs typeface="Arial"/>
              <a:sym typeface="Arial"/>
            </a:endParaRPr>
          </a:p>
        </p:txBody>
      </p:sp>
      <p:sp>
        <p:nvSpPr>
          <p:cNvPr id="101" name="Google Shape;101;p25"/>
          <p:cNvSpPr txBox="1"/>
          <p:nvPr/>
        </p:nvSpPr>
        <p:spPr>
          <a:xfrm>
            <a:off x="271825" y="1850325"/>
            <a:ext cx="3959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sz="1800">
                <a:solidFill>
                  <a:srgbClr val="FFFFFF"/>
                </a:solidFill>
              </a:rPr>
              <a:t>Use these </a:t>
            </a:r>
            <a:r>
              <a:rPr lang="en-GB" sz="1800">
                <a:solidFill>
                  <a:srgbClr val="FFFFFF"/>
                </a:solidFill>
              </a:rPr>
              <a:t>cards</a:t>
            </a:r>
            <a:r>
              <a:rPr lang="en-GB" sz="1800">
                <a:solidFill>
                  <a:srgbClr val="FFFFFF"/>
                </a:solidFill>
              </a:rPr>
              <a:t> to </a:t>
            </a:r>
            <a:r>
              <a:rPr b="0" i="0" lang="en-GB" sz="1800" u="none" cap="none" strike="noStrike">
                <a:solidFill>
                  <a:srgbClr val="FFFFFF"/>
                </a:solidFill>
                <a:latin typeface="Arial"/>
                <a:ea typeface="Arial"/>
                <a:cs typeface="Arial"/>
                <a:sym typeface="Arial"/>
              </a:rPr>
              <a:t>explore </a:t>
            </a:r>
            <a:r>
              <a:rPr lang="en-GB" sz="1800">
                <a:solidFill>
                  <a:srgbClr val="FFFFFF"/>
                </a:solidFill>
              </a:rPr>
              <a:t>the </a:t>
            </a:r>
            <a:r>
              <a:rPr b="0" i="0" lang="en-GB" sz="1800" u="none" cap="none" strike="noStrike">
                <a:solidFill>
                  <a:srgbClr val="FFFFFF"/>
                </a:solidFill>
                <a:latin typeface="Arial"/>
                <a:ea typeface="Arial"/>
                <a:cs typeface="Arial"/>
                <a:sym typeface="Arial"/>
              </a:rPr>
              <a:t>barriers users face through a more inclusive lens, </a:t>
            </a:r>
            <a:r>
              <a:rPr lang="en-GB" sz="1800">
                <a:solidFill>
                  <a:srgbClr val="FFFFFF"/>
                </a:solidFill>
              </a:rPr>
              <a:t>going</a:t>
            </a:r>
            <a:r>
              <a:rPr b="0" i="0" lang="en-GB" sz="1800" u="none" cap="none" strike="noStrike">
                <a:solidFill>
                  <a:srgbClr val="FFFFFF"/>
                </a:solidFill>
                <a:latin typeface="Arial"/>
                <a:ea typeface="Arial"/>
                <a:cs typeface="Arial"/>
                <a:sym typeface="Arial"/>
              </a:rPr>
              <a:t> beyond the traditional focus on digital exclusion and accessibility challenges.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sz="1800">
                <a:solidFill>
                  <a:srgbClr val="FFFFFF"/>
                </a:solidFill>
              </a:rPr>
              <a:t>G</a:t>
            </a:r>
            <a:r>
              <a:rPr b="0" i="0" lang="en-GB" sz="1800" u="none" cap="none" strike="noStrike">
                <a:solidFill>
                  <a:srgbClr val="FFFFFF"/>
                </a:solidFill>
                <a:latin typeface="Arial"/>
                <a:ea typeface="Arial"/>
                <a:cs typeface="Arial"/>
                <a:sym typeface="Arial"/>
              </a:rPr>
              <a:t>enerate discussions, build empathy and inspire questions </a:t>
            </a:r>
            <a:r>
              <a:rPr lang="en-GB" sz="1800">
                <a:solidFill>
                  <a:srgbClr val="FFFFFF"/>
                </a:solidFill>
              </a:rPr>
              <a:t>and </a:t>
            </a:r>
            <a:r>
              <a:rPr b="0" i="0" lang="en-GB" sz="1800" u="none" cap="none" strike="noStrike">
                <a:solidFill>
                  <a:srgbClr val="FFFFFF"/>
                </a:solidFill>
                <a:latin typeface="Arial"/>
                <a:ea typeface="Arial"/>
                <a:cs typeface="Arial"/>
                <a:sym typeface="Arial"/>
              </a:rPr>
              <a:t>hypotheses.</a:t>
            </a:r>
            <a:endParaRPr b="0" i="0" sz="1800" u="none" cap="none" strike="noStrike">
              <a:solidFill>
                <a:srgbClr val="FFFFFF"/>
              </a:solidFill>
              <a:latin typeface="Arial"/>
              <a:ea typeface="Arial"/>
              <a:cs typeface="Arial"/>
              <a:sym typeface="Arial"/>
            </a:endParaRPr>
          </a:p>
        </p:txBody>
      </p:sp>
      <p:sp>
        <p:nvSpPr>
          <p:cNvPr id="102" name="Google Shape;102;p25"/>
          <p:cNvSpPr/>
          <p:nvPr/>
        </p:nvSpPr>
        <p:spPr>
          <a:xfrm>
            <a:off x="4940342" y="4622388"/>
            <a:ext cx="1097400" cy="2910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sp>
        <p:nvSpPr>
          <p:cNvPr id="103" name="Google Shape;103;p25"/>
          <p:cNvSpPr txBox="1"/>
          <p:nvPr/>
        </p:nvSpPr>
        <p:spPr>
          <a:xfrm>
            <a:off x="271325" y="246775"/>
            <a:ext cx="38436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lang="en-GB" sz="3300">
                <a:solidFill>
                  <a:srgbClr val="FFFF00"/>
                </a:solidFill>
              </a:rPr>
              <a:t>Universal barriers </a:t>
            </a:r>
            <a:r>
              <a:rPr b="0" i="0" lang="en-GB" sz="3300" u="none" cap="none" strike="noStrike">
                <a:solidFill>
                  <a:srgbClr val="FFFF00"/>
                </a:solidFill>
                <a:latin typeface="Arial"/>
                <a:ea typeface="Arial"/>
                <a:cs typeface="Arial"/>
                <a:sym typeface="Arial"/>
              </a:rPr>
              <a:t>Discussion</a:t>
            </a:r>
            <a:r>
              <a:rPr lang="en-GB" sz="3300">
                <a:solidFill>
                  <a:srgbClr val="FFFF00"/>
                </a:solidFill>
              </a:rPr>
              <a:t> c</a:t>
            </a:r>
            <a:r>
              <a:rPr b="0" i="0" lang="en-GB" sz="3300" u="none" cap="none" strike="noStrike">
                <a:solidFill>
                  <a:srgbClr val="FFFF00"/>
                </a:solidFill>
                <a:latin typeface="Arial"/>
                <a:ea typeface="Arial"/>
                <a:cs typeface="Arial"/>
                <a:sym typeface="Arial"/>
              </a:rPr>
              <a:t>ards</a:t>
            </a:r>
            <a:endParaRPr b="0" i="0" sz="33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lang="en-GB" sz="1100">
                <a:solidFill>
                  <a:srgbClr val="FFFF00"/>
                </a:solidFill>
              </a:rPr>
              <a:t>(version w</a:t>
            </a:r>
            <a:r>
              <a:rPr b="0" i="0" lang="en-GB" sz="1100" u="none" cap="none" strike="noStrike">
                <a:solidFill>
                  <a:srgbClr val="FFFF00"/>
                </a:solidFill>
                <a:latin typeface="Arial"/>
                <a:ea typeface="Arial"/>
                <a:cs typeface="Arial"/>
                <a:sym typeface="Arial"/>
              </a:rPr>
              <a:t>ithout prompts</a:t>
            </a:r>
            <a:r>
              <a:rPr lang="en-GB" sz="1100">
                <a:solidFill>
                  <a:srgbClr val="FFFF00"/>
                </a:solidFill>
              </a:rPr>
              <a:t>)</a:t>
            </a:r>
            <a:endParaRPr b="0" i="0" sz="1100" u="none" cap="none" strike="noStrike">
              <a:solidFill>
                <a:srgbClr val="FFFF00"/>
              </a:solidFill>
              <a:latin typeface="Arial"/>
              <a:ea typeface="Arial"/>
              <a:cs typeface="Arial"/>
              <a:sym typeface="Arial"/>
            </a:endParaRPr>
          </a:p>
        </p:txBody>
      </p:sp>
      <p:sp>
        <p:nvSpPr>
          <p:cNvPr id="104" name="Google Shape;104;p25"/>
          <p:cNvSpPr txBox="1"/>
          <p:nvPr/>
        </p:nvSpPr>
        <p:spPr>
          <a:xfrm>
            <a:off x="6136414" y="4500355"/>
            <a:ext cx="2737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50">
                <a:solidFill>
                  <a:schemeClr val="dk1"/>
                </a:solidFill>
              </a:rPr>
              <a:t>Each card also shows how the barrier aligns with the </a:t>
            </a:r>
            <a:r>
              <a:rPr lang="en-GB" sz="1050" u="sng">
                <a:solidFill>
                  <a:schemeClr val="accent5"/>
                </a:solidFill>
                <a:hlinkClick r:id="rId4">
                  <a:extLst>
                    <a:ext uri="{A12FA001-AC4F-418D-AE19-62706E023703}">
                      <ahyp:hlinkClr val="tx"/>
                    </a:ext>
                  </a:extLst>
                </a:hlinkClick>
              </a:rPr>
              <a:t>COM-B Behavioural Model</a:t>
            </a:r>
            <a:r>
              <a:rPr lang="en-GB" sz="1050">
                <a:solidFill>
                  <a:schemeClr val="dk1"/>
                </a:solidFill>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nvSpPr>
        <p:spPr>
          <a:xfrm>
            <a:off x="282450" y="283875"/>
            <a:ext cx="40659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Awareness</a:t>
            </a:r>
            <a:endParaRPr b="1"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0" i="0" lang="en-GB" sz="1300" u="none" cap="none" strike="noStrike">
                <a:solidFill>
                  <a:srgbClr val="242424"/>
                </a:solidFill>
                <a:highlight>
                  <a:srgbClr val="FFFFFF"/>
                </a:highlight>
                <a:latin typeface="Arial"/>
                <a:ea typeface="Arial"/>
                <a:cs typeface="Arial"/>
                <a:sym typeface="Arial"/>
              </a:rPr>
              <a:t>If people do not know about</a:t>
            </a:r>
            <a:r>
              <a:rPr b="0" i="0" lang="en-GB" sz="1300" u="none" cap="none" strike="noStrike">
                <a:solidFill>
                  <a:srgbClr val="242424"/>
                </a:solidFill>
                <a:highlight>
                  <a:srgbClr val="FFFFFF"/>
                </a:highlight>
                <a:latin typeface="Arial"/>
                <a:ea typeface="Arial"/>
                <a:cs typeface="Arial"/>
                <a:sym typeface="Arial"/>
              </a:rPr>
              <a:t> something</a:t>
            </a:r>
            <a:r>
              <a:rPr lang="en-GB" sz="1300">
                <a:solidFill>
                  <a:srgbClr val="242424"/>
                </a:solidFill>
                <a:highlight>
                  <a:srgbClr val="FFFFFF"/>
                </a:highlight>
              </a:rPr>
              <a:t> (</a:t>
            </a:r>
            <a:r>
              <a:rPr b="0" i="0" lang="en-GB" sz="1300" u="none" cap="none" strike="noStrike">
                <a:solidFill>
                  <a:srgbClr val="242424"/>
                </a:solidFill>
                <a:highlight>
                  <a:srgbClr val="FFFFFF"/>
                </a:highlight>
                <a:latin typeface="Arial"/>
                <a:ea typeface="Arial"/>
                <a:cs typeface="Arial"/>
                <a:sym typeface="Arial"/>
              </a:rPr>
              <a:t>for example a service, an opportunity, an office, or support) then they are excluded from it.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 others -  Time, Access Self-confidence, Trust</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34"/>
          <p:cNvGrpSpPr/>
          <p:nvPr/>
        </p:nvGrpSpPr>
        <p:grpSpPr>
          <a:xfrm>
            <a:off x="367700" y="4704273"/>
            <a:ext cx="2107538" cy="277458"/>
            <a:chOff x="4794900" y="2956305"/>
            <a:chExt cx="2107538" cy="237002"/>
          </a:xfrm>
        </p:grpSpPr>
        <p:sp>
          <p:nvSpPr>
            <p:cNvPr id="219" name="Google Shape;219;p34"/>
            <p:cNvSpPr/>
            <p:nvPr/>
          </p:nvSpPr>
          <p:spPr>
            <a:xfrm>
              <a:off x="5943038" y="2956307"/>
              <a:ext cx="959400" cy="2370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220" name="Google Shape;220;p34"/>
            <p:cNvSpPr/>
            <p:nvPr/>
          </p:nvSpPr>
          <p:spPr>
            <a:xfrm>
              <a:off x="4794900" y="2956305"/>
              <a:ext cx="1090200" cy="2370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221" name="Google Shape;221;p34"/>
          <p:cNvPicPr preferRelativeResize="0"/>
          <p:nvPr/>
        </p:nvPicPr>
        <p:blipFill rotWithShape="1">
          <a:blip r:embed="rId3">
            <a:alphaModFix/>
          </a:blip>
          <a:srcRect b="9851" l="2534" r="2191" t="4112"/>
          <a:stretch/>
        </p:blipFill>
        <p:spPr>
          <a:xfrm>
            <a:off x="927725" y="1956075"/>
            <a:ext cx="2506250" cy="2263300"/>
          </a:xfrm>
          <a:prstGeom prst="rect">
            <a:avLst/>
          </a:prstGeom>
          <a:noFill/>
          <a:ln>
            <a:noFill/>
          </a:ln>
        </p:spPr>
      </p:pic>
      <p:cxnSp>
        <p:nvCxnSpPr>
          <p:cNvPr id="222" name="Google Shape;222;p34"/>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
        <p:nvSpPr>
          <p:cNvPr id="223" name="Google Shape;223;p34"/>
          <p:cNvSpPr txBox="1"/>
          <p:nvPr/>
        </p:nvSpPr>
        <p:spPr>
          <a:xfrm>
            <a:off x="4546000" y="9675"/>
            <a:ext cx="45981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GB" sz="1100">
                <a:solidFill>
                  <a:schemeClr val="dk1"/>
                </a:solidFill>
              </a:rPr>
              <a:t>Without clear and effective signposting, users might struggle to find something then need, particularly if they don’t already know it exists</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GB" sz="1100">
                <a:solidFill>
                  <a:schemeClr val="dk1"/>
                </a:solidFill>
              </a:rPr>
              <a:t>If p</a:t>
            </a:r>
            <a:r>
              <a:rPr lang="en-GB" sz="1100">
                <a:solidFill>
                  <a:schemeClr val="dk1"/>
                </a:solidFill>
              </a:rPr>
              <a:t>eople don’t know where to seek help they may feel lost and unsupported, and they might give up </a:t>
            </a:r>
            <a:endParaRPr sz="1100">
              <a:solidFill>
                <a:schemeClr val="dk1"/>
              </a:solidFill>
            </a:endParaRPr>
          </a:p>
          <a:p>
            <a:pPr indent="-298450" lvl="0" marL="457200" rtl="0" algn="l">
              <a:lnSpc>
                <a:spcPct val="115000"/>
              </a:lnSpc>
              <a:spcBef>
                <a:spcPts val="1000"/>
              </a:spcBef>
              <a:spcAft>
                <a:spcPts val="0"/>
              </a:spcAft>
              <a:buClr>
                <a:schemeClr val="dk1"/>
              </a:buClr>
              <a:buSzPts val="1100"/>
              <a:buChar char="●"/>
            </a:pPr>
            <a:r>
              <a:rPr lang="en-GB" sz="1100">
                <a:solidFill>
                  <a:schemeClr val="dk1"/>
                </a:solidFill>
              </a:rPr>
              <a:t>How to identify awareness barriers:</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GB" sz="1100">
                <a:solidFill>
                  <a:schemeClr val="dk1"/>
                </a:solidFill>
              </a:rPr>
              <a:t>Analyse user feedback to uncover instances where people didn’t know where to find support.</a:t>
            </a:r>
            <a:endParaRPr sz="1100">
              <a:solidFill>
                <a:schemeClr val="dk1"/>
              </a:solidFill>
            </a:endParaRPr>
          </a:p>
          <a:p>
            <a:pPr indent="-298450" lvl="1" marL="914400" rtl="0" algn="l">
              <a:lnSpc>
                <a:spcPct val="115000"/>
              </a:lnSpc>
              <a:spcBef>
                <a:spcPts val="1000"/>
              </a:spcBef>
              <a:spcAft>
                <a:spcPts val="0"/>
              </a:spcAft>
              <a:buClr>
                <a:schemeClr val="dk1"/>
              </a:buClr>
              <a:buSzPts val="1100"/>
              <a:buChar char="●"/>
            </a:pPr>
            <a:r>
              <a:rPr lang="en-GB" sz="1100">
                <a:solidFill>
                  <a:schemeClr val="dk1"/>
                </a:solidFill>
              </a:rPr>
              <a:t>Collaborate with voluntary sector organisations to understand gaps and trends in a community’s awareness.</a:t>
            </a:r>
            <a:endParaRPr sz="1100">
              <a:solidFill>
                <a:schemeClr val="dk1"/>
              </a:solidFill>
            </a:endParaRPr>
          </a:p>
          <a:p>
            <a:pPr indent="-298450" lvl="1" marL="914400" rtl="0" algn="l">
              <a:lnSpc>
                <a:spcPct val="115000"/>
              </a:lnSpc>
              <a:spcBef>
                <a:spcPts val="1000"/>
              </a:spcBef>
              <a:spcAft>
                <a:spcPts val="1000"/>
              </a:spcAft>
              <a:buClr>
                <a:schemeClr val="dk1"/>
              </a:buClr>
              <a:buSzPts val="1100"/>
              <a:buChar char="●"/>
            </a:pPr>
            <a:r>
              <a:rPr lang="en-GB" sz="1100">
                <a:solidFill>
                  <a:schemeClr val="dk1"/>
                </a:solidFill>
              </a:rPr>
              <a:t>Use tools like the </a:t>
            </a:r>
            <a:r>
              <a:rPr lang="en-GB" sz="1100" u="sng">
                <a:solidFill>
                  <a:schemeClr val="accent5"/>
                </a:solidFill>
                <a:hlinkClick r:id="rId4">
                  <a:extLst>
                    <a:ext uri="{A12FA001-AC4F-418D-AE19-62706E023703}">
                      <ahyp:hlinkClr val="tx"/>
                    </a:ext>
                  </a:extLst>
                </a:hlinkClick>
              </a:rPr>
              <a:t>CItizens Advice Trends dashboard</a:t>
            </a:r>
            <a:r>
              <a:rPr lang="en-GB" sz="1100">
                <a:solidFill>
                  <a:schemeClr val="dk1"/>
                </a:solidFill>
              </a:rPr>
              <a:t>,</a:t>
            </a:r>
            <a:r>
              <a:rPr lang="en-GB" sz="1100" u="sng">
                <a:solidFill>
                  <a:schemeClr val="accent5"/>
                </a:solidFill>
                <a:hlinkClick r:id="rId5">
                  <a:extLst>
                    <a:ext uri="{A12FA001-AC4F-418D-AE19-62706E023703}">
                      <ahyp:hlinkClr val="tx"/>
                    </a:ext>
                  </a:extLst>
                </a:hlinkClick>
              </a:rPr>
              <a:t> Good Things Foundation reports,</a:t>
            </a:r>
            <a:r>
              <a:rPr lang="en-GB" sz="1100">
                <a:solidFill>
                  <a:schemeClr val="dk1"/>
                </a:solidFill>
              </a:rPr>
              <a:t> social media discussions, and online forums to gather insights.</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nvSpPr>
        <p:spPr>
          <a:xfrm>
            <a:off x="263107" y="222975"/>
            <a:ext cx="42411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Comprehension skills</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struggles to understand important information, whether it is spoken to them or written on a screen or paper, they are more likely to be excluded. </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a:t>
            </a:r>
            <a:r>
              <a:rPr b="1" i="0" lang="en-GB" sz="1100" u="none" cap="none" strike="noStrike">
                <a:solidFill>
                  <a:srgbClr val="000000"/>
                </a:solidFill>
                <a:latin typeface="Arial"/>
                <a:ea typeface="Arial"/>
                <a:cs typeface="Arial"/>
                <a:sym typeface="Arial"/>
              </a:rPr>
              <a:t> - </a:t>
            </a:r>
            <a:r>
              <a:rPr b="0" i="0" lang="en-GB" sz="1100" u="none" cap="none" strike="noStrike">
                <a:solidFill>
                  <a:srgbClr val="000000"/>
                </a:solidFill>
                <a:latin typeface="Arial"/>
                <a:ea typeface="Arial"/>
                <a:cs typeface="Arial"/>
                <a:sym typeface="Arial"/>
              </a:rPr>
              <a:t> </a:t>
            </a:r>
            <a:r>
              <a:rPr b="1" i="0" lang="en-GB" sz="1100" u="none" cap="none" strike="noStrike">
                <a:solidFill>
                  <a:srgbClr val="000000"/>
                </a:solidFill>
                <a:latin typeface="Arial"/>
                <a:ea typeface="Arial"/>
                <a:cs typeface="Arial"/>
                <a:sym typeface="Arial"/>
              </a:rPr>
              <a:t>Self-confidence, Trust, Interface and interaction skills </a:t>
            </a:r>
            <a:endParaRPr b="1"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1" i="0" sz="4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p:txBody>
      </p:sp>
      <p:grpSp>
        <p:nvGrpSpPr>
          <p:cNvPr id="229" name="Google Shape;229;p35"/>
          <p:cNvGrpSpPr/>
          <p:nvPr/>
        </p:nvGrpSpPr>
        <p:grpSpPr>
          <a:xfrm>
            <a:off x="372074" y="4710786"/>
            <a:ext cx="2068937" cy="325051"/>
            <a:chOff x="5328300" y="2899161"/>
            <a:chExt cx="2239109" cy="295206"/>
          </a:xfrm>
        </p:grpSpPr>
        <p:sp>
          <p:nvSpPr>
            <p:cNvPr id="230" name="Google Shape;230;p35"/>
            <p:cNvSpPr/>
            <p:nvPr/>
          </p:nvSpPr>
          <p:spPr>
            <a:xfrm>
              <a:off x="6610709" y="2899167"/>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Capability</a:t>
              </a:r>
              <a:endParaRPr b="1" i="0" sz="1000" u="none" cap="none" strike="noStrike">
                <a:solidFill>
                  <a:srgbClr val="FFFFFF"/>
                </a:solidFill>
                <a:latin typeface="Arial"/>
                <a:ea typeface="Arial"/>
                <a:cs typeface="Arial"/>
                <a:sym typeface="Arial"/>
              </a:endParaRPr>
            </a:p>
          </p:txBody>
        </p:sp>
        <p:sp>
          <p:nvSpPr>
            <p:cNvPr id="231" name="Google Shape;231;p35"/>
            <p:cNvSpPr/>
            <p:nvPr/>
          </p:nvSpPr>
          <p:spPr>
            <a:xfrm>
              <a:off x="5328300" y="289916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sp>
        <p:nvSpPr>
          <p:cNvPr id="232" name="Google Shape;232;p35"/>
          <p:cNvSpPr txBox="1"/>
          <p:nvPr/>
        </p:nvSpPr>
        <p:spPr>
          <a:xfrm>
            <a:off x="4575850" y="75"/>
            <a:ext cx="44982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i="0" sz="1100" u="none" cap="none" strike="noStrike">
              <a:solidFill>
                <a:schemeClr val="dk1"/>
              </a:solidFill>
            </a:endParaRPr>
          </a:p>
          <a:p>
            <a:pPr indent="-298450" lvl="0" marL="457200" marR="0" rtl="0" algn="l">
              <a:lnSpc>
                <a:spcPct val="115000"/>
              </a:lnSpc>
              <a:spcBef>
                <a:spcPts val="1200"/>
              </a:spcBef>
              <a:spcAft>
                <a:spcPts val="0"/>
              </a:spcAft>
              <a:buClr>
                <a:schemeClr val="dk1"/>
              </a:buClr>
              <a:buSzPts val="1100"/>
              <a:buChar char="●"/>
            </a:pPr>
            <a:r>
              <a:rPr lang="en-GB" sz="1100">
                <a:solidFill>
                  <a:schemeClr val="dk1"/>
                </a:solidFill>
              </a:rPr>
              <a:t>Language that assumes</a:t>
            </a:r>
            <a:r>
              <a:rPr b="0" i="0" lang="en-GB" sz="1100" u="none" cap="none" strike="noStrike">
                <a:solidFill>
                  <a:schemeClr val="dk1"/>
                </a:solidFill>
                <a:latin typeface="Arial"/>
                <a:ea typeface="Arial"/>
                <a:cs typeface="Arial"/>
                <a:sym typeface="Arial"/>
              </a:rPr>
              <a:t> users have prior knowledge of your service</a:t>
            </a:r>
            <a:r>
              <a:rPr lang="en-GB" sz="1100">
                <a:solidFill>
                  <a:schemeClr val="dk1"/>
                </a:solidFill>
              </a:rPr>
              <a:t> excludes those who don’t</a:t>
            </a:r>
            <a:r>
              <a:rPr b="0" i="0" lang="en-GB" sz="1100" u="none" cap="none" strike="noStrike">
                <a:solidFill>
                  <a:schemeClr val="dk1"/>
                </a:solidFill>
                <a:latin typeface="Arial"/>
                <a:ea typeface="Arial"/>
                <a:cs typeface="Arial"/>
                <a:sym typeface="Arial"/>
              </a:rPr>
              <a:t>. This could include technical jargon, complex terms, or unclear instructions.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lang="en-GB" sz="1100">
                <a:solidFill>
                  <a:schemeClr val="dk1"/>
                </a:solidFill>
              </a:rPr>
              <a:t>More complex language (on websites, letters or phone calls) may exclude users</a:t>
            </a:r>
            <a:r>
              <a:rPr b="0" i="0" lang="en-GB" sz="1100" u="none" cap="none" strike="noStrike">
                <a:solidFill>
                  <a:schemeClr val="dk1"/>
                </a:solidFill>
                <a:latin typeface="Arial"/>
                <a:ea typeface="Arial"/>
                <a:cs typeface="Arial"/>
                <a:sym typeface="Arial"/>
              </a:rPr>
              <a:t> with </a:t>
            </a:r>
            <a:r>
              <a:rPr lang="en-GB" sz="1100">
                <a:solidFill>
                  <a:schemeClr val="dk1"/>
                </a:solidFill>
              </a:rPr>
              <a:t>lower levels of</a:t>
            </a:r>
            <a:r>
              <a:rPr b="0" i="0" lang="en-GB" sz="1100" u="none" cap="none" strike="noStrike">
                <a:solidFill>
                  <a:schemeClr val="dk1"/>
                </a:solidFill>
                <a:latin typeface="Arial"/>
                <a:ea typeface="Arial"/>
                <a:cs typeface="Arial"/>
                <a:sym typeface="Arial"/>
              </a:rPr>
              <a:t> language or literacy skills.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lang="en-GB" sz="1100">
                <a:solidFill>
                  <a:schemeClr val="dk1"/>
                </a:solidFill>
              </a:rPr>
              <a:t>Language that isn’t</a:t>
            </a:r>
            <a:r>
              <a:rPr b="0" i="0" lang="en-GB" sz="1100" u="none" cap="none" strike="noStrike">
                <a:solidFill>
                  <a:schemeClr val="dk1"/>
                </a:solidFill>
                <a:latin typeface="Arial"/>
                <a:ea typeface="Arial"/>
                <a:cs typeface="Arial"/>
                <a:sym typeface="Arial"/>
              </a:rPr>
              <a:t> plain, clear and following established style guides, can </a:t>
            </a:r>
            <a:r>
              <a:rPr lang="en-GB" sz="1100">
                <a:solidFill>
                  <a:schemeClr val="dk1"/>
                </a:solidFill>
              </a:rPr>
              <a:t>be hard for people </a:t>
            </a:r>
            <a:r>
              <a:rPr b="0" i="0" lang="en-GB" sz="1100" u="none" cap="none" strike="noStrike">
                <a:solidFill>
                  <a:schemeClr val="dk1"/>
                </a:solidFill>
                <a:latin typeface="Arial"/>
                <a:ea typeface="Arial"/>
                <a:cs typeface="Arial"/>
                <a:sym typeface="Arial"/>
              </a:rPr>
              <a:t>to understand.</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Users may </a:t>
            </a:r>
            <a:r>
              <a:rPr lang="en-GB" sz="1100">
                <a:solidFill>
                  <a:schemeClr val="dk1"/>
                </a:solidFill>
              </a:rPr>
              <a:t>end up </a:t>
            </a:r>
            <a:r>
              <a:rPr b="0" i="0" lang="en-GB" sz="1100" u="none" cap="none" strike="noStrike">
                <a:solidFill>
                  <a:schemeClr val="dk1"/>
                </a:solidFill>
                <a:latin typeface="Arial"/>
                <a:ea typeface="Arial"/>
                <a:cs typeface="Arial"/>
                <a:sym typeface="Arial"/>
              </a:rPr>
              <a:t>ignor</a:t>
            </a:r>
            <a:r>
              <a:rPr lang="en-GB" sz="1100">
                <a:solidFill>
                  <a:schemeClr val="dk1"/>
                </a:solidFill>
              </a:rPr>
              <a:t>ing or being unable to understand</a:t>
            </a:r>
            <a:r>
              <a:rPr b="0" i="0" lang="en-GB" sz="1100" u="none" cap="none" strike="noStrike">
                <a:solidFill>
                  <a:schemeClr val="dk1"/>
                </a:solidFill>
                <a:latin typeface="Arial"/>
                <a:ea typeface="Arial"/>
                <a:cs typeface="Arial"/>
                <a:sym typeface="Arial"/>
              </a:rPr>
              <a:t> critical messages, resulting in consequences like debt, missed payments, or loss of income.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1000"/>
              </a:spcAft>
              <a:buClr>
                <a:schemeClr val="dk1"/>
              </a:buClr>
              <a:buSzPts val="1100"/>
              <a:buFont typeface="Arial"/>
              <a:buChar char="●"/>
            </a:pPr>
            <a:r>
              <a:rPr lang="en-GB" sz="1100">
                <a:solidFill>
                  <a:schemeClr val="dk1"/>
                </a:solidFill>
              </a:rPr>
              <a:t>R</a:t>
            </a:r>
            <a:r>
              <a:rPr b="0" i="0" lang="en-GB" sz="1100" u="none" cap="none" strike="noStrike">
                <a:solidFill>
                  <a:schemeClr val="dk1"/>
                </a:solidFill>
                <a:latin typeface="Arial"/>
                <a:ea typeface="Arial"/>
                <a:cs typeface="Arial"/>
                <a:sym typeface="Arial"/>
              </a:rPr>
              <a:t>emembering dates, times, or appointments can be overwhelming.</a:t>
            </a:r>
            <a:endParaRPr b="0" i="0" sz="1100" u="none" cap="none" strike="noStrike">
              <a:solidFill>
                <a:schemeClr val="dk1"/>
              </a:solidFill>
              <a:latin typeface="Arial"/>
              <a:ea typeface="Arial"/>
              <a:cs typeface="Arial"/>
              <a:sym typeface="Arial"/>
            </a:endParaRPr>
          </a:p>
        </p:txBody>
      </p:sp>
      <p:pic>
        <p:nvPicPr>
          <p:cNvPr id="233" name="Google Shape;233;p35"/>
          <p:cNvPicPr preferRelativeResize="0"/>
          <p:nvPr/>
        </p:nvPicPr>
        <p:blipFill rotWithShape="1">
          <a:blip r:embed="rId3">
            <a:alphaModFix/>
          </a:blip>
          <a:srcRect b="5818" l="0" r="0" t="5614"/>
          <a:stretch/>
        </p:blipFill>
        <p:spPr>
          <a:xfrm>
            <a:off x="817650" y="2120250"/>
            <a:ext cx="2407526" cy="2132300"/>
          </a:xfrm>
          <a:prstGeom prst="rect">
            <a:avLst/>
          </a:prstGeom>
          <a:noFill/>
          <a:ln>
            <a:noFill/>
          </a:ln>
        </p:spPr>
      </p:pic>
      <p:cxnSp>
        <p:nvCxnSpPr>
          <p:cNvPr id="234" name="Google Shape;234;p35"/>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nvSpPr>
        <p:spPr>
          <a:xfrm>
            <a:off x="4559525" y="150"/>
            <a:ext cx="44484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sz="1100"/>
          </a:p>
          <a:p>
            <a:pPr indent="-298450" lvl="0" marL="457200" rtl="0" algn="l">
              <a:lnSpc>
                <a:spcPct val="115000"/>
              </a:lnSpc>
              <a:spcBef>
                <a:spcPts val="1000"/>
              </a:spcBef>
              <a:spcAft>
                <a:spcPts val="0"/>
              </a:spcAft>
              <a:buClr>
                <a:schemeClr val="dk1"/>
              </a:buClr>
              <a:buSzPts val="1100"/>
              <a:buChar char="●"/>
            </a:pPr>
            <a:r>
              <a:rPr lang="en-GB" sz="1100">
                <a:solidFill>
                  <a:schemeClr val="dk1"/>
                </a:solidFill>
              </a:rPr>
              <a:t>Poor m</a:t>
            </a:r>
            <a:r>
              <a:rPr lang="en-GB" sz="1100">
                <a:solidFill>
                  <a:schemeClr val="dk1"/>
                </a:solidFill>
              </a:rPr>
              <a:t>ental health can impair focus and concentration, making it harder to process information or evaluate multiple options, and more likely for mistakes to occur. This is more likely with detailed or complicated instructions.</a:t>
            </a:r>
            <a:endParaRPr sz="1100">
              <a:solidFill>
                <a:schemeClr val="dk1"/>
              </a:solidFill>
            </a:endParaRPr>
          </a:p>
          <a:p>
            <a:pPr indent="-298450" lvl="0" marL="457200" marR="0" rtl="0" algn="l">
              <a:lnSpc>
                <a:spcPct val="115000"/>
              </a:lnSpc>
              <a:spcBef>
                <a:spcPts val="1200"/>
              </a:spcBef>
              <a:spcAft>
                <a:spcPts val="0"/>
              </a:spcAft>
              <a:buClr>
                <a:schemeClr val="dk1"/>
              </a:buClr>
              <a:buSzPts val="1100"/>
              <a:buFont typeface="Arial"/>
              <a:buChar char="●"/>
            </a:pPr>
            <a:r>
              <a:rPr b="0" i="0" lang="en-GB" sz="1100" u="sng" cap="none" strike="noStrike">
                <a:solidFill>
                  <a:schemeClr val="hlink"/>
                </a:solidFill>
                <a:latin typeface="Arial"/>
                <a:ea typeface="Arial"/>
                <a:cs typeface="Arial"/>
                <a:sym typeface="Arial"/>
                <a:hlinkClick r:id="rId3"/>
              </a:rPr>
              <a:t>1 in 4 people</a:t>
            </a:r>
            <a:r>
              <a:rPr b="0" i="0" lang="en-GB" sz="1100" u="none" cap="none" strike="noStrike">
                <a:solidFill>
                  <a:schemeClr val="dk1"/>
                </a:solidFill>
                <a:latin typeface="Arial"/>
                <a:ea typeface="Arial"/>
                <a:cs typeface="Arial"/>
                <a:sym typeface="Arial"/>
              </a:rPr>
              <a:t> in England experience a mental health issue each year</a:t>
            </a:r>
            <a:r>
              <a:rPr lang="en-GB" sz="1100">
                <a:solidFill>
                  <a:schemeClr val="dk1"/>
                </a:solidFill>
              </a:rPr>
              <a:t>, and </a:t>
            </a:r>
            <a:r>
              <a:rPr lang="en-GB" sz="1100">
                <a:solidFill>
                  <a:schemeClr val="dk1"/>
                </a:solidFill>
              </a:rPr>
              <a:t>3 in 4 (75%) of people with mental health conditions have difficulty using common communication channels, such as telephone calls, face-to-face interactions, or handling physical mail.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Remembering critical details like</a:t>
            </a:r>
            <a:r>
              <a:rPr b="0" i="0" lang="en-GB" sz="1100" u="sng" cap="none" strike="noStrike">
                <a:solidFill>
                  <a:schemeClr val="hlink"/>
                </a:solidFill>
                <a:latin typeface="Arial"/>
                <a:ea typeface="Arial"/>
                <a:cs typeface="Arial"/>
                <a:sym typeface="Arial"/>
                <a:hlinkClick r:id="rId4"/>
              </a:rPr>
              <a:t> payment deadlines</a:t>
            </a:r>
            <a:r>
              <a:rPr b="0" i="0" lang="en-GB" sz="1100" u="none" cap="none" strike="noStrike">
                <a:solidFill>
                  <a:schemeClr val="dk1"/>
                </a:solidFill>
                <a:latin typeface="Arial"/>
                <a:ea typeface="Arial"/>
                <a:cs typeface="Arial"/>
                <a:sym typeface="Arial"/>
              </a:rPr>
              <a:t>, tax obligations, or login credentials can be particularly challenging.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lang="en-GB" sz="1100">
                <a:solidFill>
                  <a:schemeClr val="dk1"/>
                </a:solidFill>
              </a:rPr>
              <a:t>U</a:t>
            </a:r>
            <a:r>
              <a:rPr b="0" i="0" lang="en-GB" sz="1100" u="none" cap="none" strike="noStrike">
                <a:solidFill>
                  <a:schemeClr val="dk1"/>
                </a:solidFill>
                <a:latin typeface="Arial"/>
                <a:ea typeface="Arial"/>
                <a:cs typeface="Arial"/>
                <a:sym typeface="Arial"/>
              </a:rPr>
              <a:t>sers may </a:t>
            </a:r>
            <a:r>
              <a:rPr lang="en-GB" sz="1100">
                <a:solidFill>
                  <a:schemeClr val="dk1"/>
                </a:solidFill>
              </a:rPr>
              <a:t>feel insecure about their actions and anxious</a:t>
            </a:r>
            <a:r>
              <a:rPr b="0" i="0" lang="en-GB" sz="1100" u="none" cap="none" strike="noStrike">
                <a:solidFill>
                  <a:schemeClr val="dk1"/>
                </a:solidFill>
                <a:latin typeface="Arial"/>
                <a:ea typeface="Arial"/>
                <a:cs typeface="Arial"/>
                <a:sym typeface="Arial"/>
              </a:rPr>
              <a:t> about making mistakes.</a:t>
            </a:r>
            <a:endParaRPr b="0" i="0" sz="1100" u="none" cap="none" strike="noStrike">
              <a:solidFill>
                <a:schemeClr val="dk1"/>
              </a:solidFill>
              <a:latin typeface="Arial"/>
              <a:ea typeface="Arial"/>
              <a:cs typeface="Arial"/>
              <a:sym typeface="Arial"/>
            </a:endParaRPr>
          </a:p>
          <a:p>
            <a:pPr indent="-298450" lvl="0" marL="457200" rtl="0" algn="l">
              <a:spcBef>
                <a:spcPts val="1000"/>
              </a:spcBef>
              <a:spcAft>
                <a:spcPts val="1000"/>
              </a:spcAft>
              <a:buClr>
                <a:schemeClr val="dk1"/>
              </a:buClr>
              <a:buSzPts val="1100"/>
              <a:buChar char="●"/>
            </a:pPr>
            <a:r>
              <a:rPr lang="en-GB" sz="1100">
                <a:solidFill>
                  <a:schemeClr val="dk1"/>
                </a:solidFill>
              </a:rPr>
              <a:t>Users may lack the energy to do what’s being asked of them, particularly those managing chronic illnesses or disabilities.</a:t>
            </a:r>
            <a:endParaRPr sz="1100">
              <a:solidFill>
                <a:schemeClr val="dk1"/>
              </a:solidFill>
            </a:endParaRPr>
          </a:p>
        </p:txBody>
      </p:sp>
      <p:grpSp>
        <p:nvGrpSpPr>
          <p:cNvPr id="240" name="Google Shape;240;p36"/>
          <p:cNvGrpSpPr/>
          <p:nvPr/>
        </p:nvGrpSpPr>
        <p:grpSpPr>
          <a:xfrm>
            <a:off x="359293" y="4695742"/>
            <a:ext cx="2256916" cy="345596"/>
            <a:chOff x="4624918" y="2868731"/>
            <a:chExt cx="2256916" cy="295205"/>
          </a:xfrm>
        </p:grpSpPr>
        <p:sp>
          <p:nvSpPr>
            <p:cNvPr id="241" name="Google Shape;241;p36"/>
            <p:cNvSpPr/>
            <p:nvPr/>
          </p:nvSpPr>
          <p:spPr>
            <a:xfrm>
              <a:off x="5925134" y="2868736"/>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Arial"/>
                  <a:ea typeface="Arial"/>
                  <a:cs typeface="Arial"/>
                  <a:sym typeface="Arial"/>
                </a:rPr>
                <a:t>Capability</a:t>
              </a:r>
              <a:endParaRPr b="1" i="0" sz="1100" u="none" cap="none" strike="noStrike">
                <a:solidFill>
                  <a:srgbClr val="FFFFFF"/>
                </a:solidFill>
                <a:latin typeface="Arial"/>
                <a:ea typeface="Arial"/>
                <a:cs typeface="Arial"/>
                <a:sym typeface="Arial"/>
              </a:endParaRPr>
            </a:p>
          </p:txBody>
        </p:sp>
        <p:sp>
          <p:nvSpPr>
            <p:cNvPr id="242" name="Google Shape;242;p36"/>
            <p:cNvSpPr/>
            <p:nvPr/>
          </p:nvSpPr>
          <p:spPr>
            <a:xfrm>
              <a:off x="4624918" y="28687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434343"/>
                  </a:solidFill>
                  <a:latin typeface="Arial"/>
                  <a:ea typeface="Arial"/>
                  <a:cs typeface="Arial"/>
                  <a:sym typeface="Arial"/>
                </a:rPr>
                <a:t>COM-B model</a:t>
              </a:r>
              <a:endParaRPr b="1" i="0" sz="1100" u="none" cap="none" strike="noStrike">
                <a:solidFill>
                  <a:srgbClr val="434343"/>
                </a:solidFill>
                <a:latin typeface="Arial"/>
                <a:ea typeface="Arial"/>
                <a:cs typeface="Arial"/>
                <a:sym typeface="Arial"/>
              </a:endParaRPr>
            </a:p>
          </p:txBody>
        </p:sp>
      </p:grpSp>
      <p:sp>
        <p:nvSpPr>
          <p:cNvPr id="243" name="Google Shape;243;p36"/>
          <p:cNvSpPr txBox="1"/>
          <p:nvPr/>
        </p:nvSpPr>
        <p:spPr>
          <a:xfrm>
            <a:off x="372450" y="35206"/>
            <a:ext cx="39882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lang="en-GB" sz="3900"/>
              <a:t>R</a:t>
            </a:r>
            <a:r>
              <a:rPr b="1" i="0" lang="en-GB" sz="3900" u="none" cap="none" strike="noStrike">
                <a:solidFill>
                  <a:srgbClr val="000000"/>
                </a:solidFill>
                <a:latin typeface="Arial"/>
                <a:ea typeface="Arial"/>
                <a:cs typeface="Arial"/>
                <a:sym typeface="Arial"/>
              </a:rPr>
              <a:t>esilience</a:t>
            </a:r>
            <a:endParaRPr b="0"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does not feel emotionally </a:t>
            </a:r>
            <a:r>
              <a:rPr b="0" i="0" lang="en-GB" sz="1200" u="none" cap="none" strike="noStrike">
                <a:solidFill>
                  <a:srgbClr val="242424"/>
                </a:solidFill>
                <a:highlight>
                  <a:srgbClr val="FFFFFF"/>
                </a:highlight>
                <a:latin typeface="Arial"/>
                <a:ea typeface="Arial"/>
                <a:cs typeface="Arial"/>
                <a:sym typeface="Arial"/>
              </a:rPr>
              <a:t>or physically</a:t>
            </a:r>
            <a:r>
              <a:rPr b="0" i="0" lang="en-GB" sz="1200" u="none" cap="none" strike="noStrike">
                <a:solidFill>
                  <a:srgbClr val="242424"/>
                </a:solidFill>
                <a:highlight>
                  <a:srgbClr val="FFFFFF"/>
                </a:highlight>
                <a:latin typeface="Arial"/>
                <a:ea typeface="Arial"/>
                <a:cs typeface="Arial"/>
                <a:sym typeface="Arial"/>
              </a:rPr>
              <a:t> strong enough to take on a task, they are more likely to be excluded. For example, they may be exhausted from round-the-clock caring duties, or highly worried about money.</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200"/>
          </a:p>
          <a:p>
            <a:pPr indent="0" lvl="0" marL="0" marR="0" rtl="0" algn="l">
              <a:lnSpc>
                <a:spcPct val="115000"/>
              </a:lnSpc>
              <a:spcBef>
                <a:spcPts val="0"/>
              </a:spcBef>
              <a:spcAft>
                <a:spcPts val="0"/>
              </a:spcAft>
              <a:buClr>
                <a:srgbClr val="000000"/>
              </a:buClr>
              <a:buSzPts val="1200"/>
              <a:buFont typeface="Arial"/>
              <a:buNone/>
            </a:pPr>
            <a:r>
              <a:t/>
            </a:r>
            <a:endParaRPr sz="1200"/>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 -</a:t>
            </a:r>
            <a:r>
              <a:rPr b="1" i="0" lang="en-GB" sz="1200" u="none" cap="none" strike="noStrike">
                <a:solidFill>
                  <a:srgbClr val="000000"/>
                </a:solidFill>
                <a:latin typeface="Arial"/>
                <a:ea typeface="Arial"/>
                <a:cs typeface="Arial"/>
                <a:sym typeface="Arial"/>
              </a:rPr>
              <a:t> Time, Self-confidence, Trust, Enthusiasm and Comprehension</a:t>
            </a:r>
            <a:r>
              <a:rPr b="1" i="0" lang="en-GB" sz="1200" u="none" cap="none" strike="noStrike">
                <a:solidFill>
                  <a:srgbClr val="434343"/>
                </a:solidFill>
                <a:latin typeface="Arial"/>
                <a:ea typeface="Arial"/>
                <a:cs typeface="Arial"/>
                <a:sym typeface="Arial"/>
              </a:rPr>
              <a:t> </a:t>
            </a:r>
            <a:endParaRPr b="1" i="0" sz="1200" u="none" cap="none" strike="noStrike">
              <a:solidFill>
                <a:srgbClr val="000000"/>
              </a:solidFill>
              <a:latin typeface="Arial"/>
              <a:ea typeface="Arial"/>
              <a:cs typeface="Arial"/>
              <a:sym typeface="Arial"/>
            </a:endParaRPr>
          </a:p>
        </p:txBody>
      </p:sp>
      <p:pic>
        <p:nvPicPr>
          <p:cNvPr id="244" name="Google Shape;244;p36"/>
          <p:cNvPicPr preferRelativeResize="0"/>
          <p:nvPr/>
        </p:nvPicPr>
        <p:blipFill rotWithShape="1">
          <a:blip r:embed="rId5">
            <a:alphaModFix/>
          </a:blip>
          <a:srcRect b="7287" l="0" r="0" t="7779"/>
          <a:stretch/>
        </p:blipFill>
        <p:spPr>
          <a:xfrm>
            <a:off x="922584" y="1843392"/>
            <a:ext cx="2256900" cy="1916870"/>
          </a:xfrm>
          <a:prstGeom prst="rect">
            <a:avLst/>
          </a:prstGeom>
          <a:noFill/>
          <a:ln>
            <a:noFill/>
          </a:ln>
        </p:spPr>
      </p:pic>
      <p:cxnSp>
        <p:nvCxnSpPr>
          <p:cNvPr id="245" name="Google Shape;245;p36"/>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nvSpPr>
        <p:spPr>
          <a:xfrm>
            <a:off x="286299" y="193323"/>
            <a:ext cx="40413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Time  </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lacks the time required to, for example, gather information, fill out forms, travel to a meeting, or wait on the phone, they may be excluded.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434343"/>
                </a:solidFill>
                <a:latin typeface="Arial"/>
                <a:ea typeface="Arial"/>
                <a:cs typeface="Arial"/>
                <a:sym typeface="Arial"/>
              </a:rPr>
              <a:t>Barrier may link with others</a:t>
            </a:r>
            <a:r>
              <a:rPr b="0" i="0" lang="en-GB" sz="1100" u="none" cap="none" strike="noStrike">
                <a:solidFill>
                  <a:srgbClr val="434343"/>
                </a:solidFill>
                <a:latin typeface="Arial"/>
                <a:ea typeface="Arial"/>
                <a:cs typeface="Arial"/>
                <a:sym typeface="Arial"/>
              </a:rPr>
              <a:t> - </a:t>
            </a:r>
            <a:r>
              <a:rPr b="1" i="0" lang="en-GB" sz="1200" u="none" cap="none" strike="noStrike">
                <a:solidFill>
                  <a:srgbClr val="434343"/>
                </a:solidFill>
                <a:latin typeface="Arial"/>
                <a:ea typeface="Arial"/>
                <a:cs typeface="Arial"/>
                <a:sym typeface="Arial"/>
              </a:rPr>
              <a:t>Enthusiasm, Self-confidence </a:t>
            </a:r>
            <a:endParaRPr b="1"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4600"/>
              <a:buFont typeface="Arial"/>
              <a:buNone/>
            </a:pPr>
            <a:r>
              <a:t/>
            </a:r>
            <a:endParaRPr b="1" i="0" sz="4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37"/>
          <p:cNvGrpSpPr/>
          <p:nvPr/>
        </p:nvGrpSpPr>
        <p:grpSpPr>
          <a:xfrm>
            <a:off x="367700" y="4713569"/>
            <a:ext cx="2090576" cy="292911"/>
            <a:chOff x="5099700" y="2899164"/>
            <a:chExt cx="2090576" cy="250202"/>
          </a:xfrm>
        </p:grpSpPr>
        <p:sp>
          <p:nvSpPr>
            <p:cNvPr id="252" name="Google Shape;252;p37"/>
            <p:cNvSpPr/>
            <p:nvPr/>
          </p:nvSpPr>
          <p:spPr>
            <a:xfrm>
              <a:off x="6238676" y="2899166"/>
              <a:ext cx="951600" cy="250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253" name="Google Shape;253;p37"/>
            <p:cNvSpPr/>
            <p:nvPr/>
          </p:nvSpPr>
          <p:spPr>
            <a:xfrm>
              <a:off x="5099700" y="2899164"/>
              <a:ext cx="1081500" cy="250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254" name="Google Shape;254;p37"/>
          <p:cNvPicPr preferRelativeResize="0"/>
          <p:nvPr/>
        </p:nvPicPr>
        <p:blipFill rotWithShape="1">
          <a:blip r:embed="rId3">
            <a:alphaModFix/>
          </a:blip>
          <a:srcRect b="-3038" l="3640" r="-3639" t="3040"/>
          <a:stretch/>
        </p:blipFill>
        <p:spPr>
          <a:xfrm>
            <a:off x="1088175" y="1671826"/>
            <a:ext cx="2090574" cy="2508671"/>
          </a:xfrm>
          <a:prstGeom prst="rect">
            <a:avLst/>
          </a:prstGeom>
          <a:noFill/>
          <a:ln>
            <a:noFill/>
          </a:ln>
        </p:spPr>
      </p:pic>
      <p:sp>
        <p:nvSpPr>
          <p:cNvPr id="255" name="Google Shape;255;p37"/>
          <p:cNvSpPr txBox="1"/>
          <p:nvPr/>
        </p:nvSpPr>
        <p:spPr>
          <a:xfrm>
            <a:off x="4556200" y="75"/>
            <a:ext cx="4496400" cy="514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lang="en-GB" sz="1100"/>
              <a:t>Some prompts to think about:</a:t>
            </a:r>
            <a:endParaRPr i="0" sz="1100" u="none" cap="none" strike="noStrike">
              <a:solidFill>
                <a:srgbClr val="000000"/>
              </a:solidFill>
            </a:endParaRPr>
          </a:p>
          <a:p>
            <a:pPr indent="-298450" lvl="0" marL="457200" marR="0" rtl="0" algn="l">
              <a:lnSpc>
                <a:spcPct val="100000"/>
              </a:lnSpc>
              <a:spcBef>
                <a:spcPts val="1000"/>
              </a:spcBef>
              <a:spcAft>
                <a:spcPts val="0"/>
              </a:spcAft>
              <a:buClr>
                <a:srgbClr val="000000"/>
              </a:buClr>
              <a:buSzPts val="1100"/>
              <a:buChar char="●"/>
            </a:pPr>
            <a:r>
              <a:rPr i="0" lang="en-GB" sz="1100" u="none" cap="none" strike="noStrike">
                <a:solidFill>
                  <a:srgbClr val="000000"/>
                </a:solidFill>
              </a:rPr>
              <a:t>Users in </a:t>
            </a:r>
            <a:r>
              <a:rPr lang="en-GB" sz="1100"/>
              <a:t>more remote or disconnected</a:t>
            </a:r>
            <a:r>
              <a:rPr lang="en-GB" sz="1100"/>
              <a:t> places</a:t>
            </a:r>
            <a:r>
              <a:rPr i="0" lang="en-GB" sz="1100" u="none" cap="none" strike="noStrike">
                <a:solidFill>
                  <a:srgbClr val="000000"/>
                </a:solidFill>
              </a:rPr>
              <a:t> may face long </a:t>
            </a:r>
            <a:r>
              <a:rPr lang="en-GB" sz="1100"/>
              <a:t>or</a:t>
            </a:r>
            <a:r>
              <a:rPr i="0" lang="en-GB" sz="1100" u="none" cap="none" strike="noStrike">
                <a:solidFill>
                  <a:srgbClr val="000000"/>
                </a:solidFill>
              </a:rPr>
              <a:t> costly journeys to access the internet, </a:t>
            </a:r>
            <a:r>
              <a:rPr lang="en-GB" sz="1100"/>
              <a:t>appointments</a:t>
            </a:r>
            <a:r>
              <a:rPr i="0" lang="en-GB" sz="1100" u="none" cap="none" strike="noStrike">
                <a:solidFill>
                  <a:srgbClr val="000000"/>
                </a:solidFill>
              </a:rPr>
              <a:t> or</a:t>
            </a:r>
            <a:r>
              <a:rPr i="0" lang="en-GB" sz="1100" u="none" cap="none" strike="noStrike">
                <a:solidFill>
                  <a:srgbClr val="000000"/>
                </a:solidFill>
              </a:rPr>
              <a:t> support services.</a:t>
            </a:r>
            <a:endParaRPr i="0" sz="1100" u="none" cap="none" strike="noStrike">
              <a:solidFill>
                <a:srgbClr val="000000"/>
              </a:solidFill>
            </a:endParaRPr>
          </a:p>
          <a:p>
            <a:pPr indent="-298450" lvl="0" marL="457200" marR="0" rtl="0" algn="l">
              <a:lnSpc>
                <a:spcPct val="100000"/>
              </a:lnSpc>
              <a:spcBef>
                <a:spcPts val="1000"/>
              </a:spcBef>
              <a:spcAft>
                <a:spcPts val="0"/>
              </a:spcAft>
              <a:buClr>
                <a:srgbClr val="000000"/>
              </a:buClr>
              <a:buSzPts val="1100"/>
              <a:buChar char="●"/>
            </a:pPr>
            <a:r>
              <a:rPr i="0" lang="en-GB" sz="1100" u="none" cap="none" strike="noStrike">
                <a:solidFill>
                  <a:srgbClr val="000000"/>
                </a:solidFill>
              </a:rPr>
              <a:t>Limited public transport options often lead to frustrations such as, “I can’t afford to waste time and money traveling just for a short session on a public computer.”</a:t>
            </a:r>
            <a:endParaRPr i="0" sz="1100" u="none" cap="none" strike="noStrike">
              <a:solidFill>
                <a:srgbClr val="000000"/>
              </a:solidFill>
            </a:endParaRPr>
          </a:p>
          <a:p>
            <a:pPr indent="-298450" lvl="0" marL="457200" marR="0" rtl="0" algn="l">
              <a:lnSpc>
                <a:spcPct val="100000"/>
              </a:lnSpc>
              <a:spcBef>
                <a:spcPts val="1000"/>
              </a:spcBef>
              <a:spcAft>
                <a:spcPts val="0"/>
              </a:spcAft>
              <a:buClr>
                <a:srgbClr val="000000"/>
              </a:buClr>
              <a:buSzPts val="1100"/>
              <a:buChar char="●"/>
            </a:pPr>
            <a:r>
              <a:rPr i="0" lang="en-GB" sz="1100" u="none" cap="none" strike="noStrike">
                <a:solidFill>
                  <a:srgbClr val="000000"/>
                </a:solidFill>
              </a:rPr>
              <a:t>Webchat can be time-consuming, especially for people who can</a:t>
            </a:r>
            <a:r>
              <a:rPr lang="en-GB" sz="1100"/>
              <a:t>’t type very fast.</a:t>
            </a:r>
            <a:endParaRPr i="0" sz="1100" u="none" cap="none" strike="noStrike">
              <a:solidFill>
                <a:srgbClr val="000000"/>
              </a:solidFill>
            </a:endParaRPr>
          </a:p>
          <a:p>
            <a:pPr indent="-298450" lvl="0" marL="457200" marR="0" rtl="0" algn="l">
              <a:lnSpc>
                <a:spcPct val="100000"/>
              </a:lnSpc>
              <a:spcBef>
                <a:spcPts val="1000"/>
              </a:spcBef>
              <a:spcAft>
                <a:spcPts val="0"/>
              </a:spcAft>
              <a:buClr>
                <a:srgbClr val="000000"/>
              </a:buClr>
              <a:buSzPts val="1100"/>
              <a:buChar char="●"/>
            </a:pPr>
            <a:r>
              <a:rPr i="0" lang="en-GB" sz="1100" u="none" cap="none" strike="noStrike">
                <a:solidFill>
                  <a:srgbClr val="000000"/>
                </a:solidFill>
              </a:rPr>
              <a:t>The frustration of lengthy efforts may push users to switch to phone support instead.</a:t>
            </a:r>
            <a:endParaRPr i="0" sz="1100" u="none" cap="none" strike="noStrike">
              <a:solidFill>
                <a:srgbClr val="000000"/>
              </a:solidFill>
            </a:endParaRPr>
          </a:p>
          <a:p>
            <a:pPr indent="-298450" lvl="0" marL="457200" marR="0" rtl="0" algn="l">
              <a:lnSpc>
                <a:spcPct val="100000"/>
              </a:lnSpc>
              <a:spcBef>
                <a:spcPts val="1000"/>
              </a:spcBef>
              <a:spcAft>
                <a:spcPts val="0"/>
              </a:spcAft>
              <a:buClr>
                <a:srgbClr val="000000"/>
              </a:buClr>
              <a:buSzPts val="1100"/>
              <a:buChar char="●"/>
            </a:pPr>
            <a:r>
              <a:rPr lang="en-GB" sz="1100"/>
              <a:t>Long </a:t>
            </a:r>
            <a:r>
              <a:rPr i="0" lang="en-GB" sz="1100" u="none" cap="none" strike="noStrike">
                <a:solidFill>
                  <a:srgbClr val="000000"/>
                </a:solidFill>
              </a:rPr>
              <a:t>wait times </a:t>
            </a:r>
            <a:r>
              <a:rPr lang="en-GB" sz="1100"/>
              <a:t>for help </a:t>
            </a:r>
            <a:r>
              <a:rPr i="0" lang="en-GB" sz="1100" u="none" cap="none" strike="noStrike">
                <a:solidFill>
                  <a:srgbClr val="000000"/>
                </a:solidFill>
              </a:rPr>
              <a:t>may deter users from seeking the help</a:t>
            </a:r>
            <a:r>
              <a:rPr lang="en-GB" sz="1100"/>
              <a:t> they need</a:t>
            </a:r>
            <a:r>
              <a:rPr i="0" lang="en-GB" sz="1100" u="none" cap="none" strike="noStrike">
                <a:solidFill>
                  <a:srgbClr val="000000"/>
                </a:solidFill>
              </a:rPr>
              <a:t>.</a:t>
            </a:r>
            <a:endParaRPr i="0" sz="1100" u="none" cap="none" strike="noStrike">
              <a:solidFill>
                <a:srgbClr val="000000"/>
              </a:solidFill>
            </a:endParaRPr>
          </a:p>
          <a:p>
            <a:pPr indent="-298450" lvl="0" marL="457200" marR="0" rtl="0" algn="l">
              <a:lnSpc>
                <a:spcPct val="100000"/>
              </a:lnSpc>
              <a:spcBef>
                <a:spcPts val="1000"/>
              </a:spcBef>
              <a:spcAft>
                <a:spcPts val="1000"/>
              </a:spcAft>
              <a:buClr>
                <a:srgbClr val="000000"/>
              </a:buClr>
              <a:buSzPts val="1100"/>
              <a:buChar char="●"/>
            </a:pPr>
            <a:r>
              <a:rPr i="0" lang="en-GB" sz="1100" u="none" cap="none" strike="noStrike">
                <a:solidFill>
                  <a:srgbClr val="000000"/>
                </a:solidFill>
              </a:rPr>
              <a:t>Users may turn to voluntary and community sector (VCS) organisations for support instead, putting additional strain on these services.</a:t>
            </a:r>
            <a:endParaRPr i="0" sz="1100" u="none" cap="none" strike="noStrike">
              <a:solidFill>
                <a:srgbClr val="000000"/>
              </a:solidFill>
            </a:endParaRPr>
          </a:p>
        </p:txBody>
      </p:sp>
      <p:cxnSp>
        <p:nvCxnSpPr>
          <p:cNvPr id="256" name="Google Shape;256;p37"/>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nvSpPr>
        <p:spPr>
          <a:xfrm>
            <a:off x="267952" y="192216"/>
            <a:ext cx="41568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Finance </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is worried about meeting the cost of doing something, including costs that are not yet clear, they are more likely to be excluded.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 -  Self-confidence, Trust, Access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1" i="0" sz="4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p:txBody>
      </p:sp>
      <p:grpSp>
        <p:nvGrpSpPr>
          <p:cNvPr id="262" name="Google Shape;262;p38"/>
          <p:cNvGrpSpPr/>
          <p:nvPr/>
        </p:nvGrpSpPr>
        <p:grpSpPr>
          <a:xfrm>
            <a:off x="367472" y="4704385"/>
            <a:ext cx="2070107" cy="294552"/>
            <a:chOff x="4566300" y="2967793"/>
            <a:chExt cx="2353999" cy="303038"/>
          </a:xfrm>
        </p:grpSpPr>
        <p:sp>
          <p:nvSpPr>
            <p:cNvPr id="263" name="Google Shape;263;p38"/>
            <p:cNvSpPr/>
            <p:nvPr/>
          </p:nvSpPr>
          <p:spPr>
            <a:xfrm>
              <a:off x="5848699" y="2967793"/>
              <a:ext cx="10716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264" name="Google Shape;264;p38"/>
            <p:cNvSpPr/>
            <p:nvPr/>
          </p:nvSpPr>
          <p:spPr>
            <a:xfrm>
              <a:off x="4566300" y="29756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sp>
        <p:nvSpPr>
          <p:cNvPr id="265" name="Google Shape;265;p38"/>
          <p:cNvSpPr txBox="1"/>
          <p:nvPr/>
        </p:nvSpPr>
        <p:spPr>
          <a:xfrm>
            <a:off x="4569150" y="-36375"/>
            <a:ext cx="4348800" cy="51798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400"/>
              </a:spcBef>
              <a:spcAft>
                <a:spcPts val="0"/>
              </a:spcAft>
              <a:buClr>
                <a:schemeClr val="dk1"/>
              </a:buClr>
              <a:buSzPts val="1100"/>
              <a:buFont typeface="Arial"/>
              <a:buNone/>
            </a:pPr>
            <a:r>
              <a:rPr lang="en-GB" sz="1100">
                <a:solidFill>
                  <a:schemeClr val="dk1"/>
                </a:solidFill>
              </a:rPr>
              <a:t>Some </a:t>
            </a:r>
            <a:r>
              <a:rPr lang="en-GB" sz="1100">
                <a:solidFill>
                  <a:schemeClr val="dk1"/>
                </a:solidFill>
              </a:rPr>
              <a:t>prompts</a:t>
            </a:r>
            <a:r>
              <a:rPr lang="en-GB" sz="1100">
                <a:solidFill>
                  <a:schemeClr val="dk1"/>
                </a:solidFill>
              </a:rPr>
              <a:t> to think about: </a:t>
            </a:r>
            <a:endParaRPr i="0" sz="1100" u="none" cap="none" strike="noStrike">
              <a:solidFill>
                <a:schemeClr val="dk1"/>
              </a:solidFill>
            </a:endParaRPr>
          </a:p>
          <a:p>
            <a:pPr indent="-298450" lvl="0" marL="457200" marR="0" rtl="0" algn="l">
              <a:lnSpc>
                <a:spcPct val="115000"/>
              </a:lnSpc>
              <a:spcBef>
                <a:spcPts val="1200"/>
              </a:spcBef>
              <a:spcAft>
                <a:spcPts val="0"/>
              </a:spcAft>
              <a:buClr>
                <a:schemeClr val="dk1"/>
              </a:buClr>
              <a:buSzPts val="1100"/>
              <a:buChar char="●"/>
            </a:pPr>
            <a:r>
              <a:rPr i="0" lang="en-GB" sz="1100" u="none" cap="none" strike="noStrike">
                <a:solidFill>
                  <a:schemeClr val="dk1"/>
                </a:solidFill>
              </a:rPr>
              <a:t>Costs associated with phone calls or internet access can</a:t>
            </a:r>
            <a:r>
              <a:rPr lang="en-GB" sz="1100">
                <a:solidFill>
                  <a:schemeClr val="dk1"/>
                </a:solidFill>
              </a:rPr>
              <a:t> put people off</a:t>
            </a:r>
            <a:r>
              <a:rPr i="0" lang="en-GB" sz="1100" u="none" cap="none" strike="noStrike">
                <a:solidFill>
                  <a:schemeClr val="dk1"/>
                </a:solidFill>
              </a:rPr>
              <a:t>.</a:t>
            </a:r>
            <a:endParaRPr i="0" sz="1100" u="none" cap="none" strike="noStrike">
              <a:solidFill>
                <a:schemeClr val="dk1"/>
              </a:solidFill>
            </a:endParaRPr>
          </a:p>
          <a:p>
            <a:pPr indent="-298450" lvl="0" marL="457200" marR="0" rtl="0" algn="l">
              <a:lnSpc>
                <a:spcPct val="115000"/>
              </a:lnSpc>
              <a:spcBef>
                <a:spcPts val="1000"/>
              </a:spcBef>
              <a:spcAft>
                <a:spcPts val="0"/>
              </a:spcAft>
              <a:buClr>
                <a:schemeClr val="dk1"/>
              </a:buClr>
              <a:buSzPts val="1100"/>
              <a:buChar char="●"/>
            </a:pPr>
            <a:r>
              <a:rPr lang="en-GB" sz="1100">
                <a:solidFill>
                  <a:schemeClr val="dk1"/>
                </a:solidFill>
              </a:rPr>
              <a:t>Using data on a mobile phone may be too costly for some people.</a:t>
            </a:r>
            <a:endParaRPr i="0" sz="1100" u="none" cap="none" strike="sngStrike">
              <a:solidFill>
                <a:schemeClr val="dk1"/>
              </a:solidFill>
            </a:endParaRPr>
          </a:p>
          <a:p>
            <a:pPr indent="-298450" lvl="0" marL="457200" marR="0" rtl="0" algn="l">
              <a:lnSpc>
                <a:spcPct val="115000"/>
              </a:lnSpc>
              <a:spcBef>
                <a:spcPts val="1000"/>
              </a:spcBef>
              <a:spcAft>
                <a:spcPts val="0"/>
              </a:spcAft>
              <a:buClr>
                <a:schemeClr val="dk1"/>
              </a:buClr>
              <a:buSzPts val="1100"/>
              <a:buChar char="●"/>
            </a:pPr>
            <a:r>
              <a:rPr i="0" lang="en-GB" sz="1100" u="none" cap="none" strike="noStrike">
                <a:solidFill>
                  <a:schemeClr val="dk1"/>
                </a:solidFill>
              </a:rPr>
              <a:t>In rural communities, accessing the internet or support often requires travel, </a:t>
            </a:r>
            <a:r>
              <a:rPr i="0" lang="en-GB" sz="1100" u="none" cap="none" strike="noStrike">
                <a:solidFill>
                  <a:schemeClr val="dk1"/>
                </a:solidFill>
              </a:rPr>
              <a:t>which can be expensive in i</a:t>
            </a:r>
            <a:r>
              <a:rPr lang="en-GB" sz="1100">
                <a:solidFill>
                  <a:schemeClr val="dk1"/>
                </a:solidFill>
              </a:rPr>
              <a:t>tself and involve lost earnings</a:t>
            </a:r>
            <a:r>
              <a:rPr i="0" lang="en-GB" sz="1100" u="none" cap="none" strike="noStrike">
                <a:solidFill>
                  <a:schemeClr val="dk1"/>
                </a:solidFill>
              </a:rPr>
              <a:t>.</a:t>
            </a:r>
            <a:endParaRPr i="0" sz="1100" u="none" cap="none" strike="noStrike">
              <a:solidFill>
                <a:schemeClr val="dk1"/>
              </a:solidFill>
            </a:endParaRPr>
          </a:p>
          <a:p>
            <a:pPr indent="-298450" lvl="0" marL="457200" marR="0" rtl="0" algn="l">
              <a:lnSpc>
                <a:spcPct val="115000"/>
              </a:lnSpc>
              <a:spcBef>
                <a:spcPts val="1000"/>
              </a:spcBef>
              <a:spcAft>
                <a:spcPts val="0"/>
              </a:spcAft>
              <a:buClr>
                <a:schemeClr val="dk1"/>
              </a:buClr>
              <a:buSzPts val="1100"/>
              <a:buChar char="●"/>
            </a:pPr>
            <a:r>
              <a:rPr i="0" lang="en-GB" sz="1100" u="none" cap="none" strike="noStrike">
                <a:solidFill>
                  <a:schemeClr val="dk1"/>
                </a:solidFill>
              </a:rPr>
              <a:t>Limited public transport options mean users frequently express concerns like, </a:t>
            </a:r>
            <a:r>
              <a:rPr i="1" lang="en-GB" sz="1100" u="none" cap="none" strike="noStrike">
                <a:solidFill>
                  <a:schemeClr val="dk1"/>
                </a:solidFill>
              </a:rPr>
              <a:t>“I can’t afford to waste time and money traveling just for limited access to a public computer.”</a:t>
            </a:r>
            <a:endParaRPr i="0" sz="1100" u="none" cap="none" strike="noStrike">
              <a:solidFill>
                <a:schemeClr val="dk1"/>
              </a:solidFill>
            </a:endParaRPr>
          </a:p>
          <a:p>
            <a:pPr indent="-298450" lvl="0" marL="457200" marR="0" rtl="0" algn="l">
              <a:lnSpc>
                <a:spcPct val="115000"/>
              </a:lnSpc>
              <a:spcBef>
                <a:spcPts val="1000"/>
              </a:spcBef>
              <a:spcAft>
                <a:spcPts val="1000"/>
              </a:spcAft>
              <a:buClr>
                <a:schemeClr val="dk1"/>
              </a:buClr>
              <a:buSzPts val="1100"/>
              <a:buChar char="●"/>
            </a:pPr>
            <a:r>
              <a:rPr lang="en-GB" sz="1100">
                <a:solidFill>
                  <a:schemeClr val="dk1"/>
                </a:solidFill>
              </a:rPr>
              <a:t>Events like recession and </a:t>
            </a:r>
            <a:r>
              <a:rPr i="0" lang="en-GB" sz="1100" u="none" cap="none" strike="noStrike">
                <a:solidFill>
                  <a:schemeClr val="dk1"/>
                </a:solidFill>
              </a:rPr>
              <a:t>pandemics </a:t>
            </a:r>
            <a:r>
              <a:rPr lang="en-GB" sz="1100">
                <a:solidFill>
                  <a:schemeClr val="dk1"/>
                </a:solidFill>
              </a:rPr>
              <a:t>worsen</a:t>
            </a:r>
            <a:r>
              <a:rPr i="0" lang="en-GB" sz="1100" u="none" cap="none" strike="noStrike">
                <a:solidFill>
                  <a:schemeClr val="dk1"/>
                </a:solidFill>
              </a:rPr>
              <a:t> financial strains for many.</a:t>
            </a:r>
            <a:r>
              <a:rPr lang="en-GB" sz="1100">
                <a:solidFill>
                  <a:schemeClr val="dk1"/>
                </a:solidFill>
              </a:rPr>
              <a:t> </a:t>
            </a:r>
            <a:r>
              <a:rPr i="0" lang="en-GB" sz="1100" u="none" cap="none" strike="noStrike">
                <a:solidFill>
                  <a:schemeClr val="dk1"/>
                </a:solidFill>
              </a:rPr>
              <a:t>Within the first three weeks of lockdown for COVID-19, 7 million households experienced a significant loss of income, and 3.1 million households fell into serious financial difficulty.</a:t>
            </a:r>
            <a:endParaRPr i="0" sz="1100" u="none" cap="none" strike="noStrike">
              <a:solidFill>
                <a:schemeClr val="dk1"/>
              </a:solidFill>
            </a:endParaRPr>
          </a:p>
        </p:txBody>
      </p:sp>
      <p:pic>
        <p:nvPicPr>
          <p:cNvPr id="266" name="Google Shape;266;p38"/>
          <p:cNvPicPr preferRelativeResize="0"/>
          <p:nvPr/>
        </p:nvPicPr>
        <p:blipFill rotWithShape="1">
          <a:blip r:embed="rId3">
            <a:alphaModFix/>
          </a:blip>
          <a:srcRect b="3405" l="0" r="0" t="5784"/>
          <a:stretch/>
        </p:blipFill>
        <p:spPr>
          <a:xfrm>
            <a:off x="1024500" y="1565850"/>
            <a:ext cx="2070101" cy="2787300"/>
          </a:xfrm>
          <a:prstGeom prst="rect">
            <a:avLst/>
          </a:prstGeom>
          <a:noFill/>
          <a:ln>
            <a:noFill/>
          </a:ln>
        </p:spPr>
      </p:pic>
      <p:cxnSp>
        <p:nvCxnSpPr>
          <p:cNvPr id="267" name="Google Shape;267;p38"/>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nvSpPr>
        <p:spPr>
          <a:xfrm>
            <a:off x="282450" y="207675"/>
            <a:ext cx="40659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Access</a:t>
            </a:r>
            <a:endParaRPr b="1"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people do not know about or cannot find something, for example, an opportunity, an office, or support, then they are excluded from it.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GB" sz="1200" u="none" cap="none" strike="noStrike">
                <a:solidFill>
                  <a:schemeClr val="dk1"/>
                </a:solidFill>
                <a:latin typeface="Arial"/>
                <a:ea typeface="Arial"/>
                <a:cs typeface="Arial"/>
                <a:sym typeface="Arial"/>
              </a:rPr>
              <a:t>Barrier may link with</a:t>
            </a:r>
            <a:r>
              <a:rPr b="1" i="0" lang="en-GB" sz="1200" u="none" cap="none" strike="noStrike">
                <a:solidFill>
                  <a:schemeClr val="dk1"/>
                </a:solidFill>
                <a:latin typeface="Arial"/>
                <a:ea typeface="Arial"/>
                <a:cs typeface="Arial"/>
                <a:sym typeface="Arial"/>
              </a:rPr>
              <a:t>  -  Finance, Time, Interface Skills, Trust and Enthusiasm</a:t>
            </a:r>
            <a:endParaRPr b="1" i="0" sz="4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4900"/>
              <a:buFont typeface="Arial"/>
              <a:buNone/>
            </a:pPr>
            <a:r>
              <a:t/>
            </a:r>
            <a:endParaRPr b="1" i="0" sz="4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3" name="Google Shape;273;p39"/>
          <p:cNvPicPr preferRelativeResize="0"/>
          <p:nvPr/>
        </p:nvPicPr>
        <p:blipFill rotWithShape="1">
          <a:blip r:embed="rId3">
            <a:alphaModFix/>
          </a:blip>
          <a:srcRect b="1677" l="0" r="0" t="3498"/>
          <a:stretch/>
        </p:blipFill>
        <p:spPr>
          <a:xfrm>
            <a:off x="1074250" y="1672150"/>
            <a:ext cx="1868824" cy="2467850"/>
          </a:xfrm>
          <a:prstGeom prst="rect">
            <a:avLst/>
          </a:prstGeom>
          <a:noFill/>
          <a:ln>
            <a:noFill/>
          </a:ln>
        </p:spPr>
      </p:pic>
      <p:sp>
        <p:nvSpPr>
          <p:cNvPr id="274" name="Google Shape;274;p39"/>
          <p:cNvSpPr txBox="1"/>
          <p:nvPr/>
        </p:nvSpPr>
        <p:spPr>
          <a:xfrm>
            <a:off x="4555720" y="152400"/>
            <a:ext cx="4320900" cy="499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sz="1100"/>
          </a:p>
          <a:p>
            <a:pPr indent="-298450" lvl="0" marL="457200" rtl="0" algn="l">
              <a:spcBef>
                <a:spcPts val="1000"/>
              </a:spcBef>
              <a:spcAft>
                <a:spcPts val="0"/>
              </a:spcAft>
              <a:buSzPts val="1100"/>
              <a:buChar char="●"/>
            </a:pPr>
            <a:r>
              <a:rPr lang="en-GB" sz="1100"/>
              <a:t>An estimated 7% of UK households do not have internet access at home</a:t>
            </a:r>
            <a:endParaRPr sz="1100">
              <a:solidFill>
                <a:schemeClr val="dk1"/>
              </a:solidFill>
            </a:endParaRPr>
          </a:p>
          <a:p>
            <a:pPr indent="-298450" lvl="0" marL="457200" rtl="0" algn="l">
              <a:spcBef>
                <a:spcPts val="1000"/>
              </a:spcBef>
              <a:spcAft>
                <a:spcPts val="0"/>
              </a:spcAft>
              <a:buSzPts val="1100"/>
              <a:buChar char="●"/>
            </a:pPr>
            <a:r>
              <a:rPr lang="en-GB" sz="1100"/>
              <a:t>For those who rely on shared or </a:t>
            </a:r>
            <a:r>
              <a:rPr lang="en-GB" sz="1100" u="sng">
                <a:solidFill>
                  <a:schemeClr val="hlink"/>
                </a:solidFill>
                <a:hlinkClick r:id="rId4"/>
              </a:rPr>
              <a:t>outdated devices, </a:t>
            </a:r>
            <a:r>
              <a:rPr lang="en-GB" sz="1100"/>
              <a:t>completing tasks can be stressful and time-consuming.</a:t>
            </a:r>
            <a:endParaRPr sz="1100"/>
          </a:p>
          <a:p>
            <a:pPr indent="-298450" lvl="0" marL="457200" rtl="0" algn="l">
              <a:spcBef>
                <a:spcPts val="1000"/>
              </a:spcBef>
              <a:spcAft>
                <a:spcPts val="0"/>
              </a:spcAft>
              <a:buSzPts val="1100"/>
              <a:buChar char="●"/>
            </a:pPr>
            <a:r>
              <a:rPr lang="en-GB" sz="1100"/>
              <a:t>Many users, particularly in rural areas, continue to face issues with broadband availability, speed, and reliability</a:t>
            </a:r>
            <a:r>
              <a:rPr lang="en-GB" sz="1100"/>
              <a:t>.</a:t>
            </a:r>
            <a:endParaRPr sz="1100"/>
          </a:p>
          <a:p>
            <a:pPr indent="-298450" lvl="0" marL="457200" rtl="0" algn="l">
              <a:spcBef>
                <a:spcPts val="1000"/>
              </a:spcBef>
              <a:spcAft>
                <a:spcPts val="0"/>
              </a:spcAft>
              <a:buSzPts val="1100"/>
              <a:buChar char="●"/>
            </a:pPr>
            <a:r>
              <a:rPr lang="en-GB" sz="1100"/>
              <a:t>Users may struggle to find clear signposting to support services, such as telephone helplines or in-person assistance, leaving them without adequate help when needed.</a:t>
            </a:r>
            <a:endParaRPr sz="1100"/>
          </a:p>
          <a:p>
            <a:pPr indent="-298450" lvl="0" marL="457200" rtl="0" algn="l">
              <a:spcBef>
                <a:spcPts val="1000"/>
              </a:spcBef>
              <a:spcAft>
                <a:spcPts val="1000"/>
              </a:spcAft>
              <a:buSzPts val="1100"/>
              <a:buChar char="●"/>
            </a:pPr>
            <a:r>
              <a:rPr lang="en-GB" sz="1100"/>
              <a:t>If a task requires users to </a:t>
            </a:r>
            <a:r>
              <a:rPr lang="en-GB" sz="1100" u="sng">
                <a:solidFill>
                  <a:schemeClr val="hlink"/>
                </a:solidFill>
                <a:hlinkClick r:id="rId5"/>
              </a:rPr>
              <a:t>access assistive technology</a:t>
            </a:r>
            <a:r>
              <a:rPr lang="en-GB" sz="1100"/>
              <a:t>,</a:t>
            </a:r>
            <a:r>
              <a:rPr lang="en-GB" sz="1100"/>
              <a:t> </a:t>
            </a:r>
            <a:r>
              <a:rPr lang="en-GB" sz="1100"/>
              <a:t>and they struggle to do so, they are more likely to be excluded</a:t>
            </a:r>
            <a:endParaRPr sz="1100"/>
          </a:p>
        </p:txBody>
      </p:sp>
      <p:cxnSp>
        <p:nvCxnSpPr>
          <p:cNvPr id="275" name="Google Shape;275;p39"/>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grpSp>
        <p:nvGrpSpPr>
          <p:cNvPr id="276" name="Google Shape;276;p39"/>
          <p:cNvGrpSpPr/>
          <p:nvPr/>
        </p:nvGrpSpPr>
        <p:grpSpPr>
          <a:xfrm>
            <a:off x="367472" y="4704385"/>
            <a:ext cx="2070107" cy="294552"/>
            <a:chOff x="4566300" y="2967793"/>
            <a:chExt cx="2353999" cy="303038"/>
          </a:xfrm>
        </p:grpSpPr>
        <p:sp>
          <p:nvSpPr>
            <p:cNvPr id="277" name="Google Shape;277;p39"/>
            <p:cNvSpPr/>
            <p:nvPr/>
          </p:nvSpPr>
          <p:spPr>
            <a:xfrm>
              <a:off x="5848699" y="2967793"/>
              <a:ext cx="10716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278" name="Google Shape;278;p39"/>
            <p:cNvSpPr/>
            <p:nvPr/>
          </p:nvSpPr>
          <p:spPr>
            <a:xfrm>
              <a:off x="4566300" y="29756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nvSpPr>
        <p:spPr>
          <a:xfrm>
            <a:off x="4576480" y="-100"/>
            <a:ext cx="4467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sz="1100"/>
          </a:p>
          <a:p>
            <a:pPr indent="-298450" lvl="0" marL="457200" rtl="0" algn="l">
              <a:spcBef>
                <a:spcPts val="1000"/>
              </a:spcBef>
              <a:spcAft>
                <a:spcPts val="0"/>
              </a:spcAft>
              <a:buSzPts val="1100"/>
              <a:buChar char="●"/>
            </a:pPr>
            <a:r>
              <a:rPr lang="en-GB" sz="1100"/>
              <a:t>U</a:t>
            </a:r>
            <a:r>
              <a:rPr lang="en-GB" sz="1100"/>
              <a:t>sers may not have </a:t>
            </a:r>
            <a:r>
              <a:rPr lang="en-GB" sz="1100"/>
              <a:t>sufficient </a:t>
            </a:r>
            <a:r>
              <a:rPr lang="en-GB" sz="1100"/>
              <a:t>access to the necessary documents</a:t>
            </a:r>
            <a:r>
              <a:rPr lang="en-GB" sz="1100"/>
              <a:t>, for e</a:t>
            </a:r>
            <a:r>
              <a:rPr lang="en-GB" sz="1100"/>
              <a:t>xampl</a:t>
            </a:r>
            <a:r>
              <a:rPr lang="en-GB" sz="1100"/>
              <a:t>e</a:t>
            </a:r>
            <a:r>
              <a:rPr lang="en-GB" sz="1100"/>
              <a:t> passports, financial records, or credit histories</a:t>
            </a:r>
            <a:endParaRPr sz="1100"/>
          </a:p>
          <a:p>
            <a:pPr indent="-298450" lvl="0" marL="457200" rtl="0" algn="l">
              <a:spcBef>
                <a:spcPts val="1000"/>
              </a:spcBef>
              <a:spcAft>
                <a:spcPts val="0"/>
              </a:spcAft>
              <a:buSzPts val="1100"/>
              <a:buChar char="●"/>
            </a:pPr>
            <a:r>
              <a:rPr lang="en-GB" sz="1100"/>
              <a:t>This is </a:t>
            </a:r>
            <a:r>
              <a:rPr lang="en-GB" sz="1100"/>
              <a:t>especially likely for people with thin credit files, no or </a:t>
            </a:r>
            <a:r>
              <a:rPr lang="en-GB" sz="1100"/>
              <a:t>often-changing address, </a:t>
            </a:r>
            <a:r>
              <a:rPr lang="en-GB" sz="1100"/>
              <a:t>or limited financial backgrounds.</a:t>
            </a:r>
            <a:endParaRPr sz="1100"/>
          </a:p>
          <a:p>
            <a:pPr indent="-298450" lvl="0" marL="457200" rtl="0" algn="l">
              <a:spcBef>
                <a:spcPts val="1000"/>
              </a:spcBef>
              <a:spcAft>
                <a:spcPts val="0"/>
              </a:spcAft>
              <a:buSzPts val="1100"/>
              <a:buChar char="●"/>
            </a:pPr>
            <a:r>
              <a:rPr lang="en-GB" sz="1100"/>
              <a:t>Even users with higher digital skills can lack an e</a:t>
            </a:r>
            <a:r>
              <a:rPr lang="en-GB" sz="1100"/>
              <a:t>mail address to which they have reliable and confid</a:t>
            </a:r>
            <a:r>
              <a:rPr lang="en-GB" sz="1100"/>
              <a:t>ent access</a:t>
            </a:r>
            <a:endParaRPr sz="1100"/>
          </a:p>
          <a:p>
            <a:pPr indent="-298450" lvl="0" marL="457200" rtl="0" algn="l">
              <a:spcBef>
                <a:spcPts val="1000"/>
              </a:spcBef>
              <a:spcAft>
                <a:spcPts val="0"/>
              </a:spcAft>
              <a:buSzPts val="1100"/>
              <a:buChar char="●"/>
            </a:pPr>
            <a:r>
              <a:rPr lang="en-GB" sz="1100"/>
              <a:t>Lacking </a:t>
            </a:r>
            <a:r>
              <a:rPr lang="en-GB" sz="1100"/>
              <a:t>a stable address can be linked </a:t>
            </a:r>
            <a:r>
              <a:rPr lang="en-GB" sz="1100"/>
              <a:t>to </a:t>
            </a:r>
            <a:r>
              <a:rPr lang="en-GB" sz="1100"/>
              <a:t>other challenges affecting engagement with and use of services.</a:t>
            </a:r>
            <a:endParaRPr sz="1100"/>
          </a:p>
          <a:p>
            <a:pPr indent="-298450" lvl="0" marL="457200" rtl="0" algn="l">
              <a:spcBef>
                <a:spcPts val="1000"/>
              </a:spcBef>
              <a:spcAft>
                <a:spcPts val="1000"/>
              </a:spcAft>
              <a:buSzPts val="1100"/>
              <a:buChar char="●"/>
            </a:pPr>
            <a:r>
              <a:rPr lang="en-GB" sz="1100"/>
              <a:t>Many services rely on users recalling specific login details (such as URN or account numbers), </a:t>
            </a:r>
            <a:r>
              <a:rPr lang="en-GB" sz="1100"/>
              <a:t>which </a:t>
            </a:r>
            <a:r>
              <a:rPr lang="en-GB" sz="1100"/>
              <a:t>may be difficult for some, particularly those with memory challenges or those who don’t have regular access to their account information.</a:t>
            </a:r>
            <a:endParaRPr sz="1100"/>
          </a:p>
        </p:txBody>
      </p:sp>
      <p:sp>
        <p:nvSpPr>
          <p:cNvPr id="284" name="Google Shape;284;p40"/>
          <p:cNvSpPr txBox="1"/>
          <p:nvPr/>
        </p:nvSpPr>
        <p:spPr>
          <a:xfrm>
            <a:off x="282450" y="207675"/>
            <a:ext cx="39300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Evidence</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is required to provide evidence they do not have or cannot easily access, they are more likely to be excluded. For example, bank statements, proof of address, a passport or other photo ID.</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200"/>
          </a:p>
          <a:p>
            <a:pPr indent="0" lvl="0" marL="0" marR="0" rtl="0" algn="l">
              <a:lnSpc>
                <a:spcPct val="115000"/>
              </a:lnSpc>
              <a:spcBef>
                <a:spcPts val="0"/>
              </a:spcBef>
              <a:spcAft>
                <a:spcPts val="0"/>
              </a:spcAft>
              <a:buClr>
                <a:srgbClr val="000000"/>
              </a:buClr>
              <a:buSzPts val="1200"/>
              <a:buFont typeface="Arial"/>
              <a:buNone/>
            </a:pPr>
            <a:r>
              <a:t/>
            </a:r>
            <a:endParaRPr sz="800"/>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a:t>
            </a:r>
            <a:r>
              <a:rPr b="1" i="0" lang="en-GB" sz="1200" u="none" cap="none" strike="noStrike">
                <a:solidFill>
                  <a:srgbClr val="000000"/>
                </a:solidFill>
                <a:latin typeface="Arial"/>
                <a:ea typeface="Arial"/>
                <a:cs typeface="Arial"/>
                <a:sym typeface="Arial"/>
              </a:rPr>
              <a:t> </a:t>
            </a:r>
            <a:r>
              <a:rPr b="0" i="0" lang="en-GB" sz="1200" u="none" cap="none" strike="noStrike">
                <a:solidFill>
                  <a:srgbClr val="000000"/>
                </a:solidFill>
                <a:latin typeface="Arial"/>
                <a:ea typeface="Arial"/>
                <a:cs typeface="Arial"/>
                <a:sym typeface="Arial"/>
              </a:rPr>
              <a:t>finance, time, interface skills, trust and enthusiasm</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p40"/>
          <p:cNvGrpSpPr/>
          <p:nvPr/>
        </p:nvGrpSpPr>
        <p:grpSpPr>
          <a:xfrm>
            <a:off x="367700" y="4720442"/>
            <a:ext cx="2231983" cy="286590"/>
            <a:chOff x="5252100" y="2924560"/>
            <a:chExt cx="2231983" cy="244802"/>
          </a:xfrm>
        </p:grpSpPr>
        <p:sp>
          <p:nvSpPr>
            <p:cNvPr id="286" name="Google Shape;286;p40"/>
            <p:cNvSpPr/>
            <p:nvPr/>
          </p:nvSpPr>
          <p:spPr>
            <a:xfrm>
              <a:off x="6467983" y="2924562"/>
              <a:ext cx="1016100" cy="2448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287" name="Google Shape;287;p40"/>
            <p:cNvSpPr/>
            <p:nvPr/>
          </p:nvSpPr>
          <p:spPr>
            <a:xfrm>
              <a:off x="5252100" y="2924560"/>
              <a:ext cx="1154400" cy="2448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288" name="Google Shape;288;p40"/>
          <p:cNvPicPr preferRelativeResize="0"/>
          <p:nvPr/>
        </p:nvPicPr>
        <p:blipFill rotWithShape="1">
          <a:blip r:embed="rId3">
            <a:alphaModFix/>
          </a:blip>
          <a:srcRect b="5160" l="0" r="0" t="6624"/>
          <a:stretch/>
        </p:blipFill>
        <p:spPr>
          <a:xfrm>
            <a:off x="720975" y="1610925"/>
            <a:ext cx="2950826" cy="2602924"/>
          </a:xfrm>
          <a:prstGeom prst="rect">
            <a:avLst/>
          </a:prstGeom>
          <a:noFill/>
          <a:ln>
            <a:noFill/>
          </a:ln>
        </p:spPr>
      </p:pic>
      <p:cxnSp>
        <p:nvCxnSpPr>
          <p:cNvPr id="289" name="Google Shape;289;p40"/>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nvSpPr>
        <p:spPr>
          <a:xfrm>
            <a:off x="4538800" y="76200"/>
            <a:ext cx="4462800" cy="506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sz="1100"/>
          </a:p>
          <a:p>
            <a:pPr indent="-298450" lvl="0" marL="457200" rtl="0" algn="l">
              <a:spcBef>
                <a:spcPts val="1000"/>
              </a:spcBef>
              <a:spcAft>
                <a:spcPts val="0"/>
              </a:spcAft>
              <a:buSzPts val="1100"/>
              <a:buChar char="●"/>
            </a:pPr>
            <a:r>
              <a:rPr lang="en-GB" sz="1100"/>
              <a:t>U</a:t>
            </a:r>
            <a:r>
              <a:rPr lang="en-GB" sz="1100"/>
              <a:t>sers may become overwhelmed and avoid </a:t>
            </a:r>
            <a:r>
              <a:rPr lang="en-GB" sz="1100"/>
              <a:t>doing something if they aren’t confident that they can do it. This is more likely for complex or hard-to-navigate tasks.</a:t>
            </a:r>
            <a:endParaRPr sz="1100"/>
          </a:p>
          <a:p>
            <a:pPr indent="-298450" lvl="0" marL="457200" rtl="0" algn="l">
              <a:spcBef>
                <a:spcPts val="1000"/>
              </a:spcBef>
              <a:spcAft>
                <a:spcPts val="0"/>
              </a:spcAft>
              <a:buSzPts val="1100"/>
              <a:buChar char="●"/>
            </a:pPr>
            <a:r>
              <a:rPr lang="en-GB" sz="1100"/>
              <a:t>A person’s understanding of their tax obligations and their confidence in managing them plays a crucial role in whether they engage with the service.</a:t>
            </a:r>
            <a:endParaRPr sz="1100"/>
          </a:p>
          <a:p>
            <a:pPr indent="-298450" lvl="0" marL="457200" rtl="0" algn="l">
              <a:spcBef>
                <a:spcPts val="1000"/>
              </a:spcBef>
              <a:spcAft>
                <a:spcPts val="0"/>
              </a:spcAft>
              <a:buSzPts val="1100"/>
              <a:buChar char="●"/>
            </a:pPr>
            <a:r>
              <a:rPr lang="en-GB" sz="1100"/>
              <a:t>U</a:t>
            </a:r>
            <a:r>
              <a:rPr lang="en-GB" sz="1100"/>
              <a:t>sers </a:t>
            </a:r>
            <a:r>
              <a:rPr lang="en-GB" sz="1100"/>
              <a:t>may be less confident </a:t>
            </a:r>
            <a:r>
              <a:rPr lang="en-GB" sz="1100"/>
              <a:t>with unfamiliar</a:t>
            </a:r>
            <a:r>
              <a:rPr lang="en-GB" sz="1100"/>
              <a:t> tasks or services they don’t use or engage with often</a:t>
            </a:r>
            <a:r>
              <a:rPr lang="en-GB" sz="1100"/>
              <a:t>, especially complex or particularly significant </a:t>
            </a:r>
            <a:r>
              <a:rPr lang="en-GB" sz="1100"/>
              <a:t>tasks</a:t>
            </a:r>
            <a:r>
              <a:rPr lang="en-GB" sz="1100"/>
              <a:t>.</a:t>
            </a:r>
            <a:endParaRPr sz="1100"/>
          </a:p>
          <a:p>
            <a:pPr indent="-298450" lvl="0" marL="457200" rtl="0" algn="l">
              <a:spcBef>
                <a:spcPts val="1000"/>
              </a:spcBef>
              <a:spcAft>
                <a:spcPts val="0"/>
              </a:spcAft>
              <a:buSzPts val="1100"/>
              <a:buChar char="●"/>
            </a:pPr>
            <a:r>
              <a:rPr lang="en-GB" sz="1100"/>
              <a:t>Lack of confidence can cause users to second-guess their ability </a:t>
            </a:r>
            <a:r>
              <a:rPr lang="en-GB" sz="1100"/>
              <a:t>and make them more likely to </a:t>
            </a:r>
            <a:r>
              <a:rPr lang="en-GB" sz="1100"/>
              <a:t>ask others to </a:t>
            </a:r>
            <a:r>
              <a:rPr lang="en-GB" sz="1100"/>
              <a:t>complete a task for them</a:t>
            </a:r>
            <a:r>
              <a:rPr lang="en-GB" sz="1100"/>
              <a:t>. </a:t>
            </a:r>
            <a:r>
              <a:rPr lang="en-GB" sz="1100">
                <a:solidFill>
                  <a:schemeClr val="dk1"/>
                </a:solidFill>
              </a:rPr>
              <a:t>Verbal confirmation can help reduce anxiety.</a:t>
            </a:r>
            <a:endParaRPr sz="1100"/>
          </a:p>
          <a:p>
            <a:pPr indent="-298450" lvl="0" marL="457200" rtl="0" algn="l">
              <a:spcBef>
                <a:spcPts val="1000"/>
              </a:spcBef>
              <a:spcAft>
                <a:spcPts val="1000"/>
              </a:spcAft>
              <a:buSzPts val="1100"/>
              <a:buChar char="●"/>
            </a:pPr>
            <a:r>
              <a:rPr lang="en-GB" sz="1100"/>
              <a:t>Users can feel anxious about misinterpreting instructions or guidance, especially for critical tasks like taxes.</a:t>
            </a:r>
            <a:endParaRPr sz="1100"/>
          </a:p>
        </p:txBody>
      </p:sp>
      <p:sp>
        <p:nvSpPr>
          <p:cNvPr id="295" name="Google Shape;295;p41"/>
          <p:cNvSpPr txBox="1"/>
          <p:nvPr/>
        </p:nvSpPr>
        <p:spPr>
          <a:xfrm>
            <a:off x="262585" y="218800"/>
            <a:ext cx="40449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Self confidence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highlight>
                  <a:srgbClr val="FFFFFF"/>
                </a:highlight>
                <a:latin typeface="Arial"/>
                <a:ea typeface="Arial"/>
                <a:cs typeface="Arial"/>
                <a:sym typeface="Arial"/>
              </a:rPr>
              <a:t>If someone lacks confidence in their ability to understand a process, complete a task and deal with arising situations, they are more likely to be excluded (even if they could technically do it if they tried)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600"/>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to </a:t>
            </a:r>
            <a:r>
              <a:rPr b="0" i="0" lang="en-GB" sz="1100" u="none" cap="none" strike="noStrike">
                <a:solidFill>
                  <a:srgbClr val="000000"/>
                </a:solidFill>
                <a:latin typeface="Arial"/>
                <a:ea typeface="Arial"/>
                <a:cs typeface="Arial"/>
                <a:sym typeface="Arial"/>
              </a:rPr>
              <a:t>- </a:t>
            </a:r>
            <a:r>
              <a:rPr b="1" i="0" lang="en-GB" sz="1200" u="none" cap="none" strike="noStrike">
                <a:solidFill>
                  <a:srgbClr val="000000"/>
                </a:solidFill>
                <a:latin typeface="Arial"/>
                <a:ea typeface="Arial"/>
                <a:cs typeface="Arial"/>
                <a:sym typeface="Arial"/>
              </a:rPr>
              <a:t>Trust, Emotional state</a:t>
            </a:r>
            <a:r>
              <a:rPr b="1" i="0" lang="en-GB" sz="1100" u="none" cap="none" strike="noStrike">
                <a:solidFill>
                  <a:srgbClr val="000000"/>
                </a:solidFill>
                <a:latin typeface="Arial"/>
                <a:ea typeface="Arial"/>
                <a:cs typeface="Arial"/>
                <a:sym typeface="Arial"/>
              </a:rPr>
              <a:t> </a:t>
            </a:r>
            <a:endParaRPr b="1" i="0" sz="1400" u="none" cap="none" strike="noStrike">
              <a:solidFill>
                <a:srgbClr val="000000"/>
              </a:solidFill>
              <a:latin typeface="Arial"/>
              <a:ea typeface="Arial"/>
              <a:cs typeface="Arial"/>
              <a:sym typeface="Arial"/>
            </a:endParaRPr>
          </a:p>
        </p:txBody>
      </p:sp>
      <p:grpSp>
        <p:nvGrpSpPr>
          <p:cNvPr id="296" name="Google Shape;296;p41"/>
          <p:cNvGrpSpPr/>
          <p:nvPr/>
        </p:nvGrpSpPr>
        <p:grpSpPr>
          <a:xfrm>
            <a:off x="377308" y="4704390"/>
            <a:ext cx="2071172" cy="287087"/>
            <a:chOff x="4624918" y="2868731"/>
            <a:chExt cx="2256916" cy="295205"/>
          </a:xfrm>
        </p:grpSpPr>
        <p:sp>
          <p:nvSpPr>
            <p:cNvPr id="297" name="Google Shape;297;p41"/>
            <p:cNvSpPr/>
            <p:nvPr/>
          </p:nvSpPr>
          <p:spPr>
            <a:xfrm>
              <a:off x="5925134" y="2868736"/>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298" name="Google Shape;298;p41"/>
            <p:cNvSpPr/>
            <p:nvPr/>
          </p:nvSpPr>
          <p:spPr>
            <a:xfrm>
              <a:off x="4624918" y="28687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cxnSp>
        <p:nvCxnSpPr>
          <p:cNvPr id="299" name="Google Shape;299;p41"/>
          <p:cNvCxnSpPr/>
          <p:nvPr/>
        </p:nvCxnSpPr>
        <p:spPr>
          <a:xfrm>
            <a:off x="4538800" y="162075"/>
            <a:ext cx="4500" cy="4839900"/>
          </a:xfrm>
          <a:prstGeom prst="straightConnector1">
            <a:avLst/>
          </a:prstGeom>
          <a:noFill/>
          <a:ln cap="flat" cmpd="sng" w="9525">
            <a:solidFill>
              <a:schemeClr val="dk2"/>
            </a:solidFill>
            <a:prstDash val="solid"/>
            <a:round/>
            <a:headEnd len="sm" w="sm" type="none"/>
            <a:tailEnd len="sm" w="sm" type="none"/>
          </a:ln>
        </p:spPr>
      </p:cxnSp>
      <p:pic>
        <p:nvPicPr>
          <p:cNvPr id="300" name="Google Shape;300;p41"/>
          <p:cNvPicPr preferRelativeResize="0"/>
          <p:nvPr/>
        </p:nvPicPr>
        <p:blipFill rotWithShape="1">
          <a:blip r:embed="rId3">
            <a:alphaModFix/>
          </a:blip>
          <a:srcRect b="0" l="0" r="0" t="0"/>
          <a:stretch/>
        </p:blipFill>
        <p:spPr>
          <a:xfrm>
            <a:off x="857425" y="1639800"/>
            <a:ext cx="2590276" cy="25902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2"/>
          <p:cNvSpPr txBox="1"/>
          <p:nvPr/>
        </p:nvSpPr>
        <p:spPr>
          <a:xfrm>
            <a:off x="288059" y="283875"/>
            <a:ext cx="40659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Trust</a:t>
            </a:r>
            <a:endParaRPr b="1"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6" name="Google Shape;306;p42"/>
          <p:cNvPicPr preferRelativeResize="0"/>
          <p:nvPr/>
        </p:nvPicPr>
        <p:blipFill rotWithShape="1">
          <a:blip r:embed="rId3">
            <a:alphaModFix/>
          </a:blip>
          <a:srcRect b="0" l="0" r="0" t="0"/>
          <a:stretch/>
        </p:blipFill>
        <p:spPr>
          <a:xfrm>
            <a:off x="1165975" y="1786475"/>
            <a:ext cx="1507725" cy="2201300"/>
          </a:xfrm>
          <a:prstGeom prst="rect">
            <a:avLst/>
          </a:prstGeom>
          <a:noFill/>
          <a:ln>
            <a:noFill/>
          </a:ln>
        </p:spPr>
      </p:pic>
      <p:sp>
        <p:nvSpPr>
          <p:cNvPr id="307" name="Google Shape;307;p42"/>
          <p:cNvSpPr txBox="1"/>
          <p:nvPr/>
        </p:nvSpPr>
        <p:spPr>
          <a:xfrm>
            <a:off x="289647" y="944850"/>
            <a:ext cx="3870900" cy="381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If someone does not trust the people, organisations, devices or technologies they are being required to interact with then they are more likely to be excluded.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800">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chemeClr val="dk1"/>
                </a:solidFill>
                <a:latin typeface="Arial"/>
                <a:ea typeface="Arial"/>
                <a:cs typeface="Arial"/>
                <a:sym typeface="Arial"/>
              </a:rPr>
              <a:t>Barrier may link with</a:t>
            </a:r>
            <a:r>
              <a:rPr b="1" i="0" lang="en-GB" sz="1200" u="none" cap="none" strike="noStrike">
                <a:solidFill>
                  <a:schemeClr val="dk1"/>
                </a:solidFill>
                <a:latin typeface="Arial"/>
                <a:ea typeface="Arial"/>
                <a:cs typeface="Arial"/>
                <a:sym typeface="Arial"/>
              </a:rPr>
              <a:t> - Confidence, Enthusiasm </a:t>
            </a:r>
            <a:endParaRPr b="0" i="0" sz="1400" u="none" cap="none" strike="noStrike">
              <a:solidFill>
                <a:srgbClr val="000000"/>
              </a:solidFill>
              <a:latin typeface="Arial"/>
              <a:ea typeface="Arial"/>
              <a:cs typeface="Arial"/>
              <a:sym typeface="Arial"/>
            </a:endParaRPr>
          </a:p>
        </p:txBody>
      </p:sp>
      <p:cxnSp>
        <p:nvCxnSpPr>
          <p:cNvPr id="308" name="Google Shape;308;p42"/>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
        <p:nvSpPr>
          <p:cNvPr id="309" name="Google Shape;309;p42"/>
          <p:cNvSpPr txBox="1"/>
          <p:nvPr/>
        </p:nvSpPr>
        <p:spPr>
          <a:xfrm>
            <a:off x="4559770" y="125"/>
            <a:ext cx="45693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GB" sz="1100"/>
              <a:t>Some prompts to think about:</a:t>
            </a:r>
            <a:endParaRPr sz="1100"/>
          </a:p>
          <a:p>
            <a:pPr indent="0" lvl="0" marL="0" rtl="0" algn="l">
              <a:spcBef>
                <a:spcPts val="1000"/>
              </a:spcBef>
              <a:spcAft>
                <a:spcPts val="0"/>
              </a:spcAft>
              <a:buClr>
                <a:srgbClr val="000000"/>
              </a:buClr>
              <a:buSzPts val="1100"/>
              <a:buFont typeface="Arial"/>
              <a:buNone/>
            </a:pPr>
            <a:r>
              <a:rPr lang="en-GB" sz="1100"/>
              <a:t>Lack of trust in a service</a:t>
            </a:r>
            <a:r>
              <a:rPr lang="en-GB" sz="1100"/>
              <a:t>, or </a:t>
            </a:r>
            <a:r>
              <a:rPr lang="en-GB" sz="1100"/>
              <a:t>the organisat</a:t>
            </a:r>
            <a:r>
              <a:rPr lang="en-GB" sz="1100"/>
              <a:t>ion or people running it,</a:t>
            </a:r>
            <a:r>
              <a:rPr lang="en-GB" sz="1100"/>
              <a:t> </a:t>
            </a:r>
            <a:r>
              <a:rPr lang="en-GB" sz="1100"/>
              <a:t>can lead </a:t>
            </a:r>
            <a:r>
              <a:rPr lang="en-GB" sz="1100"/>
              <a:t>to fear, frustration </a:t>
            </a:r>
            <a:r>
              <a:rPr lang="en-GB" sz="1100"/>
              <a:t>and </a:t>
            </a:r>
            <a:r>
              <a:rPr lang="en-GB" sz="1100"/>
              <a:t>avoidance</a:t>
            </a:r>
            <a:endParaRPr sz="1100"/>
          </a:p>
          <a:p>
            <a:pPr indent="-298450" lvl="0" marL="457200" rtl="0" algn="l">
              <a:spcBef>
                <a:spcPts val="1000"/>
              </a:spcBef>
              <a:spcAft>
                <a:spcPts val="0"/>
              </a:spcAft>
              <a:buSzPts val="1100"/>
              <a:buChar char="●"/>
            </a:pPr>
            <a:r>
              <a:rPr lang="en-GB" sz="1100"/>
              <a:t>Users may lack trust </a:t>
            </a:r>
            <a:r>
              <a:rPr lang="en-GB" sz="1100"/>
              <a:t>in </a:t>
            </a:r>
            <a:r>
              <a:rPr lang="en-GB" sz="1100"/>
              <a:t>security and privacy, including how the</a:t>
            </a:r>
            <a:r>
              <a:rPr lang="en-GB" sz="1100"/>
              <a:t>ir personal information is handled and shared. They may believe </a:t>
            </a:r>
            <a:r>
              <a:rPr lang="en-GB" sz="1100"/>
              <a:t>the internet </a:t>
            </a:r>
            <a:r>
              <a:rPr lang="en-GB" sz="1100"/>
              <a:t>to be inherently</a:t>
            </a:r>
            <a:r>
              <a:rPr lang="en-GB" sz="1100"/>
              <a:t> unsafe or unreliable.</a:t>
            </a:r>
            <a:endParaRPr sz="1100"/>
          </a:p>
          <a:p>
            <a:pPr indent="-298450" lvl="0" marL="457200" rtl="0" algn="l">
              <a:spcBef>
                <a:spcPts val="1000"/>
              </a:spcBef>
              <a:spcAft>
                <a:spcPts val="0"/>
              </a:spcAft>
              <a:buSzPts val="1100"/>
              <a:buChar char="●"/>
            </a:pPr>
            <a:r>
              <a:rPr lang="en-GB" sz="1100"/>
              <a:t>I</a:t>
            </a:r>
            <a:r>
              <a:rPr lang="en-GB" sz="1100"/>
              <a:t>nconsistent</a:t>
            </a:r>
            <a:r>
              <a:rPr lang="en-GB" sz="1100"/>
              <a:t>, </a:t>
            </a:r>
            <a:r>
              <a:rPr lang="en-GB" sz="1100"/>
              <a:t>unreliable and hard to navigate user journeys, including </a:t>
            </a:r>
            <a:r>
              <a:rPr lang="en-GB" sz="1100">
                <a:solidFill>
                  <a:schemeClr val="dk1"/>
                </a:solidFill>
              </a:rPr>
              <a:t>d</a:t>
            </a:r>
            <a:r>
              <a:rPr lang="en-GB" sz="1100">
                <a:solidFill>
                  <a:schemeClr val="dk1"/>
                </a:solidFill>
              </a:rPr>
              <a:t>ead ends and vicious circles,</a:t>
            </a:r>
            <a:r>
              <a:rPr lang="en-GB" sz="1100"/>
              <a:t> can reduce trust</a:t>
            </a:r>
            <a:r>
              <a:rPr lang="en-GB" sz="1100"/>
              <a:t>. </a:t>
            </a:r>
            <a:endParaRPr sz="1100"/>
          </a:p>
          <a:p>
            <a:pPr indent="-298450" lvl="0" marL="457200" rtl="0" algn="l">
              <a:spcBef>
                <a:spcPts val="1000"/>
              </a:spcBef>
              <a:spcAft>
                <a:spcPts val="0"/>
              </a:spcAft>
              <a:buSzPts val="1100"/>
              <a:buChar char="●"/>
            </a:pPr>
            <a:r>
              <a:rPr lang="en-GB" sz="1100"/>
              <a:t>Users may lose trust if they are uncertain about what to expect during a process, especially if there are no updates or clear communication about the status of their request.</a:t>
            </a:r>
            <a:endParaRPr sz="1100"/>
          </a:p>
          <a:p>
            <a:pPr indent="-298450" lvl="0" marL="457200" rtl="0" algn="l">
              <a:spcBef>
                <a:spcPts val="1000"/>
              </a:spcBef>
              <a:spcAft>
                <a:spcPts val="0"/>
              </a:spcAft>
              <a:buSzPts val="1100"/>
              <a:buChar char="●"/>
            </a:pPr>
            <a:r>
              <a:rPr lang="en-GB" sz="1100"/>
              <a:t>Trust may vary by communication </a:t>
            </a:r>
            <a:r>
              <a:rPr lang="en-GB" sz="1100"/>
              <a:t>c</a:t>
            </a:r>
            <a:r>
              <a:rPr lang="en-GB" sz="1100"/>
              <a:t>hannel:</a:t>
            </a:r>
            <a:endParaRPr sz="1100"/>
          </a:p>
          <a:p>
            <a:pPr indent="-298450" lvl="1" marL="914400" rtl="0" algn="l">
              <a:spcBef>
                <a:spcPts val="1000"/>
              </a:spcBef>
              <a:spcAft>
                <a:spcPts val="0"/>
              </a:spcAft>
              <a:buSzPts val="1100"/>
              <a:buChar char="○"/>
            </a:pPr>
            <a:r>
              <a:rPr lang="en-GB" sz="1100"/>
              <a:t>Letters: Often seen as more official and easier to validate, letters may be viewed as more trustworthy.</a:t>
            </a:r>
            <a:endParaRPr sz="1100"/>
          </a:p>
          <a:p>
            <a:pPr indent="-298450" lvl="1" marL="914400" rtl="0" algn="l">
              <a:spcBef>
                <a:spcPts val="1000"/>
              </a:spcBef>
              <a:spcAft>
                <a:spcPts val="0"/>
              </a:spcAft>
              <a:buSzPts val="1100"/>
              <a:buChar char="○"/>
            </a:pPr>
            <a:r>
              <a:rPr lang="en-GB" sz="1100"/>
              <a:t>Phone: Some users may find phone communication more reassuring due to the human interaction, or less so if they </a:t>
            </a:r>
            <a:r>
              <a:rPr lang="en-GB" sz="1100"/>
              <a:t>aren’t confident about who they’re talking to</a:t>
            </a:r>
            <a:endParaRPr sz="1100"/>
          </a:p>
          <a:p>
            <a:pPr indent="-298450" lvl="1" marL="914400" rtl="0" algn="l">
              <a:spcBef>
                <a:spcPts val="1000"/>
              </a:spcBef>
              <a:spcAft>
                <a:spcPts val="1000"/>
              </a:spcAft>
              <a:buSzPts val="1100"/>
              <a:buChar char="○"/>
            </a:pPr>
            <a:r>
              <a:rPr lang="en-GB" sz="1100"/>
              <a:t>Emails and </a:t>
            </a:r>
            <a:r>
              <a:rPr lang="en-GB" sz="1100"/>
              <a:t>text messages</a:t>
            </a:r>
            <a:r>
              <a:rPr lang="en-GB" sz="1100"/>
              <a:t>: These may be less trusted by some users, especially if they are concerned about phishing or scams. </a:t>
            </a:r>
            <a:endParaRPr sz="1100"/>
          </a:p>
        </p:txBody>
      </p:sp>
      <p:grpSp>
        <p:nvGrpSpPr>
          <p:cNvPr id="310" name="Google Shape;310;p42"/>
          <p:cNvGrpSpPr/>
          <p:nvPr/>
        </p:nvGrpSpPr>
        <p:grpSpPr>
          <a:xfrm>
            <a:off x="377308" y="4704390"/>
            <a:ext cx="2071172" cy="287087"/>
            <a:chOff x="4624918" y="2868731"/>
            <a:chExt cx="2256916" cy="295205"/>
          </a:xfrm>
        </p:grpSpPr>
        <p:sp>
          <p:nvSpPr>
            <p:cNvPr id="311" name="Google Shape;311;p42"/>
            <p:cNvSpPr/>
            <p:nvPr/>
          </p:nvSpPr>
          <p:spPr>
            <a:xfrm>
              <a:off x="5925134" y="2868736"/>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312" name="Google Shape;312;p42"/>
            <p:cNvSpPr/>
            <p:nvPr/>
          </p:nvSpPr>
          <p:spPr>
            <a:xfrm>
              <a:off x="4624918" y="28687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nvSpPr>
        <p:spPr>
          <a:xfrm>
            <a:off x="4574200" y="150"/>
            <a:ext cx="45147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300"/>
              <a:buFont typeface="Arial"/>
              <a:buNone/>
            </a:pPr>
            <a:r>
              <a:rPr lang="en-GB" sz="1100"/>
              <a:t>Some prompts to think about:</a:t>
            </a:r>
            <a:endParaRPr sz="1100"/>
          </a:p>
          <a:p>
            <a:pPr indent="0" lvl="0" marL="0" rtl="0" algn="l">
              <a:spcBef>
                <a:spcPts val="1000"/>
              </a:spcBef>
              <a:spcAft>
                <a:spcPts val="0"/>
              </a:spcAft>
              <a:buClr>
                <a:srgbClr val="000000"/>
              </a:buClr>
              <a:buSzPts val="1100"/>
              <a:buFont typeface="Arial"/>
              <a:buNone/>
            </a:pPr>
            <a:r>
              <a:rPr lang="en-GB" sz="1100"/>
              <a:t>A lack of motivation or enthusiasm can lead users to avoid engaging with services</a:t>
            </a:r>
            <a:r>
              <a:rPr lang="en-GB" sz="1100"/>
              <a:t> or </a:t>
            </a:r>
            <a:r>
              <a:rPr lang="en-GB" sz="1100"/>
              <a:t>support.</a:t>
            </a:r>
            <a:endParaRPr sz="1100"/>
          </a:p>
          <a:p>
            <a:pPr indent="-298450" lvl="0" marL="457200" rtl="0" algn="l">
              <a:spcBef>
                <a:spcPts val="1000"/>
              </a:spcBef>
              <a:spcAft>
                <a:spcPts val="0"/>
              </a:spcAft>
              <a:buSzPts val="1100"/>
              <a:buChar char="●"/>
            </a:pPr>
            <a:r>
              <a:rPr lang="en-GB" sz="1100"/>
              <a:t>Over one-third of individuals who are offline say that the internet “doesn’t interest them”</a:t>
            </a:r>
            <a:r>
              <a:rPr lang="en-GB" sz="1100"/>
              <a:t>.</a:t>
            </a:r>
            <a:r>
              <a:rPr lang="en-GB" sz="1100"/>
              <a:t> 48% </a:t>
            </a:r>
            <a:r>
              <a:rPr lang="en-GB" sz="1100"/>
              <a:t>say</a:t>
            </a:r>
            <a:r>
              <a:rPr lang="en-GB" sz="1100"/>
              <a:t> that nothing could motivate them to get online. This lack of interest can make it </a:t>
            </a:r>
            <a:r>
              <a:rPr lang="en-GB" sz="1100"/>
              <a:t>less likely that they will </a:t>
            </a:r>
            <a:r>
              <a:rPr lang="en-GB" sz="1100"/>
              <a:t>engage with online services.</a:t>
            </a:r>
            <a:endParaRPr sz="1100"/>
          </a:p>
          <a:p>
            <a:pPr indent="-298450" lvl="0" marL="457200" rtl="0" algn="l">
              <a:spcBef>
                <a:spcPts val="1000"/>
              </a:spcBef>
              <a:spcAft>
                <a:spcPts val="0"/>
              </a:spcAft>
              <a:buSzPts val="1100"/>
              <a:buChar char="●"/>
            </a:pPr>
            <a:r>
              <a:rPr lang="en-GB" sz="1100"/>
              <a:t>Some users may only need to access certain services occasionally. </a:t>
            </a:r>
            <a:r>
              <a:rPr lang="en-GB" sz="1100" u="sng">
                <a:solidFill>
                  <a:schemeClr val="hlink"/>
                </a:solidFill>
                <a:hlinkClick r:id="rId3"/>
              </a:rPr>
              <a:t>Government r</a:t>
            </a:r>
            <a:r>
              <a:rPr lang="en-GB" sz="1100" u="sng">
                <a:solidFill>
                  <a:schemeClr val="hlink"/>
                </a:solidFill>
                <a:hlinkClick r:id="rId4"/>
              </a:rPr>
              <a:t>esearch</a:t>
            </a:r>
            <a:r>
              <a:rPr lang="en-GB" sz="1100"/>
              <a:t> </a:t>
            </a:r>
            <a:r>
              <a:rPr lang="en-GB" sz="1100"/>
              <a:t>show</a:t>
            </a:r>
            <a:r>
              <a:rPr lang="en-GB" sz="1100"/>
              <a:t>s</a:t>
            </a:r>
            <a:r>
              <a:rPr lang="en-GB" sz="1100"/>
              <a:t> that infrequent interaction with services redu</a:t>
            </a:r>
            <a:r>
              <a:rPr lang="en-GB" sz="1100"/>
              <a:t>ces</a:t>
            </a:r>
            <a:r>
              <a:rPr lang="en-GB" sz="1100"/>
              <a:t> motivation to develop digital skills or </a:t>
            </a:r>
            <a:r>
              <a:rPr lang="en-GB" sz="1100"/>
              <a:t>go </a:t>
            </a:r>
            <a:r>
              <a:rPr lang="en-GB" sz="1100"/>
              <a:t>online.</a:t>
            </a:r>
            <a:endParaRPr sz="1100"/>
          </a:p>
          <a:p>
            <a:pPr indent="-298450" lvl="0" marL="457200" rtl="0" algn="l">
              <a:spcBef>
                <a:spcPts val="1000"/>
              </a:spcBef>
              <a:spcAft>
                <a:spcPts val="0"/>
              </a:spcAft>
              <a:buSzPts val="1100"/>
              <a:buChar char="●"/>
            </a:pPr>
            <a:r>
              <a:rPr lang="en-GB" sz="1100"/>
              <a:t>Prior</a:t>
            </a:r>
            <a:r>
              <a:rPr lang="en-GB" sz="1100"/>
              <a:t> negative experiences with </a:t>
            </a:r>
            <a:r>
              <a:rPr lang="en-GB" sz="1100">
                <a:solidFill>
                  <a:schemeClr val="dk1"/>
                </a:solidFill>
              </a:rPr>
              <a:t>the internet or </a:t>
            </a:r>
            <a:r>
              <a:rPr lang="en-GB" sz="1100"/>
              <a:t>a service can discourage users from trying again or exploring new options. This past frustration can reduce their enthusiasm for engagement.</a:t>
            </a:r>
            <a:endParaRPr sz="1100"/>
          </a:p>
          <a:p>
            <a:pPr indent="-298450" lvl="0" marL="457200" rtl="0" algn="l">
              <a:spcBef>
                <a:spcPts val="1000"/>
              </a:spcBef>
              <a:spcAft>
                <a:spcPts val="1000"/>
              </a:spcAft>
              <a:buSzPts val="1100"/>
              <a:buChar char="●"/>
            </a:pPr>
            <a:r>
              <a:rPr lang="en-GB" sz="1100"/>
              <a:t>For some, the internet is not a priority or necessity, especially if they’ve lived without it for most of their lives. Without a clear need or sense of urgency, these users may have little motivation to develop online skills.</a:t>
            </a:r>
            <a:endParaRPr sz="1100"/>
          </a:p>
        </p:txBody>
      </p:sp>
      <p:sp>
        <p:nvSpPr>
          <p:cNvPr id="318" name="Google Shape;318;p43"/>
          <p:cNvSpPr txBox="1"/>
          <p:nvPr/>
        </p:nvSpPr>
        <p:spPr>
          <a:xfrm>
            <a:off x="282450" y="179599"/>
            <a:ext cx="39855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Enthusiasm</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dk1"/>
                </a:solidFill>
                <a:highlight>
                  <a:srgbClr val="FFFFFF"/>
                </a:highlight>
                <a:latin typeface="Arial"/>
                <a:ea typeface="Arial"/>
                <a:cs typeface="Arial"/>
                <a:sym typeface="Arial"/>
              </a:rPr>
              <a:t>If someone is not motivated to do something then they are unlikely to do it, and will be excluded. For example, responding to communications, filling out a complex form, attending an appointment or following advice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 - </a:t>
            </a:r>
            <a:r>
              <a:rPr b="1" i="0" lang="en-GB" sz="1200" u="none" cap="none" strike="noStrike">
                <a:solidFill>
                  <a:srgbClr val="000000"/>
                </a:solidFill>
                <a:latin typeface="Arial"/>
                <a:ea typeface="Arial"/>
                <a:cs typeface="Arial"/>
                <a:sym typeface="Arial"/>
              </a:rPr>
              <a:t>Time, Self- confidence, Trust, Interface/interaction skills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43"/>
          <p:cNvGrpSpPr/>
          <p:nvPr/>
        </p:nvGrpSpPr>
        <p:grpSpPr>
          <a:xfrm>
            <a:off x="375131" y="4709682"/>
            <a:ext cx="2098045" cy="282217"/>
            <a:chOff x="5328300" y="2899161"/>
            <a:chExt cx="2239109" cy="295206"/>
          </a:xfrm>
        </p:grpSpPr>
        <p:sp>
          <p:nvSpPr>
            <p:cNvPr id="320" name="Google Shape;320;p43"/>
            <p:cNvSpPr/>
            <p:nvPr/>
          </p:nvSpPr>
          <p:spPr>
            <a:xfrm>
              <a:off x="6610709" y="2899167"/>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321" name="Google Shape;321;p43"/>
            <p:cNvSpPr/>
            <p:nvPr/>
          </p:nvSpPr>
          <p:spPr>
            <a:xfrm>
              <a:off x="5328300" y="289916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322" name="Google Shape;322;p43"/>
          <p:cNvPicPr preferRelativeResize="0"/>
          <p:nvPr/>
        </p:nvPicPr>
        <p:blipFill rotWithShape="1">
          <a:blip r:embed="rId5">
            <a:alphaModFix/>
          </a:blip>
          <a:srcRect b="3051" l="0" r="0" t="3880"/>
          <a:stretch/>
        </p:blipFill>
        <p:spPr>
          <a:xfrm>
            <a:off x="683825" y="1684150"/>
            <a:ext cx="2748650" cy="2558000"/>
          </a:xfrm>
          <a:prstGeom prst="rect">
            <a:avLst/>
          </a:prstGeom>
          <a:noFill/>
          <a:ln>
            <a:noFill/>
          </a:ln>
        </p:spPr>
      </p:pic>
      <p:cxnSp>
        <p:nvCxnSpPr>
          <p:cNvPr id="323" name="Google Shape;323;p43"/>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269600" y="207675"/>
            <a:ext cx="38964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Emotional state</a:t>
            </a:r>
            <a:endParaRPr b="0"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highlight>
                  <a:srgbClr val="FFFFFF"/>
                </a:highlight>
              </a:rPr>
              <a:t>e</a:t>
            </a:r>
            <a:r>
              <a:rPr lang="en-GB" sz="1200">
                <a:solidFill>
                  <a:schemeClr val="dk1"/>
                </a:solidFill>
                <a:highlight>
                  <a:srgbClr val="FFFFFF"/>
                </a:highlight>
              </a:rPr>
              <a:t>.g. </a:t>
            </a:r>
            <a:r>
              <a:rPr b="0" i="0" lang="en-GB" sz="1200" u="none" cap="none" strike="noStrike">
                <a:solidFill>
                  <a:schemeClr val="dk1"/>
                </a:solidFill>
                <a:highlight>
                  <a:srgbClr val="FFFFFF"/>
                </a:highlight>
                <a:latin typeface="Arial"/>
                <a:ea typeface="Arial"/>
                <a:cs typeface="Arial"/>
                <a:sym typeface="Arial"/>
              </a:rPr>
              <a:t>If someone does not feel emotionally strong enough to take on a task, they are more likely to be excluded. For example, they may be exhausted from round-the-clock caring duties, or highly worried about money and fearf</a:t>
            </a:r>
            <a:r>
              <a:rPr lang="en-GB" sz="1200">
                <a:solidFill>
                  <a:schemeClr val="dk1"/>
                </a:solidFill>
                <a:highlight>
                  <a:srgbClr val="FFFFFF"/>
                </a:highlight>
              </a:rPr>
              <a:t>ul of repercussions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1"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a:t>
            </a:r>
            <a:r>
              <a:rPr i="0" lang="en-GB" sz="1200" u="none" cap="none" strike="noStrike">
                <a:solidFill>
                  <a:srgbClr val="000000"/>
                </a:solidFill>
              </a:rPr>
              <a:t>- time, self-confidence, trust, enthusiasm</a:t>
            </a:r>
            <a:r>
              <a:rPr lang="en-GB" sz="1200"/>
              <a:t>, </a:t>
            </a:r>
            <a:r>
              <a:rPr i="0" lang="en-GB" sz="1200" u="none" cap="none" strike="noStrike">
                <a:solidFill>
                  <a:srgbClr val="000000"/>
                </a:solidFill>
              </a:rPr>
              <a:t>comprehension</a:t>
            </a:r>
            <a:r>
              <a:rPr i="0" lang="en-GB" sz="1200" u="none" cap="none" strike="noStrike">
                <a:solidFill>
                  <a:srgbClr val="434343"/>
                </a:solidFill>
              </a:rPr>
              <a:t> </a:t>
            </a:r>
            <a:endParaRPr i="0" sz="1200" u="none" cap="none" strike="noStrike">
              <a:solidFill>
                <a:srgbClr val="000000"/>
              </a:solidFill>
            </a:endParaRPr>
          </a:p>
        </p:txBody>
      </p:sp>
      <p:grpSp>
        <p:nvGrpSpPr>
          <p:cNvPr id="110" name="Google Shape;110;p26"/>
          <p:cNvGrpSpPr/>
          <p:nvPr/>
        </p:nvGrpSpPr>
        <p:grpSpPr>
          <a:xfrm>
            <a:off x="359397" y="4702140"/>
            <a:ext cx="2034158" cy="291072"/>
            <a:chOff x="4624918" y="2890198"/>
            <a:chExt cx="2256916" cy="295205"/>
          </a:xfrm>
        </p:grpSpPr>
        <p:sp>
          <p:nvSpPr>
            <p:cNvPr id="111" name="Google Shape;111;p26"/>
            <p:cNvSpPr/>
            <p:nvPr/>
          </p:nvSpPr>
          <p:spPr>
            <a:xfrm>
              <a:off x="5925134" y="2890203"/>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112" name="Google Shape;112;p26"/>
            <p:cNvSpPr/>
            <p:nvPr/>
          </p:nvSpPr>
          <p:spPr>
            <a:xfrm>
              <a:off x="4624918" y="2890198"/>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cxnSp>
        <p:nvCxnSpPr>
          <p:cNvPr id="113" name="Google Shape;113;p26"/>
          <p:cNvCxnSpPr/>
          <p:nvPr/>
        </p:nvCxnSpPr>
        <p:spPr>
          <a:xfrm>
            <a:off x="4565525" y="175700"/>
            <a:ext cx="30300" cy="4943700"/>
          </a:xfrm>
          <a:prstGeom prst="straightConnector1">
            <a:avLst/>
          </a:prstGeom>
          <a:noFill/>
          <a:ln cap="flat" cmpd="sng" w="9525">
            <a:solidFill>
              <a:schemeClr val="dk2"/>
            </a:solidFill>
            <a:prstDash val="solid"/>
            <a:round/>
            <a:headEnd len="sm" w="sm" type="none"/>
            <a:tailEnd len="sm" w="sm" type="none"/>
          </a:ln>
        </p:spPr>
      </p:cxnSp>
      <p:sp>
        <p:nvSpPr>
          <p:cNvPr id="114" name="Google Shape;114;p26"/>
          <p:cNvSpPr txBox="1"/>
          <p:nvPr/>
        </p:nvSpPr>
        <p:spPr>
          <a:xfrm>
            <a:off x="4635008" y="170175"/>
            <a:ext cx="43059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Self confidence</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rPr>
              <a:t>e</a:t>
            </a:r>
            <a:r>
              <a:rPr lang="en-GB" sz="1200">
                <a:solidFill>
                  <a:schemeClr val="dk1"/>
                </a:solidFill>
                <a:highlight>
                  <a:schemeClr val="lt1"/>
                </a:highlight>
              </a:rPr>
              <a:t>.g. </a:t>
            </a:r>
            <a:r>
              <a:rPr b="0" i="0" lang="en-GB" sz="1200" u="none" cap="none" strike="noStrike">
                <a:solidFill>
                  <a:schemeClr val="dk1"/>
                </a:solidFill>
                <a:highlight>
                  <a:schemeClr val="lt1"/>
                </a:highlight>
                <a:latin typeface="Arial"/>
                <a:ea typeface="Arial"/>
                <a:cs typeface="Arial"/>
                <a:sym typeface="Arial"/>
              </a:rPr>
              <a:t>If someone lacks confidence in their ability to understand a process, complete a task and deal with arising situations, they are more likely to be excluded (even if they could technically do it if they tried)</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t>Particularly consider </a:t>
            </a:r>
            <a:r>
              <a:rPr lang="en-GB" sz="1200"/>
              <a:t>links</a:t>
            </a:r>
            <a:r>
              <a:rPr i="0" lang="en-GB" sz="1200" u="none" cap="none" strike="noStrike">
                <a:solidFill>
                  <a:srgbClr val="000000"/>
                </a:solidFill>
              </a:rPr>
              <a:t> to - </a:t>
            </a:r>
            <a:r>
              <a:rPr lang="en-GB" sz="1200"/>
              <a:t>t</a:t>
            </a:r>
            <a:r>
              <a:rPr i="0" lang="en-GB" sz="1200" u="none" cap="none" strike="noStrike">
                <a:solidFill>
                  <a:srgbClr val="000000"/>
                </a:solidFill>
              </a:rPr>
              <a:t>rust, emotional state</a:t>
            </a:r>
            <a:endParaRPr i="0" sz="1200" u="none" cap="none" strike="noStrike">
              <a:solidFill>
                <a:srgbClr val="000000"/>
              </a:solidFill>
            </a:endParaRPr>
          </a:p>
        </p:txBody>
      </p:sp>
      <p:pic>
        <p:nvPicPr>
          <p:cNvPr id="115" name="Google Shape;115;p26"/>
          <p:cNvPicPr preferRelativeResize="0"/>
          <p:nvPr/>
        </p:nvPicPr>
        <p:blipFill rotWithShape="1">
          <a:blip r:embed="rId3">
            <a:alphaModFix/>
          </a:blip>
          <a:srcRect b="7287" l="0" r="0" t="0"/>
          <a:stretch/>
        </p:blipFill>
        <p:spPr>
          <a:xfrm>
            <a:off x="1065729" y="1974500"/>
            <a:ext cx="2256896" cy="2092500"/>
          </a:xfrm>
          <a:prstGeom prst="rect">
            <a:avLst/>
          </a:prstGeom>
          <a:noFill/>
          <a:ln>
            <a:noFill/>
          </a:ln>
        </p:spPr>
      </p:pic>
      <p:grpSp>
        <p:nvGrpSpPr>
          <p:cNvPr id="116" name="Google Shape;116;p26"/>
          <p:cNvGrpSpPr/>
          <p:nvPr/>
        </p:nvGrpSpPr>
        <p:grpSpPr>
          <a:xfrm>
            <a:off x="4756110" y="4696833"/>
            <a:ext cx="2071172" cy="297660"/>
            <a:chOff x="4624918" y="2868736"/>
            <a:chExt cx="2256916" cy="306078"/>
          </a:xfrm>
        </p:grpSpPr>
        <p:sp>
          <p:nvSpPr>
            <p:cNvPr id="117" name="Google Shape;117;p26"/>
            <p:cNvSpPr/>
            <p:nvPr/>
          </p:nvSpPr>
          <p:spPr>
            <a:xfrm>
              <a:off x="5925134" y="2868736"/>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118" name="Google Shape;118;p26"/>
            <p:cNvSpPr/>
            <p:nvPr/>
          </p:nvSpPr>
          <p:spPr>
            <a:xfrm>
              <a:off x="4624918" y="2879614"/>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119" name="Google Shape;119;p26"/>
          <p:cNvPicPr preferRelativeResize="0"/>
          <p:nvPr/>
        </p:nvPicPr>
        <p:blipFill rotWithShape="1">
          <a:blip r:embed="rId4">
            <a:alphaModFix/>
          </a:blip>
          <a:srcRect b="0" l="0" r="0" t="0"/>
          <a:stretch/>
        </p:blipFill>
        <p:spPr>
          <a:xfrm>
            <a:off x="5381525" y="1705325"/>
            <a:ext cx="2590276" cy="25902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44"/>
          <p:cNvSpPr/>
          <p:nvPr/>
        </p:nvSpPr>
        <p:spPr>
          <a:xfrm>
            <a:off x="-70775" y="-47200"/>
            <a:ext cx="4778100" cy="5190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4"/>
          <p:cNvSpPr txBox="1"/>
          <p:nvPr>
            <p:ph type="ctrTitle"/>
          </p:nvPr>
        </p:nvSpPr>
        <p:spPr>
          <a:xfrm>
            <a:off x="171100" y="1414700"/>
            <a:ext cx="41943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GB" sz="3900">
                <a:solidFill>
                  <a:srgbClr val="FFFFFF"/>
                </a:solidFill>
              </a:rPr>
              <a:t>Universal Barriers </a:t>
            </a:r>
            <a:endParaRPr sz="3900">
              <a:solidFill>
                <a:srgbClr val="FFFFFF"/>
              </a:solidFill>
            </a:endParaRPr>
          </a:p>
          <a:p>
            <a:pPr indent="0" lvl="0" marL="0" rtl="0" algn="l">
              <a:lnSpc>
                <a:spcPct val="100000"/>
              </a:lnSpc>
              <a:spcBef>
                <a:spcPts val="0"/>
              </a:spcBef>
              <a:spcAft>
                <a:spcPts val="0"/>
              </a:spcAft>
              <a:buSzPts val="5200"/>
              <a:buNone/>
            </a:pPr>
            <a:r>
              <a:rPr lang="en-GB" sz="3900">
                <a:solidFill>
                  <a:srgbClr val="FFFF00"/>
                </a:solidFill>
              </a:rPr>
              <a:t>Game</a:t>
            </a:r>
            <a:endParaRPr sz="3900">
              <a:solidFill>
                <a:srgbClr val="FFFF00"/>
              </a:solidFill>
            </a:endParaRPr>
          </a:p>
          <a:p>
            <a:pPr indent="0" lvl="0" marL="0" rtl="0" algn="l">
              <a:lnSpc>
                <a:spcPct val="100000"/>
              </a:lnSpc>
              <a:spcBef>
                <a:spcPts val="0"/>
              </a:spcBef>
              <a:spcAft>
                <a:spcPts val="0"/>
              </a:spcAft>
              <a:buSzPts val="5200"/>
              <a:buNone/>
            </a:pPr>
            <a:r>
              <a:t/>
            </a:r>
            <a:endParaRPr sz="1000">
              <a:solidFill>
                <a:schemeClr val="lt1"/>
              </a:solidFill>
            </a:endParaRPr>
          </a:p>
        </p:txBody>
      </p:sp>
      <p:sp>
        <p:nvSpPr>
          <p:cNvPr id="330" name="Google Shape;330;p44"/>
          <p:cNvSpPr txBox="1"/>
          <p:nvPr/>
        </p:nvSpPr>
        <p:spPr>
          <a:xfrm>
            <a:off x="4960675" y="0"/>
            <a:ext cx="3937800" cy="514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2600" u="none" cap="none" strike="noStrike">
                <a:solidFill>
                  <a:srgbClr val="000000"/>
                </a:solidFill>
                <a:latin typeface="Arial"/>
                <a:ea typeface="Arial"/>
                <a:cs typeface="Arial"/>
                <a:sym typeface="Arial"/>
              </a:rPr>
              <a:t>Objectives</a:t>
            </a:r>
            <a:endParaRPr b="1"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22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SzPts val="2100"/>
              <a:buChar char="➔"/>
            </a:pPr>
            <a:r>
              <a:rPr lang="en-GB" sz="2100"/>
              <a:t>H</a:t>
            </a:r>
            <a:r>
              <a:rPr b="0" i="0" lang="en-GB" sz="2100" u="none" cap="none" strike="noStrike">
                <a:solidFill>
                  <a:srgbClr val="000000"/>
                </a:solidFill>
                <a:latin typeface="Arial"/>
                <a:ea typeface="Arial"/>
                <a:cs typeface="Arial"/>
                <a:sym typeface="Arial"/>
              </a:rPr>
              <a:t>elp </a:t>
            </a:r>
            <a:r>
              <a:rPr b="0" i="0" lang="en-GB" sz="2100" u="none" cap="none" strike="noStrike">
                <a:solidFill>
                  <a:srgbClr val="000000"/>
                </a:solidFill>
                <a:latin typeface="Arial"/>
                <a:ea typeface="Arial"/>
                <a:cs typeface="Arial"/>
                <a:sym typeface="Arial"/>
              </a:rPr>
              <a:t>stakeholde</a:t>
            </a:r>
            <a:r>
              <a:rPr lang="en-GB" sz="2100"/>
              <a:t>rs, policy professionals and </a:t>
            </a:r>
            <a:r>
              <a:rPr b="0" i="0" lang="en-GB" sz="2100" u="none" cap="none" strike="noStrike">
                <a:solidFill>
                  <a:srgbClr val="000000"/>
                </a:solidFill>
                <a:latin typeface="Arial"/>
                <a:ea typeface="Arial"/>
                <a:cs typeface="Arial"/>
                <a:sym typeface="Arial"/>
              </a:rPr>
              <a:t>service teams</a:t>
            </a:r>
            <a:r>
              <a:rPr b="0" i="0" lang="en-GB" sz="2100" u="none" cap="none" strike="noStrike">
                <a:solidFill>
                  <a:srgbClr val="000000"/>
                </a:solidFill>
                <a:latin typeface="Arial"/>
                <a:ea typeface="Arial"/>
                <a:cs typeface="Arial"/>
                <a:sym typeface="Arial"/>
              </a:rPr>
              <a:t> identify and understand the various barriers users might face when interacting with a service or policy</a:t>
            </a:r>
            <a:endParaRPr sz="2100"/>
          </a:p>
          <a:p>
            <a:pPr indent="-361950" lvl="0" marL="457200" marR="0" rtl="0" algn="l">
              <a:lnSpc>
                <a:spcPct val="100000"/>
              </a:lnSpc>
              <a:spcBef>
                <a:spcPts val="1000"/>
              </a:spcBef>
              <a:spcAft>
                <a:spcPts val="1000"/>
              </a:spcAft>
              <a:buSzPts val="2100"/>
              <a:buChar char="➔"/>
            </a:pPr>
            <a:r>
              <a:rPr lang="en-GB" sz="2100"/>
              <a:t>E</a:t>
            </a:r>
            <a:r>
              <a:rPr b="0" i="0" lang="en-GB" sz="2100" u="none" cap="none" strike="noStrike">
                <a:solidFill>
                  <a:srgbClr val="000000"/>
                </a:solidFill>
                <a:latin typeface="Arial"/>
                <a:ea typeface="Arial"/>
                <a:cs typeface="Arial"/>
                <a:sym typeface="Arial"/>
              </a:rPr>
              <a:t>ncourage a broader</a:t>
            </a:r>
            <a:r>
              <a:rPr lang="en-GB" sz="2100"/>
              <a:t> </a:t>
            </a:r>
            <a:r>
              <a:rPr lang="en-GB" sz="2100"/>
              <a:t>and more actionable</a:t>
            </a:r>
            <a:r>
              <a:rPr lang="en-GB" sz="2100"/>
              <a:t> </a:t>
            </a:r>
            <a:r>
              <a:rPr b="0" i="0" lang="en-GB" sz="2100" u="none" cap="none" strike="noStrike">
                <a:solidFill>
                  <a:srgbClr val="000000"/>
                </a:solidFill>
                <a:latin typeface="Arial"/>
                <a:ea typeface="Arial"/>
                <a:cs typeface="Arial"/>
                <a:sym typeface="Arial"/>
              </a:rPr>
              <a:t>perspective on inclusivity.</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5"/>
          <p:cNvSpPr txBox="1"/>
          <p:nvPr/>
        </p:nvSpPr>
        <p:spPr>
          <a:xfrm>
            <a:off x="4564775" y="150"/>
            <a:ext cx="45246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sz="2100">
                <a:solidFill>
                  <a:schemeClr val="dk1"/>
                </a:solidFill>
              </a:rPr>
              <a:t>Activity - identifying barriers</a:t>
            </a:r>
            <a:br>
              <a:rPr b="1" lang="en-GB" sz="2100">
                <a:solidFill>
                  <a:schemeClr val="dk1"/>
                </a:solidFill>
              </a:rPr>
            </a:br>
            <a:r>
              <a:rPr lang="en-GB" sz="1700">
                <a:solidFill>
                  <a:schemeClr val="dk1"/>
                </a:solidFill>
              </a:rPr>
              <a:t>T</a:t>
            </a:r>
            <a:r>
              <a:rPr lang="en-GB" sz="1700">
                <a:solidFill>
                  <a:schemeClr val="dk1"/>
                </a:solidFill>
              </a:rPr>
              <a:t>ype 1 groups</a:t>
            </a:r>
            <a:endParaRPr sz="1700">
              <a:solidFill>
                <a:schemeClr val="dk1"/>
              </a:solidFill>
            </a:endParaRPr>
          </a:p>
          <a:p>
            <a:pPr indent="0" lvl="0" marL="0" rtl="0" algn="ctr">
              <a:spcBef>
                <a:spcPts val="0"/>
              </a:spcBef>
              <a:spcAft>
                <a:spcPts val="0"/>
              </a:spcAft>
              <a:buClr>
                <a:schemeClr val="dk1"/>
              </a:buClr>
              <a:buSzPts val="1400"/>
              <a:buFont typeface="Arial"/>
              <a:buNone/>
            </a:pPr>
            <a:r>
              <a:t/>
            </a:r>
            <a:endParaRPr b="1"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Choose a task, service or user journey </a:t>
            </a:r>
            <a:endParaRPr sz="1700">
              <a:solidFill>
                <a:schemeClr val="dk1"/>
              </a:solidFill>
            </a:endParaRPr>
          </a:p>
          <a:p>
            <a:pPr indent="-336550" lvl="0" marL="457200" rtl="0" algn="l">
              <a:spcBef>
                <a:spcPts val="1000"/>
              </a:spcBef>
              <a:spcAft>
                <a:spcPts val="0"/>
              </a:spcAft>
              <a:buClr>
                <a:schemeClr val="dk1"/>
              </a:buClr>
              <a:buSzPts val="1700"/>
              <a:buAutoNum type="arabicPeriod"/>
            </a:pPr>
            <a:r>
              <a:rPr lang="en-GB" sz="1700">
                <a:solidFill>
                  <a:schemeClr val="dk1"/>
                </a:solidFill>
              </a:rPr>
              <a:t>Write down all the smaller tasks required to complete it, from the very start to the end</a:t>
            </a:r>
            <a:endParaRPr sz="1700">
              <a:solidFill>
                <a:schemeClr val="dk1"/>
              </a:solidFill>
            </a:endParaRPr>
          </a:p>
          <a:p>
            <a:pPr indent="-336550" lvl="0" marL="457200" rtl="0" algn="l">
              <a:spcBef>
                <a:spcPts val="1000"/>
              </a:spcBef>
              <a:spcAft>
                <a:spcPts val="0"/>
              </a:spcAft>
              <a:buClr>
                <a:schemeClr val="dk1"/>
              </a:buClr>
              <a:buSzPts val="1700"/>
              <a:buAutoNum type="arabicPeriod"/>
            </a:pPr>
            <a:r>
              <a:rPr b="1" lang="en-GB" sz="1700">
                <a:solidFill>
                  <a:schemeClr val="dk1"/>
                </a:solidFill>
              </a:rPr>
              <a:t>Based on your own experiences and knowledge, </a:t>
            </a:r>
            <a:r>
              <a:rPr lang="en-GB" sz="1700">
                <a:solidFill>
                  <a:schemeClr val="dk1"/>
                </a:solidFill>
              </a:rPr>
              <a:t>write down</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What barriers you expect </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What impact they would have</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When they occur</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Why they occur</a:t>
            </a:r>
            <a:endParaRPr sz="1700">
              <a:solidFill>
                <a:schemeClr val="dk1"/>
              </a:solidFill>
            </a:endParaRPr>
          </a:p>
          <a:p>
            <a:pPr indent="-336550" lvl="1" marL="914400" rtl="0" algn="l">
              <a:spcBef>
                <a:spcPts val="1000"/>
              </a:spcBef>
              <a:spcAft>
                <a:spcPts val="1000"/>
              </a:spcAft>
              <a:buClr>
                <a:schemeClr val="dk1"/>
              </a:buClr>
              <a:buSzPts val="1700"/>
              <a:buAutoNum type="alphaLcPeriod"/>
            </a:pPr>
            <a:r>
              <a:rPr lang="en-GB" sz="1700">
                <a:solidFill>
                  <a:schemeClr val="dk1"/>
                </a:solidFill>
              </a:rPr>
              <a:t>How they might be resolved</a:t>
            </a:r>
            <a:endParaRPr sz="1700">
              <a:solidFill>
                <a:schemeClr val="dk1"/>
              </a:solidFill>
            </a:endParaRPr>
          </a:p>
        </p:txBody>
      </p:sp>
      <p:sp>
        <p:nvSpPr>
          <p:cNvPr id="336" name="Google Shape;336;p45"/>
          <p:cNvSpPr txBox="1"/>
          <p:nvPr/>
        </p:nvSpPr>
        <p:spPr>
          <a:xfrm>
            <a:off x="110400" y="0"/>
            <a:ext cx="43389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b="1" lang="en-GB" sz="2500">
                <a:solidFill>
                  <a:schemeClr val="dk1"/>
                </a:solidFill>
              </a:rPr>
              <a:t>Setup</a:t>
            </a:r>
            <a:endParaRPr b="1" sz="2500">
              <a:solidFill>
                <a:schemeClr val="dk1"/>
              </a:solidFill>
            </a:endParaRPr>
          </a:p>
          <a:p>
            <a:pPr indent="0" lvl="0" marL="0" rtl="0" algn="l">
              <a:spcBef>
                <a:spcPts val="0"/>
              </a:spcBef>
              <a:spcAft>
                <a:spcPts val="0"/>
              </a:spcAft>
              <a:buClr>
                <a:schemeClr val="dk1"/>
              </a:buClr>
              <a:buSzPts val="1400"/>
              <a:buFont typeface="Arial"/>
              <a:buNone/>
            </a:pPr>
            <a:r>
              <a:t/>
            </a:r>
            <a:endParaRPr b="1" sz="2100">
              <a:solidFill>
                <a:schemeClr val="dk1"/>
              </a:solidFill>
            </a:endParaRPr>
          </a:p>
          <a:p>
            <a:pPr indent="-361950" lvl="0" marL="457200" rtl="0" algn="l">
              <a:spcBef>
                <a:spcPts val="0"/>
              </a:spcBef>
              <a:spcAft>
                <a:spcPts val="0"/>
              </a:spcAft>
              <a:buClr>
                <a:schemeClr val="dk1"/>
              </a:buClr>
              <a:buSzPts val="2100"/>
              <a:buAutoNum type="arabicPeriod"/>
            </a:pPr>
            <a:r>
              <a:rPr lang="en-GB" sz="2100">
                <a:solidFill>
                  <a:schemeClr val="dk1"/>
                </a:solidFill>
              </a:rPr>
              <a:t>Ask participants to form into groups of 2 or 3 people. </a:t>
            </a:r>
            <a:endParaRPr sz="2100">
              <a:solidFill>
                <a:schemeClr val="dk1"/>
              </a:solidFill>
            </a:endParaRPr>
          </a:p>
          <a:p>
            <a:pPr indent="-361950" lvl="0" marL="457200" rtl="0" algn="l">
              <a:spcBef>
                <a:spcPts val="1000"/>
              </a:spcBef>
              <a:spcAft>
                <a:spcPts val="0"/>
              </a:spcAft>
              <a:buClr>
                <a:schemeClr val="dk1"/>
              </a:buClr>
              <a:buSzPts val="2100"/>
              <a:buAutoNum type="arabicPeriod"/>
            </a:pPr>
            <a:r>
              <a:rPr lang="en-GB" sz="2100">
                <a:solidFill>
                  <a:schemeClr val="dk1"/>
                </a:solidFill>
              </a:rPr>
              <a:t>Designate half the groups as type 1 and half as type 2. </a:t>
            </a:r>
            <a:endParaRPr sz="2100">
              <a:solidFill>
                <a:schemeClr val="dk1"/>
              </a:solidFill>
            </a:endParaRPr>
          </a:p>
          <a:p>
            <a:pPr indent="-361950" lvl="0" marL="457200" rtl="0" algn="l">
              <a:spcBef>
                <a:spcPts val="1000"/>
              </a:spcBef>
              <a:spcAft>
                <a:spcPts val="0"/>
              </a:spcAft>
              <a:buClr>
                <a:schemeClr val="dk1"/>
              </a:buClr>
              <a:buSzPts val="2100"/>
              <a:buAutoNum type="arabicPeriod"/>
            </a:pPr>
            <a:r>
              <a:rPr lang="en-GB" sz="2100">
                <a:solidFill>
                  <a:schemeClr val="dk1"/>
                </a:solidFill>
              </a:rPr>
              <a:t>Give the type 1 groups the barrier cards </a:t>
            </a:r>
            <a:r>
              <a:rPr b="1" lang="en-GB" sz="2100">
                <a:solidFill>
                  <a:schemeClr val="dk1"/>
                </a:solidFill>
              </a:rPr>
              <a:t>without</a:t>
            </a:r>
            <a:r>
              <a:rPr lang="en-GB" sz="2100">
                <a:solidFill>
                  <a:schemeClr val="dk1"/>
                </a:solidFill>
              </a:rPr>
              <a:t> prompts.</a:t>
            </a:r>
            <a:endParaRPr sz="2100">
              <a:solidFill>
                <a:schemeClr val="dk1"/>
              </a:solidFill>
            </a:endParaRPr>
          </a:p>
          <a:p>
            <a:pPr indent="-361950" lvl="0" marL="457200" rtl="0" algn="l">
              <a:spcBef>
                <a:spcPts val="1000"/>
              </a:spcBef>
              <a:spcAft>
                <a:spcPts val="1000"/>
              </a:spcAft>
              <a:buClr>
                <a:schemeClr val="dk1"/>
              </a:buClr>
              <a:buSzPts val="2100"/>
              <a:buAutoNum type="arabicPeriod"/>
            </a:pPr>
            <a:r>
              <a:rPr lang="en-GB" sz="2100">
                <a:solidFill>
                  <a:schemeClr val="dk1"/>
                </a:solidFill>
              </a:rPr>
              <a:t>Give the type 2 groups the barrier cards </a:t>
            </a:r>
            <a:r>
              <a:rPr b="1" lang="en-GB" sz="2100">
                <a:solidFill>
                  <a:schemeClr val="dk1"/>
                </a:solidFill>
              </a:rPr>
              <a:t>with </a:t>
            </a:r>
            <a:r>
              <a:rPr lang="en-GB" sz="2100">
                <a:solidFill>
                  <a:schemeClr val="dk1"/>
                </a:solidFill>
              </a:rPr>
              <a:t>prompts.</a:t>
            </a:r>
            <a:endParaRPr sz="2100"/>
          </a:p>
        </p:txBody>
      </p:sp>
      <p:cxnSp>
        <p:nvCxnSpPr>
          <p:cNvPr id="337" name="Google Shape;337;p45"/>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nvSpPr>
        <p:spPr>
          <a:xfrm>
            <a:off x="4802475" y="150"/>
            <a:ext cx="40890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GB" sz="2400">
                <a:solidFill>
                  <a:schemeClr val="dk1"/>
                </a:solidFill>
              </a:rPr>
              <a:t>Activity - review</a:t>
            </a:r>
            <a:br>
              <a:rPr b="1" lang="en-GB" sz="2400">
                <a:solidFill>
                  <a:schemeClr val="dk1"/>
                </a:solidFill>
              </a:rPr>
            </a:br>
            <a:r>
              <a:rPr lang="en-GB" sz="1900">
                <a:solidFill>
                  <a:schemeClr val="dk1"/>
                </a:solidFill>
              </a:rPr>
              <a:t>All groups together</a:t>
            </a:r>
            <a:br>
              <a:rPr b="1" lang="en-GB" sz="2400">
                <a:solidFill>
                  <a:schemeClr val="dk1"/>
                </a:solidFill>
              </a:rPr>
            </a:br>
            <a:endParaRPr b="1" i="0" sz="21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chemeClr val="dk1"/>
              </a:buClr>
              <a:buSzPts val="1600"/>
              <a:buFont typeface="Arial"/>
              <a:buChar char="●"/>
            </a:pPr>
            <a:r>
              <a:rPr lang="en-GB" sz="1600">
                <a:solidFill>
                  <a:schemeClr val="dk1"/>
                </a:solidFill>
              </a:rPr>
              <a:t>Ask</a:t>
            </a:r>
            <a:r>
              <a:rPr b="0" i="0" lang="en-GB" sz="1600" u="none" cap="none" strike="noStrike">
                <a:solidFill>
                  <a:schemeClr val="dk1"/>
                </a:solidFill>
                <a:latin typeface="Arial"/>
                <a:ea typeface="Arial"/>
                <a:cs typeface="Arial"/>
                <a:sym typeface="Arial"/>
              </a:rPr>
              <a:t> type 1 g</a:t>
            </a:r>
            <a:r>
              <a:rPr lang="en-GB" sz="1600">
                <a:solidFill>
                  <a:schemeClr val="dk1"/>
                </a:solidFill>
              </a:rPr>
              <a:t>roups</a:t>
            </a:r>
            <a:r>
              <a:rPr b="0" i="0" lang="en-GB" sz="1600" u="none" cap="none" strike="noStrike">
                <a:solidFill>
                  <a:schemeClr val="dk1"/>
                </a:solidFill>
                <a:latin typeface="Arial"/>
                <a:ea typeface="Arial"/>
                <a:cs typeface="Arial"/>
                <a:sym typeface="Arial"/>
              </a:rPr>
              <a:t> to share the barriers they identified.</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1000"/>
              </a:spcBef>
              <a:spcAft>
                <a:spcPts val="0"/>
              </a:spcAft>
              <a:buClr>
                <a:schemeClr val="dk1"/>
              </a:buClr>
              <a:buSzPts val="1600"/>
              <a:buChar char="●"/>
            </a:pPr>
            <a:r>
              <a:rPr lang="en-GB" sz="1600">
                <a:solidFill>
                  <a:schemeClr val="dk1"/>
                </a:solidFill>
              </a:rPr>
              <a:t>Ask type 2 groups to share the barriers they identified. </a:t>
            </a:r>
            <a:endParaRPr sz="1600">
              <a:solidFill>
                <a:schemeClr val="dk1"/>
              </a:solidFill>
            </a:endParaRPr>
          </a:p>
          <a:p>
            <a:pPr indent="-330200" lvl="0" marL="457200" marR="0" rtl="0" algn="l">
              <a:lnSpc>
                <a:spcPct val="100000"/>
              </a:lnSpc>
              <a:spcBef>
                <a:spcPts val="1000"/>
              </a:spcBef>
              <a:spcAft>
                <a:spcPts val="0"/>
              </a:spcAft>
              <a:buClr>
                <a:schemeClr val="dk1"/>
              </a:buClr>
              <a:buSzPts val="1600"/>
              <a:buChar char="●"/>
            </a:pPr>
            <a:r>
              <a:rPr lang="en-GB" sz="1600">
                <a:solidFill>
                  <a:schemeClr val="dk1"/>
                </a:solidFill>
              </a:rPr>
              <a:t>Compare the range of </a:t>
            </a:r>
            <a:r>
              <a:rPr b="0" i="0" lang="en-GB" sz="1600" u="none" cap="none" strike="noStrike">
                <a:solidFill>
                  <a:schemeClr val="dk1"/>
                </a:solidFill>
                <a:latin typeface="Arial"/>
                <a:ea typeface="Arial"/>
                <a:cs typeface="Arial"/>
                <a:sym typeface="Arial"/>
              </a:rPr>
              <a:t>barriers</a:t>
            </a:r>
            <a:r>
              <a:rPr lang="en-GB" sz="1600">
                <a:solidFill>
                  <a:schemeClr val="dk1"/>
                </a:solidFill>
              </a:rPr>
              <a:t> from each group and d</a:t>
            </a:r>
            <a:r>
              <a:rPr b="0" i="0" lang="en-GB" sz="1600" u="none" cap="none" strike="noStrike">
                <a:solidFill>
                  <a:schemeClr val="dk1"/>
                </a:solidFill>
                <a:latin typeface="Arial"/>
                <a:ea typeface="Arial"/>
                <a:cs typeface="Arial"/>
                <a:sym typeface="Arial"/>
              </a:rPr>
              <a:t>iscuss </a:t>
            </a:r>
            <a:r>
              <a:rPr lang="en-GB" sz="1600">
                <a:solidFill>
                  <a:schemeClr val="dk1"/>
                </a:solidFill>
              </a:rPr>
              <a:t>any</a:t>
            </a:r>
            <a:r>
              <a:rPr b="0" i="0" lang="en-GB" sz="1600" u="none" cap="none" strike="noStrike">
                <a:solidFill>
                  <a:schemeClr val="dk1"/>
                </a:solidFill>
                <a:latin typeface="Arial"/>
                <a:ea typeface="Arial"/>
                <a:cs typeface="Arial"/>
                <a:sym typeface="Arial"/>
              </a:rPr>
              <a:t> differences.</a:t>
            </a: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1000"/>
              </a:spcBef>
              <a:spcAft>
                <a:spcPts val="1000"/>
              </a:spcAft>
              <a:buClr>
                <a:schemeClr val="dk1"/>
              </a:buClr>
              <a:buSzPts val="1600"/>
              <a:buFont typeface="Arial"/>
              <a:buChar char="●"/>
            </a:pPr>
            <a:r>
              <a:rPr lang="en-GB" sz="1600">
                <a:solidFill>
                  <a:schemeClr val="dk1"/>
                </a:solidFill>
              </a:rPr>
              <a:t>Discuss the value from identifying</a:t>
            </a:r>
            <a:r>
              <a:rPr b="0" i="0" lang="en-GB" sz="1600" u="none" cap="none" strike="noStrike">
                <a:solidFill>
                  <a:schemeClr val="dk1"/>
                </a:solidFill>
                <a:latin typeface="Arial"/>
                <a:ea typeface="Arial"/>
                <a:cs typeface="Arial"/>
                <a:sym typeface="Arial"/>
              </a:rPr>
              <a:t> broader barriers</a:t>
            </a:r>
            <a:r>
              <a:rPr lang="en-GB" sz="1600">
                <a:solidFill>
                  <a:schemeClr val="dk1"/>
                </a:solidFill>
              </a:rPr>
              <a:t>, including the ability to carry out higher</a:t>
            </a:r>
            <a:r>
              <a:rPr b="0" i="0" lang="en-GB" sz="1600" u="none" cap="none" strike="noStrike">
                <a:solidFill>
                  <a:schemeClr val="dk1"/>
                </a:solidFill>
                <a:latin typeface="Arial"/>
                <a:ea typeface="Arial"/>
                <a:cs typeface="Arial"/>
                <a:sym typeface="Arial"/>
              </a:rPr>
              <a:t> quality research and </a:t>
            </a:r>
            <a:r>
              <a:rPr lang="en-GB" sz="1600">
                <a:solidFill>
                  <a:schemeClr val="dk1"/>
                </a:solidFill>
              </a:rPr>
              <a:t>deliver </a:t>
            </a:r>
            <a:r>
              <a:rPr b="0" i="0" lang="en-GB" sz="1600" u="none" cap="none" strike="noStrike">
                <a:solidFill>
                  <a:schemeClr val="dk1"/>
                </a:solidFill>
                <a:latin typeface="Arial"/>
                <a:ea typeface="Arial"/>
                <a:cs typeface="Arial"/>
                <a:sym typeface="Arial"/>
              </a:rPr>
              <a:t>out</a:t>
            </a:r>
            <a:r>
              <a:rPr lang="en-GB" sz="1600">
                <a:solidFill>
                  <a:schemeClr val="dk1"/>
                </a:solidFill>
              </a:rPr>
              <a:t>comes</a:t>
            </a:r>
            <a:r>
              <a:rPr b="0" i="0" lang="en-GB" sz="1600" u="none" cap="none" strike="noStrike">
                <a:solidFill>
                  <a:schemeClr val="dk1"/>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cxnSp>
        <p:nvCxnSpPr>
          <p:cNvPr id="343" name="Google Shape;343;p46"/>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
        <p:nvSpPr>
          <p:cNvPr id="344" name="Google Shape;344;p46"/>
          <p:cNvSpPr txBox="1"/>
          <p:nvPr/>
        </p:nvSpPr>
        <p:spPr>
          <a:xfrm>
            <a:off x="24249" y="150"/>
            <a:ext cx="4524600" cy="514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b="1" lang="en-GB" sz="2100">
                <a:solidFill>
                  <a:schemeClr val="dk1"/>
                </a:solidFill>
              </a:rPr>
              <a:t>Activity - identifying barriers</a:t>
            </a:r>
            <a:br>
              <a:rPr b="1" lang="en-GB" sz="2100">
                <a:solidFill>
                  <a:schemeClr val="dk1"/>
                </a:solidFill>
              </a:rPr>
            </a:br>
            <a:r>
              <a:rPr lang="en-GB" sz="1700">
                <a:solidFill>
                  <a:schemeClr val="dk1"/>
                </a:solidFill>
              </a:rPr>
              <a:t>Type 2 groups</a:t>
            </a:r>
            <a:endParaRPr sz="1700">
              <a:solidFill>
                <a:schemeClr val="dk1"/>
              </a:solidFill>
            </a:endParaRPr>
          </a:p>
          <a:p>
            <a:pPr indent="0" lvl="0" marL="0" rtl="0" algn="ctr">
              <a:spcBef>
                <a:spcPts val="0"/>
              </a:spcBef>
              <a:spcAft>
                <a:spcPts val="0"/>
              </a:spcAft>
              <a:buClr>
                <a:schemeClr val="dk1"/>
              </a:buClr>
              <a:buSzPts val="1400"/>
              <a:buFont typeface="Arial"/>
              <a:buNone/>
            </a:pPr>
            <a:r>
              <a:t/>
            </a:r>
            <a:endParaRPr b="1"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Choose a task, service or user journey </a:t>
            </a:r>
            <a:endParaRPr sz="1700">
              <a:solidFill>
                <a:schemeClr val="dk1"/>
              </a:solidFill>
            </a:endParaRPr>
          </a:p>
          <a:p>
            <a:pPr indent="-336550" lvl="0" marL="457200" rtl="0" algn="l">
              <a:spcBef>
                <a:spcPts val="1000"/>
              </a:spcBef>
              <a:spcAft>
                <a:spcPts val="0"/>
              </a:spcAft>
              <a:buClr>
                <a:schemeClr val="dk1"/>
              </a:buClr>
              <a:buSzPts val="1700"/>
              <a:buAutoNum type="arabicPeriod"/>
            </a:pPr>
            <a:r>
              <a:rPr lang="en-GB" sz="1700">
                <a:solidFill>
                  <a:schemeClr val="dk1"/>
                </a:solidFill>
              </a:rPr>
              <a:t>Write down all the smaller tasks required to complete it, from the very start to the end</a:t>
            </a:r>
            <a:endParaRPr sz="1700">
              <a:solidFill>
                <a:schemeClr val="dk1"/>
              </a:solidFill>
            </a:endParaRPr>
          </a:p>
          <a:p>
            <a:pPr indent="-336550" lvl="0" marL="457200" rtl="0" algn="l">
              <a:spcBef>
                <a:spcPts val="1000"/>
              </a:spcBef>
              <a:spcAft>
                <a:spcPts val="0"/>
              </a:spcAft>
              <a:buClr>
                <a:schemeClr val="dk1"/>
              </a:buClr>
              <a:buSzPts val="1700"/>
              <a:buAutoNum type="arabicPeriod"/>
            </a:pPr>
            <a:r>
              <a:rPr b="1" lang="en-GB" sz="1700">
                <a:solidFill>
                  <a:schemeClr val="dk1"/>
                </a:solidFill>
              </a:rPr>
              <a:t>Using the universal barriers cards and prompts, </a:t>
            </a:r>
            <a:r>
              <a:rPr lang="en-GB" sz="1700">
                <a:solidFill>
                  <a:schemeClr val="dk1"/>
                </a:solidFill>
              </a:rPr>
              <a:t>write down</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What barriers you expect </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What impact they would have</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When they occur</a:t>
            </a:r>
            <a:endParaRPr sz="1700">
              <a:solidFill>
                <a:schemeClr val="dk1"/>
              </a:solidFill>
            </a:endParaRPr>
          </a:p>
          <a:p>
            <a:pPr indent="-336550" lvl="1" marL="914400" rtl="0" algn="l">
              <a:spcBef>
                <a:spcPts val="1000"/>
              </a:spcBef>
              <a:spcAft>
                <a:spcPts val="0"/>
              </a:spcAft>
              <a:buClr>
                <a:schemeClr val="dk1"/>
              </a:buClr>
              <a:buSzPts val="1700"/>
              <a:buAutoNum type="alphaLcPeriod"/>
            </a:pPr>
            <a:r>
              <a:rPr lang="en-GB" sz="1700">
                <a:solidFill>
                  <a:schemeClr val="dk1"/>
                </a:solidFill>
              </a:rPr>
              <a:t>Why they occur</a:t>
            </a:r>
            <a:endParaRPr sz="1700">
              <a:solidFill>
                <a:schemeClr val="dk1"/>
              </a:solidFill>
            </a:endParaRPr>
          </a:p>
          <a:p>
            <a:pPr indent="-336550" lvl="1" marL="914400" rtl="0" algn="l">
              <a:spcBef>
                <a:spcPts val="1000"/>
              </a:spcBef>
              <a:spcAft>
                <a:spcPts val="1000"/>
              </a:spcAft>
              <a:buClr>
                <a:schemeClr val="dk1"/>
              </a:buClr>
              <a:buSzPts val="1700"/>
              <a:buAutoNum type="alphaLcPeriod"/>
            </a:pPr>
            <a:r>
              <a:rPr lang="en-GB" sz="1700">
                <a:solidFill>
                  <a:schemeClr val="dk1"/>
                </a:solidFill>
              </a:rPr>
              <a:t>How they might be resolved</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nvSpPr>
        <p:spPr>
          <a:xfrm>
            <a:off x="237850" y="207675"/>
            <a:ext cx="38964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Trust 	</a:t>
            </a:r>
            <a:endParaRPr b="0" i="0" sz="3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25" name="Google Shape;125;p27"/>
          <p:cNvSpPr txBox="1"/>
          <p:nvPr/>
        </p:nvSpPr>
        <p:spPr>
          <a:xfrm>
            <a:off x="4653236" y="170175"/>
            <a:ext cx="35229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Access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7"/>
          <p:cNvSpPr txBox="1"/>
          <p:nvPr/>
        </p:nvSpPr>
        <p:spPr>
          <a:xfrm>
            <a:off x="292383" y="800050"/>
            <a:ext cx="4115700" cy="391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rPr>
              <a:t>e.g </a:t>
            </a:r>
            <a:r>
              <a:rPr b="0" i="0" lang="en-GB" sz="1200" u="none" cap="none" strike="noStrike">
                <a:solidFill>
                  <a:schemeClr val="dk1"/>
                </a:solidFill>
                <a:highlight>
                  <a:schemeClr val="lt1"/>
                </a:highlight>
                <a:latin typeface="Arial"/>
                <a:ea typeface="Arial"/>
                <a:cs typeface="Arial"/>
                <a:sym typeface="Arial"/>
              </a:rPr>
              <a:t>If someone does not trust the people, organisations, devices or technologies they are being required to interact with then they are more likely to be excluded.</a:t>
            </a:r>
            <a:r>
              <a:rPr b="0" i="0" lang="en-GB" sz="1200" u="none" cap="none" strike="noStrike">
                <a:solidFill>
                  <a:srgbClr val="242424"/>
                </a:solidFill>
                <a:highlight>
                  <a:schemeClr val="lt1"/>
                </a:highlight>
                <a:latin typeface="Arial"/>
                <a:ea typeface="Arial"/>
                <a:cs typeface="Arial"/>
                <a:sym typeface="Arial"/>
              </a:rPr>
              <a:t>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200">
              <a:solidFill>
                <a:schemeClr val="dk1"/>
              </a:solidFil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c</a:t>
            </a:r>
            <a:r>
              <a:rPr i="0" lang="en-GB" sz="1200" u="none" cap="none" strike="noStrike">
                <a:solidFill>
                  <a:schemeClr val="dk1"/>
                </a:solidFill>
              </a:rPr>
              <a:t>onfidence,</a:t>
            </a:r>
            <a:r>
              <a:rPr lang="en-GB" sz="1200">
                <a:solidFill>
                  <a:schemeClr val="dk1"/>
                </a:solidFill>
              </a:rPr>
              <a:t>e</a:t>
            </a:r>
            <a:r>
              <a:rPr i="0" lang="en-GB" sz="1200" u="none" cap="none" strike="noStrike">
                <a:solidFill>
                  <a:schemeClr val="dk1"/>
                </a:solidFill>
              </a:rPr>
              <a:t>nthusiasm </a:t>
            </a:r>
            <a:endParaRPr i="0" sz="1200" u="none" cap="none" strike="noStrike">
              <a:solidFill>
                <a:srgbClr val="000000"/>
              </a:solidFill>
            </a:endParaRPr>
          </a:p>
        </p:txBody>
      </p:sp>
      <p:grpSp>
        <p:nvGrpSpPr>
          <p:cNvPr id="127" name="Google Shape;127;p27"/>
          <p:cNvGrpSpPr/>
          <p:nvPr/>
        </p:nvGrpSpPr>
        <p:grpSpPr>
          <a:xfrm>
            <a:off x="350215" y="4688893"/>
            <a:ext cx="2239109" cy="357381"/>
            <a:chOff x="4566300" y="2899167"/>
            <a:chExt cx="2239109" cy="305271"/>
          </a:xfrm>
        </p:grpSpPr>
        <p:sp>
          <p:nvSpPr>
            <p:cNvPr id="128" name="Google Shape;128;p27"/>
            <p:cNvSpPr/>
            <p:nvPr/>
          </p:nvSpPr>
          <p:spPr>
            <a:xfrm>
              <a:off x="5848709" y="2899167"/>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Arial"/>
                  <a:ea typeface="Arial"/>
                  <a:cs typeface="Arial"/>
                  <a:sym typeface="Arial"/>
                </a:rPr>
                <a:t>Motivation</a:t>
              </a:r>
              <a:endParaRPr b="1" i="0" sz="1100" u="none" cap="none" strike="noStrike">
                <a:solidFill>
                  <a:srgbClr val="FFFFFF"/>
                </a:solidFill>
                <a:latin typeface="Arial"/>
                <a:ea typeface="Arial"/>
                <a:cs typeface="Arial"/>
                <a:sym typeface="Arial"/>
              </a:endParaRPr>
            </a:p>
          </p:txBody>
        </p:sp>
        <p:sp>
          <p:nvSpPr>
            <p:cNvPr id="129" name="Google Shape;129;p27"/>
            <p:cNvSpPr/>
            <p:nvPr/>
          </p:nvSpPr>
          <p:spPr>
            <a:xfrm>
              <a:off x="4566300" y="2909238"/>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434343"/>
                  </a:solidFill>
                  <a:latin typeface="Arial"/>
                  <a:ea typeface="Arial"/>
                  <a:cs typeface="Arial"/>
                  <a:sym typeface="Arial"/>
                </a:rPr>
                <a:t>COM-B model</a:t>
              </a:r>
              <a:endParaRPr b="1" i="0" sz="1100" u="none" cap="none" strike="noStrike">
                <a:solidFill>
                  <a:srgbClr val="434343"/>
                </a:solidFill>
                <a:latin typeface="Arial"/>
                <a:ea typeface="Arial"/>
                <a:cs typeface="Arial"/>
                <a:sym typeface="Arial"/>
              </a:endParaRPr>
            </a:p>
          </p:txBody>
        </p:sp>
      </p:grpSp>
      <p:pic>
        <p:nvPicPr>
          <p:cNvPr id="130" name="Google Shape;130;p27"/>
          <p:cNvPicPr preferRelativeResize="0"/>
          <p:nvPr/>
        </p:nvPicPr>
        <p:blipFill rotWithShape="1">
          <a:blip r:embed="rId3">
            <a:alphaModFix/>
          </a:blip>
          <a:srcRect b="0" l="0" r="0" t="0"/>
          <a:stretch/>
        </p:blipFill>
        <p:spPr>
          <a:xfrm>
            <a:off x="1321300" y="1829987"/>
            <a:ext cx="1479400" cy="2159926"/>
          </a:xfrm>
          <a:prstGeom prst="rect">
            <a:avLst/>
          </a:prstGeom>
          <a:noFill/>
          <a:ln>
            <a:noFill/>
          </a:ln>
        </p:spPr>
      </p:pic>
      <p:pic>
        <p:nvPicPr>
          <p:cNvPr id="131" name="Google Shape;131;p27"/>
          <p:cNvPicPr preferRelativeResize="0"/>
          <p:nvPr/>
        </p:nvPicPr>
        <p:blipFill rotWithShape="1">
          <a:blip r:embed="rId4">
            <a:alphaModFix/>
          </a:blip>
          <a:srcRect b="1677" l="0" r="0" t="3498"/>
          <a:stretch/>
        </p:blipFill>
        <p:spPr>
          <a:xfrm>
            <a:off x="5665875" y="1353963"/>
            <a:ext cx="2010375" cy="2654775"/>
          </a:xfrm>
          <a:prstGeom prst="rect">
            <a:avLst/>
          </a:prstGeom>
          <a:noFill/>
          <a:ln>
            <a:noFill/>
          </a:ln>
        </p:spPr>
      </p:pic>
      <p:cxnSp>
        <p:nvCxnSpPr>
          <p:cNvPr id="132" name="Google Shape;132;p27"/>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
        <p:nvSpPr>
          <p:cNvPr id="133" name="Google Shape;133;p27"/>
          <p:cNvSpPr txBox="1"/>
          <p:nvPr/>
        </p:nvSpPr>
        <p:spPr>
          <a:xfrm>
            <a:off x="4640080" y="723850"/>
            <a:ext cx="4326600" cy="4051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lang="en-GB" sz="1200">
                <a:solidFill>
                  <a:schemeClr val="dk1"/>
                </a:solidFill>
                <a:highlight>
                  <a:schemeClr val="lt1"/>
                </a:highlight>
              </a:rPr>
              <a:t>e</a:t>
            </a:r>
            <a:r>
              <a:rPr lang="en-GB" sz="1200">
                <a:solidFill>
                  <a:schemeClr val="dk1"/>
                </a:solidFill>
                <a:highlight>
                  <a:schemeClr val="lt1"/>
                </a:highlight>
              </a:rPr>
              <a:t>.g. </a:t>
            </a:r>
            <a:r>
              <a:rPr b="0" i="0" lang="en-GB" sz="1200" u="none" cap="none" strike="noStrike">
                <a:solidFill>
                  <a:schemeClr val="dk1"/>
                </a:solidFill>
                <a:highlight>
                  <a:schemeClr val="lt1"/>
                </a:highlight>
                <a:latin typeface="Arial"/>
                <a:ea typeface="Arial"/>
                <a:cs typeface="Arial"/>
                <a:sym typeface="Arial"/>
              </a:rPr>
              <a:t>If people do not know about or cannot find something, for example, an opportunity, an office, or support, then they are excluded from it.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a:t>
            </a:r>
            <a:r>
              <a:rPr i="0" lang="en-GB" sz="1200" u="none" cap="none" strike="noStrike">
                <a:solidFill>
                  <a:schemeClr val="dk1"/>
                </a:solidFill>
              </a:rPr>
              <a:t>finance, time, interface skills, trust and enthusiasm</a:t>
            </a:r>
            <a:endParaRPr b="0" i="0" sz="1400" u="none" cap="none" strike="noStrike">
              <a:solidFill>
                <a:srgbClr val="000000"/>
              </a:solidFill>
              <a:latin typeface="Arial"/>
              <a:ea typeface="Arial"/>
              <a:cs typeface="Arial"/>
              <a:sym typeface="Arial"/>
            </a:endParaRPr>
          </a:p>
        </p:txBody>
      </p:sp>
      <p:grpSp>
        <p:nvGrpSpPr>
          <p:cNvPr id="134" name="Google Shape;134;p27"/>
          <p:cNvGrpSpPr/>
          <p:nvPr/>
        </p:nvGrpSpPr>
        <p:grpSpPr>
          <a:xfrm>
            <a:off x="4748598" y="4692170"/>
            <a:ext cx="2385861" cy="354092"/>
            <a:chOff x="4534463" y="2968030"/>
            <a:chExt cx="2385861" cy="302461"/>
          </a:xfrm>
        </p:grpSpPr>
        <p:sp>
          <p:nvSpPr>
            <p:cNvPr id="135" name="Google Shape;135;p27"/>
            <p:cNvSpPr/>
            <p:nvPr/>
          </p:nvSpPr>
          <p:spPr>
            <a:xfrm>
              <a:off x="5848724" y="2968030"/>
              <a:ext cx="10716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Arial"/>
                  <a:ea typeface="Arial"/>
                  <a:cs typeface="Arial"/>
                  <a:sym typeface="Arial"/>
                </a:rPr>
                <a:t>Opportunity</a:t>
              </a:r>
              <a:endParaRPr b="1" i="0" sz="1100" u="none" cap="none" strike="noStrike">
                <a:solidFill>
                  <a:srgbClr val="FFFFFF"/>
                </a:solidFill>
                <a:latin typeface="Arial"/>
                <a:ea typeface="Arial"/>
                <a:cs typeface="Arial"/>
                <a:sym typeface="Arial"/>
              </a:endParaRPr>
            </a:p>
          </p:txBody>
        </p:sp>
        <p:sp>
          <p:nvSpPr>
            <p:cNvPr id="136" name="Google Shape;136;p27"/>
            <p:cNvSpPr/>
            <p:nvPr/>
          </p:nvSpPr>
          <p:spPr>
            <a:xfrm>
              <a:off x="4534463" y="297529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434343"/>
                  </a:solidFill>
                  <a:latin typeface="Arial"/>
                  <a:ea typeface="Arial"/>
                  <a:cs typeface="Arial"/>
                  <a:sym typeface="Arial"/>
                </a:rPr>
                <a:t>COM-B model</a:t>
              </a:r>
              <a:endParaRPr b="1" i="0" sz="1100" u="none" cap="none" strike="noStrike">
                <a:solidFill>
                  <a:srgbClr val="434343"/>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nvSpPr>
        <p:spPr>
          <a:xfrm>
            <a:off x="240675" y="179600"/>
            <a:ext cx="39546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Enthusiasm</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a:t>
            </a:r>
            <a:r>
              <a:rPr lang="en-GB" sz="1200">
                <a:solidFill>
                  <a:srgbClr val="242424"/>
                </a:solidFill>
                <a:highlight>
                  <a:schemeClr val="lt1"/>
                </a:highlight>
              </a:rPr>
              <a:t>.g. </a:t>
            </a:r>
            <a:r>
              <a:rPr b="0" i="0" lang="en-GB" sz="1200" u="none" cap="none" strike="noStrike">
                <a:solidFill>
                  <a:srgbClr val="242424"/>
                </a:solidFill>
                <a:highlight>
                  <a:schemeClr val="lt1"/>
                </a:highlight>
                <a:latin typeface="Arial"/>
                <a:ea typeface="Arial"/>
                <a:cs typeface="Arial"/>
                <a:sym typeface="Arial"/>
              </a:rPr>
              <a:t>If someone is not motivated to do something then they are unlikely to do it, and will be excluded. For example, responding to communications, filling out a complex form, attending an appointment or following advice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a:t>
            </a:r>
            <a:r>
              <a:rPr lang="en-GB" sz="1200"/>
              <a:t> t</a:t>
            </a:r>
            <a:r>
              <a:rPr b="0" i="0" lang="en-GB" sz="1200" u="none" cap="none" strike="noStrike">
                <a:solidFill>
                  <a:srgbClr val="000000"/>
                </a:solidFill>
                <a:latin typeface="Arial"/>
                <a:ea typeface="Arial"/>
                <a:cs typeface="Arial"/>
                <a:sym typeface="Arial"/>
              </a:rPr>
              <a:t>ime, self- confidence, trust, interface/interaction skills  </a:t>
            </a:r>
            <a:endParaRPr b="0" i="0" sz="1400" u="none" cap="none" strike="noStrike">
              <a:solidFill>
                <a:srgbClr val="000000"/>
              </a:solidFill>
              <a:latin typeface="Arial"/>
              <a:ea typeface="Arial"/>
              <a:cs typeface="Arial"/>
              <a:sym typeface="Arial"/>
            </a:endParaRPr>
          </a:p>
        </p:txBody>
      </p:sp>
      <p:cxnSp>
        <p:nvCxnSpPr>
          <p:cNvPr id="142" name="Google Shape;142;p28"/>
          <p:cNvCxnSpPr/>
          <p:nvPr/>
        </p:nvCxnSpPr>
        <p:spPr>
          <a:xfrm flipH="1">
            <a:off x="4559496" y="162075"/>
            <a:ext cx="5400" cy="4844400"/>
          </a:xfrm>
          <a:prstGeom prst="straightConnector1">
            <a:avLst/>
          </a:prstGeom>
          <a:noFill/>
          <a:ln cap="flat" cmpd="sng" w="9525">
            <a:solidFill>
              <a:schemeClr val="dk2"/>
            </a:solidFill>
            <a:prstDash val="solid"/>
            <a:round/>
            <a:headEnd len="sm" w="sm" type="none"/>
            <a:tailEnd len="sm" w="sm" type="none"/>
          </a:ln>
        </p:spPr>
      </p:cxnSp>
      <p:pic>
        <p:nvPicPr>
          <p:cNvPr id="143" name="Google Shape;143;p28"/>
          <p:cNvPicPr preferRelativeResize="0"/>
          <p:nvPr/>
        </p:nvPicPr>
        <p:blipFill rotWithShape="1">
          <a:blip r:embed="rId3">
            <a:alphaModFix/>
          </a:blip>
          <a:srcRect b="5186" l="0" r="0" t="3978"/>
          <a:stretch/>
        </p:blipFill>
        <p:spPr>
          <a:xfrm>
            <a:off x="683825" y="1639775"/>
            <a:ext cx="2714800" cy="2466074"/>
          </a:xfrm>
          <a:prstGeom prst="rect">
            <a:avLst/>
          </a:prstGeom>
          <a:noFill/>
          <a:ln>
            <a:noFill/>
          </a:ln>
        </p:spPr>
      </p:pic>
      <p:sp>
        <p:nvSpPr>
          <p:cNvPr id="144" name="Google Shape;144;p28"/>
          <p:cNvSpPr txBox="1"/>
          <p:nvPr/>
        </p:nvSpPr>
        <p:spPr>
          <a:xfrm>
            <a:off x="4630985" y="179600"/>
            <a:ext cx="42285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Time  </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a:t>
            </a:r>
            <a:r>
              <a:rPr lang="en-GB" sz="1200">
                <a:solidFill>
                  <a:srgbClr val="242424"/>
                </a:solidFill>
                <a:highlight>
                  <a:schemeClr val="lt1"/>
                </a:highlight>
              </a:rPr>
              <a:t>.g. </a:t>
            </a:r>
            <a:r>
              <a:rPr b="0" i="0" lang="en-GB" sz="1200" u="none" cap="none" strike="noStrike">
                <a:solidFill>
                  <a:srgbClr val="242424"/>
                </a:solidFill>
                <a:highlight>
                  <a:schemeClr val="lt1"/>
                </a:highlight>
                <a:latin typeface="Arial"/>
                <a:ea typeface="Arial"/>
                <a:cs typeface="Arial"/>
                <a:sym typeface="Arial"/>
              </a:rPr>
              <a:t>If someone lacks the time required to, for example, gather information, fill out forms, travel to a meeting, or wait on the phone, they may be excluded.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700"/>
              <a:buFont typeface="Arial"/>
              <a:buNone/>
            </a:pPr>
            <a:r>
              <a:t/>
            </a:r>
            <a:endParaRPr b="0" i="0" sz="7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e</a:t>
            </a:r>
            <a:r>
              <a:rPr b="0" i="0" lang="en-GB" sz="1200" u="none" cap="none" strike="noStrike">
                <a:solidFill>
                  <a:schemeClr val="dk1"/>
                </a:solidFill>
                <a:latin typeface="Arial"/>
                <a:ea typeface="Arial"/>
                <a:cs typeface="Arial"/>
                <a:sym typeface="Arial"/>
              </a:rPr>
              <a:t>nthusiasm, self-confidence</a:t>
            </a:r>
            <a:endParaRPr b="0" i="0" sz="1400" u="none" cap="none" strike="noStrike">
              <a:solidFill>
                <a:srgbClr val="000000"/>
              </a:solidFill>
              <a:latin typeface="Arial"/>
              <a:ea typeface="Arial"/>
              <a:cs typeface="Arial"/>
              <a:sym typeface="Arial"/>
            </a:endParaRPr>
          </a:p>
        </p:txBody>
      </p:sp>
      <p:grpSp>
        <p:nvGrpSpPr>
          <p:cNvPr id="145" name="Google Shape;145;p28"/>
          <p:cNvGrpSpPr/>
          <p:nvPr/>
        </p:nvGrpSpPr>
        <p:grpSpPr>
          <a:xfrm>
            <a:off x="4724182" y="4699850"/>
            <a:ext cx="2090576" cy="292912"/>
            <a:chOff x="5099700" y="2899164"/>
            <a:chExt cx="2090576" cy="250202"/>
          </a:xfrm>
        </p:grpSpPr>
        <p:sp>
          <p:nvSpPr>
            <p:cNvPr id="146" name="Google Shape;146;p28"/>
            <p:cNvSpPr/>
            <p:nvPr/>
          </p:nvSpPr>
          <p:spPr>
            <a:xfrm>
              <a:off x="6238676" y="2899166"/>
              <a:ext cx="951600" cy="250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147" name="Google Shape;147;p28"/>
            <p:cNvSpPr/>
            <p:nvPr/>
          </p:nvSpPr>
          <p:spPr>
            <a:xfrm>
              <a:off x="5099700" y="2899164"/>
              <a:ext cx="1081500" cy="250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148" name="Google Shape;148;p28"/>
          <p:cNvPicPr preferRelativeResize="0"/>
          <p:nvPr/>
        </p:nvPicPr>
        <p:blipFill rotWithShape="1">
          <a:blip r:embed="rId4">
            <a:alphaModFix/>
          </a:blip>
          <a:srcRect b="0" l="0" r="0" t="3119"/>
          <a:stretch/>
        </p:blipFill>
        <p:spPr>
          <a:xfrm>
            <a:off x="5471275" y="1481000"/>
            <a:ext cx="2364450" cy="2748751"/>
          </a:xfrm>
          <a:prstGeom prst="rect">
            <a:avLst/>
          </a:prstGeom>
          <a:noFill/>
          <a:ln>
            <a:noFill/>
          </a:ln>
        </p:spPr>
      </p:pic>
      <p:sp>
        <p:nvSpPr>
          <p:cNvPr id="149" name="Google Shape;149;p28"/>
          <p:cNvSpPr/>
          <p:nvPr/>
        </p:nvSpPr>
        <p:spPr>
          <a:xfrm>
            <a:off x="1518325" y="4688900"/>
            <a:ext cx="956700" cy="3177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FFFFFF"/>
                </a:solidFill>
                <a:latin typeface="Arial"/>
                <a:ea typeface="Arial"/>
                <a:cs typeface="Arial"/>
                <a:sym typeface="Arial"/>
              </a:rPr>
              <a:t>Motivation</a:t>
            </a:r>
            <a:endParaRPr b="1" i="0" sz="1100" u="none" cap="none" strike="noStrike">
              <a:solidFill>
                <a:srgbClr val="FFFFFF"/>
              </a:solidFill>
              <a:latin typeface="Arial"/>
              <a:ea typeface="Arial"/>
              <a:cs typeface="Arial"/>
              <a:sym typeface="Arial"/>
            </a:endParaRPr>
          </a:p>
        </p:txBody>
      </p:sp>
      <p:sp>
        <p:nvSpPr>
          <p:cNvPr id="150" name="Google Shape;150;p28"/>
          <p:cNvSpPr/>
          <p:nvPr/>
        </p:nvSpPr>
        <p:spPr>
          <a:xfrm>
            <a:off x="367027" y="4699894"/>
            <a:ext cx="1081500" cy="2928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274050" y="192225"/>
            <a:ext cx="42651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Finance </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a:t>
            </a:r>
            <a:r>
              <a:rPr lang="en-GB" sz="1200">
                <a:solidFill>
                  <a:srgbClr val="242424"/>
                </a:solidFill>
                <a:highlight>
                  <a:schemeClr val="lt1"/>
                </a:highlight>
              </a:rPr>
              <a:t>.g. </a:t>
            </a:r>
            <a:r>
              <a:rPr b="0" i="0" lang="en-GB" sz="1200" u="none" cap="none" strike="noStrike">
                <a:solidFill>
                  <a:srgbClr val="242424"/>
                </a:solidFill>
                <a:highlight>
                  <a:schemeClr val="lt1"/>
                </a:highlight>
                <a:latin typeface="Arial"/>
                <a:ea typeface="Arial"/>
                <a:cs typeface="Arial"/>
                <a:sym typeface="Arial"/>
              </a:rPr>
              <a:t>If someone is worried about meeting the cost of doing something, including costs that are not yet clear, they are more likely to be excluded.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a:t>
            </a:r>
            <a:r>
              <a:rPr lang="en-GB" sz="1100"/>
              <a:t>s</a:t>
            </a:r>
            <a:r>
              <a:rPr b="0" i="0" lang="en-GB" sz="1100" u="none" cap="none" strike="noStrike">
                <a:solidFill>
                  <a:srgbClr val="000000"/>
                </a:solidFill>
                <a:latin typeface="Arial"/>
                <a:ea typeface="Arial"/>
                <a:cs typeface="Arial"/>
                <a:sym typeface="Arial"/>
              </a:rPr>
              <a:t>elf-confidence, </a:t>
            </a:r>
            <a:r>
              <a:rPr lang="en-GB" sz="1100"/>
              <a:t>t</a:t>
            </a:r>
            <a:r>
              <a:rPr b="0" i="0" lang="en-GB" sz="1100" u="none" cap="none" strike="noStrike">
                <a:solidFill>
                  <a:srgbClr val="000000"/>
                </a:solidFill>
                <a:latin typeface="Arial"/>
                <a:ea typeface="Arial"/>
                <a:cs typeface="Arial"/>
                <a:sym typeface="Arial"/>
              </a:rPr>
              <a:t>rust, access</a:t>
            </a:r>
            <a:endParaRPr b="1" i="0" sz="1100" u="none" cap="none" strike="noStrike">
              <a:solidFill>
                <a:srgbClr val="434343"/>
              </a:solidFill>
              <a:latin typeface="Arial"/>
              <a:ea typeface="Arial"/>
              <a:cs typeface="Arial"/>
              <a:sym typeface="Arial"/>
            </a:endParaRPr>
          </a:p>
        </p:txBody>
      </p:sp>
      <p:grpSp>
        <p:nvGrpSpPr>
          <p:cNvPr id="156" name="Google Shape;156;p29"/>
          <p:cNvGrpSpPr/>
          <p:nvPr/>
        </p:nvGrpSpPr>
        <p:grpSpPr>
          <a:xfrm>
            <a:off x="357650" y="4719623"/>
            <a:ext cx="2070107" cy="286936"/>
            <a:chOff x="4566300" y="2975631"/>
            <a:chExt cx="2353999" cy="295202"/>
          </a:xfrm>
        </p:grpSpPr>
        <p:sp>
          <p:nvSpPr>
            <p:cNvPr id="157" name="Google Shape;157;p29"/>
            <p:cNvSpPr/>
            <p:nvPr/>
          </p:nvSpPr>
          <p:spPr>
            <a:xfrm>
              <a:off x="5848699" y="2975633"/>
              <a:ext cx="10716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158" name="Google Shape;158;p29"/>
            <p:cNvSpPr/>
            <p:nvPr/>
          </p:nvSpPr>
          <p:spPr>
            <a:xfrm>
              <a:off x="4566300" y="297563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159" name="Google Shape;159;p29"/>
          <p:cNvPicPr preferRelativeResize="0"/>
          <p:nvPr/>
        </p:nvPicPr>
        <p:blipFill rotWithShape="1">
          <a:blip r:embed="rId3">
            <a:alphaModFix/>
          </a:blip>
          <a:srcRect b="3405" l="0" r="0" t="5784"/>
          <a:stretch/>
        </p:blipFill>
        <p:spPr>
          <a:xfrm>
            <a:off x="1024500" y="1565850"/>
            <a:ext cx="2070101" cy="2787300"/>
          </a:xfrm>
          <a:prstGeom prst="rect">
            <a:avLst/>
          </a:prstGeom>
          <a:noFill/>
          <a:ln>
            <a:noFill/>
          </a:ln>
        </p:spPr>
      </p:pic>
      <p:grpSp>
        <p:nvGrpSpPr>
          <p:cNvPr id="160" name="Google Shape;160;p29"/>
          <p:cNvGrpSpPr/>
          <p:nvPr/>
        </p:nvGrpSpPr>
        <p:grpSpPr>
          <a:xfrm>
            <a:off x="4744018" y="4727856"/>
            <a:ext cx="2231983" cy="286590"/>
            <a:chOff x="5252100" y="2924560"/>
            <a:chExt cx="2231983" cy="244802"/>
          </a:xfrm>
        </p:grpSpPr>
        <p:sp>
          <p:nvSpPr>
            <p:cNvPr id="161" name="Google Shape;161;p29"/>
            <p:cNvSpPr/>
            <p:nvPr/>
          </p:nvSpPr>
          <p:spPr>
            <a:xfrm>
              <a:off x="6467983" y="2924562"/>
              <a:ext cx="1016100" cy="2448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162" name="Google Shape;162;p29"/>
            <p:cNvSpPr/>
            <p:nvPr/>
          </p:nvSpPr>
          <p:spPr>
            <a:xfrm>
              <a:off x="5252100" y="2924560"/>
              <a:ext cx="1154400" cy="2448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sp>
        <p:nvSpPr>
          <p:cNvPr id="163" name="Google Shape;163;p29"/>
          <p:cNvSpPr txBox="1"/>
          <p:nvPr/>
        </p:nvSpPr>
        <p:spPr>
          <a:xfrm>
            <a:off x="4653350" y="192225"/>
            <a:ext cx="39300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Evidence</a:t>
            </a:r>
            <a:endParaRPr b="0"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a:t>
            </a:r>
            <a:r>
              <a:rPr lang="en-GB" sz="1200">
                <a:solidFill>
                  <a:srgbClr val="242424"/>
                </a:solidFill>
                <a:highlight>
                  <a:schemeClr val="lt1"/>
                </a:highlight>
              </a:rPr>
              <a:t>.g. </a:t>
            </a:r>
            <a:r>
              <a:rPr b="0" i="0" lang="en-GB" sz="1200" u="none" cap="none" strike="noStrike">
                <a:solidFill>
                  <a:srgbClr val="242424"/>
                </a:solidFill>
                <a:highlight>
                  <a:schemeClr val="lt1"/>
                </a:highlight>
                <a:latin typeface="Arial"/>
                <a:ea typeface="Arial"/>
                <a:cs typeface="Arial"/>
                <a:sym typeface="Arial"/>
              </a:rPr>
              <a:t>If someone is required to provide evidence (</a:t>
            </a:r>
            <a:r>
              <a:rPr lang="en-GB" sz="1200">
                <a:solidFill>
                  <a:srgbClr val="242424"/>
                </a:solidFill>
                <a:highlight>
                  <a:schemeClr val="lt1"/>
                </a:highlight>
              </a:rPr>
              <a:t>bank statements, proof of address, a passport, other photo ID) that </a:t>
            </a:r>
            <a:r>
              <a:rPr b="0" i="0" lang="en-GB" sz="1200" u="none" cap="none" strike="noStrike">
                <a:solidFill>
                  <a:srgbClr val="242424"/>
                </a:solidFill>
                <a:highlight>
                  <a:schemeClr val="lt1"/>
                </a:highlight>
                <a:latin typeface="Arial"/>
                <a:ea typeface="Arial"/>
                <a:cs typeface="Arial"/>
                <a:sym typeface="Arial"/>
              </a:rPr>
              <a:t>they do</a:t>
            </a:r>
            <a:r>
              <a:rPr lang="en-GB" sz="1200">
                <a:solidFill>
                  <a:srgbClr val="242424"/>
                </a:solidFill>
                <a:highlight>
                  <a:schemeClr val="lt1"/>
                </a:highlight>
              </a:rPr>
              <a:t>n’t</a:t>
            </a:r>
            <a:r>
              <a:rPr b="0" i="0" lang="en-GB" sz="1200" u="none" cap="none" strike="noStrike">
                <a:solidFill>
                  <a:srgbClr val="242424"/>
                </a:solidFill>
                <a:highlight>
                  <a:schemeClr val="lt1"/>
                </a:highlight>
                <a:latin typeface="Arial"/>
                <a:ea typeface="Arial"/>
                <a:cs typeface="Arial"/>
                <a:sym typeface="Arial"/>
              </a:rPr>
              <a:t> have or cannot easily access, they are more likely to be excluded. </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7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a:t>
            </a:r>
            <a:r>
              <a:rPr b="0" i="0" lang="en-GB" sz="1200" u="none" cap="none" strike="noStrike">
                <a:solidFill>
                  <a:srgbClr val="000000"/>
                </a:solidFill>
                <a:latin typeface="Arial"/>
                <a:ea typeface="Arial"/>
                <a:cs typeface="Arial"/>
                <a:sym typeface="Arial"/>
              </a:rPr>
              <a:t>finance, time, interface skills, trust and enthusiasm</a:t>
            </a:r>
            <a:endParaRPr b="1"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4" name="Google Shape;164;p29"/>
          <p:cNvPicPr preferRelativeResize="0"/>
          <p:nvPr/>
        </p:nvPicPr>
        <p:blipFill rotWithShape="1">
          <a:blip r:embed="rId4">
            <a:alphaModFix/>
          </a:blip>
          <a:srcRect b="0" l="0" r="0" t="12103"/>
          <a:stretch/>
        </p:blipFill>
        <p:spPr>
          <a:xfrm>
            <a:off x="5091875" y="1710575"/>
            <a:ext cx="2950824" cy="2593626"/>
          </a:xfrm>
          <a:prstGeom prst="rect">
            <a:avLst/>
          </a:prstGeom>
          <a:noFill/>
          <a:ln>
            <a:noFill/>
          </a:ln>
        </p:spPr>
      </p:pic>
      <p:cxnSp>
        <p:nvCxnSpPr>
          <p:cNvPr id="165" name="Google Shape;165;p29"/>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267280" y="196461"/>
            <a:ext cx="41568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Interface and interaction skills</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e.g.</a:t>
            </a:r>
            <a:r>
              <a:rPr lang="en-GB" sz="1200">
                <a:solidFill>
                  <a:srgbClr val="242424"/>
                </a:solidFill>
                <a:highlight>
                  <a:schemeClr val="lt1"/>
                </a:highlight>
              </a:rPr>
              <a:t> C</a:t>
            </a:r>
            <a:r>
              <a:rPr b="0" i="0" lang="en-GB" sz="1200" u="none" cap="none" strike="noStrike">
                <a:solidFill>
                  <a:srgbClr val="242424"/>
                </a:solidFill>
                <a:highlight>
                  <a:schemeClr val="lt1"/>
                </a:highlight>
                <a:latin typeface="Arial"/>
                <a:ea typeface="Arial"/>
                <a:cs typeface="Arial"/>
                <a:sym typeface="Arial"/>
              </a:rPr>
              <a:t>onversing (talking and listening) in person or over the phone or on a video call, or using a device like a computer, smartphone, camera, printer or pen.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a:t>
            </a:r>
            <a:r>
              <a:rPr lang="en-GB" sz="1200"/>
              <a:t>s</a:t>
            </a:r>
            <a:r>
              <a:rPr b="0" i="0" lang="en-GB" sz="1200" u="none" cap="none" strike="noStrike">
                <a:solidFill>
                  <a:srgbClr val="000000"/>
                </a:solidFill>
                <a:latin typeface="Arial"/>
                <a:ea typeface="Arial"/>
                <a:cs typeface="Arial"/>
                <a:sym typeface="Arial"/>
              </a:rPr>
              <a:t>elf-confidence, </a:t>
            </a:r>
            <a:r>
              <a:rPr lang="en-GB" sz="1200"/>
              <a:t>t</a:t>
            </a:r>
            <a:r>
              <a:rPr b="0" i="0" lang="en-GB" sz="1200" u="none" cap="none" strike="noStrike">
                <a:solidFill>
                  <a:srgbClr val="000000"/>
                </a:solidFill>
                <a:latin typeface="Arial"/>
                <a:ea typeface="Arial"/>
                <a:cs typeface="Arial"/>
                <a:sym typeface="Arial"/>
              </a:rPr>
              <a:t>rust</a:t>
            </a:r>
            <a:endParaRPr b="1" i="0" sz="1100" u="none" cap="none" strike="noStrike">
              <a:solidFill>
                <a:srgbClr val="434343"/>
              </a:solidFill>
              <a:latin typeface="Arial"/>
              <a:ea typeface="Arial"/>
              <a:cs typeface="Arial"/>
              <a:sym typeface="Arial"/>
            </a:endParaRPr>
          </a:p>
        </p:txBody>
      </p:sp>
      <p:pic>
        <p:nvPicPr>
          <p:cNvPr id="171" name="Google Shape;171;p30"/>
          <p:cNvPicPr preferRelativeResize="0"/>
          <p:nvPr/>
        </p:nvPicPr>
        <p:blipFill rotWithShape="1">
          <a:blip r:embed="rId3">
            <a:alphaModFix/>
          </a:blip>
          <a:srcRect b="5818" l="0" r="0" t="5614"/>
          <a:stretch/>
        </p:blipFill>
        <p:spPr>
          <a:xfrm>
            <a:off x="5432900" y="1968575"/>
            <a:ext cx="2568026" cy="2274450"/>
          </a:xfrm>
          <a:prstGeom prst="rect">
            <a:avLst/>
          </a:prstGeom>
          <a:noFill/>
          <a:ln>
            <a:noFill/>
          </a:ln>
        </p:spPr>
      </p:pic>
      <p:sp>
        <p:nvSpPr>
          <p:cNvPr id="172" name="Google Shape;172;p30"/>
          <p:cNvSpPr/>
          <p:nvPr/>
        </p:nvSpPr>
        <p:spPr>
          <a:xfrm>
            <a:off x="379860" y="4715223"/>
            <a:ext cx="1135800" cy="276051"/>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pic>
        <p:nvPicPr>
          <p:cNvPr id="173" name="Google Shape;173;p30"/>
          <p:cNvPicPr preferRelativeResize="0"/>
          <p:nvPr/>
        </p:nvPicPr>
        <p:blipFill rotWithShape="1">
          <a:blip r:embed="rId4">
            <a:alphaModFix/>
          </a:blip>
          <a:srcRect b="7338" l="0" r="0" t="0"/>
          <a:stretch/>
        </p:blipFill>
        <p:spPr>
          <a:xfrm>
            <a:off x="174700" y="2044775"/>
            <a:ext cx="4081600" cy="2207775"/>
          </a:xfrm>
          <a:prstGeom prst="rect">
            <a:avLst/>
          </a:prstGeom>
          <a:noFill/>
          <a:ln>
            <a:noFill/>
          </a:ln>
        </p:spPr>
      </p:pic>
      <p:grpSp>
        <p:nvGrpSpPr>
          <p:cNvPr id="174" name="Google Shape;174;p30"/>
          <p:cNvGrpSpPr/>
          <p:nvPr/>
        </p:nvGrpSpPr>
        <p:grpSpPr>
          <a:xfrm>
            <a:off x="4742744" y="4694541"/>
            <a:ext cx="2068937" cy="325051"/>
            <a:chOff x="5328300" y="2899161"/>
            <a:chExt cx="2239109" cy="295206"/>
          </a:xfrm>
        </p:grpSpPr>
        <p:sp>
          <p:nvSpPr>
            <p:cNvPr id="175" name="Google Shape;175;p30"/>
            <p:cNvSpPr/>
            <p:nvPr/>
          </p:nvSpPr>
          <p:spPr>
            <a:xfrm>
              <a:off x="6610709" y="2899167"/>
              <a:ext cx="956700" cy="2952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
          <p:nvSpPr>
            <p:cNvPr id="176" name="Google Shape;176;p30"/>
            <p:cNvSpPr/>
            <p:nvPr/>
          </p:nvSpPr>
          <p:spPr>
            <a:xfrm>
              <a:off x="5328300" y="2899161"/>
              <a:ext cx="1217700" cy="2952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cxnSp>
        <p:nvCxnSpPr>
          <p:cNvPr id="177" name="Google Shape;177;p30"/>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grpSp>
        <p:nvGrpSpPr>
          <p:cNvPr id="178" name="Google Shape;178;p30"/>
          <p:cNvGrpSpPr/>
          <p:nvPr/>
        </p:nvGrpSpPr>
        <p:grpSpPr>
          <a:xfrm>
            <a:off x="4660638" y="196460"/>
            <a:ext cx="4241112" cy="4581400"/>
            <a:chOff x="4660638" y="214350"/>
            <a:chExt cx="4241112" cy="4581400"/>
          </a:xfrm>
        </p:grpSpPr>
        <p:sp>
          <p:nvSpPr>
            <p:cNvPr id="179" name="Google Shape;179;p30"/>
            <p:cNvSpPr txBox="1"/>
            <p:nvPr/>
          </p:nvSpPr>
          <p:spPr>
            <a:xfrm>
              <a:off x="4660650" y="214350"/>
              <a:ext cx="42411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Comprehension skills</a:t>
              </a:r>
              <a:endParaRPr b="1" i="0" sz="3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GB" sz="1200">
                  <a:solidFill>
                    <a:srgbClr val="242424"/>
                  </a:solidFill>
                  <a:highlight>
                    <a:schemeClr val="lt1"/>
                  </a:highlight>
                </a:rPr>
                <a:t>e.g. </a:t>
              </a:r>
              <a:r>
                <a:rPr b="0" i="0" lang="en-GB" sz="1200" u="none" cap="none" strike="noStrike">
                  <a:solidFill>
                    <a:srgbClr val="242424"/>
                  </a:solidFill>
                  <a:highlight>
                    <a:schemeClr val="lt1"/>
                  </a:highlight>
                  <a:latin typeface="Arial"/>
                  <a:ea typeface="Arial"/>
                  <a:cs typeface="Arial"/>
                  <a:sym typeface="Arial"/>
                </a:rPr>
                <a:t>If someone struggles to understand important information, whether it is spoken to them or written on a screen or paper, they are more likely to be excluded.</a:t>
              </a:r>
              <a:endParaRPr b="1" i="0" sz="1100" u="none" cap="none" strike="noStrike">
                <a:solidFill>
                  <a:srgbClr val="434343"/>
                </a:solidFill>
                <a:latin typeface="Arial"/>
                <a:ea typeface="Arial"/>
                <a:cs typeface="Arial"/>
                <a:sym typeface="Arial"/>
              </a:endParaRPr>
            </a:p>
          </p:txBody>
        </p:sp>
        <p:sp>
          <p:nvSpPr>
            <p:cNvPr id="180" name="Google Shape;180;p30"/>
            <p:cNvSpPr txBox="1"/>
            <p:nvPr/>
          </p:nvSpPr>
          <p:spPr>
            <a:xfrm>
              <a:off x="4660638" y="4202950"/>
              <a:ext cx="42411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 </a:t>
              </a:r>
              <a:r>
                <a:rPr lang="en-GB" sz="1200"/>
                <a:t>s</a:t>
              </a:r>
              <a:r>
                <a:rPr b="0" i="0" lang="en-GB" sz="1200" u="none" cap="none" strike="noStrike">
                  <a:solidFill>
                    <a:srgbClr val="000000"/>
                  </a:solidFill>
                  <a:latin typeface="Arial"/>
                  <a:ea typeface="Arial"/>
                  <a:cs typeface="Arial"/>
                  <a:sym typeface="Arial"/>
                </a:rPr>
                <a:t>elf-confidence, </a:t>
              </a:r>
              <a:r>
                <a:rPr lang="en-GB" sz="1200"/>
                <a:t>t</a:t>
              </a:r>
              <a:r>
                <a:rPr b="0" i="0" lang="en-GB" sz="1200" u="none" cap="none" strike="noStrike">
                  <a:solidFill>
                    <a:srgbClr val="000000"/>
                  </a:solidFill>
                  <a:latin typeface="Arial"/>
                  <a:ea typeface="Arial"/>
                  <a:cs typeface="Arial"/>
                  <a:sym typeface="Arial"/>
                </a:rPr>
                <a:t>rust, interface and interaction skills </a:t>
              </a:r>
              <a:endParaRPr b="1" i="0" sz="1200" u="none" cap="none" strike="noStrike">
                <a:solidFill>
                  <a:srgbClr val="434343"/>
                </a:solidFill>
                <a:latin typeface="Arial"/>
                <a:ea typeface="Arial"/>
                <a:cs typeface="Arial"/>
                <a:sym typeface="Arial"/>
              </a:endParaRPr>
            </a:p>
          </p:txBody>
        </p:sp>
      </p:grpSp>
      <p:sp>
        <p:nvSpPr>
          <p:cNvPr id="181" name="Google Shape;181;p30"/>
          <p:cNvSpPr/>
          <p:nvPr/>
        </p:nvSpPr>
        <p:spPr>
          <a:xfrm>
            <a:off x="1607165" y="4694623"/>
            <a:ext cx="884100" cy="3249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Motivation</a:t>
            </a:r>
            <a:endParaRPr b="1" i="0" sz="1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nvSpPr>
        <p:spPr>
          <a:xfrm>
            <a:off x="282450" y="283875"/>
            <a:ext cx="4188600" cy="209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4900"/>
              <a:buFont typeface="Arial"/>
              <a:buNone/>
            </a:pPr>
            <a:r>
              <a:rPr b="1" i="0" lang="en-GB" sz="4900" u="none" cap="none" strike="noStrike">
                <a:solidFill>
                  <a:srgbClr val="000000"/>
                </a:solidFill>
                <a:latin typeface="Arial"/>
                <a:ea typeface="Arial"/>
                <a:cs typeface="Arial"/>
                <a:sym typeface="Arial"/>
              </a:rPr>
              <a:t>Awareness</a:t>
            </a:r>
            <a:endParaRPr b="1" i="0" sz="49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lang="en-GB" sz="1300">
                <a:solidFill>
                  <a:srgbClr val="242424"/>
                </a:solidFill>
                <a:highlight>
                  <a:schemeClr val="lt1"/>
                </a:highlight>
              </a:rPr>
              <a:t>e.g. </a:t>
            </a:r>
            <a:r>
              <a:rPr b="0" i="0" lang="en-GB" sz="1300" u="none" cap="none" strike="noStrike">
                <a:solidFill>
                  <a:srgbClr val="242424"/>
                </a:solidFill>
                <a:highlight>
                  <a:schemeClr val="lt1"/>
                </a:highlight>
                <a:latin typeface="Arial"/>
                <a:ea typeface="Arial"/>
                <a:cs typeface="Arial"/>
                <a:sym typeface="Arial"/>
              </a:rPr>
              <a:t>If people do not know about or cannot find something, for example, an opportunity, an office, or support, then they are excluded from it.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200"/>
          </a:p>
          <a:p>
            <a:pPr indent="0" lvl="0" marL="0" marR="0" rtl="0" algn="l">
              <a:lnSpc>
                <a:spcPct val="115000"/>
              </a:lnSpc>
              <a:spcBef>
                <a:spcPts val="0"/>
              </a:spcBef>
              <a:spcAft>
                <a:spcPts val="0"/>
              </a:spcAft>
              <a:buClr>
                <a:srgbClr val="000000"/>
              </a:buClr>
              <a:buSzPts val="1200"/>
              <a:buFont typeface="Arial"/>
              <a:buNone/>
            </a:pPr>
            <a:r>
              <a:t/>
            </a:r>
            <a:endParaRPr sz="800"/>
          </a:p>
          <a:p>
            <a:pPr indent="0" lvl="0" marL="0" marR="0" rtl="0" algn="l">
              <a:lnSpc>
                <a:spcPct val="115000"/>
              </a:lnSpc>
              <a:spcBef>
                <a:spcPts val="0"/>
              </a:spcBef>
              <a:spcAft>
                <a:spcPts val="0"/>
              </a:spcAft>
              <a:buClr>
                <a:srgbClr val="000000"/>
              </a:buClr>
              <a:buSzPts val="1200"/>
              <a:buFont typeface="Arial"/>
              <a:buNone/>
            </a:pPr>
            <a:r>
              <a:rPr lang="en-GB" sz="1200">
                <a:solidFill>
                  <a:schemeClr val="dk1"/>
                </a:solidFill>
              </a:rPr>
              <a:t>Particularly consider links to </a:t>
            </a:r>
            <a:r>
              <a:rPr b="0" i="0" lang="en-GB" sz="1200" u="none" cap="none" strike="noStrike">
                <a:solidFill>
                  <a:srgbClr val="000000"/>
                </a:solidFill>
                <a:latin typeface="Arial"/>
                <a:ea typeface="Arial"/>
                <a:cs typeface="Arial"/>
                <a:sym typeface="Arial"/>
              </a:rPr>
              <a:t>- </a:t>
            </a:r>
            <a:r>
              <a:rPr lang="en-GB" sz="1200"/>
              <a:t>t</a:t>
            </a:r>
            <a:r>
              <a:rPr b="0" i="0" lang="en-GB" sz="1200" u="none" cap="none" strike="noStrike">
                <a:solidFill>
                  <a:srgbClr val="000000"/>
                </a:solidFill>
                <a:latin typeface="Arial"/>
                <a:ea typeface="Arial"/>
                <a:cs typeface="Arial"/>
                <a:sym typeface="Arial"/>
              </a:rPr>
              <a:t>ime, </a:t>
            </a:r>
            <a:r>
              <a:rPr lang="en-GB" sz="1200"/>
              <a:t>s</a:t>
            </a:r>
            <a:r>
              <a:rPr b="0" i="0" lang="en-GB" sz="1200" u="none" cap="none" strike="noStrike">
                <a:solidFill>
                  <a:srgbClr val="000000"/>
                </a:solidFill>
                <a:latin typeface="Arial"/>
                <a:ea typeface="Arial"/>
                <a:cs typeface="Arial"/>
                <a:sym typeface="Arial"/>
              </a:rPr>
              <a:t>elf-confidence, </a:t>
            </a:r>
            <a:r>
              <a:rPr lang="en-GB" sz="1200"/>
              <a:t>t</a:t>
            </a:r>
            <a:r>
              <a:rPr b="0" i="0" lang="en-GB" sz="1200" u="none" cap="none" strike="noStrike">
                <a:solidFill>
                  <a:srgbClr val="000000"/>
                </a:solidFill>
                <a:latin typeface="Arial"/>
                <a:ea typeface="Arial"/>
                <a:cs typeface="Arial"/>
                <a:sym typeface="Arial"/>
              </a:rPr>
              <a:t>rust</a:t>
            </a:r>
            <a:endParaRPr b="0" i="0" sz="1400" u="none" cap="none" strike="noStrike">
              <a:solidFill>
                <a:srgbClr val="000000"/>
              </a:solidFill>
              <a:latin typeface="Arial"/>
              <a:ea typeface="Arial"/>
              <a:cs typeface="Arial"/>
              <a:sym typeface="Arial"/>
            </a:endParaRPr>
          </a:p>
        </p:txBody>
      </p:sp>
      <p:grpSp>
        <p:nvGrpSpPr>
          <p:cNvPr id="187" name="Google Shape;187;p31"/>
          <p:cNvGrpSpPr/>
          <p:nvPr/>
        </p:nvGrpSpPr>
        <p:grpSpPr>
          <a:xfrm>
            <a:off x="367700" y="4704273"/>
            <a:ext cx="2107538" cy="277458"/>
            <a:chOff x="4794900" y="2956305"/>
            <a:chExt cx="2107538" cy="237002"/>
          </a:xfrm>
        </p:grpSpPr>
        <p:sp>
          <p:nvSpPr>
            <p:cNvPr id="188" name="Google Shape;188;p31"/>
            <p:cNvSpPr/>
            <p:nvPr/>
          </p:nvSpPr>
          <p:spPr>
            <a:xfrm>
              <a:off x="5943038" y="2956307"/>
              <a:ext cx="959400" cy="2370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Opportunity</a:t>
              </a:r>
              <a:endParaRPr b="1" i="0" sz="1000" u="none" cap="none" strike="noStrike">
                <a:solidFill>
                  <a:srgbClr val="FFFFFF"/>
                </a:solidFill>
                <a:latin typeface="Arial"/>
                <a:ea typeface="Arial"/>
                <a:cs typeface="Arial"/>
                <a:sym typeface="Arial"/>
              </a:endParaRPr>
            </a:p>
          </p:txBody>
        </p:sp>
        <p:sp>
          <p:nvSpPr>
            <p:cNvPr id="189" name="Google Shape;189;p31"/>
            <p:cNvSpPr/>
            <p:nvPr/>
          </p:nvSpPr>
          <p:spPr>
            <a:xfrm>
              <a:off x="4794900" y="2956305"/>
              <a:ext cx="1090200" cy="2370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grpSp>
      <p:pic>
        <p:nvPicPr>
          <p:cNvPr id="190" name="Google Shape;190;p31"/>
          <p:cNvPicPr preferRelativeResize="0"/>
          <p:nvPr/>
        </p:nvPicPr>
        <p:blipFill rotWithShape="1">
          <a:blip r:embed="rId3">
            <a:alphaModFix/>
          </a:blip>
          <a:srcRect b="9854" l="2534" r="2191" t="10602"/>
          <a:stretch/>
        </p:blipFill>
        <p:spPr>
          <a:xfrm>
            <a:off x="927725" y="1974475"/>
            <a:ext cx="2506250" cy="2092500"/>
          </a:xfrm>
          <a:prstGeom prst="rect">
            <a:avLst/>
          </a:prstGeom>
          <a:noFill/>
          <a:ln>
            <a:noFill/>
          </a:ln>
        </p:spPr>
      </p:pic>
      <p:cxnSp>
        <p:nvCxnSpPr>
          <p:cNvPr id="191" name="Google Shape;191;p31"/>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nvSpPr>
        <p:spPr>
          <a:xfrm>
            <a:off x="4789600" y="3500"/>
            <a:ext cx="4155600" cy="5143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50"/>
              <a:buFont typeface="Arial"/>
              <a:buNone/>
            </a:pPr>
            <a:r>
              <a:rPr b="1" lang="en-GB" sz="1500">
                <a:solidFill>
                  <a:schemeClr val="dk1"/>
                </a:solidFill>
              </a:rPr>
              <a:t>How to use the cards</a:t>
            </a:r>
            <a:endParaRPr b="1" sz="150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lang="en-GB" sz="1050">
                <a:solidFill>
                  <a:schemeClr val="dk1"/>
                </a:solidFill>
              </a:rPr>
              <a:t>Pick</a:t>
            </a:r>
            <a:r>
              <a:rPr b="0" i="0" lang="en-GB" sz="1050" u="none" cap="none" strike="noStrike">
                <a:solidFill>
                  <a:schemeClr val="dk1"/>
                </a:solidFill>
                <a:latin typeface="Arial"/>
                <a:ea typeface="Arial"/>
                <a:cs typeface="Arial"/>
                <a:sym typeface="Arial"/>
              </a:rPr>
              <a:t> a card and think about the following:</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rPr>
              <a:t>Who might experience </a:t>
            </a:r>
            <a:r>
              <a:rPr b="1" lang="en-GB" sz="1050">
                <a:solidFill>
                  <a:schemeClr val="dk1"/>
                </a:solidFill>
              </a:rPr>
              <a:t>this</a:t>
            </a:r>
            <a:r>
              <a:rPr b="1" i="0" lang="en-GB" sz="1050" u="none" cap="none" strike="noStrike">
                <a:solidFill>
                  <a:schemeClr val="dk1"/>
                </a:solidFill>
              </a:rPr>
              <a:t> barrier? </a:t>
            </a:r>
            <a:r>
              <a:rPr b="0" i="0" lang="en-GB" sz="1050" u="none" cap="none" strike="noStrike">
                <a:solidFill>
                  <a:schemeClr val="dk1"/>
                </a:solidFill>
                <a:latin typeface="Arial"/>
                <a:ea typeface="Arial"/>
                <a:cs typeface="Arial"/>
                <a:sym typeface="Arial"/>
              </a:rPr>
              <a:t>Consider specific groups such as prisoners, older adults, and other user characteristics.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lang="en-GB" sz="1050">
                <a:solidFill>
                  <a:schemeClr val="dk1"/>
                </a:solidFill>
              </a:rPr>
              <a:t>Why might the barrier arise? </a:t>
            </a:r>
            <a:r>
              <a:rPr lang="en-GB" sz="1050">
                <a:solidFill>
                  <a:schemeClr val="dk1"/>
                </a:solidFill>
              </a:rPr>
              <a:t>Get to</a:t>
            </a:r>
            <a:r>
              <a:rPr b="0" i="0" lang="en-GB" sz="1050" u="none" cap="none" strike="noStrike">
                <a:solidFill>
                  <a:schemeClr val="dk1"/>
                </a:solidFill>
                <a:latin typeface="Arial"/>
                <a:ea typeface="Arial"/>
                <a:cs typeface="Arial"/>
                <a:sym typeface="Arial"/>
              </a:rPr>
              <a:t> the root causes by asking </a:t>
            </a:r>
            <a:r>
              <a:rPr b="0" i="0" lang="en-GB" sz="1050" u="sng" cap="none" strike="noStrike">
                <a:solidFill>
                  <a:schemeClr val="hlink"/>
                </a:solidFill>
                <a:latin typeface="Arial"/>
                <a:ea typeface="Arial"/>
                <a:cs typeface="Arial"/>
                <a:sym typeface="Arial"/>
                <a:hlinkClick r:id="rId3"/>
              </a:rPr>
              <a:t>“Why?” five times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What </a:t>
            </a:r>
            <a:r>
              <a:rPr b="1" lang="en-GB" sz="1050">
                <a:solidFill>
                  <a:schemeClr val="dk1"/>
                </a:solidFill>
              </a:rPr>
              <a:t>i</a:t>
            </a:r>
            <a:r>
              <a:rPr b="1" i="0" lang="en-GB" sz="1050" u="none" cap="none" strike="noStrike">
                <a:solidFill>
                  <a:schemeClr val="dk1"/>
                </a:solidFill>
                <a:latin typeface="Arial"/>
                <a:ea typeface="Arial"/>
                <a:cs typeface="Arial"/>
                <a:sym typeface="Arial"/>
              </a:rPr>
              <a:t>mpacts does the barrier have on </a:t>
            </a:r>
            <a:r>
              <a:rPr b="1" lang="en-GB" sz="1050">
                <a:solidFill>
                  <a:schemeClr val="dk1"/>
                </a:solidFill>
              </a:rPr>
              <a:t>users</a:t>
            </a:r>
            <a:r>
              <a:rPr b="1" i="0" lang="en-GB" sz="1050" u="none" cap="none" strike="noStrike">
                <a:solidFill>
                  <a:schemeClr val="dk1"/>
                </a:solidFill>
                <a:latin typeface="Arial"/>
                <a:ea typeface="Arial"/>
                <a:cs typeface="Arial"/>
                <a:sym typeface="Arial"/>
              </a:rPr>
              <a:t>?</a:t>
            </a:r>
            <a:r>
              <a:rPr i="0" lang="en-GB" sz="1050" u="none" cap="none" strike="noStrike">
                <a:solidFill>
                  <a:schemeClr val="dk1"/>
                </a:solidFill>
              </a:rPr>
              <a:t> Make a list, </a:t>
            </a:r>
            <a:r>
              <a:rPr lang="en-GB" sz="1050">
                <a:solidFill>
                  <a:schemeClr val="dk1"/>
                </a:solidFill>
              </a:rPr>
              <a:t>e.g. less able to use the service correctly, at all, or without assistance</a:t>
            </a:r>
            <a:endParaRPr i="0" sz="105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What </a:t>
            </a:r>
            <a:r>
              <a:rPr b="1" lang="en-GB" sz="1050">
                <a:solidFill>
                  <a:schemeClr val="dk1"/>
                </a:solidFill>
              </a:rPr>
              <a:t>i</a:t>
            </a:r>
            <a:r>
              <a:rPr b="1" i="0" lang="en-GB" sz="1050" u="none" cap="none" strike="noStrike">
                <a:solidFill>
                  <a:schemeClr val="dk1"/>
                </a:solidFill>
                <a:latin typeface="Arial"/>
                <a:ea typeface="Arial"/>
                <a:cs typeface="Arial"/>
                <a:sym typeface="Arial"/>
              </a:rPr>
              <a:t>mpacts does the barrier have on your organisation? </a:t>
            </a:r>
            <a:r>
              <a:rPr i="0" lang="en-GB" sz="1050" u="none" cap="none" strike="noStrike">
                <a:solidFill>
                  <a:schemeClr val="dk1"/>
                </a:solidFill>
              </a:rPr>
              <a:t>Make a list, e.g. Increased demand for support, failure demand</a:t>
            </a:r>
            <a:r>
              <a:rPr lang="en-GB" sz="1050">
                <a:solidFill>
                  <a:schemeClr val="dk1"/>
                </a:solidFill>
              </a:rPr>
              <a:t>, </a:t>
            </a:r>
            <a:r>
              <a:rPr i="0" lang="en-GB" sz="1050" u="none" cap="none" strike="noStrike">
                <a:solidFill>
                  <a:schemeClr val="dk1"/>
                </a:solidFill>
              </a:rPr>
              <a:t>Loss of trust or reputational damage, Non-compliance with accessibility laws (e.g WCAG)</a:t>
            </a:r>
            <a:endParaRPr i="0" sz="1050" u="none" cap="none" strike="noStrike">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When</a:t>
            </a:r>
            <a:r>
              <a:rPr b="1" lang="en-GB" sz="1050">
                <a:solidFill>
                  <a:schemeClr val="dk1"/>
                </a:solidFill>
              </a:rPr>
              <a:t> does the barrier arise</a:t>
            </a:r>
            <a:r>
              <a:rPr b="1" i="0" lang="en-GB" sz="1050" u="none" cap="none" strike="noStrike">
                <a:solidFill>
                  <a:schemeClr val="dk1"/>
                </a:solidFill>
                <a:latin typeface="Arial"/>
                <a:ea typeface="Arial"/>
                <a:cs typeface="Arial"/>
                <a:sym typeface="Arial"/>
              </a:rPr>
              <a:t>?</a:t>
            </a:r>
            <a:r>
              <a:rPr b="1" lang="en-GB" sz="1050">
                <a:solidFill>
                  <a:schemeClr val="dk1"/>
                </a:solidFill>
              </a:rPr>
              <a:t> </a:t>
            </a:r>
            <a:r>
              <a:rPr b="0" i="0" lang="en-GB" sz="1050" u="none" cap="none" strike="noStrike">
                <a:solidFill>
                  <a:schemeClr val="dk1"/>
                </a:solidFill>
                <a:latin typeface="Arial"/>
                <a:ea typeface="Arial"/>
                <a:cs typeface="Arial"/>
                <a:sym typeface="Arial"/>
              </a:rPr>
              <a:t>Is it tied to a specific task? How often does it happen? Is it temporary, permanent, or situational?</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i="0" lang="en-GB" sz="1050" u="none" cap="none" strike="noStrike">
                <a:solidFill>
                  <a:schemeClr val="dk1"/>
                </a:solidFill>
                <a:latin typeface="Arial"/>
                <a:ea typeface="Arial"/>
                <a:cs typeface="Arial"/>
                <a:sym typeface="Arial"/>
              </a:rPr>
              <a:t>Do the barriers </a:t>
            </a:r>
            <a:r>
              <a:rPr b="1" lang="en-GB" sz="1050">
                <a:solidFill>
                  <a:schemeClr val="dk1"/>
                </a:solidFill>
              </a:rPr>
              <a:t>i</a:t>
            </a:r>
            <a:r>
              <a:rPr b="1" i="0" lang="en-GB" sz="1050" u="none" cap="none" strike="noStrike">
                <a:solidFill>
                  <a:schemeClr val="dk1"/>
                </a:solidFill>
                <a:latin typeface="Arial"/>
                <a:ea typeface="Arial"/>
                <a:cs typeface="Arial"/>
                <a:sym typeface="Arial"/>
              </a:rPr>
              <a:t>nterlink?</a:t>
            </a:r>
            <a:r>
              <a:rPr b="1" lang="en-GB" sz="1050">
                <a:solidFill>
                  <a:schemeClr val="dk1"/>
                </a:solidFill>
              </a:rPr>
              <a:t> </a:t>
            </a:r>
            <a:r>
              <a:rPr b="0" i="0" lang="en-GB" sz="1050" u="none" cap="none" strike="noStrike">
                <a:solidFill>
                  <a:schemeClr val="dk1"/>
                </a:solidFill>
                <a:latin typeface="Arial"/>
                <a:ea typeface="Arial"/>
                <a:cs typeface="Arial"/>
                <a:sym typeface="Arial"/>
              </a:rPr>
              <a:t>Look for patterns or connections between barriers that could compound challenges for users.</a:t>
            </a:r>
            <a:endParaRPr b="0" i="0" sz="105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rPr b="1" lang="en-GB" sz="1050">
                <a:solidFill>
                  <a:schemeClr val="dk1"/>
                </a:solidFill>
              </a:rPr>
              <a:t>How might barriers be reduced or removed</a:t>
            </a:r>
            <a:r>
              <a:rPr b="1" i="0" lang="en-GB" sz="1050" u="none" cap="none" strike="noStrike">
                <a:solidFill>
                  <a:schemeClr val="dk1"/>
                </a:solidFill>
                <a:latin typeface="Arial"/>
                <a:ea typeface="Arial"/>
                <a:cs typeface="Arial"/>
                <a:sym typeface="Arial"/>
              </a:rPr>
              <a:t>?</a:t>
            </a:r>
            <a:r>
              <a:rPr b="1" lang="en-GB" sz="1050">
                <a:solidFill>
                  <a:schemeClr val="dk1"/>
                </a:solidFill>
              </a:rPr>
              <a:t> </a:t>
            </a:r>
            <a:r>
              <a:rPr lang="en-GB" sz="1050">
                <a:solidFill>
                  <a:schemeClr val="dk1"/>
                </a:solidFill>
              </a:rPr>
              <a:t>List the changes needed and what is required to make them</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a:p>
            <a:pPr indent="0" lvl="0" marL="0" marR="0" rtl="0" algn="l">
              <a:lnSpc>
                <a:spcPct val="100000"/>
              </a:lnSpc>
              <a:spcBef>
                <a:spcPts val="0"/>
              </a:spcBef>
              <a:spcAft>
                <a:spcPts val="0"/>
              </a:spcAft>
              <a:buClr>
                <a:srgbClr val="000000"/>
              </a:buClr>
              <a:buSzPts val="1150"/>
              <a:buFont typeface="Arial"/>
              <a:buNone/>
            </a:pPr>
            <a:r>
              <a:t/>
            </a:r>
            <a:endParaRPr sz="1050">
              <a:solidFill>
                <a:schemeClr val="dk1"/>
              </a:solidFill>
            </a:endParaRPr>
          </a:p>
        </p:txBody>
      </p:sp>
      <p:sp>
        <p:nvSpPr>
          <p:cNvPr id="197" name="Google Shape;197;p32"/>
          <p:cNvSpPr txBox="1"/>
          <p:nvPr/>
        </p:nvSpPr>
        <p:spPr>
          <a:xfrm>
            <a:off x="-10200" y="-18300"/>
            <a:ext cx="4572000" cy="5165400"/>
          </a:xfrm>
          <a:prstGeom prst="rect">
            <a:avLst/>
          </a:prstGeom>
          <a:solidFill>
            <a:srgbClr val="666666"/>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FFFFFF"/>
                </a:solidFill>
                <a:latin typeface="Arial"/>
                <a:ea typeface="Arial"/>
                <a:cs typeface="Arial"/>
                <a:sym typeface="Arial"/>
              </a:rPr>
              <a:t> </a:t>
            </a:r>
            <a:endParaRPr b="1" i="0" sz="5600" u="none" cap="none" strike="noStrike">
              <a:solidFill>
                <a:srgbClr val="FFFFFF"/>
              </a:solidFill>
              <a:latin typeface="Arial"/>
              <a:ea typeface="Arial"/>
              <a:cs typeface="Arial"/>
              <a:sym typeface="Arial"/>
            </a:endParaRPr>
          </a:p>
          <a:p>
            <a:pPr indent="0" lvl="0" marL="0" marR="0" rtl="0" algn="l">
              <a:lnSpc>
                <a:spcPct val="115000"/>
              </a:lnSpc>
              <a:spcBef>
                <a:spcPts val="0"/>
              </a:spcBef>
              <a:spcAft>
                <a:spcPts val="500"/>
              </a:spcAft>
              <a:buClr>
                <a:schemeClr val="dk1"/>
              </a:buClr>
              <a:buSzPts val="1100"/>
              <a:buFont typeface="Arial"/>
              <a:buNone/>
            </a:pPr>
            <a:r>
              <a:t/>
            </a:r>
            <a:endParaRPr b="0" i="0" sz="5600" u="none" cap="none" strike="noStrike">
              <a:solidFill>
                <a:srgbClr val="FFFFFF"/>
              </a:solidFill>
              <a:latin typeface="Arial"/>
              <a:ea typeface="Arial"/>
              <a:cs typeface="Arial"/>
              <a:sym typeface="Arial"/>
            </a:endParaRPr>
          </a:p>
        </p:txBody>
      </p:sp>
      <p:sp>
        <p:nvSpPr>
          <p:cNvPr id="198" name="Google Shape;198;p32"/>
          <p:cNvSpPr txBox="1"/>
          <p:nvPr/>
        </p:nvSpPr>
        <p:spPr>
          <a:xfrm>
            <a:off x="271825" y="1850325"/>
            <a:ext cx="3959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sz="1800">
                <a:solidFill>
                  <a:srgbClr val="FFFFFF"/>
                </a:solidFill>
              </a:rPr>
              <a:t>Use these cards to </a:t>
            </a:r>
            <a:r>
              <a:rPr b="0" i="0" lang="en-GB" sz="1800" u="none" cap="none" strike="noStrike">
                <a:solidFill>
                  <a:srgbClr val="FFFFFF"/>
                </a:solidFill>
                <a:latin typeface="Arial"/>
                <a:ea typeface="Arial"/>
                <a:cs typeface="Arial"/>
                <a:sym typeface="Arial"/>
              </a:rPr>
              <a:t>explore </a:t>
            </a:r>
            <a:r>
              <a:rPr lang="en-GB" sz="1800">
                <a:solidFill>
                  <a:srgbClr val="FFFFFF"/>
                </a:solidFill>
              </a:rPr>
              <a:t>the </a:t>
            </a:r>
            <a:r>
              <a:rPr b="0" i="0" lang="en-GB" sz="1800" u="none" cap="none" strike="noStrike">
                <a:solidFill>
                  <a:srgbClr val="FFFFFF"/>
                </a:solidFill>
                <a:latin typeface="Arial"/>
                <a:ea typeface="Arial"/>
                <a:cs typeface="Arial"/>
                <a:sym typeface="Arial"/>
              </a:rPr>
              <a:t>barriers users face through a more inclusive lens, </a:t>
            </a:r>
            <a:r>
              <a:rPr lang="en-GB" sz="1800">
                <a:solidFill>
                  <a:srgbClr val="FFFFFF"/>
                </a:solidFill>
              </a:rPr>
              <a:t>going</a:t>
            </a:r>
            <a:r>
              <a:rPr b="0" i="0" lang="en-GB" sz="1800" u="none" cap="none" strike="noStrike">
                <a:solidFill>
                  <a:srgbClr val="FFFFFF"/>
                </a:solidFill>
                <a:latin typeface="Arial"/>
                <a:ea typeface="Arial"/>
                <a:cs typeface="Arial"/>
                <a:sym typeface="Arial"/>
              </a:rPr>
              <a:t> beyond the traditional focus on digital exclusion and accessibility challenges.</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lang="en-GB" sz="1800">
                <a:solidFill>
                  <a:srgbClr val="FFFFFF"/>
                </a:solidFill>
              </a:rPr>
              <a:t>G</a:t>
            </a:r>
            <a:r>
              <a:rPr b="0" i="0" lang="en-GB" sz="1800" u="none" cap="none" strike="noStrike">
                <a:solidFill>
                  <a:srgbClr val="FFFFFF"/>
                </a:solidFill>
                <a:latin typeface="Arial"/>
                <a:ea typeface="Arial"/>
                <a:cs typeface="Arial"/>
                <a:sym typeface="Arial"/>
              </a:rPr>
              <a:t>enerate discussions, build empathy and inspire questions </a:t>
            </a:r>
            <a:r>
              <a:rPr lang="en-GB" sz="1800">
                <a:solidFill>
                  <a:srgbClr val="FFFFFF"/>
                </a:solidFill>
              </a:rPr>
              <a:t>and </a:t>
            </a:r>
            <a:r>
              <a:rPr b="0" i="0" lang="en-GB" sz="1800" u="none" cap="none" strike="noStrike">
                <a:solidFill>
                  <a:srgbClr val="FFFFFF"/>
                </a:solidFill>
                <a:latin typeface="Arial"/>
                <a:ea typeface="Arial"/>
                <a:cs typeface="Arial"/>
                <a:sym typeface="Arial"/>
              </a:rPr>
              <a:t>hypotheses.</a:t>
            </a:r>
            <a:endParaRPr b="0" i="0" sz="1800" u="none" cap="none" strike="noStrike">
              <a:solidFill>
                <a:srgbClr val="FFFFFF"/>
              </a:solidFill>
              <a:latin typeface="Arial"/>
              <a:ea typeface="Arial"/>
              <a:cs typeface="Arial"/>
              <a:sym typeface="Arial"/>
            </a:endParaRPr>
          </a:p>
        </p:txBody>
      </p:sp>
      <p:sp>
        <p:nvSpPr>
          <p:cNvPr id="199" name="Google Shape;199;p32"/>
          <p:cNvSpPr/>
          <p:nvPr/>
        </p:nvSpPr>
        <p:spPr>
          <a:xfrm>
            <a:off x="4940342" y="4622388"/>
            <a:ext cx="1097400" cy="2910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434343"/>
                </a:solidFill>
                <a:latin typeface="Arial"/>
                <a:ea typeface="Arial"/>
                <a:cs typeface="Arial"/>
                <a:sym typeface="Arial"/>
              </a:rPr>
              <a:t>COM-B model</a:t>
            </a:r>
            <a:endParaRPr b="1" i="0" sz="1000" u="none" cap="none" strike="noStrike">
              <a:solidFill>
                <a:srgbClr val="434343"/>
              </a:solidFill>
              <a:latin typeface="Arial"/>
              <a:ea typeface="Arial"/>
              <a:cs typeface="Arial"/>
              <a:sym typeface="Arial"/>
            </a:endParaRPr>
          </a:p>
        </p:txBody>
      </p:sp>
      <p:sp>
        <p:nvSpPr>
          <p:cNvPr id="200" name="Google Shape;200;p32"/>
          <p:cNvSpPr txBox="1"/>
          <p:nvPr/>
        </p:nvSpPr>
        <p:spPr>
          <a:xfrm>
            <a:off x="271325" y="246775"/>
            <a:ext cx="38436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lang="en-GB" sz="3300">
                <a:solidFill>
                  <a:srgbClr val="FFFF00"/>
                </a:solidFill>
              </a:rPr>
              <a:t>Universal barriers </a:t>
            </a:r>
            <a:r>
              <a:rPr b="0" i="0" lang="en-GB" sz="3300" u="none" cap="none" strike="noStrike">
                <a:solidFill>
                  <a:srgbClr val="FFFF00"/>
                </a:solidFill>
                <a:latin typeface="Arial"/>
                <a:ea typeface="Arial"/>
                <a:cs typeface="Arial"/>
                <a:sym typeface="Arial"/>
              </a:rPr>
              <a:t>Discussion</a:t>
            </a:r>
            <a:r>
              <a:rPr lang="en-GB" sz="3300">
                <a:solidFill>
                  <a:srgbClr val="FFFF00"/>
                </a:solidFill>
              </a:rPr>
              <a:t> c</a:t>
            </a:r>
            <a:r>
              <a:rPr b="0" i="0" lang="en-GB" sz="3300" u="none" cap="none" strike="noStrike">
                <a:solidFill>
                  <a:srgbClr val="FFFF00"/>
                </a:solidFill>
                <a:latin typeface="Arial"/>
                <a:ea typeface="Arial"/>
                <a:cs typeface="Arial"/>
                <a:sym typeface="Arial"/>
              </a:rPr>
              <a:t>ards</a:t>
            </a:r>
            <a:endParaRPr b="0" i="0" sz="3300" u="none" cap="none" strike="noStrike">
              <a:solidFill>
                <a:srgbClr val="FFFF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lang="en-GB" sz="1100">
                <a:solidFill>
                  <a:srgbClr val="FFFF00"/>
                </a:solidFill>
              </a:rPr>
              <a:t>(version w</a:t>
            </a:r>
            <a:r>
              <a:rPr b="0" i="0" lang="en-GB" sz="1100" u="none" cap="none" strike="noStrike">
                <a:solidFill>
                  <a:srgbClr val="FFFF00"/>
                </a:solidFill>
                <a:latin typeface="Arial"/>
                <a:ea typeface="Arial"/>
                <a:cs typeface="Arial"/>
                <a:sym typeface="Arial"/>
              </a:rPr>
              <a:t>ith</a:t>
            </a:r>
            <a:r>
              <a:rPr lang="en-GB" sz="1100">
                <a:solidFill>
                  <a:srgbClr val="FFFF00"/>
                </a:solidFill>
              </a:rPr>
              <a:t> </a:t>
            </a:r>
            <a:r>
              <a:rPr b="0" i="0" lang="en-GB" sz="1100" u="none" cap="none" strike="noStrike">
                <a:solidFill>
                  <a:srgbClr val="FFFF00"/>
                </a:solidFill>
                <a:latin typeface="Arial"/>
                <a:ea typeface="Arial"/>
                <a:cs typeface="Arial"/>
                <a:sym typeface="Arial"/>
              </a:rPr>
              <a:t>prompts</a:t>
            </a:r>
            <a:r>
              <a:rPr lang="en-GB" sz="1100">
                <a:solidFill>
                  <a:srgbClr val="FFFF00"/>
                </a:solidFill>
              </a:rPr>
              <a:t>)</a:t>
            </a:r>
            <a:endParaRPr b="0" i="0" sz="1100" u="none" cap="none" strike="noStrike">
              <a:solidFill>
                <a:srgbClr val="FFFF00"/>
              </a:solidFill>
              <a:latin typeface="Arial"/>
              <a:ea typeface="Arial"/>
              <a:cs typeface="Arial"/>
              <a:sym typeface="Arial"/>
            </a:endParaRPr>
          </a:p>
        </p:txBody>
      </p:sp>
      <p:sp>
        <p:nvSpPr>
          <p:cNvPr id="201" name="Google Shape;201;p32"/>
          <p:cNvSpPr txBox="1"/>
          <p:nvPr/>
        </p:nvSpPr>
        <p:spPr>
          <a:xfrm>
            <a:off x="6136414" y="4500355"/>
            <a:ext cx="27372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050">
                <a:solidFill>
                  <a:schemeClr val="dk1"/>
                </a:solidFill>
              </a:rPr>
              <a:t>Each card also shows how the barrier aligns with the </a:t>
            </a:r>
            <a:r>
              <a:rPr lang="en-GB" sz="1050" u="sng">
                <a:solidFill>
                  <a:schemeClr val="accent5"/>
                </a:solidFill>
                <a:hlinkClick r:id="rId4">
                  <a:extLst>
                    <a:ext uri="{A12FA001-AC4F-418D-AE19-62706E023703}">
                      <ahyp:hlinkClr val="tx"/>
                    </a:ext>
                  </a:extLst>
                </a:hlinkClick>
              </a:rPr>
              <a:t>COM-B Behavioural Model</a:t>
            </a:r>
            <a:r>
              <a:rPr lang="en-GB" sz="1050">
                <a:solidFill>
                  <a:schemeClr val="dk1"/>
                </a:solidFill>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nvSpPr>
        <p:spPr>
          <a:xfrm>
            <a:off x="277836" y="214351"/>
            <a:ext cx="4156800" cy="59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900"/>
              <a:buFont typeface="Arial"/>
              <a:buNone/>
            </a:pPr>
            <a:r>
              <a:rPr b="1" i="0" lang="en-GB" sz="3900" u="none" cap="none" strike="noStrike">
                <a:solidFill>
                  <a:srgbClr val="000000"/>
                </a:solidFill>
                <a:latin typeface="Arial"/>
                <a:ea typeface="Arial"/>
                <a:cs typeface="Arial"/>
                <a:sym typeface="Arial"/>
              </a:rPr>
              <a:t>Interface and interaction skills</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rgbClr val="242424"/>
                </a:solidFill>
                <a:highlight>
                  <a:srgbClr val="FFFFFF"/>
                </a:highlight>
                <a:latin typeface="Arial"/>
                <a:ea typeface="Arial"/>
                <a:cs typeface="Arial"/>
                <a:sym typeface="Arial"/>
              </a:rPr>
              <a:t>For example, conversing (talking and listening) in person or over the phone or on a video call, or using a device like a computer, smartphone, camera, printer or pen.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sz="1000"/>
          </a:p>
          <a:p>
            <a:pPr indent="0" lvl="0" marL="0" marR="0" rtl="0" algn="l">
              <a:lnSpc>
                <a:spcPct val="115000"/>
              </a:lnSpc>
              <a:spcBef>
                <a:spcPts val="0"/>
              </a:spcBef>
              <a:spcAft>
                <a:spcPts val="0"/>
              </a:spcAft>
              <a:buClr>
                <a:srgbClr val="000000"/>
              </a:buClr>
              <a:buSzPts val="1200"/>
              <a:buFont typeface="Arial"/>
              <a:buNone/>
            </a:pPr>
            <a:r>
              <a:t/>
            </a:r>
            <a:endParaRPr sz="1000"/>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Barrier may link with others -  </a:t>
            </a:r>
            <a:r>
              <a:rPr b="1" i="0" lang="en-GB" sz="1200" u="none" cap="none" strike="noStrike">
                <a:solidFill>
                  <a:srgbClr val="000000"/>
                </a:solidFill>
                <a:latin typeface="Arial"/>
                <a:ea typeface="Arial"/>
                <a:cs typeface="Arial"/>
                <a:sym typeface="Arial"/>
              </a:rPr>
              <a:t>Self-confidence, Trust</a:t>
            </a:r>
            <a:endParaRPr b="1" i="0" sz="1200" u="none" cap="none" strike="noStrike">
              <a:solidFill>
                <a:srgbClr val="000000"/>
              </a:solidFill>
              <a:latin typeface="Arial"/>
              <a:ea typeface="Arial"/>
              <a:cs typeface="Arial"/>
              <a:sym typeface="Arial"/>
            </a:endParaRPr>
          </a:p>
          <a:p>
            <a:pPr indent="0" lvl="0" marL="89999"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800"/>
              <a:buFont typeface="Arial"/>
              <a:buNone/>
            </a:pPr>
            <a:r>
              <a:t/>
            </a:r>
            <a:endParaRPr b="1" i="0" sz="3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1" i="0" sz="4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GB" sz="1200" u="none" cap="none" strike="noStrike">
                <a:solidFill>
                  <a:srgbClr val="434343"/>
                </a:solidFill>
                <a:latin typeface="Arial"/>
                <a:ea typeface="Arial"/>
                <a:cs typeface="Arial"/>
                <a:sym typeface="Arial"/>
              </a:rPr>
              <a:t>Barrier may link with</a:t>
            </a:r>
            <a:r>
              <a:rPr b="1" i="0" lang="en-GB" sz="1100" u="none" cap="none" strike="noStrike">
                <a:solidFill>
                  <a:srgbClr val="434343"/>
                </a:solidFill>
                <a:latin typeface="Arial"/>
                <a:ea typeface="Arial"/>
                <a:cs typeface="Arial"/>
                <a:sym typeface="Arial"/>
              </a:rPr>
              <a:t> -  Self-confidence, Trust</a:t>
            </a:r>
            <a:endParaRPr b="0" i="0" sz="15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600"/>
              <a:buFont typeface="Arial"/>
              <a:buNone/>
            </a:pPr>
            <a:r>
              <a:t/>
            </a:r>
            <a:endParaRPr b="1" i="0" sz="4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B539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34343"/>
              </a:solidFill>
              <a:latin typeface="Arial"/>
              <a:ea typeface="Arial"/>
              <a:cs typeface="Arial"/>
              <a:sym typeface="Arial"/>
            </a:endParaRPr>
          </a:p>
        </p:txBody>
      </p:sp>
      <p:grpSp>
        <p:nvGrpSpPr>
          <p:cNvPr id="207" name="Google Shape;207;p33"/>
          <p:cNvGrpSpPr/>
          <p:nvPr/>
        </p:nvGrpSpPr>
        <p:grpSpPr>
          <a:xfrm>
            <a:off x="383530" y="4715223"/>
            <a:ext cx="2111547" cy="276056"/>
            <a:chOff x="4718700" y="2981700"/>
            <a:chExt cx="2111547" cy="235804"/>
          </a:xfrm>
        </p:grpSpPr>
        <p:sp>
          <p:nvSpPr>
            <p:cNvPr id="208" name="Google Shape;208;p33"/>
            <p:cNvSpPr/>
            <p:nvPr/>
          </p:nvSpPr>
          <p:spPr>
            <a:xfrm>
              <a:off x="5938047" y="2981704"/>
              <a:ext cx="892200" cy="235800"/>
            </a:xfrm>
            <a:prstGeom prst="roundRect">
              <a:avLst>
                <a:gd fmla="val 16667" name="adj"/>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GB" sz="1000" u="none" cap="none" strike="noStrike">
                  <a:solidFill>
                    <a:srgbClr val="FFFFFF"/>
                  </a:solidFill>
                  <a:latin typeface="Arial"/>
                  <a:ea typeface="Arial"/>
                  <a:cs typeface="Arial"/>
                  <a:sym typeface="Arial"/>
                </a:rPr>
                <a:t>Capability</a:t>
              </a:r>
              <a:endParaRPr b="1" i="0" sz="1000" u="none" cap="none" strike="noStrike">
                <a:solidFill>
                  <a:srgbClr val="FFFFFF"/>
                </a:solidFill>
                <a:latin typeface="Arial"/>
                <a:ea typeface="Arial"/>
                <a:cs typeface="Arial"/>
                <a:sym typeface="Arial"/>
              </a:endParaRPr>
            </a:p>
          </p:txBody>
        </p:sp>
        <p:sp>
          <p:nvSpPr>
            <p:cNvPr id="209" name="Google Shape;209;p33"/>
            <p:cNvSpPr/>
            <p:nvPr/>
          </p:nvSpPr>
          <p:spPr>
            <a:xfrm>
              <a:off x="4718700" y="2981700"/>
              <a:ext cx="1135800" cy="235800"/>
            </a:xfrm>
            <a:prstGeom prst="roundRect">
              <a:avLst>
                <a:gd fmla="val 16667" name="adj"/>
              </a:avLst>
            </a:prstGeom>
            <a:solidFill>
              <a:srgbClr val="FFFFFF"/>
            </a:solidFill>
            <a:ln cap="flat" cmpd="sng" w="2857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n-GB" sz="1100" u="none" cap="none" strike="noStrike">
                  <a:solidFill>
                    <a:srgbClr val="434343"/>
                  </a:solidFill>
                  <a:latin typeface="Arial"/>
                  <a:ea typeface="Arial"/>
                  <a:cs typeface="Arial"/>
                  <a:sym typeface="Arial"/>
                </a:rPr>
                <a:t>COM-B model</a:t>
              </a:r>
              <a:endParaRPr b="1" i="0" sz="1100" u="none" cap="none" strike="noStrike">
                <a:solidFill>
                  <a:srgbClr val="434343"/>
                </a:solidFill>
                <a:latin typeface="Arial"/>
                <a:ea typeface="Arial"/>
                <a:cs typeface="Arial"/>
                <a:sym typeface="Arial"/>
              </a:endParaRPr>
            </a:p>
          </p:txBody>
        </p:sp>
      </p:grpSp>
      <p:pic>
        <p:nvPicPr>
          <p:cNvPr id="210" name="Google Shape;210;p33"/>
          <p:cNvPicPr preferRelativeResize="0"/>
          <p:nvPr/>
        </p:nvPicPr>
        <p:blipFill rotWithShape="1">
          <a:blip r:embed="rId3">
            <a:alphaModFix/>
          </a:blip>
          <a:srcRect b="0" l="0" r="0" t="0"/>
          <a:stretch/>
        </p:blipFill>
        <p:spPr>
          <a:xfrm>
            <a:off x="236800" y="2196450"/>
            <a:ext cx="3907076" cy="2280750"/>
          </a:xfrm>
          <a:prstGeom prst="rect">
            <a:avLst/>
          </a:prstGeom>
          <a:noFill/>
          <a:ln>
            <a:noFill/>
          </a:ln>
        </p:spPr>
      </p:pic>
      <p:cxnSp>
        <p:nvCxnSpPr>
          <p:cNvPr id="211" name="Google Shape;211;p33"/>
          <p:cNvCxnSpPr/>
          <p:nvPr/>
        </p:nvCxnSpPr>
        <p:spPr>
          <a:xfrm flipH="1">
            <a:off x="4570456" y="162075"/>
            <a:ext cx="5400" cy="4844400"/>
          </a:xfrm>
          <a:prstGeom prst="straightConnector1">
            <a:avLst/>
          </a:prstGeom>
          <a:noFill/>
          <a:ln cap="flat" cmpd="sng" w="9525">
            <a:solidFill>
              <a:schemeClr val="dk2"/>
            </a:solidFill>
            <a:prstDash val="solid"/>
            <a:round/>
            <a:headEnd len="sm" w="sm" type="none"/>
            <a:tailEnd len="sm" w="sm" type="none"/>
          </a:ln>
        </p:spPr>
      </p:cxnSp>
      <p:sp>
        <p:nvSpPr>
          <p:cNvPr id="212" name="Google Shape;212;p33"/>
          <p:cNvSpPr txBox="1"/>
          <p:nvPr/>
        </p:nvSpPr>
        <p:spPr>
          <a:xfrm>
            <a:off x="4546000" y="9675"/>
            <a:ext cx="45981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dk1"/>
                </a:solidFill>
              </a:rPr>
              <a:t>Some prompts to think about: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lang="en-GB" sz="1100">
                <a:solidFill>
                  <a:schemeClr val="dk1"/>
                </a:solidFill>
              </a:rPr>
              <a:t>A</a:t>
            </a:r>
            <a:r>
              <a:rPr lang="en-GB" sz="1100">
                <a:solidFill>
                  <a:schemeClr val="dk1"/>
                </a:solidFill>
              </a:rPr>
              <a:t>ssistive screen readers often fail to convey critical information effectively if </a:t>
            </a:r>
            <a:r>
              <a:rPr b="1" lang="en-GB" sz="1100">
                <a:solidFill>
                  <a:schemeClr val="dk1"/>
                </a:solidFill>
              </a:rPr>
              <a:t>content lacks</a:t>
            </a:r>
            <a:r>
              <a:rPr b="1" i="0" lang="en-GB" sz="1100" u="none" cap="none" strike="noStrike">
                <a:solidFill>
                  <a:schemeClr val="dk1"/>
                </a:solidFill>
              </a:rPr>
              <a:t> clear headings, landmarks</a:t>
            </a:r>
            <a:r>
              <a:rPr b="1" i="0" lang="en-GB" sz="1100" u="none" cap="none" strike="noStrike">
                <a:solidFill>
                  <a:schemeClr val="dk1"/>
                </a:solidFill>
              </a:rPr>
              <a:t>,</a:t>
            </a:r>
            <a:r>
              <a:rPr b="1" i="0" lang="en-GB" sz="1100" u="none" cap="none" strike="noStrike">
                <a:solidFill>
                  <a:schemeClr val="dk1"/>
                </a:solidFill>
              </a:rPr>
              <a:t> or alt text</a:t>
            </a:r>
            <a:r>
              <a:rPr b="0" i="0" lang="en-GB"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Complex or demanding</a:t>
            </a:r>
            <a:r>
              <a:rPr b="0" i="0" lang="en-GB" sz="1100" u="none" cap="none" strike="noStrike">
                <a:solidFill>
                  <a:schemeClr val="dk1"/>
                </a:solidFill>
                <a:latin typeface="Arial"/>
                <a:ea typeface="Arial"/>
                <a:cs typeface="Arial"/>
                <a:sym typeface="Arial"/>
              </a:rPr>
              <a:t> services can exhaust users with physical or cognitive disabilities. </a:t>
            </a:r>
            <a:r>
              <a:rPr lang="en-GB" sz="1100">
                <a:solidFill>
                  <a:schemeClr val="dk1"/>
                </a:solidFill>
              </a:rPr>
              <a:t>S</a:t>
            </a:r>
            <a:r>
              <a:rPr b="0" i="0" lang="en-GB" sz="1100" u="none" cap="none" strike="noStrike">
                <a:solidFill>
                  <a:schemeClr val="dk1"/>
                </a:solidFill>
                <a:latin typeface="Arial"/>
                <a:ea typeface="Arial"/>
                <a:cs typeface="Arial"/>
                <a:sym typeface="Arial"/>
              </a:rPr>
              <a:t>ustained effort, quick responses, or multitasking </a:t>
            </a:r>
            <a:r>
              <a:rPr lang="en-GB" sz="1100">
                <a:solidFill>
                  <a:schemeClr val="dk1"/>
                </a:solidFill>
              </a:rPr>
              <a:t>can be </a:t>
            </a:r>
            <a:r>
              <a:rPr b="0" i="0" lang="en-GB" sz="1100" u="none" cap="none" strike="noStrike">
                <a:solidFill>
                  <a:schemeClr val="dk1"/>
                </a:solidFill>
                <a:latin typeface="Arial"/>
                <a:ea typeface="Arial"/>
                <a:cs typeface="Arial"/>
                <a:sym typeface="Arial"/>
              </a:rPr>
              <a:t>overwhelm</a:t>
            </a:r>
            <a:r>
              <a:rPr b="0" i="0" lang="en-GB" sz="1100" u="none" cap="none" strike="noStrike">
                <a:solidFill>
                  <a:schemeClr val="dk1"/>
                </a:solidFill>
                <a:latin typeface="Arial"/>
                <a:ea typeface="Arial"/>
                <a:cs typeface="Arial"/>
                <a:sym typeface="Arial"/>
              </a:rPr>
              <a:t>ing</a:t>
            </a:r>
            <a:r>
              <a:rPr b="0" i="0" lang="en-GB" sz="1100" u="none" cap="none" strike="noStrike">
                <a:solidFill>
                  <a:schemeClr val="dk1"/>
                </a:solidFill>
                <a:latin typeface="Arial"/>
                <a:ea typeface="Arial"/>
                <a:cs typeface="Arial"/>
                <a:sym typeface="Arial"/>
              </a:rPr>
              <a:t>, especially </a:t>
            </a:r>
            <a:r>
              <a:rPr b="0" i="0" lang="en-GB" sz="1100" u="none" cap="none" strike="noStrike">
                <a:solidFill>
                  <a:schemeClr val="dk1"/>
                </a:solidFill>
                <a:latin typeface="Arial"/>
                <a:ea typeface="Arial"/>
                <a:cs typeface="Arial"/>
                <a:sym typeface="Arial"/>
              </a:rPr>
              <a:t>for </a:t>
            </a:r>
            <a:r>
              <a:rPr b="0" i="0" lang="en-GB" sz="1100" u="none" cap="none" strike="noStrike">
                <a:solidFill>
                  <a:schemeClr val="dk1"/>
                </a:solidFill>
                <a:latin typeface="Arial"/>
                <a:ea typeface="Arial"/>
                <a:cs typeface="Arial"/>
                <a:sym typeface="Arial"/>
              </a:rPr>
              <a:t>those working at different paces or with </a:t>
            </a:r>
            <a:r>
              <a:rPr lang="en-GB" sz="1100">
                <a:solidFill>
                  <a:schemeClr val="dk1"/>
                </a:solidFill>
              </a:rPr>
              <a:t>lower </a:t>
            </a:r>
            <a:r>
              <a:rPr b="0" i="0" lang="en-GB" sz="1100" u="none" cap="none" strike="noStrike">
                <a:solidFill>
                  <a:schemeClr val="dk1"/>
                </a:solidFill>
                <a:latin typeface="Arial"/>
                <a:ea typeface="Arial"/>
                <a:cs typeface="Arial"/>
                <a:sym typeface="Arial"/>
              </a:rPr>
              <a:t>confidence.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1" i="0" lang="en-GB" sz="1100" u="none" cap="none" strike="noStrike">
                <a:solidFill>
                  <a:schemeClr val="dk1"/>
                </a:solidFill>
                <a:latin typeface="Arial"/>
                <a:ea typeface="Arial"/>
                <a:cs typeface="Arial"/>
                <a:sym typeface="Arial"/>
              </a:rPr>
              <a:t>Remembering</a:t>
            </a:r>
            <a:r>
              <a:rPr b="0" i="0" lang="en-GB" sz="1100" u="none" cap="none" strike="noStrike">
                <a:solidFill>
                  <a:schemeClr val="dk1"/>
                </a:solidFill>
                <a:latin typeface="Arial"/>
                <a:ea typeface="Arial"/>
                <a:cs typeface="Arial"/>
                <a:sym typeface="Arial"/>
              </a:rPr>
              <a:t> long numbers, performing calculations, or processing sequences of information can be especially difficult for users with dyscalculia, dyslexia, or dyspraxia, leading to errors or frustration. </a:t>
            </a:r>
            <a:r>
              <a:rPr b="0" i="0" lang="en-GB" sz="1100" u="none" cap="none" strike="noStrike">
                <a:solidFill>
                  <a:schemeClr val="dk1"/>
                </a:solidFill>
                <a:latin typeface="Arial"/>
                <a:ea typeface="Arial"/>
                <a:cs typeface="Arial"/>
                <a:sym typeface="Arial"/>
              </a:rPr>
              <a:t>This may also be true for users under stress or fearing </a:t>
            </a:r>
            <a:r>
              <a:rPr lang="en-GB" sz="1100">
                <a:solidFill>
                  <a:schemeClr val="dk1"/>
                </a:solidFill>
              </a:rPr>
              <a:t>making a mistake.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Users for whom </a:t>
            </a:r>
            <a:r>
              <a:rPr b="1" i="0" lang="en-GB" sz="1100" u="none" cap="none" strike="noStrike">
                <a:solidFill>
                  <a:schemeClr val="dk1"/>
                </a:solidFill>
                <a:latin typeface="Arial"/>
                <a:ea typeface="Arial"/>
                <a:cs typeface="Arial"/>
                <a:sym typeface="Arial"/>
              </a:rPr>
              <a:t>English is not their first language</a:t>
            </a:r>
            <a:r>
              <a:rPr b="0" i="0" lang="en-GB" sz="1100" u="none" cap="none" strike="noStrike">
                <a:solidFill>
                  <a:schemeClr val="dk1"/>
                </a:solidFill>
                <a:latin typeface="Arial"/>
                <a:ea typeface="Arial"/>
                <a:cs typeface="Arial"/>
                <a:sym typeface="Arial"/>
              </a:rPr>
              <a:t> may struggle to navigate services </a:t>
            </a:r>
            <a:r>
              <a:rPr lang="en-GB" sz="1100">
                <a:solidFill>
                  <a:schemeClr val="dk1"/>
                </a:solidFill>
              </a:rPr>
              <a:t>without</a:t>
            </a:r>
            <a:r>
              <a:rPr b="0" i="0" lang="en-GB" sz="1100" u="none" cap="none" strike="noStrike">
                <a:solidFill>
                  <a:schemeClr val="dk1"/>
                </a:solidFill>
                <a:latin typeface="Arial"/>
                <a:ea typeface="Arial"/>
                <a:cs typeface="Arial"/>
                <a:sym typeface="Arial"/>
              </a:rPr>
              <a:t> translation options or multilingual support. Automated assistants </a:t>
            </a:r>
            <a:r>
              <a:rPr lang="en-GB" sz="1100">
                <a:solidFill>
                  <a:schemeClr val="dk1"/>
                </a:solidFill>
              </a:rPr>
              <a:t>that don’t work well can lead</a:t>
            </a:r>
            <a:r>
              <a:rPr b="0" i="0" lang="en-GB" sz="1100" u="none" cap="none" strike="noStrike">
                <a:solidFill>
                  <a:schemeClr val="dk1"/>
                </a:solidFill>
                <a:latin typeface="Arial"/>
                <a:ea typeface="Arial"/>
                <a:cs typeface="Arial"/>
                <a:sym typeface="Arial"/>
              </a:rPr>
              <a:t> to misunderstandings or ineffective support.</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1000"/>
              </a:spcBef>
              <a:spcAft>
                <a:spcPts val="100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Around </a:t>
            </a:r>
            <a:r>
              <a:rPr b="1" i="0" lang="en-GB" sz="1100" u="sng" cap="none" strike="noStrike">
                <a:solidFill>
                  <a:schemeClr val="hlink"/>
                </a:solidFill>
                <a:latin typeface="Arial"/>
                <a:ea typeface="Arial"/>
                <a:cs typeface="Arial"/>
                <a:sym typeface="Arial"/>
                <a:hlinkClick r:id="rId4"/>
              </a:rPr>
              <a:t>8.5 million people</a:t>
            </a:r>
            <a:r>
              <a:rPr lang="en-GB" sz="1100">
                <a:solidFill>
                  <a:schemeClr val="dk1"/>
                </a:solidFill>
              </a:rPr>
              <a:t> </a:t>
            </a:r>
            <a:r>
              <a:rPr b="0" i="0" lang="en-GB" sz="1100" u="none" cap="none" strike="noStrike">
                <a:solidFill>
                  <a:schemeClr val="dk1"/>
                </a:solidFill>
                <a:latin typeface="Arial"/>
                <a:ea typeface="Arial"/>
                <a:cs typeface="Arial"/>
                <a:sym typeface="Arial"/>
              </a:rPr>
              <a:t>lack the</a:t>
            </a:r>
            <a:r>
              <a:rPr b="1" i="0" lang="en-GB" sz="1100" u="none" cap="none" strike="noStrike">
                <a:solidFill>
                  <a:schemeClr val="dk1"/>
                </a:solidFill>
                <a:latin typeface="Arial"/>
                <a:ea typeface="Arial"/>
                <a:cs typeface="Arial"/>
                <a:sym typeface="Arial"/>
              </a:rPr>
              <a:t> digital skills</a:t>
            </a:r>
            <a:r>
              <a:rPr b="0" i="0" lang="en-GB" sz="1100" u="none" cap="none" strike="noStrike">
                <a:solidFill>
                  <a:schemeClr val="dk1"/>
                </a:solidFill>
                <a:latin typeface="Arial"/>
                <a:ea typeface="Arial"/>
                <a:cs typeface="Arial"/>
                <a:sym typeface="Arial"/>
              </a:rPr>
              <a:t> needed for daily life. </a:t>
            </a:r>
            <a:r>
              <a:rPr b="0" i="0" lang="en-GB" sz="1100" u="none" cap="none" strike="noStrike">
                <a:solidFill>
                  <a:schemeClr val="dk1"/>
                </a:solidFill>
                <a:latin typeface="Arial"/>
                <a:ea typeface="Arial"/>
                <a:cs typeface="Arial"/>
                <a:sym typeface="Arial"/>
              </a:rPr>
              <a:t>This has been exacerbated by the COVID-19 pandemic, which </a:t>
            </a:r>
            <a:r>
              <a:rPr lang="en-GB" sz="1100">
                <a:solidFill>
                  <a:schemeClr val="dk1"/>
                </a:solidFill>
              </a:rPr>
              <a:t>saw</a:t>
            </a:r>
            <a:r>
              <a:rPr b="0" i="0" lang="en-GB" sz="1100" u="none" cap="none" strike="noStrike">
                <a:solidFill>
                  <a:schemeClr val="dk1"/>
                </a:solidFill>
                <a:latin typeface="Arial"/>
                <a:ea typeface="Arial"/>
                <a:cs typeface="Arial"/>
                <a:sym typeface="Arial"/>
              </a:rPr>
              <a:t> many community support organi</a:t>
            </a:r>
            <a:r>
              <a:rPr lang="en-GB" sz="1100">
                <a:solidFill>
                  <a:schemeClr val="dk1"/>
                </a:solidFill>
              </a:rPr>
              <a:t>s</a:t>
            </a:r>
            <a:r>
              <a:rPr b="0" i="0" lang="en-GB" sz="1100" u="none" cap="none" strike="noStrike">
                <a:solidFill>
                  <a:schemeClr val="dk1"/>
                </a:solidFill>
                <a:latin typeface="Arial"/>
                <a:ea typeface="Arial"/>
                <a:cs typeface="Arial"/>
                <a:sym typeface="Arial"/>
              </a:rPr>
              <a:t>ations face closure</a:t>
            </a:r>
            <a:r>
              <a:rPr lang="en-GB" sz="1100">
                <a:solidFill>
                  <a:schemeClr val="dk1"/>
                </a:solidFill>
              </a:rPr>
              <a:t>.</a:t>
            </a:r>
            <a:endParaRPr b="1" i="0" sz="11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