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0"/>
  </p:notesMasterIdLst>
  <p:sldIdLst>
    <p:sldId id="283" r:id="rId3"/>
    <p:sldId id="284" r:id="rId4"/>
    <p:sldId id="316" r:id="rId5"/>
    <p:sldId id="317" r:id="rId6"/>
    <p:sldId id="318" r:id="rId7"/>
    <p:sldId id="322" r:id="rId8"/>
    <p:sldId id="319" r:id="rId9"/>
    <p:sldId id="320" r:id="rId10"/>
    <p:sldId id="324" r:id="rId11"/>
    <p:sldId id="325" r:id="rId12"/>
    <p:sldId id="321" r:id="rId13"/>
    <p:sldId id="323" r:id="rId14"/>
    <p:sldId id="286" r:id="rId15"/>
    <p:sldId id="309" r:id="rId16"/>
    <p:sldId id="292" r:id="rId17"/>
    <p:sldId id="293" r:id="rId18"/>
    <p:sldId id="294" r:id="rId19"/>
    <p:sldId id="295" r:id="rId20"/>
    <p:sldId id="310" r:id="rId21"/>
    <p:sldId id="297" r:id="rId22"/>
    <p:sldId id="298" r:id="rId23"/>
    <p:sldId id="299" r:id="rId24"/>
    <p:sldId id="300" r:id="rId25"/>
    <p:sldId id="301" r:id="rId26"/>
    <p:sldId id="311" r:id="rId27"/>
    <p:sldId id="303" r:id="rId28"/>
    <p:sldId id="30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ie McLean" initials="FMcL" lastIdx="10" clrIdx="0">
    <p:extLst>
      <p:ext uri="{19B8F6BF-5375-455C-9EA6-DF929625EA0E}">
        <p15:presenceInfo xmlns:p15="http://schemas.microsoft.com/office/powerpoint/2012/main" userId="Frankie McLe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40" autoAdjust="0"/>
    <p:restoredTop sz="79800" autoAdjust="0"/>
  </p:normalViewPr>
  <p:slideViewPr>
    <p:cSldViewPr snapToGrid="0">
      <p:cViewPr varScale="1">
        <p:scale>
          <a:sx n="55" d="100"/>
          <a:sy n="55" d="100"/>
        </p:scale>
        <p:origin x="756" y="3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1C0B1-9658-4FAB-82C7-1C72E55A1AA4}" type="datetimeFigureOut">
              <a:rPr lang="en-GB" smtClean="0"/>
              <a:t>08/10/2020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23AFC-1761-46AD-9C0E-9AD06B607983}" type="slidenum">
              <a:rPr lang="en-GB" smtClean="0"/>
              <a:t>‹#›</a:t>
            </a:fld>
            <a:endParaRPr lang="en-GB"/>
          </a:p>
        </p:txBody>
      </p:sp>
    </p:spTree>
    <p:extLst>
      <p:ext uri="{BB962C8B-B14F-4D97-AF65-F5344CB8AC3E}">
        <p14:creationId xmlns:p14="http://schemas.microsoft.com/office/powerpoint/2010/main" val="418464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British Sign Language the indigenous signed</a:t>
            </a:r>
            <a:r>
              <a:rPr lang="en-GB" baseline="0" dirty="0" smtClean="0"/>
              <a:t> language of the United Kingdom. A common misconception is that sign language is all about hand gestures but BSL users also use facial expressions and body language to communicate. </a:t>
            </a:r>
          </a:p>
          <a:p>
            <a:r>
              <a:rPr lang="en-GB" dirty="0" smtClean="0"/>
              <a:t>Most people are probably aware of British Sign Language but may not know that</a:t>
            </a:r>
            <a:r>
              <a:rPr lang="en-GB" baseline="0" dirty="0" smtClean="0"/>
              <a:t> it is officially recognised as a minority language in the UK. In Scotland this is through the 2015 British Sign Language (Scotland) Act. This puts it on an equal standing with English and Gaelic. But while providing services in Gaelic has a lot of cultural importance, providing services in BSL is vital in terms of giving citizens access to services.</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4</a:t>
            </a:fld>
            <a:endParaRPr lang="en-GB"/>
          </a:p>
        </p:txBody>
      </p:sp>
    </p:spTree>
    <p:extLst>
      <p:ext uri="{BB962C8B-B14F-4D97-AF65-F5344CB8AC3E}">
        <p14:creationId xmlns:p14="http://schemas.microsoft.com/office/powerpoint/2010/main" val="316274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Before</a:t>
            </a:r>
            <a:r>
              <a:rPr lang="en-GB" baseline="0" dirty="0" smtClean="0"/>
              <a:t> you start thinking about BSL content, it’s important to understand some key facts about the nature of BSL and how it differs to English. To reiterate, BSL is not just about hand gestures – it involves facial expressions and body movement.</a:t>
            </a:r>
          </a:p>
          <a:p>
            <a:endParaRPr lang="en-GB" baseline="0" dirty="0" smtClean="0"/>
          </a:p>
          <a:p>
            <a:r>
              <a:rPr lang="en-GB" baseline="0" dirty="0" smtClean="0"/>
              <a:t>To a lot of BSL users, it is their first language, the language they have learned from birth before English. Because of this, you can’t assume that a BSL user will have a high level or understanding of written English. For many, English is a second language. For others, understanding of English can be very limited. Equally, though, you shouldn’t assume a BSL user doesn’t understand English.</a:t>
            </a:r>
          </a:p>
          <a:p>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Most important is to recognise that BSL is a language totally separate from English. It is not simply a signed version of English but has its own unique characteristics. Words, sentences, grammar and punctuation are structured differently to English. This means that a lot of English phrases and terminology may not have direct BSL translations.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terms of BSL content, it’s important to remember that a lot of good practice and accessibility that applies to any video production is the same for BSL videos.</a:t>
            </a:r>
            <a:endParaRPr lang="en-GB" dirty="0" smtClean="0"/>
          </a:p>
          <a:p>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16</a:t>
            </a:fld>
            <a:endParaRPr lang="en-GB"/>
          </a:p>
        </p:txBody>
      </p:sp>
    </p:spTree>
    <p:extLst>
      <p:ext uri="{BB962C8B-B14F-4D97-AF65-F5344CB8AC3E}">
        <p14:creationId xmlns:p14="http://schemas.microsoft.com/office/powerpoint/2010/main" val="3034865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Co-design is always important. But with BSL content co-designing right from the beginning is crucial. When</a:t>
            </a:r>
            <a:r>
              <a:rPr lang="en-GB" baseline="0" dirty="0" smtClean="0"/>
              <a:t> designing English content, you have the luxury of prototyping internally first, then testing a few options and iterating later on as you test with users. </a:t>
            </a:r>
          </a:p>
          <a:p>
            <a:endParaRPr lang="en-GB" baseline="0" dirty="0" smtClean="0"/>
          </a:p>
          <a:p>
            <a:r>
              <a:rPr lang="en-GB" baseline="0" dirty="0" smtClean="0"/>
              <a:t>Often this means updating a word document or CMS page, maybe getting a bit of graphic design re-done. Because of the nature of BSL content – video – however, it may be much harder to iterate once you have committed something to film. </a:t>
            </a:r>
          </a:p>
          <a:p>
            <a:endParaRPr lang="en-GB" baseline="0" dirty="0" smtClean="0"/>
          </a:p>
          <a:p>
            <a:r>
              <a:rPr lang="en-GB" baseline="0" dirty="0" smtClean="0"/>
              <a:t>So working with BSL users from an early stage to get your concept right and test your scripts before they are filmed is really important. </a:t>
            </a:r>
          </a:p>
          <a:p>
            <a:endParaRPr lang="en-GB" baseline="0" dirty="0" smtClean="0"/>
          </a:p>
          <a:p>
            <a:r>
              <a:rPr lang="en-GB" baseline="0" dirty="0" smtClean="0"/>
              <a:t>This is, of course, the same for any video content. </a:t>
            </a:r>
          </a:p>
          <a:p>
            <a:endParaRPr lang="en-GB" baseline="0" dirty="0" smtClean="0"/>
          </a:p>
          <a:p>
            <a:r>
              <a:rPr lang="en-GB" baseline="0" dirty="0" smtClean="0"/>
              <a:t>The other aspect to consider is that you may not have the budget and resource to fully translate your website or service. While this isn’t ideal, it’s unfortunately a reality. It’s really important to work with your BSL users to understand the key journeys and interactions that are absolutely essential to be offered in BSL.</a:t>
            </a:r>
          </a:p>
        </p:txBody>
      </p:sp>
      <p:sp>
        <p:nvSpPr>
          <p:cNvPr id="4" name="Slide Number Placeholder 3"/>
          <p:cNvSpPr>
            <a:spLocks noGrp="1"/>
          </p:cNvSpPr>
          <p:nvPr>
            <p:ph type="sldNum" sz="quarter" idx="10"/>
          </p:nvPr>
        </p:nvSpPr>
        <p:spPr/>
        <p:txBody>
          <a:bodyPr/>
          <a:lstStyle/>
          <a:p>
            <a:fld id="{22723AFC-1761-46AD-9C0E-9AD06B607983}" type="slidenum">
              <a:rPr lang="en-GB" smtClean="0"/>
              <a:t>17</a:t>
            </a:fld>
            <a:endParaRPr lang="en-GB"/>
          </a:p>
        </p:txBody>
      </p:sp>
    </p:spTree>
    <p:extLst>
      <p:ext uri="{BB962C8B-B14F-4D97-AF65-F5344CB8AC3E}">
        <p14:creationId xmlns:p14="http://schemas.microsoft.com/office/powerpoint/2010/main" val="1979616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will now go through some tips for creating your BSL content. Again, these are based on feedback and discussions</a:t>
            </a:r>
            <a:r>
              <a:rPr lang="en-GB" baseline="0" dirty="0" smtClean="0"/>
              <a:t> with SOME BSL users but not in any way formal research and testing. A lot of these are also equally applicable to content design and video production of any kind.</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18</a:t>
            </a:fld>
            <a:endParaRPr lang="en-GB"/>
          </a:p>
        </p:txBody>
      </p:sp>
    </p:spTree>
    <p:extLst>
      <p:ext uri="{BB962C8B-B14F-4D97-AF65-F5344CB8AC3E}">
        <p14:creationId xmlns:p14="http://schemas.microsoft.com/office/powerpoint/2010/main" val="380398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When the BSL presenter is signing about a particular part of your content</a:t>
            </a:r>
            <a:r>
              <a:rPr lang="en-GB" baseline="0" dirty="0" smtClean="0"/>
              <a:t>, BSL users told us that it can help to offer visual prompts to the viewer to help them understand where or what on the page they are referring to.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In the example on this slide, the video is using a picture of the person being signed about. This mirrors the picture on the page and helps the BSL user understand this is the person the video is about.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It may seem obvious to most users with good English that a video on a page about Avril Hepner is about Avril Hepner. But if you don’t understand English, this kind of prompt can be really useful.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Other useful ways you could use visual prompts is when referring to links or lists. If you have a long list of links, for example, it can be tricky for a BSL signer to sign these all out. This is especially true if you are presenting them as URLs.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BSL users told us that we should simply show a screenshot of the links and explain what they are. By making the visual connection, the BSL user can find what you are referring to on the page.</a:t>
            </a:r>
            <a:endParaRPr lang="en-GB" dirty="0" smtClean="0"/>
          </a:p>
          <a:p>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19</a:t>
            </a:fld>
            <a:endParaRPr lang="en-GB"/>
          </a:p>
        </p:txBody>
      </p:sp>
    </p:spTree>
    <p:extLst>
      <p:ext uri="{BB962C8B-B14F-4D97-AF65-F5344CB8AC3E}">
        <p14:creationId xmlns:p14="http://schemas.microsoft.com/office/powerpoint/2010/main" val="2399051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of how a link may look like in a script. Interestingly, I couldn’t find an example of this but it was something the BSL</a:t>
            </a:r>
            <a:r>
              <a:rPr lang="en-GB" baseline="0" dirty="0" smtClean="0"/>
              <a:t> users we consulted wanted.</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20</a:t>
            </a:fld>
            <a:endParaRPr lang="en-GB"/>
          </a:p>
        </p:txBody>
      </p:sp>
    </p:spTree>
    <p:extLst>
      <p:ext uri="{BB962C8B-B14F-4D97-AF65-F5344CB8AC3E}">
        <p14:creationId xmlns:p14="http://schemas.microsoft.com/office/powerpoint/2010/main" val="1460738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a:t>
            </a:r>
            <a:r>
              <a:rPr lang="en-GB" baseline="0" dirty="0" smtClean="0"/>
              <a:t> has</a:t>
            </a:r>
            <a:r>
              <a:rPr lang="en-GB" dirty="0" smtClean="0"/>
              <a:t> been lots of research around how users view and scan web</a:t>
            </a:r>
            <a:r>
              <a:rPr lang="en-GB" baseline="0" dirty="0" smtClean="0"/>
              <a:t> pages – such as scanning i</a:t>
            </a:r>
            <a:r>
              <a:rPr lang="en-GB" dirty="0" smtClean="0"/>
              <a:t>n the F shape and being drawn </a:t>
            </a:r>
            <a:r>
              <a:rPr lang="en-GB" baseline="0" dirty="0" smtClean="0"/>
              <a:t>to visual elements before they absorb much written content (check out www.nngroup.com for more on this). </a:t>
            </a:r>
          </a:p>
          <a:p>
            <a:endParaRPr lang="en-GB" baseline="0" dirty="0" smtClean="0"/>
          </a:p>
          <a:p>
            <a:r>
              <a:rPr lang="en-GB" baseline="0" dirty="0" smtClean="0"/>
              <a:t>This is no different for BSL users and your BSL videos should facilitate the user getting to the task or call to action as quickly as a non-BSL user can. </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21</a:t>
            </a:fld>
            <a:endParaRPr lang="en-GB"/>
          </a:p>
        </p:txBody>
      </p:sp>
    </p:spTree>
    <p:extLst>
      <p:ext uri="{BB962C8B-B14F-4D97-AF65-F5344CB8AC3E}">
        <p14:creationId xmlns:p14="http://schemas.microsoft.com/office/powerpoint/2010/main" val="4002425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page from gov.uk has a nice big call to action button at the bottom and some text above that users SHOULD read. But how many people read it in detail before clicking ‘Start now’? How many skim</a:t>
            </a:r>
            <a:r>
              <a:rPr lang="en-GB" baseline="0" dirty="0" smtClean="0"/>
              <a:t> and then go straight to ‘Start now’? (This isn’t a critique of gov.uk - the page was no doubt refined very nicely through testing).</a:t>
            </a:r>
          </a:p>
          <a:p>
            <a:endParaRPr lang="en-GB" baseline="0" dirty="0" smtClean="0"/>
          </a:p>
          <a:p>
            <a:r>
              <a:rPr lang="en-GB" baseline="0" dirty="0" smtClean="0"/>
              <a:t>If you have a good level of English, there is a fair chance the first thing you will notice when you arrive on the page is the big green button and the second thing is that it says ‘Start now’. This gives you the option to use it straight away if you wanted to. You can probably review the text and move on fairly quickly too. </a:t>
            </a:r>
          </a:p>
          <a:p>
            <a:endParaRPr lang="en-GB" baseline="0" dirty="0" smtClean="0"/>
          </a:p>
          <a:p>
            <a:r>
              <a:rPr lang="en-GB" baseline="0" dirty="0" smtClean="0"/>
              <a:t>But if you are a BSL user who doesn’t have a good level of English, it may not be evident what the button does. It would hold you up if you had to watch a whole translation of the page just to find out that the green button at the bottom is what you want (or do not want).</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22</a:t>
            </a:fld>
            <a:endParaRPr lang="en-GB"/>
          </a:p>
        </p:txBody>
      </p:sp>
    </p:spTree>
    <p:extLst>
      <p:ext uri="{BB962C8B-B14F-4D97-AF65-F5344CB8AC3E}">
        <p14:creationId xmlns:p14="http://schemas.microsoft.com/office/powerpoint/2010/main" val="2739212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 BSL script for this page may work better if</a:t>
            </a:r>
            <a:r>
              <a:rPr lang="en-GB" baseline="0" dirty="0" smtClean="0"/>
              <a:t> it is presented like this. BSL users told us that for pages like this, the description of the call to action and what it does should be right at the start of the page. Be careful about using colours to describe page elements as your user may be colour blind.</a:t>
            </a:r>
          </a:p>
          <a:p>
            <a:endParaRPr lang="en-GB" baseline="0" dirty="0" smtClean="0"/>
          </a:p>
          <a:p>
            <a:r>
              <a:rPr lang="en-GB" baseline="0" dirty="0" smtClean="0"/>
              <a:t>Presenting it like this means a BSL user has the option of going straight to it. If they want to know the guidance as well, they have the option to keep watching to find out the rest of the page content.</a:t>
            </a:r>
          </a:p>
          <a:p>
            <a:endParaRPr lang="en-GB" baseline="0" dirty="0" smtClean="0"/>
          </a:p>
          <a:p>
            <a:r>
              <a:rPr lang="en-GB" baseline="0" dirty="0" smtClean="0"/>
              <a:t>Notice also, the visual of the ‘you’re exempt’ hyperlink. Making a visual connection to how the link looks on the page can help the BSL user locate it.</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23</a:t>
            </a:fld>
            <a:endParaRPr lang="en-GB"/>
          </a:p>
        </p:txBody>
      </p:sp>
    </p:spTree>
    <p:extLst>
      <p:ext uri="{BB962C8B-B14F-4D97-AF65-F5344CB8AC3E}">
        <p14:creationId xmlns:p14="http://schemas.microsoft.com/office/powerpoint/2010/main" val="3403458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Signed languages are rich and have a varied vocabulary. But when it comes to long URLs and telephone numbers,  they cannot be translated. In BSL, they have to be </a:t>
            </a:r>
            <a:r>
              <a:rPr lang="en-GB" baseline="0" dirty="0" err="1" smtClean="0"/>
              <a:t>fingerspelt</a:t>
            </a:r>
            <a:r>
              <a:rPr lang="en-GB" baseline="0" dirty="0" smtClean="0"/>
              <a:t> or enumerated letter by letter or number by number. This is difficult to watch and pick up. They are not elements that are translatable – they are what they are, to be typed or input as they are.</a:t>
            </a:r>
          </a:p>
          <a:p>
            <a:endParaRPr lang="en-GB" baseline="0" dirty="0" smtClean="0"/>
          </a:p>
          <a:p>
            <a:r>
              <a:rPr lang="en-GB" baseline="0" dirty="0" smtClean="0"/>
              <a:t>BSL users told us that showing URLs and phone numbers on screen is more user friendly. If you are able to make URLs clickable in your video, even better.</a:t>
            </a:r>
          </a:p>
        </p:txBody>
      </p:sp>
      <p:sp>
        <p:nvSpPr>
          <p:cNvPr id="4" name="Slide Number Placeholder 3"/>
          <p:cNvSpPr>
            <a:spLocks noGrp="1"/>
          </p:cNvSpPr>
          <p:nvPr>
            <p:ph type="sldNum" sz="quarter" idx="10"/>
          </p:nvPr>
        </p:nvSpPr>
        <p:spPr/>
        <p:txBody>
          <a:bodyPr/>
          <a:lstStyle/>
          <a:p>
            <a:fld id="{22723AFC-1761-46AD-9C0E-9AD06B607983}" type="slidenum">
              <a:rPr lang="en-GB" smtClean="0"/>
              <a:t>24</a:t>
            </a:fld>
            <a:endParaRPr lang="en-GB"/>
          </a:p>
        </p:txBody>
      </p:sp>
    </p:spTree>
    <p:extLst>
      <p:ext uri="{BB962C8B-B14F-4D97-AF65-F5344CB8AC3E}">
        <p14:creationId xmlns:p14="http://schemas.microsoft.com/office/powerpoint/2010/main" val="1168068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25</a:t>
            </a:fld>
            <a:endParaRPr lang="en-GB"/>
          </a:p>
        </p:txBody>
      </p:sp>
    </p:spTree>
    <p:extLst>
      <p:ext uri="{BB962C8B-B14F-4D97-AF65-F5344CB8AC3E}">
        <p14:creationId xmlns:p14="http://schemas.microsoft.com/office/powerpoint/2010/main" val="20535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number of people in Scotland with BSL as a first or preferred language is estimated at</a:t>
            </a:r>
            <a:r>
              <a:rPr lang="en-GB" baseline="0" dirty="0" smtClean="0"/>
              <a:t> 6,000, with the 2011 census recording almost 13,000 people using BSL at home. It’s not uncommon for people who are deaf to have hearing children, who often learn BSL as a first language before English.</a:t>
            </a:r>
          </a:p>
          <a:p>
            <a:endParaRPr lang="en-GB" baseline="0" dirty="0" smtClean="0"/>
          </a:p>
          <a:p>
            <a:r>
              <a:rPr lang="en-GB" baseline="0" dirty="0" smtClean="0"/>
              <a:t>BSL is part of a global family of signed languages, with many countries having their own versions, with their own name.</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5</a:t>
            </a:fld>
            <a:endParaRPr lang="en-GB"/>
          </a:p>
        </p:txBody>
      </p:sp>
    </p:spTree>
    <p:extLst>
      <p:ext uri="{BB962C8B-B14F-4D97-AF65-F5344CB8AC3E}">
        <p14:creationId xmlns:p14="http://schemas.microsoft.com/office/powerpoint/2010/main" val="2759121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Placing</a:t>
            </a:r>
            <a:r>
              <a:rPr lang="en-GB" baseline="0" dirty="0" smtClean="0"/>
              <a:t> your videos in a clear and prominent place reduces the cognitive load on your BSL users as they don’t have to scroll and hunt for content they need. The key point here is equality – the BSL content should not dominate the page at the expense of the English content but neither should it be lost among the English content. This is why designing your page templates with BSL content in mind is a smart thing to do.</a:t>
            </a:r>
          </a:p>
          <a:p>
            <a:endParaRPr lang="en-GB" baseline="0" dirty="0" smtClean="0"/>
          </a:p>
          <a:p>
            <a:r>
              <a:rPr lang="en-GB" baseline="0" dirty="0" smtClean="0"/>
              <a:t>BSL users told us that BSL content should be placed high up on the page and ideally in the same place on every page with BSL content. Because we hadn’t thought about this when we designed the website, we had to go back and retro-fit.</a:t>
            </a:r>
          </a:p>
          <a:p>
            <a:endParaRPr lang="en-GB" baseline="0" dirty="0" smtClean="0"/>
          </a:p>
          <a:p>
            <a:r>
              <a:rPr lang="en-GB" baseline="0" dirty="0" smtClean="0"/>
              <a:t>A less-frequent issues these days but still one we have heard feedback on is that of BSL users having to click through to another page (or website!) to view a BSL translation. This is obviously really bad </a:t>
            </a:r>
            <a:r>
              <a:rPr lang="en-GB" baseline="0" dirty="0" err="1" smtClean="0"/>
              <a:t>UX</a:t>
            </a:r>
            <a:r>
              <a:rPr lang="en-GB" baseline="0" dirty="0" smtClean="0"/>
              <a:t>, regardless of the video’s purpose.</a:t>
            </a:r>
          </a:p>
          <a:p>
            <a:endParaRPr lang="en-GB" baseline="0" dirty="0" smtClean="0"/>
          </a:p>
          <a:p>
            <a:r>
              <a:rPr lang="en-GB" baseline="0" dirty="0" smtClean="0"/>
              <a:t>Something else that BSL users told us could make their experience much easier is if you signpost any BSL content. You could have a dedicated page that lists all of the BSL content or, if you get your design right, you can mark up your menus with the BSL hands symbol against any page with BSL content.</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26</a:t>
            </a:fld>
            <a:endParaRPr lang="en-GB"/>
          </a:p>
        </p:txBody>
      </p:sp>
    </p:spTree>
    <p:extLst>
      <p:ext uri="{BB962C8B-B14F-4D97-AF65-F5344CB8AC3E}">
        <p14:creationId xmlns:p14="http://schemas.microsoft.com/office/powerpoint/2010/main" val="1936421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27</a:t>
            </a:fld>
            <a:endParaRPr lang="en-GB"/>
          </a:p>
        </p:txBody>
      </p:sp>
    </p:spTree>
    <p:extLst>
      <p:ext uri="{BB962C8B-B14F-4D97-AF65-F5344CB8AC3E}">
        <p14:creationId xmlns:p14="http://schemas.microsoft.com/office/powerpoint/2010/main" val="142585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aspects of English don’t translate directly to BSL. Here or some examples of how some English phrases may be translated to BSL. Often in BSL, a similar sign can be used to represent different meanings, depending on the context and the facial expression being used by the signer. While English may seem to have more variety in terms of words and phrases, BSL is a much more nuanced language.</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6</a:t>
            </a:fld>
            <a:endParaRPr lang="en-GB"/>
          </a:p>
        </p:txBody>
      </p:sp>
    </p:spTree>
    <p:extLst>
      <p:ext uri="{BB962C8B-B14F-4D97-AF65-F5344CB8AC3E}">
        <p14:creationId xmlns:p14="http://schemas.microsoft.com/office/powerpoint/2010/main" val="383125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Under the BSL act,</a:t>
            </a:r>
            <a:r>
              <a:rPr lang="en-GB" baseline="0" dirty="0" smtClean="0"/>
              <a:t> the Scottish Government is committed to producing and publishing a national BSL plan every six years, and reporting on progress mid-way between each plan. The plan sets out how the SG is going to promote access to and use of BSL. Public bodies and agencies are also required to produce their own BSL plan to set-out how they will support the national plan.</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7</a:t>
            </a:fld>
            <a:endParaRPr lang="en-GB"/>
          </a:p>
        </p:txBody>
      </p:sp>
    </p:spTree>
    <p:extLst>
      <p:ext uri="{BB962C8B-B14F-4D97-AF65-F5344CB8AC3E}">
        <p14:creationId xmlns:p14="http://schemas.microsoft.com/office/powerpoint/2010/main" val="3714771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national plan has 70 actions and 10 ambitions that touch</a:t>
            </a:r>
            <a:r>
              <a:rPr lang="en-GB" baseline="0" dirty="0" smtClean="0"/>
              <a:t> on many aspect of life in Scotland.</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8</a:t>
            </a:fld>
            <a:endParaRPr lang="en-GB"/>
          </a:p>
        </p:txBody>
      </p:sp>
    </p:spTree>
    <p:extLst>
      <p:ext uri="{BB962C8B-B14F-4D97-AF65-F5344CB8AC3E}">
        <p14:creationId xmlns:p14="http://schemas.microsoft.com/office/powerpoint/2010/main" val="4020027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the census, we are delivering about 100 BSL videos, covering two different completion routes – online and paper – as well as some website content.</a:t>
            </a:r>
          </a:p>
          <a:p>
            <a:endParaRPr lang="en-GB" baseline="0" dirty="0" smtClean="0"/>
          </a:p>
          <a:p>
            <a:r>
              <a:rPr lang="en-GB" dirty="0" smtClean="0"/>
              <a:t>Wee bit of a disclaimer: The advice</a:t>
            </a:r>
            <a:r>
              <a:rPr lang="en-GB" baseline="0" dirty="0" smtClean="0"/>
              <a:t> and tips that are in these slides come from work to create BSL videos for Scotland’s Census 2022 and were taken directly from feedback from BSL users as part of this process. At time of writing – September 2020 – this work is still ongoing. These discussions were with a limited group of BSL users, all fluent in English. This means that their preferences may not represent the wider BSL audience, who may not have the same level of English.  So with that in mind, take all of this with a pinch of salt. Some desk research was undertaken without much success and this seems to be an area crying out for a bit more research and testing.</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12</a:t>
            </a:fld>
            <a:endParaRPr lang="en-GB"/>
          </a:p>
        </p:txBody>
      </p:sp>
    </p:spTree>
    <p:extLst>
      <p:ext uri="{BB962C8B-B14F-4D97-AF65-F5344CB8AC3E}">
        <p14:creationId xmlns:p14="http://schemas.microsoft.com/office/powerpoint/2010/main" val="1249273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the spirit of the last slide, we’d love to hear from anybody who is also working with BSL content and can share their experiences and what they have learned. Perhaps you have received similar feedback or maybe you have come to different conclusions. What we want is to provide some sound, user-focussed advice to help with design of BSL content. Please get in touch!</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13</a:t>
            </a:fld>
            <a:endParaRPr lang="en-GB"/>
          </a:p>
        </p:txBody>
      </p:sp>
    </p:spTree>
    <p:extLst>
      <p:ext uri="{BB962C8B-B14F-4D97-AF65-F5344CB8AC3E}">
        <p14:creationId xmlns:p14="http://schemas.microsoft.com/office/powerpoint/2010/main" val="2341248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the purposes of these</a:t>
            </a:r>
            <a:r>
              <a:rPr lang="en-GB" baseline="0" dirty="0" smtClean="0"/>
              <a:t> slides, BSL content is videos of people using sign language. This could be to translate English content for BSL users – either a translation of a web page or offline content, such as a policy or consultation document. Some websites may also produce parts of their content exclusively in BSL. You can translate BSL content in different styles – some videos may be purely BSL and some may involve a BSL interpreter translating English audio.</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14</a:t>
            </a:fld>
            <a:endParaRPr lang="en-GB"/>
          </a:p>
        </p:txBody>
      </p:sp>
    </p:spTree>
    <p:extLst>
      <p:ext uri="{BB962C8B-B14F-4D97-AF65-F5344CB8AC3E}">
        <p14:creationId xmlns:p14="http://schemas.microsoft.com/office/powerpoint/2010/main" val="2006127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content designers, this can mean</a:t>
            </a:r>
            <a:r>
              <a:rPr lang="en-GB" baseline="0" dirty="0" smtClean="0"/>
              <a:t> turning a web page or a document into a script to be filmed. This is not simply a case of copying and pasting your English content into an autocue. The structure of your BSL content may differ from your English content, depending on the purpose of the page and what users need to do with it. More on this later.</a:t>
            </a:r>
            <a:endParaRPr lang="en-GB" dirty="0"/>
          </a:p>
        </p:txBody>
      </p:sp>
      <p:sp>
        <p:nvSpPr>
          <p:cNvPr id="4" name="Slide Number Placeholder 3"/>
          <p:cNvSpPr>
            <a:spLocks noGrp="1"/>
          </p:cNvSpPr>
          <p:nvPr>
            <p:ph type="sldNum" sz="quarter" idx="10"/>
          </p:nvPr>
        </p:nvSpPr>
        <p:spPr/>
        <p:txBody>
          <a:bodyPr/>
          <a:lstStyle/>
          <a:p>
            <a:fld id="{22723AFC-1761-46AD-9C0E-9AD06B607983}" type="slidenum">
              <a:rPr lang="en-GB" smtClean="0"/>
              <a:t>15</a:t>
            </a:fld>
            <a:endParaRPr lang="en-GB"/>
          </a:p>
        </p:txBody>
      </p:sp>
    </p:spTree>
    <p:extLst>
      <p:ext uri="{BB962C8B-B14F-4D97-AF65-F5344CB8AC3E}">
        <p14:creationId xmlns:p14="http://schemas.microsoft.com/office/powerpoint/2010/main" val="19361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B94A9F7-73FD-4704-8E3F-AFB0790CF3F7}"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82480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94A9F7-73FD-4704-8E3F-AFB0790CF3F7}"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1773860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94A9F7-73FD-4704-8E3F-AFB0790CF3F7}"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216423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B94A9F7-73FD-4704-8E3F-AFB0790CF3F7}"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380735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94A9F7-73FD-4704-8E3F-AFB0790CF3F7}" type="datetimeFigureOut">
              <a:rPr lang="en-GB" smtClean="0"/>
              <a:t>08/10/2020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3373850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B94A9F7-73FD-4704-8E3F-AFB0790CF3F7}"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103877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B94A9F7-73FD-4704-8E3F-AFB0790CF3F7}" type="datetimeFigureOut">
              <a:rPr lang="en-GB" smtClean="0"/>
              <a:t>08/10/2020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5171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B94A9F7-73FD-4704-8E3F-AFB0790CF3F7}" type="datetimeFigureOut">
              <a:rPr lang="en-GB" smtClean="0"/>
              <a:t>08/10/2020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1641805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4A9F7-73FD-4704-8E3F-AFB0790CF3F7}" type="datetimeFigureOut">
              <a:rPr lang="en-GB" smtClean="0"/>
              <a:t>08/10/2020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120679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4A9F7-73FD-4704-8E3F-AFB0790CF3F7}"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327392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94A9F7-73FD-4704-8E3F-AFB0790CF3F7}" type="datetimeFigureOut">
              <a:rPr lang="en-GB" smtClean="0"/>
              <a:t>08/10/2020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EB4B78-277D-4AFA-8322-A9D4D98ED65D}" type="slidenum">
              <a:rPr lang="en-GB" smtClean="0"/>
              <a:t>‹#›</a:t>
            </a:fld>
            <a:endParaRPr lang="en-GB"/>
          </a:p>
        </p:txBody>
      </p:sp>
    </p:spTree>
    <p:extLst>
      <p:ext uri="{BB962C8B-B14F-4D97-AF65-F5344CB8AC3E}">
        <p14:creationId xmlns:p14="http://schemas.microsoft.com/office/powerpoint/2010/main" val="349559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4A9F7-73FD-4704-8E3F-AFB0790CF3F7}" type="datetimeFigureOut">
              <a:rPr lang="en-GB" smtClean="0"/>
              <a:t>08/10/2020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EB4B78-277D-4AFA-8322-A9D4D98ED65D}" type="slidenum">
              <a:rPr lang="en-GB" smtClean="0"/>
              <a:t>‹#›</a:t>
            </a:fld>
            <a:endParaRPr lang="en-GB"/>
          </a:p>
        </p:txBody>
      </p:sp>
    </p:spTree>
    <p:extLst>
      <p:ext uri="{BB962C8B-B14F-4D97-AF65-F5344CB8AC3E}">
        <p14:creationId xmlns:p14="http://schemas.microsoft.com/office/powerpoint/2010/main" val="401333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ankie.mclean@gov.scot" TargetMode="External"/><Relationship Id="rId2" Type="http://schemas.openxmlformats.org/officeDocument/2006/relationships/hyperlink" Target="mailto:ewan.Ferguson@gov.sco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hyperlink" Target="https://www.facebook.com/NDCSScotland/videos/1819338888390798/" TargetMode="External"/><Relationship Id="rId3" Type="http://schemas.openxmlformats.org/officeDocument/2006/relationships/hyperlink" Target="https://www.gov.scot/publications/british-sign-language-bsl-national-plan-2017-2023/" TargetMode="External"/><Relationship Id="rId7" Type="http://schemas.openxmlformats.org/officeDocument/2006/relationships/hyperlink" Target="https://www.facebook.com/NDCSScotland/videos/181091687923299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www.childline.org.uk/info-advice/bullying-abuse-safety/deaf-zone/bsl-videos/" TargetMode="External"/><Relationship Id="rId5" Type="http://schemas.openxmlformats.org/officeDocument/2006/relationships/hyperlink" Target="https://bda.org.uk/" TargetMode="External"/><Relationship Id="rId4" Type="http://schemas.openxmlformats.org/officeDocument/2006/relationships/hyperlink" Target="https://www.parliament.scot/help/109625.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ov.scot/publications/british-sign-language-bsl-national-plan-2017-202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8927" y="1298712"/>
            <a:ext cx="9144000" cy="886033"/>
          </a:xfrm>
        </p:spPr>
        <p:txBody>
          <a:bodyPr>
            <a:normAutofit fontScale="90000"/>
          </a:bodyPr>
          <a:lstStyle/>
          <a:p>
            <a:r>
              <a:rPr lang="en-GB" dirty="0" smtClean="0"/>
              <a:t>British Sign Language</a:t>
            </a:r>
            <a:endParaRPr lang="en-GB" dirty="0"/>
          </a:p>
        </p:txBody>
      </p:sp>
      <p:sp>
        <p:nvSpPr>
          <p:cNvPr id="3" name="Subtitle 2"/>
          <p:cNvSpPr>
            <a:spLocks noGrp="1"/>
          </p:cNvSpPr>
          <p:nvPr>
            <p:ph type="subTitle" idx="1"/>
          </p:nvPr>
        </p:nvSpPr>
        <p:spPr>
          <a:xfrm>
            <a:off x="1276162" y="2609064"/>
            <a:ext cx="9144000" cy="1655762"/>
          </a:xfrm>
        </p:spPr>
        <p:txBody>
          <a:bodyPr>
            <a:normAutofit/>
          </a:bodyPr>
          <a:lstStyle/>
          <a:p>
            <a:r>
              <a:rPr lang="en-GB" sz="4400" dirty="0" smtClean="0"/>
              <a:t>Insights and content creation</a:t>
            </a:r>
            <a:endParaRPr lang="en-GB" sz="4400" dirty="0"/>
          </a:p>
        </p:txBody>
      </p:sp>
      <p:pic>
        <p:nvPicPr>
          <p:cNvPr id="4" name="Picture 3"/>
          <p:cNvPicPr>
            <a:picLocks noChangeAspect="1"/>
          </p:cNvPicPr>
          <p:nvPr/>
        </p:nvPicPr>
        <p:blipFill rotWithShape="1">
          <a:blip r:embed="rId2"/>
          <a:srcRect l="62275" t="63584" r="28833" b="21110"/>
          <a:stretch/>
        </p:blipFill>
        <p:spPr>
          <a:xfrm>
            <a:off x="5269664" y="4264826"/>
            <a:ext cx="1156996" cy="1119674"/>
          </a:xfrm>
          <a:prstGeom prst="rect">
            <a:avLst/>
          </a:prstGeom>
        </p:spPr>
      </p:pic>
    </p:spTree>
    <p:extLst>
      <p:ext uri="{BB962C8B-B14F-4D97-AF65-F5344CB8AC3E}">
        <p14:creationId xmlns:p14="http://schemas.microsoft.com/office/powerpoint/2010/main" val="787944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be done?</a:t>
            </a:r>
            <a:endParaRPr lang="en-GB" dirty="0"/>
          </a:p>
        </p:txBody>
      </p:sp>
      <p:sp>
        <p:nvSpPr>
          <p:cNvPr id="3" name="Content Placeholder 2"/>
          <p:cNvSpPr>
            <a:spLocks noGrp="1"/>
          </p:cNvSpPr>
          <p:nvPr>
            <p:ph idx="1"/>
          </p:nvPr>
        </p:nvSpPr>
        <p:spPr/>
        <p:txBody>
          <a:bodyPr/>
          <a:lstStyle/>
          <a:p>
            <a:r>
              <a:rPr lang="en-GB" dirty="0" smtClean="0"/>
              <a:t>Short-term view vs long-term view</a:t>
            </a:r>
          </a:p>
          <a:p>
            <a:r>
              <a:rPr lang="en-GB" dirty="0" smtClean="0"/>
              <a:t>Plain, simple English</a:t>
            </a:r>
          </a:p>
          <a:p>
            <a:r>
              <a:rPr lang="en-GB" dirty="0" smtClean="0"/>
              <a:t>Audio =&gt; visual</a:t>
            </a:r>
          </a:p>
          <a:p>
            <a:r>
              <a:rPr lang="en-GB" dirty="0" smtClean="0"/>
              <a:t>Increase profile</a:t>
            </a:r>
          </a:p>
          <a:p>
            <a:r>
              <a:rPr lang="en-GB" dirty="0" smtClean="0"/>
              <a:t>Language is for everyone</a:t>
            </a:r>
          </a:p>
          <a:p>
            <a:r>
              <a:rPr lang="en-GB" dirty="0" smtClean="0"/>
              <a:t>Less is more</a:t>
            </a:r>
          </a:p>
          <a:p>
            <a:r>
              <a:rPr lang="en-GB" dirty="0" smtClean="0"/>
              <a:t>Consider presentation of information – if deaf/</a:t>
            </a:r>
            <a:r>
              <a:rPr lang="en-GB" dirty="0" err="1" smtClean="0"/>
              <a:t>BSL</a:t>
            </a:r>
            <a:r>
              <a:rPr lang="en-GB" dirty="0" smtClean="0"/>
              <a:t>-speakers benefit, majority should benefit</a:t>
            </a:r>
          </a:p>
        </p:txBody>
      </p:sp>
    </p:spTree>
    <p:extLst>
      <p:ext uri="{BB962C8B-B14F-4D97-AF65-F5344CB8AC3E}">
        <p14:creationId xmlns:p14="http://schemas.microsoft.com/office/powerpoint/2010/main" val="2307589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7200" b="1" dirty="0" smtClean="0"/>
              <a:t>Ewan Ferguson</a:t>
            </a:r>
          </a:p>
          <a:p>
            <a:pPr marL="0" indent="0" algn="ctr">
              <a:buNone/>
            </a:pPr>
            <a:r>
              <a:rPr lang="en-GB" sz="4400" b="1" dirty="0" smtClean="0"/>
              <a:t>Senior Content Designer</a:t>
            </a:r>
          </a:p>
          <a:p>
            <a:pPr marL="0" indent="0" algn="ctr">
              <a:buNone/>
            </a:pPr>
            <a:r>
              <a:rPr lang="en-GB" sz="4400" b="1" dirty="0" smtClean="0"/>
              <a:t>Scotland’s Census</a:t>
            </a:r>
            <a:endParaRPr lang="en-GB" sz="4400" b="1" dirty="0"/>
          </a:p>
        </p:txBody>
      </p:sp>
    </p:spTree>
    <p:extLst>
      <p:ext uri="{BB962C8B-B14F-4D97-AF65-F5344CB8AC3E}">
        <p14:creationId xmlns:p14="http://schemas.microsoft.com/office/powerpoint/2010/main" val="220649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BSL and the census</a:t>
            </a:r>
            <a:endParaRPr lang="en-GB" dirty="0"/>
          </a:p>
        </p:txBody>
      </p:sp>
      <p:sp>
        <p:nvSpPr>
          <p:cNvPr id="3" name="Content Placeholder 2"/>
          <p:cNvSpPr>
            <a:spLocks noGrp="1"/>
          </p:cNvSpPr>
          <p:nvPr>
            <p:ph idx="1"/>
          </p:nvPr>
        </p:nvSpPr>
        <p:spPr/>
        <p:txBody>
          <a:bodyPr/>
          <a:lstStyle/>
          <a:p>
            <a:r>
              <a:rPr lang="en-GB" dirty="0" smtClean="0"/>
              <a:t>Approx. 100 BSL videos covering census questionnaire and guidance</a:t>
            </a:r>
            <a:br>
              <a:rPr lang="en-GB" dirty="0" smtClean="0"/>
            </a:br>
            <a:endParaRPr lang="en-GB" dirty="0" smtClean="0"/>
          </a:p>
          <a:p>
            <a:r>
              <a:rPr lang="en-GB" dirty="0"/>
              <a:t>c</a:t>
            </a:r>
            <a:r>
              <a:rPr lang="en-GB" dirty="0" smtClean="0"/>
              <a:t>hallenges around user research and testing</a:t>
            </a:r>
          </a:p>
          <a:p>
            <a:endParaRPr lang="en-GB" dirty="0"/>
          </a:p>
          <a:p>
            <a:r>
              <a:rPr lang="en-GB" dirty="0"/>
              <a:t>d</a:t>
            </a:r>
            <a:r>
              <a:rPr lang="en-GB" dirty="0" smtClean="0"/>
              <a:t>irect engagement with select group of BSL users </a:t>
            </a:r>
            <a:br>
              <a:rPr lang="en-GB" dirty="0" smtClean="0"/>
            </a:br>
            <a:endParaRPr lang="en-GB" dirty="0" smtClean="0"/>
          </a:p>
          <a:p>
            <a:endParaRPr lang="en-GB" dirty="0"/>
          </a:p>
        </p:txBody>
      </p:sp>
    </p:spTree>
    <p:extLst>
      <p:ext uri="{BB962C8B-B14F-4D97-AF65-F5344CB8AC3E}">
        <p14:creationId xmlns:p14="http://schemas.microsoft.com/office/powerpoint/2010/main" val="260913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 us improve</a:t>
            </a:r>
            <a:endParaRPr lang="en-GB" dirty="0"/>
          </a:p>
        </p:txBody>
      </p:sp>
      <p:sp>
        <p:nvSpPr>
          <p:cNvPr id="3" name="Content Placeholder 2"/>
          <p:cNvSpPr>
            <a:spLocks noGrp="1"/>
          </p:cNvSpPr>
          <p:nvPr>
            <p:ph idx="1"/>
          </p:nvPr>
        </p:nvSpPr>
        <p:spPr/>
        <p:txBody>
          <a:bodyPr/>
          <a:lstStyle/>
          <a:p>
            <a:r>
              <a:rPr lang="en-GB" dirty="0"/>
              <a:t>l</a:t>
            </a:r>
            <a:r>
              <a:rPr lang="en-GB" dirty="0" smtClean="0"/>
              <a:t>et us know about any work you are doing in this area</a:t>
            </a:r>
            <a:br>
              <a:rPr lang="en-GB" dirty="0" smtClean="0"/>
            </a:br>
            <a:endParaRPr lang="en-GB" dirty="0" smtClean="0"/>
          </a:p>
          <a:p>
            <a:r>
              <a:rPr lang="en-GB" dirty="0"/>
              <a:t>c</a:t>
            </a:r>
            <a:r>
              <a:rPr lang="en-GB" dirty="0" smtClean="0"/>
              <a:t>an you confirm, adjust or radically challenge the approach presented here?</a:t>
            </a:r>
            <a:br>
              <a:rPr lang="en-GB" dirty="0" smtClean="0"/>
            </a:br>
            <a:endParaRPr lang="en-GB" dirty="0" smtClean="0"/>
          </a:p>
          <a:p>
            <a:r>
              <a:rPr lang="en-GB" dirty="0"/>
              <a:t>g</a:t>
            </a:r>
            <a:r>
              <a:rPr lang="en-GB" dirty="0" smtClean="0"/>
              <a:t>et in touch- we will update this resource and give you due credit!</a:t>
            </a:r>
            <a:endParaRPr lang="en-GB" dirty="0"/>
          </a:p>
        </p:txBody>
      </p:sp>
    </p:spTree>
    <p:extLst>
      <p:ext uri="{BB962C8B-B14F-4D97-AF65-F5344CB8AC3E}">
        <p14:creationId xmlns:p14="http://schemas.microsoft.com/office/powerpoint/2010/main" val="1201207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BSL content?</a:t>
            </a:r>
            <a:endParaRPr lang="en-GB" dirty="0"/>
          </a:p>
        </p:txBody>
      </p:sp>
      <p:pic>
        <p:nvPicPr>
          <p:cNvPr id="7" name="Picture 6"/>
          <p:cNvPicPr>
            <a:picLocks noChangeAspect="1"/>
          </p:cNvPicPr>
          <p:nvPr/>
        </p:nvPicPr>
        <p:blipFill>
          <a:blip r:embed="rId3"/>
          <a:stretch>
            <a:fillRect/>
          </a:stretch>
        </p:blipFill>
        <p:spPr>
          <a:xfrm>
            <a:off x="838200" y="1969539"/>
            <a:ext cx="5649097" cy="3491142"/>
          </a:xfrm>
          <a:prstGeom prst="rect">
            <a:avLst/>
          </a:prstGeom>
        </p:spPr>
      </p:pic>
      <p:pic>
        <p:nvPicPr>
          <p:cNvPr id="8" name="Picture 7"/>
          <p:cNvPicPr>
            <a:picLocks noChangeAspect="1"/>
          </p:cNvPicPr>
          <p:nvPr/>
        </p:nvPicPr>
        <p:blipFill>
          <a:blip r:embed="rId4"/>
          <a:stretch>
            <a:fillRect/>
          </a:stretch>
        </p:blipFill>
        <p:spPr>
          <a:xfrm>
            <a:off x="7896194" y="3347486"/>
            <a:ext cx="3810532" cy="2362530"/>
          </a:xfrm>
          <a:prstGeom prst="rect">
            <a:avLst/>
          </a:prstGeom>
        </p:spPr>
      </p:pic>
      <p:pic>
        <p:nvPicPr>
          <p:cNvPr id="9" name="Picture 8"/>
          <p:cNvPicPr>
            <a:picLocks noChangeAspect="1"/>
          </p:cNvPicPr>
          <p:nvPr/>
        </p:nvPicPr>
        <p:blipFill>
          <a:blip r:embed="rId5"/>
          <a:stretch>
            <a:fillRect/>
          </a:stretch>
        </p:blipFill>
        <p:spPr>
          <a:xfrm>
            <a:off x="8020608" y="968143"/>
            <a:ext cx="3686118" cy="2002791"/>
          </a:xfrm>
          <a:prstGeom prst="rect">
            <a:avLst/>
          </a:prstGeom>
        </p:spPr>
      </p:pic>
    </p:spTree>
    <p:extLst>
      <p:ext uri="{BB962C8B-B14F-4D97-AF65-F5344CB8AC3E}">
        <p14:creationId xmlns:p14="http://schemas.microsoft.com/office/powerpoint/2010/main" val="6495233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BSL content?</a:t>
            </a:r>
            <a:endParaRPr lang="en-GB" dirty="0"/>
          </a:p>
        </p:txBody>
      </p:sp>
      <p:pic>
        <p:nvPicPr>
          <p:cNvPr id="4" name="Picture 3"/>
          <p:cNvPicPr>
            <a:picLocks noChangeAspect="1"/>
          </p:cNvPicPr>
          <p:nvPr/>
        </p:nvPicPr>
        <p:blipFill rotWithShape="1">
          <a:blip r:embed="rId3"/>
          <a:srcRect l="28502" t="46596" r="44916" b="20886"/>
          <a:stretch/>
        </p:blipFill>
        <p:spPr>
          <a:xfrm>
            <a:off x="2275978" y="1556873"/>
            <a:ext cx="6382247" cy="4434275"/>
          </a:xfrm>
          <a:prstGeom prst="rect">
            <a:avLst/>
          </a:prstGeom>
        </p:spPr>
      </p:pic>
    </p:spTree>
    <p:extLst>
      <p:ext uri="{BB962C8B-B14F-4D97-AF65-F5344CB8AC3E}">
        <p14:creationId xmlns:p14="http://schemas.microsoft.com/office/powerpoint/2010/main" val="30362023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Things to remember as a content designer</a:t>
            </a:r>
            <a:endParaRPr lang="en-GB" dirty="0"/>
          </a:p>
        </p:txBody>
      </p:sp>
      <p:sp>
        <p:nvSpPr>
          <p:cNvPr id="3" name="Content Placeholder 2"/>
          <p:cNvSpPr>
            <a:spLocks noGrp="1"/>
          </p:cNvSpPr>
          <p:nvPr>
            <p:ph idx="1"/>
          </p:nvPr>
        </p:nvSpPr>
        <p:spPr>
          <a:xfrm>
            <a:off x="882041" y="2028825"/>
            <a:ext cx="10515600" cy="4492604"/>
          </a:xfrm>
        </p:spPr>
        <p:txBody>
          <a:bodyPr>
            <a:normAutofit/>
          </a:bodyPr>
          <a:lstStyle/>
          <a:p>
            <a:r>
              <a:rPr lang="en-GB" dirty="0" smtClean="0"/>
              <a:t>BSL is </a:t>
            </a:r>
            <a:r>
              <a:rPr lang="en-GB" dirty="0"/>
              <a:t>a full and proper language </a:t>
            </a:r>
            <a:r>
              <a:rPr lang="en-GB" dirty="0" smtClean="0"/>
              <a:t>using </a:t>
            </a:r>
            <a:r>
              <a:rPr lang="en-GB" dirty="0"/>
              <a:t>the full body </a:t>
            </a:r>
            <a:r>
              <a:rPr lang="en-GB" dirty="0" smtClean="0"/>
              <a:t>and space</a:t>
            </a:r>
            <a:br>
              <a:rPr lang="en-GB" dirty="0" smtClean="0"/>
            </a:br>
            <a:endParaRPr lang="en-GB" dirty="0" smtClean="0"/>
          </a:p>
          <a:p>
            <a:r>
              <a:rPr lang="en-GB" dirty="0" smtClean="0"/>
              <a:t>BSL is a first language for the majority of users - you must not assume that a BSL user can or cannot read or write English fluently</a:t>
            </a:r>
            <a:br>
              <a:rPr lang="en-GB" dirty="0" smtClean="0"/>
            </a:br>
            <a:endParaRPr lang="en-GB" dirty="0" smtClean="0"/>
          </a:p>
          <a:p>
            <a:r>
              <a:rPr lang="en-GB" dirty="0" smtClean="0"/>
              <a:t>BSL </a:t>
            </a:r>
            <a:r>
              <a:rPr lang="en-GB" dirty="0"/>
              <a:t>is visual and not everything translates easily from English</a:t>
            </a:r>
            <a:br>
              <a:rPr lang="en-GB" dirty="0"/>
            </a:br>
            <a:endParaRPr lang="en-GB" dirty="0"/>
          </a:p>
          <a:p>
            <a:r>
              <a:rPr lang="en-GB" dirty="0"/>
              <a:t>much of this advice is true for video production and accessibility more generally</a:t>
            </a:r>
          </a:p>
          <a:p>
            <a:endParaRPr lang="en-GB" dirty="0"/>
          </a:p>
        </p:txBody>
      </p:sp>
    </p:spTree>
    <p:extLst>
      <p:ext uri="{BB962C8B-B14F-4D97-AF65-F5344CB8AC3E}">
        <p14:creationId xmlns:p14="http://schemas.microsoft.com/office/powerpoint/2010/main" val="3727483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Co-design</a:t>
            </a:r>
            <a:endParaRPr lang="en-GB" dirty="0"/>
          </a:p>
        </p:txBody>
      </p:sp>
      <p:sp>
        <p:nvSpPr>
          <p:cNvPr id="3" name="Content Placeholder 2"/>
          <p:cNvSpPr>
            <a:spLocks noGrp="1"/>
          </p:cNvSpPr>
          <p:nvPr>
            <p:ph idx="1"/>
          </p:nvPr>
        </p:nvSpPr>
        <p:spPr/>
        <p:txBody>
          <a:bodyPr/>
          <a:lstStyle/>
          <a:p>
            <a:r>
              <a:rPr lang="en-GB" dirty="0"/>
              <a:t>c</a:t>
            </a:r>
            <a:r>
              <a:rPr lang="en-GB" dirty="0" smtClean="0"/>
              <a:t>o-design of BSL content is really important</a:t>
            </a:r>
            <a:br>
              <a:rPr lang="en-GB" dirty="0" smtClean="0"/>
            </a:br>
            <a:endParaRPr lang="en-GB" dirty="0" smtClean="0"/>
          </a:p>
          <a:p>
            <a:r>
              <a:rPr lang="en-GB" dirty="0"/>
              <a:t>m</a:t>
            </a:r>
            <a:r>
              <a:rPr lang="en-GB" dirty="0" smtClean="0"/>
              <a:t>uch harder to iterate a video than a written piece of content or a graphic</a:t>
            </a:r>
            <a:br>
              <a:rPr lang="en-GB" dirty="0" smtClean="0"/>
            </a:br>
            <a:endParaRPr lang="en-GB" dirty="0" smtClean="0"/>
          </a:p>
          <a:p>
            <a:r>
              <a:rPr lang="en-GB" dirty="0"/>
              <a:t>p</a:t>
            </a:r>
            <a:r>
              <a:rPr lang="en-GB" dirty="0" smtClean="0"/>
              <a:t>lan the user journey to ensure you are maximising your resource on the essential parts of the service</a:t>
            </a:r>
            <a:endParaRPr lang="en-GB" dirty="0"/>
          </a:p>
        </p:txBody>
      </p:sp>
    </p:spTree>
    <p:extLst>
      <p:ext uri="{BB962C8B-B14F-4D97-AF65-F5344CB8AC3E}">
        <p14:creationId xmlns:p14="http://schemas.microsoft.com/office/powerpoint/2010/main" val="2579591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 tips</a:t>
            </a:r>
            <a:endParaRPr lang="en-GB" dirty="0"/>
          </a:p>
        </p:txBody>
      </p:sp>
      <p:sp>
        <p:nvSpPr>
          <p:cNvPr id="3" name="Content Placeholder 2"/>
          <p:cNvSpPr>
            <a:spLocks noGrp="1"/>
          </p:cNvSpPr>
          <p:nvPr>
            <p:ph idx="1"/>
          </p:nvPr>
        </p:nvSpPr>
        <p:spPr/>
        <p:txBody>
          <a:bodyPr>
            <a:noAutofit/>
          </a:bodyPr>
          <a:lstStyle/>
          <a:p>
            <a:r>
              <a:rPr lang="en-GB" sz="3600" dirty="0" smtClean="0"/>
              <a:t>Make a visual connection with your page</a:t>
            </a:r>
            <a:br>
              <a:rPr lang="en-GB" sz="3600" dirty="0" smtClean="0"/>
            </a:br>
            <a:endParaRPr lang="en-GB" sz="3600" dirty="0" smtClean="0"/>
          </a:p>
          <a:p>
            <a:r>
              <a:rPr lang="en-GB" sz="3600" dirty="0" smtClean="0"/>
              <a:t>Quick access to Calls to Action</a:t>
            </a:r>
            <a:br>
              <a:rPr lang="en-GB" sz="3600" dirty="0" smtClean="0"/>
            </a:br>
            <a:endParaRPr lang="en-GB" sz="3600" dirty="0" smtClean="0"/>
          </a:p>
          <a:p>
            <a:r>
              <a:rPr lang="en-GB" sz="3600" dirty="0" smtClean="0"/>
              <a:t>Make use of text and numbers on screen</a:t>
            </a:r>
            <a:br>
              <a:rPr lang="en-GB" sz="3600" dirty="0" smtClean="0"/>
            </a:br>
            <a:endParaRPr lang="en-GB" sz="3600" dirty="0" smtClean="0"/>
          </a:p>
          <a:p>
            <a:r>
              <a:rPr lang="en-GB" sz="3600" dirty="0" smtClean="0"/>
              <a:t>Make it prominent</a:t>
            </a:r>
            <a:br>
              <a:rPr lang="en-GB" sz="3600" dirty="0" smtClean="0"/>
            </a:br>
            <a:endParaRPr lang="en-GB" sz="3600" dirty="0" smtClean="0"/>
          </a:p>
        </p:txBody>
      </p:sp>
    </p:spTree>
    <p:extLst>
      <p:ext uri="{BB962C8B-B14F-4D97-AF65-F5344CB8AC3E}">
        <p14:creationId xmlns:p14="http://schemas.microsoft.com/office/powerpoint/2010/main" val="2858918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67646" y="1690688"/>
            <a:ext cx="9212115" cy="4452523"/>
          </a:xfrm>
          <a:prstGeom prst="rect">
            <a:avLst/>
          </a:prstGeom>
        </p:spPr>
      </p:pic>
      <p:sp>
        <p:nvSpPr>
          <p:cNvPr id="2" name="Title 1"/>
          <p:cNvSpPr>
            <a:spLocks noGrp="1"/>
          </p:cNvSpPr>
          <p:nvPr>
            <p:ph type="title"/>
          </p:nvPr>
        </p:nvSpPr>
        <p:spPr/>
        <p:txBody>
          <a:bodyPr/>
          <a:lstStyle/>
          <a:p>
            <a:r>
              <a:rPr lang="en-GB" dirty="0" smtClean="0"/>
              <a:t>Make a visual connection with your page</a:t>
            </a:r>
            <a:endParaRPr lang="en-GB" dirty="0"/>
          </a:p>
        </p:txBody>
      </p:sp>
      <p:sp>
        <p:nvSpPr>
          <p:cNvPr id="5" name="Oval 4"/>
          <p:cNvSpPr/>
          <p:nvPr/>
        </p:nvSpPr>
        <p:spPr>
          <a:xfrm>
            <a:off x="3412273" y="2364058"/>
            <a:ext cx="2241395" cy="24421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8925385" y="4203608"/>
            <a:ext cx="2241395" cy="244211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9458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b="1" dirty="0" smtClean="0"/>
              <a:t>Slides prepared by:</a:t>
            </a:r>
          </a:p>
          <a:p>
            <a:pPr marL="0" indent="0">
              <a:buNone/>
            </a:pPr>
            <a:endParaRPr lang="en-GB" dirty="0"/>
          </a:p>
          <a:p>
            <a:r>
              <a:rPr lang="en-GB" dirty="0" smtClean="0"/>
              <a:t>Ewan Ferguson – Senior Content Designer, Scotland’s Census 2021</a:t>
            </a:r>
            <a:br>
              <a:rPr lang="en-GB" dirty="0" smtClean="0"/>
            </a:br>
            <a:r>
              <a:rPr lang="en-GB" dirty="0" err="1" smtClean="0">
                <a:hlinkClick r:id="rId2"/>
              </a:rPr>
              <a:t>ewan.Ferguson@gov.scot</a:t>
            </a:r>
            <a:r>
              <a:rPr lang="en-GB" dirty="0" smtClean="0"/>
              <a:t/>
            </a:r>
            <a:br>
              <a:rPr lang="en-GB" dirty="0" smtClean="0"/>
            </a:br>
            <a:endParaRPr lang="en-GB" dirty="0" smtClean="0"/>
          </a:p>
          <a:p>
            <a:r>
              <a:rPr lang="en-GB" dirty="0" smtClean="0"/>
              <a:t>Frankie McLean – BSL Policy Officer, Scottish Government</a:t>
            </a:r>
            <a:br>
              <a:rPr lang="en-GB" dirty="0" smtClean="0"/>
            </a:br>
            <a:r>
              <a:rPr lang="en-GB" u="sng" dirty="0" err="1" smtClean="0">
                <a:solidFill>
                  <a:schemeClr val="accent1">
                    <a:lumMod val="75000"/>
                  </a:schemeClr>
                </a:solidFill>
              </a:rPr>
              <a:t>f</a:t>
            </a:r>
            <a:r>
              <a:rPr lang="en-GB" u="sng" dirty="0" err="1" smtClean="0">
                <a:solidFill>
                  <a:schemeClr val="accent1">
                    <a:lumMod val="75000"/>
                  </a:schemeClr>
                </a:solidFill>
                <a:hlinkClick r:id="rId3"/>
              </a:rPr>
              <a:t>rankie.mcle</a:t>
            </a:r>
            <a:r>
              <a:rPr lang="en-GB" dirty="0" err="1" smtClean="0">
                <a:hlinkClick r:id="rId3"/>
              </a:rPr>
              <a:t>an@gov.scot</a:t>
            </a:r>
            <a:endParaRPr lang="en-GB" dirty="0"/>
          </a:p>
          <a:p>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796101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Make </a:t>
            </a:r>
            <a:r>
              <a:rPr lang="en-GB" dirty="0"/>
              <a:t>a visual connection with your page</a:t>
            </a:r>
          </a:p>
        </p:txBody>
      </p:sp>
      <p:graphicFrame>
        <p:nvGraphicFramePr>
          <p:cNvPr id="5" name="Table 4"/>
          <p:cNvGraphicFramePr>
            <a:graphicFrameLocks noGrp="1"/>
          </p:cNvGraphicFramePr>
          <p:nvPr>
            <p:extLst>
              <p:ext uri="{D42A27DB-BD31-4B8C-83A1-F6EECF244321}">
                <p14:modId xmlns:p14="http://schemas.microsoft.com/office/powerpoint/2010/main" val="3173350835"/>
              </p:ext>
            </p:extLst>
          </p:nvPr>
        </p:nvGraphicFramePr>
        <p:xfrm>
          <a:off x="1939235" y="1690688"/>
          <a:ext cx="8128000" cy="26568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21611221"/>
                    </a:ext>
                  </a:extLst>
                </a:gridCol>
                <a:gridCol w="4064000">
                  <a:extLst>
                    <a:ext uri="{9D8B030D-6E8A-4147-A177-3AD203B41FA5}">
                      <a16:colId xmlns:a16="http://schemas.microsoft.com/office/drawing/2014/main" val="1820307796"/>
                    </a:ext>
                  </a:extLst>
                </a:gridCol>
              </a:tblGrid>
              <a:tr h="370840">
                <a:tc>
                  <a:txBody>
                    <a:bodyPr/>
                    <a:lstStyle/>
                    <a:p>
                      <a:r>
                        <a:rPr lang="en-GB" dirty="0" smtClean="0"/>
                        <a:t>Script</a:t>
                      </a:r>
                      <a:endParaRPr lang="en-GB" dirty="0"/>
                    </a:p>
                  </a:txBody>
                  <a:tcPr/>
                </a:tc>
                <a:tc>
                  <a:txBody>
                    <a:bodyPr/>
                    <a:lstStyle/>
                    <a:p>
                      <a:r>
                        <a:rPr lang="en-GB" dirty="0" smtClean="0"/>
                        <a:t>Direction</a:t>
                      </a:r>
                      <a:endParaRPr lang="en-GB" dirty="0"/>
                    </a:p>
                  </a:txBody>
                  <a:tcPr/>
                </a:tc>
                <a:extLst>
                  <a:ext uri="{0D108BD9-81ED-4DB2-BD59-A6C34878D82A}">
                    <a16:rowId xmlns:a16="http://schemas.microsoft.com/office/drawing/2014/main" val="2425905690"/>
                  </a:ext>
                </a:extLst>
              </a:tr>
              <a:tr h="370840">
                <a:tc>
                  <a:txBody>
                    <a:bodyPr/>
                    <a:lstStyle/>
                    <a:p>
                      <a:r>
                        <a:rPr lang="en-GB" sz="1800" kern="1200" dirty="0" smtClean="0">
                          <a:solidFill>
                            <a:schemeClr val="dk1"/>
                          </a:solidFill>
                          <a:effectLst/>
                          <a:latin typeface="+mn-lt"/>
                          <a:ea typeface="+mn-ea"/>
                          <a:cs typeface="+mn-cs"/>
                        </a:rPr>
                        <a:t> </a:t>
                      </a:r>
                    </a:p>
                    <a:p>
                      <a:r>
                        <a:rPr lang="en-GB" sz="1800" b="0" i="0" kern="1200" dirty="0" smtClean="0">
                          <a:solidFill>
                            <a:schemeClr val="dk1"/>
                          </a:solidFill>
                          <a:effectLst/>
                          <a:latin typeface="+mn-lt"/>
                          <a:ea typeface="+mn-ea"/>
                          <a:cs typeface="+mn-cs"/>
                        </a:rPr>
                        <a:t>British Sign Language users can make use of the Contact</a:t>
                      </a:r>
                      <a:r>
                        <a:rPr lang="en-GB" sz="1800" b="0" i="0" kern="1200" baseline="0" dirty="0" smtClean="0">
                          <a:solidFill>
                            <a:schemeClr val="dk1"/>
                          </a:solidFill>
                          <a:effectLst/>
                          <a:latin typeface="+mn-lt"/>
                          <a:ea typeface="+mn-ea"/>
                          <a:cs typeface="+mn-cs"/>
                        </a:rPr>
                        <a:t> Scotland </a:t>
                      </a:r>
                      <a:r>
                        <a:rPr lang="en-GB" sz="1800" b="0" i="0" kern="1200" dirty="0" smtClean="0">
                          <a:solidFill>
                            <a:schemeClr val="dk1"/>
                          </a:solidFill>
                          <a:effectLst/>
                          <a:latin typeface="+mn-lt"/>
                          <a:ea typeface="+mn-ea"/>
                          <a:cs typeface="+mn-cs"/>
                        </a:rPr>
                        <a:t>free video relay service.</a:t>
                      </a:r>
                    </a:p>
                    <a:p>
                      <a:endParaRPr lang="en-GB" sz="1800" kern="1200" dirty="0" smtClean="0">
                        <a:solidFill>
                          <a:schemeClr val="dk1"/>
                        </a:solidFill>
                        <a:effectLst/>
                        <a:latin typeface="+mn-lt"/>
                        <a:ea typeface="+mn-ea"/>
                        <a:cs typeface="+mn-cs"/>
                      </a:endParaRPr>
                    </a:p>
                    <a:p>
                      <a:r>
                        <a:rPr lang="en-GB" sz="1800" kern="1200" dirty="0" smtClean="0">
                          <a:solidFill>
                            <a:schemeClr val="dk1"/>
                          </a:solidFill>
                          <a:effectLst/>
                          <a:latin typeface="+mn-lt"/>
                          <a:ea typeface="+mn-ea"/>
                          <a:cs typeface="+mn-cs"/>
                        </a:rPr>
                        <a:t>Click the Contact Scotland-</a:t>
                      </a:r>
                      <a:r>
                        <a:rPr lang="en-GB" sz="1800" kern="1200" dirty="0" err="1" smtClean="0">
                          <a:solidFill>
                            <a:schemeClr val="dk1"/>
                          </a:solidFill>
                          <a:effectLst/>
                          <a:latin typeface="+mn-lt"/>
                          <a:ea typeface="+mn-ea"/>
                          <a:cs typeface="+mn-cs"/>
                        </a:rPr>
                        <a:t>BSL</a:t>
                      </a:r>
                      <a:r>
                        <a:rPr lang="en-GB" sz="1800" kern="1200" dirty="0" smtClean="0">
                          <a:solidFill>
                            <a:schemeClr val="dk1"/>
                          </a:solidFill>
                          <a:effectLst/>
                          <a:latin typeface="+mn-lt"/>
                          <a:ea typeface="+mn-ea"/>
                          <a:cs typeface="+mn-cs"/>
                        </a:rPr>
                        <a:t> link in the text on this page to use this service.</a:t>
                      </a:r>
                    </a:p>
                    <a:p>
                      <a:endParaRPr lang="en-GB" dirty="0"/>
                    </a:p>
                  </a:txBody>
                  <a:tcPr/>
                </a:tc>
                <a:tc>
                  <a:txBody>
                    <a:bodyPr/>
                    <a:lstStyle/>
                    <a:p>
                      <a:endParaRPr lang="en-GB" dirty="0" smtClean="0"/>
                    </a:p>
                    <a:p>
                      <a:endParaRPr lang="en-GB" dirty="0" smtClean="0"/>
                    </a:p>
                    <a:p>
                      <a:endParaRPr lang="en-GB" dirty="0" smtClean="0"/>
                    </a:p>
                    <a:p>
                      <a:endParaRPr lang="en-GB" dirty="0" smtClean="0"/>
                    </a:p>
                    <a:p>
                      <a:endParaRPr lang="en-GB" dirty="0" smtClean="0"/>
                    </a:p>
                    <a:p>
                      <a:endParaRPr lang="en-GB" dirty="0" smtClean="0"/>
                    </a:p>
                    <a:p>
                      <a:r>
                        <a:rPr lang="en-GB" dirty="0" smtClean="0"/>
                        <a:t>Screenshot of link on page</a:t>
                      </a:r>
                      <a:endParaRPr lang="en-GB" dirty="0"/>
                    </a:p>
                  </a:txBody>
                  <a:tcPr/>
                </a:tc>
                <a:extLst>
                  <a:ext uri="{0D108BD9-81ED-4DB2-BD59-A6C34878D82A}">
                    <a16:rowId xmlns:a16="http://schemas.microsoft.com/office/drawing/2014/main" val="871660588"/>
                  </a:ext>
                </a:extLst>
              </a:tr>
            </a:tbl>
          </a:graphicData>
        </a:graphic>
      </p:graphicFrame>
    </p:spTree>
    <p:extLst>
      <p:ext uri="{BB962C8B-B14F-4D97-AF65-F5344CB8AC3E}">
        <p14:creationId xmlns:p14="http://schemas.microsoft.com/office/powerpoint/2010/main" val="23068173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access to Calls to Action</a:t>
            </a:r>
            <a:endParaRPr lang="en-GB" dirty="0"/>
          </a:p>
        </p:txBody>
      </p:sp>
      <p:sp>
        <p:nvSpPr>
          <p:cNvPr id="3" name="Content Placeholder 2"/>
          <p:cNvSpPr>
            <a:spLocks noGrp="1"/>
          </p:cNvSpPr>
          <p:nvPr>
            <p:ph idx="1"/>
          </p:nvPr>
        </p:nvSpPr>
        <p:spPr/>
        <p:txBody>
          <a:bodyPr/>
          <a:lstStyle/>
          <a:p>
            <a:r>
              <a:rPr lang="en-GB" dirty="0"/>
              <a:t>help your BSL user get to what they want as soon as possible </a:t>
            </a:r>
            <a:endParaRPr lang="en-GB" dirty="0" smtClean="0"/>
          </a:p>
          <a:p>
            <a:endParaRPr lang="en-GB" dirty="0" smtClean="0"/>
          </a:p>
          <a:p>
            <a:r>
              <a:rPr lang="en-GB" dirty="0" smtClean="0"/>
              <a:t>front load calls to action</a:t>
            </a:r>
            <a:br>
              <a:rPr lang="en-GB" dirty="0" smtClean="0"/>
            </a:br>
            <a:endParaRPr lang="en-GB" dirty="0" smtClean="0"/>
          </a:p>
          <a:p>
            <a:r>
              <a:rPr lang="en-GB" dirty="0"/>
              <a:t>d</a:t>
            </a:r>
            <a:r>
              <a:rPr lang="en-GB" dirty="0" smtClean="0"/>
              <a:t>escribe them and show them on screen</a:t>
            </a:r>
            <a:br>
              <a:rPr lang="en-GB" dirty="0" smtClean="0"/>
            </a:br>
            <a:endParaRPr lang="en-GB" dirty="0" smtClean="0"/>
          </a:p>
        </p:txBody>
      </p:sp>
    </p:spTree>
    <p:extLst>
      <p:ext uri="{BB962C8B-B14F-4D97-AF65-F5344CB8AC3E}">
        <p14:creationId xmlns:p14="http://schemas.microsoft.com/office/powerpoint/2010/main" val="3876842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Quick access to </a:t>
            </a:r>
            <a:r>
              <a:rPr lang="en-GB" dirty="0"/>
              <a:t>C</a:t>
            </a:r>
            <a:r>
              <a:rPr lang="en-GB" dirty="0" smtClean="0"/>
              <a:t>alls to Action</a:t>
            </a:r>
            <a:endParaRPr lang="en-GB" dirty="0"/>
          </a:p>
        </p:txBody>
      </p:sp>
      <p:pic>
        <p:nvPicPr>
          <p:cNvPr id="4" name="Content Placeholder 3"/>
          <p:cNvPicPr>
            <a:picLocks noGrp="1" noChangeAspect="1"/>
          </p:cNvPicPr>
          <p:nvPr>
            <p:ph idx="1"/>
          </p:nvPr>
        </p:nvPicPr>
        <p:blipFill rotWithShape="1">
          <a:blip r:embed="rId3"/>
          <a:srcRect l="17451" t="14082" r="39550" b="4897"/>
          <a:stretch/>
        </p:blipFill>
        <p:spPr>
          <a:xfrm>
            <a:off x="3140763" y="1391477"/>
            <a:ext cx="5035828" cy="5337374"/>
          </a:xfrm>
          <a:prstGeom prst="rect">
            <a:avLst/>
          </a:prstGeom>
        </p:spPr>
      </p:pic>
    </p:spTree>
    <p:extLst>
      <p:ext uri="{BB962C8B-B14F-4D97-AF65-F5344CB8AC3E}">
        <p14:creationId xmlns:p14="http://schemas.microsoft.com/office/powerpoint/2010/main" val="42070530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smtClean="0"/>
              <a:t>Quick access to calls to action</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128697319"/>
              </p:ext>
            </p:extLst>
          </p:nvPr>
        </p:nvGraphicFramePr>
        <p:xfrm>
          <a:off x="516834" y="1051118"/>
          <a:ext cx="11198088" cy="5230412"/>
        </p:xfrm>
        <a:graphic>
          <a:graphicData uri="http://schemas.openxmlformats.org/drawingml/2006/table">
            <a:tbl>
              <a:tblPr firstRow="1" bandRow="1">
                <a:tableStyleId>{5C22544A-7EE6-4342-B048-85BDC9FD1C3A}</a:tableStyleId>
              </a:tblPr>
              <a:tblGrid>
                <a:gridCol w="7063409">
                  <a:extLst>
                    <a:ext uri="{9D8B030D-6E8A-4147-A177-3AD203B41FA5}">
                      <a16:colId xmlns:a16="http://schemas.microsoft.com/office/drawing/2014/main" val="1999327893"/>
                    </a:ext>
                  </a:extLst>
                </a:gridCol>
                <a:gridCol w="4134679">
                  <a:extLst>
                    <a:ext uri="{9D8B030D-6E8A-4147-A177-3AD203B41FA5}">
                      <a16:colId xmlns:a16="http://schemas.microsoft.com/office/drawing/2014/main" val="90706278"/>
                    </a:ext>
                  </a:extLst>
                </a:gridCol>
              </a:tblGrid>
              <a:tr h="481488">
                <a:tc>
                  <a:txBody>
                    <a:bodyPr/>
                    <a:lstStyle/>
                    <a:p>
                      <a:r>
                        <a:rPr lang="en-GB" dirty="0" smtClean="0"/>
                        <a:t>Script</a:t>
                      </a:r>
                      <a:endParaRPr lang="en-GB" dirty="0"/>
                    </a:p>
                  </a:txBody>
                  <a:tcPr/>
                </a:tc>
                <a:tc>
                  <a:txBody>
                    <a:bodyPr/>
                    <a:lstStyle/>
                    <a:p>
                      <a:r>
                        <a:rPr lang="en-GB" dirty="0" smtClean="0"/>
                        <a:t>Direction</a:t>
                      </a:r>
                      <a:endParaRPr lang="en-GB" dirty="0"/>
                    </a:p>
                  </a:txBody>
                  <a:tcPr/>
                </a:tc>
                <a:extLst>
                  <a:ext uri="{0D108BD9-81ED-4DB2-BD59-A6C34878D82A}">
                    <a16:rowId xmlns:a16="http://schemas.microsoft.com/office/drawing/2014/main" val="3657022988"/>
                  </a:ext>
                </a:extLst>
              </a:tr>
              <a:tr h="4748924">
                <a:tc>
                  <a:txBody>
                    <a:bodyPr/>
                    <a:lstStyle/>
                    <a:p>
                      <a:r>
                        <a:rPr lang="en-GB" dirty="0" smtClean="0"/>
                        <a:t>To get started and tax your vehicle,</a:t>
                      </a:r>
                      <a:r>
                        <a:rPr lang="en-GB" baseline="0" dirty="0" smtClean="0"/>
                        <a:t> click the start now button on the page.</a:t>
                      </a:r>
                    </a:p>
                    <a:p>
                      <a:endParaRPr lang="en-GB" baseline="0" dirty="0" smtClean="0"/>
                    </a:p>
                    <a:p>
                      <a:pPr marL="0" indent="0">
                        <a:buFont typeface="Arial" panose="020B0604020202020204" pitchFamily="34" charset="0"/>
                        <a:buNone/>
                      </a:pPr>
                      <a:r>
                        <a:rPr lang="en-GB" sz="1800" b="0" i="0" kern="1200" dirty="0" smtClean="0">
                          <a:solidFill>
                            <a:schemeClr val="dk1"/>
                          </a:solidFill>
                          <a:effectLst/>
                          <a:latin typeface="+mn-lt"/>
                          <a:ea typeface="+mn-ea"/>
                          <a:cs typeface="+mn-cs"/>
                        </a:rPr>
                        <a:t>Tax your car, motorcycle or other vehicle using a reference number from:</a:t>
                      </a:r>
                    </a:p>
                    <a:p>
                      <a:pPr marL="0" indent="0">
                        <a:buFont typeface="Arial" panose="020B0604020202020204" pitchFamily="34" charset="0"/>
                        <a:buNone/>
                      </a:pPr>
                      <a:endParaRPr lang="en-GB" sz="1800" b="0" i="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GB" sz="1800" b="0" i="0" kern="1200" dirty="0" smtClean="0">
                          <a:solidFill>
                            <a:schemeClr val="dk1"/>
                          </a:solidFill>
                          <a:effectLst/>
                          <a:latin typeface="+mn-lt"/>
                          <a:ea typeface="+mn-ea"/>
                          <a:cs typeface="+mn-cs"/>
                        </a:rPr>
                        <a:t>a recent </a:t>
                      </a:r>
                      <a:r>
                        <a:rPr lang="en-GB" sz="1800" b="0" i="0" kern="1200" dirty="0" err="1" smtClean="0">
                          <a:solidFill>
                            <a:schemeClr val="dk1"/>
                          </a:solidFill>
                          <a:effectLst/>
                          <a:latin typeface="+mn-lt"/>
                          <a:ea typeface="+mn-ea"/>
                          <a:cs typeface="+mn-cs"/>
                        </a:rPr>
                        <a:t>V11</a:t>
                      </a:r>
                      <a:r>
                        <a:rPr lang="en-GB" sz="1800" b="0" i="0" kern="1200" dirty="0" smtClean="0">
                          <a:solidFill>
                            <a:schemeClr val="dk1"/>
                          </a:solidFill>
                          <a:effectLst/>
                          <a:latin typeface="+mn-lt"/>
                          <a:ea typeface="+mn-ea"/>
                          <a:cs typeface="+mn-cs"/>
                        </a:rPr>
                        <a:t> reminder or ‘last chance’ warning letter from </a:t>
                      </a:r>
                      <a:r>
                        <a:rPr lang="en-GB" sz="1800" b="0" i="0" kern="1200" dirty="0" err="1" smtClean="0">
                          <a:solidFill>
                            <a:schemeClr val="dk1"/>
                          </a:solidFill>
                          <a:effectLst/>
                          <a:latin typeface="+mn-lt"/>
                          <a:ea typeface="+mn-ea"/>
                          <a:cs typeface="+mn-cs"/>
                        </a:rPr>
                        <a:t>DVLA</a:t>
                      </a:r>
                      <a:endParaRPr lang="en-GB" sz="1800" b="0" i="0" kern="1200" dirty="0" smtClean="0">
                        <a:solidFill>
                          <a:schemeClr val="dk1"/>
                        </a:solidFill>
                        <a:effectLst/>
                        <a:latin typeface="+mn-lt"/>
                        <a:ea typeface="+mn-ea"/>
                        <a:cs typeface="+mn-cs"/>
                      </a:endParaRPr>
                    </a:p>
                    <a:p>
                      <a:pPr marL="285750" indent="-285750">
                        <a:buFont typeface="Arial" panose="020B0604020202020204" pitchFamily="34" charset="0"/>
                        <a:buChar char="•"/>
                      </a:pPr>
                      <a:r>
                        <a:rPr lang="en-GB" sz="1800" b="0" i="0" kern="1200" dirty="0" smtClean="0">
                          <a:solidFill>
                            <a:schemeClr val="dk1"/>
                          </a:solidFill>
                          <a:effectLst/>
                          <a:latin typeface="+mn-lt"/>
                          <a:ea typeface="+mn-ea"/>
                          <a:cs typeface="+mn-cs"/>
                        </a:rPr>
                        <a:t>Your </a:t>
                      </a:r>
                      <a:r>
                        <a:rPr lang="en-GB" sz="1800" b="0" i="0" kern="1200" dirty="0" err="1" smtClean="0">
                          <a:solidFill>
                            <a:schemeClr val="dk1"/>
                          </a:solidFill>
                          <a:effectLst/>
                          <a:latin typeface="+mn-lt"/>
                          <a:ea typeface="+mn-ea"/>
                          <a:cs typeface="+mn-cs"/>
                        </a:rPr>
                        <a:t>V5C</a:t>
                      </a:r>
                      <a:r>
                        <a:rPr lang="en-GB" sz="1800" b="0" i="0" kern="1200" baseline="0" dirty="0" smtClean="0">
                          <a:solidFill>
                            <a:schemeClr val="dk1"/>
                          </a:solidFill>
                          <a:effectLst/>
                          <a:latin typeface="+mn-lt"/>
                          <a:ea typeface="+mn-ea"/>
                          <a:cs typeface="+mn-cs"/>
                        </a:rPr>
                        <a:t> </a:t>
                      </a:r>
                      <a:r>
                        <a:rPr lang="en-GB" sz="1800" b="0" i="0" kern="1200" dirty="0" smtClean="0">
                          <a:solidFill>
                            <a:schemeClr val="dk1"/>
                          </a:solidFill>
                          <a:effectLst/>
                          <a:latin typeface="+mn-lt"/>
                          <a:ea typeface="+mn-ea"/>
                          <a:cs typeface="+mn-cs"/>
                        </a:rPr>
                        <a:t> vehicle log book - it must be in your name</a:t>
                      </a:r>
                    </a:p>
                    <a:p>
                      <a:pPr marL="285750" indent="-285750">
                        <a:buFont typeface="Arial" panose="020B0604020202020204" pitchFamily="34" charset="0"/>
                        <a:buChar char="•"/>
                      </a:pPr>
                      <a:r>
                        <a:rPr lang="en-GB" sz="1800" b="0" i="0" kern="1200" dirty="0" smtClean="0">
                          <a:solidFill>
                            <a:schemeClr val="dk1"/>
                          </a:solidFill>
                          <a:effectLst/>
                          <a:latin typeface="+mn-lt"/>
                          <a:ea typeface="+mn-ea"/>
                          <a:cs typeface="+mn-cs"/>
                        </a:rPr>
                        <a:t>the green ‘new keeper’ slip from a log book if you’ve just bought it</a:t>
                      </a:r>
                    </a:p>
                    <a:p>
                      <a:endParaRPr lang="en-GB" sz="1800" b="0" i="0" kern="1200" dirty="0" smtClean="0">
                        <a:solidFill>
                          <a:schemeClr val="dk1"/>
                        </a:solidFill>
                        <a:effectLst/>
                        <a:latin typeface="+mn-lt"/>
                        <a:ea typeface="+mn-ea"/>
                        <a:cs typeface="+mn-cs"/>
                      </a:endParaRPr>
                    </a:p>
                    <a:p>
                      <a:r>
                        <a:rPr lang="en-GB" sz="1800" b="0" i="0" kern="1200" dirty="0" smtClean="0">
                          <a:solidFill>
                            <a:schemeClr val="dk1"/>
                          </a:solidFill>
                          <a:effectLst/>
                          <a:latin typeface="+mn-lt"/>
                          <a:ea typeface="+mn-ea"/>
                          <a:cs typeface="+mn-cs"/>
                        </a:rPr>
                        <a:t>You can pay by debit or credit card, or Direct Debit…</a:t>
                      </a:r>
                    </a:p>
                    <a:p>
                      <a:endParaRPr lang="en-GB" dirty="0" smtClean="0"/>
                    </a:p>
                    <a:p>
                      <a:r>
                        <a:rPr lang="en-GB" sz="1800" b="0" i="0" kern="1200" dirty="0" smtClean="0">
                          <a:solidFill>
                            <a:schemeClr val="dk1"/>
                          </a:solidFill>
                          <a:effectLst/>
                          <a:latin typeface="+mn-lt"/>
                          <a:ea typeface="+mn-ea"/>
                          <a:cs typeface="+mn-cs"/>
                        </a:rPr>
                        <a:t>You must tax your vehicle even if you do not have to pay anything, for example if</a:t>
                      </a:r>
                      <a:r>
                        <a:rPr lang="en-GB" sz="1800" b="0" i="0" kern="1200" baseline="0" dirty="0" smtClean="0">
                          <a:solidFill>
                            <a:schemeClr val="dk1"/>
                          </a:solidFill>
                          <a:effectLst/>
                          <a:latin typeface="+mn-lt"/>
                          <a:ea typeface="+mn-ea"/>
                          <a:cs typeface="+mn-cs"/>
                        </a:rPr>
                        <a:t> you’re exempt</a:t>
                      </a:r>
                      <a:r>
                        <a:rPr lang="en-GB" sz="1800" b="0" i="0" u="none" kern="1200" baseline="0" dirty="0" smtClean="0">
                          <a:solidFill>
                            <a:schemeClr val="dk1"/>
                          </a:solidFill>
                          <a:effectLst/>
                          <a:latin typeface="+mn-lt"/>
                          <a:ea typeface="+mn-ea"/>
                          <a:cs typeface="+mn-cs"/>
                        </a:rPr>
                        <a:t> </a:t>
                      </a:r>
                      <a:r>
                        <a:rPr lang="en-GB" sz="1800" b="0" i="0" kern="1200" baseline="0" dirty="0" smtClean="0">
                          <a:solidFill>
                            <a:schemeClr val="dk1"/>
                          </a:solidFill>
                          <a:effectLst/>
                          <a:latin typeface="+mn-lt"/>
                          <a:ea typeface="+mn-ea"/>
                          <a:cs typeface="+mn-cs"/>
                        </a:rPr>
                        <a:t>because </a:t>
                      </a:r>
                      <a:r>
                        <a:rPr lang="en-GB" sz="1800" b="0" i="0" kern="1200" dirty="0" smtClean="0">
                          <a:solidFill>
                            <a:schemeClr val="dk1"/>
                          </a:solidFill>
                          <a:effectLst/>
                          <a:latin typeface="+mn-lt"/>
                          <a:ea typeface="+mn-ea"/>
                          <a:cs typeface="+mn-cs"/>
                        </a:rPr>
                        <a:t>you’re disabled.</a:t>
                      </a:r>
                    </a:p>
                    <a:p>
                      <a:endParaRPr lang="en-GB" sz="1800" b="0" i="0" kern="1200" dirty="0" smtClean="0">
                        <a:solidFill>
                          <a:schemeClr val="dk1"/>
                        </a:solidFill>
                        <a:effectLst/>
                        <a:latin typeface="+mn-lt"/>
                        <a:ea typeface="+mn-ea"/>
                        <a:cs typeface="+mn-cs"/>
                      </a:endParaRPr>
                    </a:p>
                    <a:p>
                      <a:r>
                        <a:rPr lang="en-GB" sz="1800" b="0" i="0" kern="1200" dirty="0" smtClean="0">
                          <a:solidFill>
                            <a:schemeClr val="dk1"/>
                          </a:solidFill>
                          <a:effectLst/>
                          <a:latin typeface="+mn-lt"/>
                          <a:ea typeface="+mn-ea"/>
                          <a:cs typeface="+mn-cs"/>
                        </a:rPr>
                        <a:t>To check</a:t>
                      </a:r>
                      <a:r>
                        <a:rPr lang="en-GB" sz="1800" b="0" i="0" kern="1200" baseline="0" dirty="0" smtClean="0">
                          <a:solidFill>
                            <a:schemeClr val="dk1"/>
                          </a:solidFill>
                          <a:effectLst/>
                          <a:latin typeface="+mn-lt"/>
                          <a:ea typeface="+mn-ea"/>
                          <a:cs typeface="+mn-cs"/>
                        </a:rPr>
                        <a:t> to see if you are exempt, click this link on the page…</a:t>
                      </a:r>
                      <a:endParaRPr lang="en-GB" dirty="0"/>
                    </a:p>
                  </a:txBody>
                  <a:tcPr/>
                </a:tc>
                <a:tc>
                  <a:txBody>
                    <a:bodyPr/>
                    <a:lstStyle/>
                    <a:p>
                      <a:r>
                        <a:rPr lang="en-GB" dirty="0" smtClean="0"/>
                        <a:t>Show the ‘start</a:t>
                      </a:r>
                      <a:r>
                        <a:rPr lang="en-GB" baseline="0" dirty="0" smtClean="0"/>
                        <a:t> now’ button on page</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r>
                        <a:rPr lang="en-GB" baseline="0" dirty="0" smtClean="0"/>
                        <a:t>Show the ‘you’re exempt’ link on page</a:t>
                      </a:r>
                      <a:endParaRPr lang="en-GB" dirty="0"/>
                    </a:p>
                  </a:txBody>
                  <a:tcPr/>
                </a:tc>
                <a:extLst>
                  <a:ext uri="{0D108BD9-81ED-4DB2-BD59-A6C34878D82A}">
                    <a16:rowId xmlns:a16="http://schemas.microsoft.com/office/drawing/2014/main" val="700570601"/>
                  </a:ext>
                </a:extLst>
              </a:tr>
            </a:tbl>
          </a:graphicData>
        </a:graphic>
      </p:graphicFrame>
    </p:spTree>
    <p:extLst>
      <p:ext uri="{BB962C8B-B14F-4D97-AF65-F5344CB8AC3E}">
        <p14:creationId xmlns:p14="http://schemas.microsoft.com/office/powerpoint/2010/main" val="23885786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Make use of text and numbers on screen</a:t>
            </a:r>
            <a:endParaRPr lang="en-GB" dirty="0"/>
          </a:p>
        </p:txBody>
      </p:sp>
      <p:sp>
        <p:nvSpPr>
          <p:cNvPr id="3" name="Content Placeholder 2"/>
          <p:cNvSpPr>
            <a:spLocks noGrp="1"/>
          </p:cNvSpPr>
          <p:nvPr>
            <p:ph idx="1"/>
          </p:nvPr>
        </p:nvSpPr>
        <p:spPr/>
        <p:txBody>
          <a:bodyPr/>
          <a:lstStyle/>
          <a:p>
            <a:r>
              <a:rPr lang="en-GB" dirty="0"/>
              <a:t>l</a:t>
            </a:r>
            <a:r>
              <a:rPr lang="en-GB" dirty="0" smtClean="0"/>
              <a:t>ong </a:t>
            </a:r>
            <a:r>
              <a:rPr lang="en-GB" dirty="0" err="1" smtClean="0"/>
              <a:t>urls</a:t>
            </a:r>
            <a:r>
              <a:rPr lang="en-GB" dirty="0" smtClean="0"/>
              <a:t> and phone numbers may not translate well into sign language</a:t>
            </a:r>
            <a:br>
              <a:rPr lang="en-GB" dirty="0" smtClean="0"/>
            </a:br>
            <a:endParaRPr lang="en-GB" dirty="0" smtClean="0"/>
          </a:p>
          <a:p>
            <a:r>
              <a:rPr lang="en-GB" dirty="0"/>
              <a:t>d</a:t>
            </a:r>
            <a:r>
              <a:rPr lang="en-GB" dirty="0" smtClean="0"/>
              <a:t>isplaying these on screen may be easier for BSL users to understand and copy or use</a:t>
            </a:r>
            <a:br>
              <a:rPr lang="en-GB" dirty="0" smtClean="0"/>
            </a:br>
            <a:endParaRPr lang="en-GB" dirty="0" smtClean="0"/>
          </a:p>
          <a:p>
            <a:r>
              <a:rPr lang="en-GB" dirty="0"/>
              <a:t>i</a:t>
            </a:r>
            <a:r>
              <a:rPr lang="en-GB" dirty="0" smtClean="0"/>
              <a:t>f you can make links clickable, even better</a:t>
            </a:r>
            <a:endParaRPr lang="en-GB" dirty="0"/>
          </a:p>
        </p:txBody>
      </p:sp>
    </p:spTree>
    <p:extLst>
      <p:ext uri="{BB962C8B-B14F-4D97-AF65-F5344CB8AC3E}">
        <p14:creationId xmlns:p14="http://schemas.microsoft.com/office/powerpoint/2010/main" val="3430723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Make use of text and numbers on screen</a:t>
            </a:r>
            <a:endParaRPr lang="en-GB" dirty="0"/>
          </a:p>
        </p:txBody>
      </p:sp>
      <p:pic>
        <p:nvPicPr>
          <p:cNvPr id="3" name="Picture 2"/>
          <p:cNvPicPr>
            <a:picLocks noChangeAspect="1"/>
          </p:cNvPicPr>
          <p:nvPr/>
        </p:nvPicPr>
        <p:blipFill>
          <a:blip r:embed="rId3"/>
          <a:stretch>
            <a:fillRect/>
          </a:stretch>
        </p:blipFill>
        <p:spPr>
          <a:xfrm>
            <a:off x="2224424" y="1584620"/>
            <a:ext cx="7372026" cy="4853250"/>
          </a:xfrm>
          <a:prstGeom prst="rect">
            <a:avLst/>
          </a:prstGeom>
        </p:spPr>
      </p:pic>
    </p:spTree>
    <p:extLst>
      <p:ext uri="{BB962C8B-B14F-4D97-AF65-F5344CB8AC3E}">
        <p14:creationId xmlns:p14="http://schemas.microsoft.com/office/powerpoint/2010/main" val="3781895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Make it prominent </a:t>
            </a:r>
            <a:endParaRPr lang="en-GB" dirty="0"/>
          </a:p>
        </p:txBody>
      </p:sp>
      <p:sp>
        <p:nvSpPr>
          <p:cNvPr id="3" name="Content Placeholder 2"/>
          <p:cNvSpPr>
            <a:spLocks noGrp="1"/>
          </p:cNvSpPr>
          <p:nvPr>
            <p:ph idx="1"/>
          </p:nvPr>
        </p:nvSpPr>
        <p:spPr>
          <a:xfrm>
            <a:off x="838200" y="1825625"/>
            <a:ext cx="5467350" cy="4351338"/>
          </a:xfrm>
        </p:spPr>
        <p:txBody>
          <a:bodyPr>
            <a:normAutofit lnSpcReduction="10000"/>
          </a:bodyPr>
          <a:lstStyle/>
          <a:p>
            <a:r>
              <a:rPr lang="en-GB" dirty="0" smtClean="0"/>
              <a:t>BSL content should be as easy for users to access as English content</a:t>
            </a:r>
            <a:br>
              <a:rPr lang="en-GB" dirty="0" smtClean="0"/>
            </a:br>
            <a:endParaRPr lang="en-GB" dirty="0" smtClean="0"/>
          </a:p>
          <a:p>
            <a:r>
              <a:rPr lang="en-GB" dirty="0"/>
              <a:t>p</a:t>
            </a:r>
            <a:r>
              <a:rPr lang="en-GB" dirty="0" smtClean="0"/>
              <a:t>lacing BSL videos in a prominent place on your page means users don’t have to search for it</a:t>
            </a:r>
            <a:br>
              <a:rPr lang="en-GB" dirty="0" smtClean="0"/>
            </a:br>
            <a:endParaRPr lang="en-GB" dirty="0" smtClean="0"/>
          </a:p>
          <a:p>
            <a:r>
              <a:rPr lang="en-GB" dirty="0"/>
              <a:t>u</a:t>
            </a:r>
            <a:r>
              <a:rPr lang="en-GB" dirty="0" smtClean="0"/>
              <a:t>sers shouldn’t have to leave the page to view a video</a:t>
            </a:r>
            <a:br>
              <a:rPr lang="en-GB" dirty="0" smtClean="0"/>
            </a:br>
            <a:endParaRPr lang="en-GB" dirty="0" smtClean="0"/>
          </a:p>
          <a:p>
            <a:r>
              <a:rPr lang="en-GB" dirty="0"/>
              <a:t>s</a:t>
            </a:r>
            <a:r>
              <a:rPr lang="en-GB" dirty="0" smtClean="0"/>
              <a:t>ignpost your content </a:t>
            </a:r>
            <a:endParaRPr lang="en-GB" dirty="0"/>
          </a:p>
        </p:txBody>
      </p:sp>
      <p:pic>
        <p:nvPicPr>
          <p:cNvPr id="4" name="Picture 3"/>
          <p:cNvPicPr>
            <a:picLocks noChangeAspect="1"/>
          </p:cNvPicPr>
          <p:nvPr/>
        </p:nvPicPr>
        <p:blipFill rotWithShape="1">
          <a:blip r:embed="rId3"/>
          <a:srcRect l="62275" t="63584" r="28833" b="21110"/>
          <a:stretch/>
        </p:blipFill>
        <p:spPr>
          <a:xfrm>
            <a:off x="4678016" y="5465470"/>
            <a:ext cx="874645" cy="846430"/>
          </a:xfrm>
          <a:prstGeom prst="rect">
            <a:avLst/>
          </a:prstGeom>
        </p:spPr>
      </p:pic>
      <p:pic>
        <p:nvPicPr>
          <p:cNvPr id="5" name="Picture 4"/>
          <p:cNvPicPr>
            <a:picLocks noChangeAspect="1"/>
          </p:cNvPicPr>
          <p:nvPr/>
        </p:nvPicPr>
        <p:blipFill rotWithShape="1">
          <a:blip r:embed="rId4"/>
          <a:srcRect l="56058" t="23291" r="5924" b="4019"/>
          <a:stretch/>
        </p:blipFill>
        <p:spPr>
          <a:xfrm>
            <a:off x="6305549" y="1690688"/>
            <a:ext cx="5670679" cy="3405187"/>
          </a:xfrm>
          <a:prstGeom prst="rect">
            <a:avLst/>
          </a:prstGeom>
        </p:spPr>
      </p:pic>
      <p:sp>
        <p:nvSpPr>
          <p:cNvPr id="6" name="Rectangle 5"/>
          <p:cNvSpPr/>
          <p:nvPr/>
        </p:nvSpPr>
        <p:spPr>
          <a:xfrm>
            <a:off x="9953625" y="1924050"/>
            <a:ext cx="2133600" cy="12763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48464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Examples and more info</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3"/>
              </a:rPr>
              <a:t>https://www.gov.scot/publications/british-sign-language-bsl-national-plan-2017-2023/</a:t>
            </a:r>
            <a:r>
              <a:rPr lang="en-GB" dirty="0" smtClean="0">
                <a:hlinkClick r:id="rId4"/>
              </a:rPr>
              <a:t/>
            </a:r>
            <a:br>
              <a:rPr lang="en-GB" dirty="0" smtClean="0">
                <a:hlinkClick r:id="rId4"/>
              </a:rPr>
            </a:br>
            <a:endParaRPr lang="en-GB" dirty="0" smtClean="0">
              <a:hlinkClick r:id="rId4"/>
            </a:endParaRPr>
          </a:p>
          <a:p>
            <a:r>
              <a:rPr lang="en-GB" dirty="0" smtClean="0">
                <a:hlinkClick r:id="rId4"/>
              </a:rPr>
              <a:t>https</a:t>
            </a:r>
            <a:r>
              <a:rPr lang="en-GB" dirty="0">
                <a:hlinkClick r:id="rId4"/>
              </a:rPr>
              <a:t>://</a:t>
            </a:r>
            <a:r>
              <a:rPr lang="en-GB" dirty="0" smtClean="0">
                <a:hlinkClick r:id="rId4"/>
              </a:rPr>
              <a:t>www.parliament.scot/help/109625.aspx</a:t>
            </a:r>
            <a:r>
              <a:rPr lang="en-GB" dirty="0" smtClean="0"/>
              <a:t/>
            </a:r>
            <a:br>
              <a:rPr lang="en-GB" dirty="0" smtClean="0"/>
            </a:br>
            <a:endParaRPr lang="en-GB" dirty="0" smtClean="0"/>
          </a:p>
          <a:p>
            <a:r>
              <a:rPr lang="en-GB" dirty="0">
                <a:hlinkClick r:id="rId5"/>
              </a:rPr>
              <a:t>https://bda.org.uk</a:t>
            </a:r>
            <a:r>
              <a:rPr lang="en-GB" dirty="0" smtClean="0">
                <a:hlinkClick r:id="rId5"/>
              </a:rPr>
              <a:t>/</a:t>
            </a:r>
            <a:r>
              <a:rPr lang="en-GB" dirty="0" smtClean="0"/>
              <a:t/>
            </a:r>
            <a:br>
              <a:rPr lang="en-GB" dirty="0" smtClean="0"/>
            </a:br>
            <a:endParaRPr lang="en-GB" dirty="0" smtClean="0"/>
          </a:p>
          <a:p>
            <a:r>
              <a:rPr lang="en-GB" dirty="0">
                <a:hlinkClick r:id="rId6"/>
              </a:rPr>
              <a:t>https://www.childline.org.uk/info-advice/bullying-abuse-safety/deaf-zone/bsl-videos</a:t>
            </a:r>
            <a:r>
              <a:rPr lang="en-GB" dirty="0" smtClean="0">
                <a:hlinkClick r:id="rId6"/>
              </a:rPr>
              <a:t>/</a:t>
            </a:r>
            <a:r>
              <a:rPr lang="en-GB" dirty="0" smtClean="0"/>
              <a:t/>
            </a:r>
            <a:br>
              <a:rPr lang="en-GB" dirty="0" smtClean="0"/>
            </a:br>
            <a:endParaRPr lang="en-GB" dirty="0" smtClean="0"/>
          </a:p>
          <a:p>
            <a:r>
              <a:rPr lang="en-GB" dirty="0">
                <a:hlinkClick r:id="rId7"/>
              </a:rPr>
              <a:t>https://www.facebook.com/NDCSScotland/videos/1810916879232999</a:t>
            </a:r>
            <a:r>
              <a:rPr lang="en-GB" dirty="0" smtClean="0">
                <a:hlinkClick r:id="rId7"/>
              </a:rPr>
              <a:t>/</a:t>
            </a:r>
            <a:r>
              <a:rPr lang="en-GB" dirty="0" smtClean="0"/>
              <a:t/>
            </a:r>
            <a:br>
              <a:rPr lang="en-GB" dirty="0" smtClean="0"/>
            </a:br>
            <a:endParaRPr lang="en-GB" dirty="0" smtClean="0"/>
          </a:p>
          <a:p>
            <a:r>
              <a:rPr lang="en-GB" dirty="0">
                <a:hlinkClick r:id="rId8"/>
              </a:rPr>
              <a:t>https://www.facebook.com/NDCSScotland/videos/1819338888390798/</a:t>
            </a:r>
            <a:endParaRPr lang="en-GB" dirty="0"/>
          </a:p>
        </p:txBody>
      </p:sp>
    </p:spTree>
    <p:extLst>
      <p:ext uri="{BB962C8B-B14F-4D97-AF65-F5344CB8AC3E}">
        <p14:creationId xmlns:p14="http://schemas.microsoft.com/office/powerpoint/2010/main" val="3736989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GB" sz="7200" b="1" dirty="0" smtClean="0"/>
              <a:t>Frankie McLean</a:t>
            </a:r>
          </a:p>
          <a:p>
            <a:pPr marL="0" indent="0" algn="ctr">
              <a:buNone/>
            </a:pPr>
            <a:r>
              <a:rPr lang="en-GB" sz="4400" b="1" dirty="0" smtClean="0"/>
              <a:t>BSL Policy Officer</a:t>
            </a:r>
          </a:p>
          <a:p>
            <a:pPr marL="0" indent="0" algn="ctr">
              <a:buNone/>
            </a:pPr>
            <a:r>
              <a:rPr lang="en-GB" sz="4400" b="1" dirty="0" smtClean="0"/>
              <a:t>SG Equality Unit</a:t>
            </a:r>
            <a:endParaRPr lang="en-GB" sz="4400" b="1" dirty="0"/>
          </a:p>
        </p:txBody>
      </p:sp>
    </p:spTree>
    <p:extLst>
      <p:ext uri="{BB962C8B-B14F-4D97-AF65-F5344CB8AC3E}">
        <p14:creationId xmlns:p14="http://schemas.microsoft.com/office/powerpoint/2010/main" val="198717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British Sign Language (BSL)?</a:t>
            </a:r>
            <a:endParaRPr lang="en-GB" dirty="0"/>
          </a:p>
        </p:txBody>
      </p:sp>
      <p:sp>
        <p:nvSpPr>
          <p:cNvPr id="3" name="Content Placeholder 2"/>
          <p:cNvSpPr>
            <a:spLocks noGrp="1"/>
          </p:cNvSpPr>
          <p:nvPr>
            <p:ph idx="1"/>
          </p:nvPr>
        </p:nvSpPr>
        <p:spPr/>
        <p:txBody>
          <a:bodyPr>
            <a:normAutofit/>
          </a:bodyPr>
          <a:lstStyle/>
          <a:p>
            <a:r>
              <a:rPr lang="en-GB" dirty="0" smtClean="0"/>
              <a:t>British Sign </a:t>
            </a:r>
            <a:r>
              <a:rPr lang="en-GB" dirty="0"/>
              <a:t>Language is a visual means of communicating using gestures, facial expression, and body </a:t>
            </a:r>
            <a:r>
              <a:rPr lang="en-GB" dirty="0" smtClean="0"/>
              <a:t>language</a:t>
            </a:r>
            <a:br>
              <a:rPr lang="en-GB" dirty="0" smtClean="0"/>
            </a:br>
            <a:endParaRPr lang="en-GB" dirty="0" smtClean="0"/>
          </a:p>
          <a:p>
            <a:r>
              <a:rPr lang="en-GB" dirty="0" smtClean="0"/>
              <a:t>it </a:t>
            </a:r>
            <a:r>
              <a:rPr lang="en-GB" dirty="0"/>
              <a:t>is the indigenous signed language of the </a:t>
            </a:r>
            <a:r>
              <a:rPr lang="en-GB" dirty="0" smtClean="0"/>
              <a:t>UK</a:t>
            </a:r>
            <a:br>
              <a:rPr lang="en-GB" dirty="0" smtClean="0"/>
            </a:br>
            <a:endParaRPr lang="en-GB" dirty="0" smtClean="0"/>
          </a:p>
          <a:p>
            <a:r>
              <a:rPr lang="en-GB" dirty="0"/>
              <a:t>s</a:t>
            </a:r>
            <a:r>
              <a:rPr lang="en-GB" dirty="0" smtClean="0"/>
              <a:t>igned languages are often a first and preferred language for people who are deaf</a:t>
            </a:r>
            <a:br>
              <a:rPr lang="en-GB" dirty="0" smtClean="0"/>
            </a:br>
            <a:endParaRPr lang="en-GB" dirty="0" smtClean="0"/>
          </a:p>
          <a:p>
            <a:r>
              <a:rPr lang="en-GB" dirty="0"/>
              <a:t>British Sign Language (Scotland) Act 2015 aimed at promoting access in and usage of BSL</a:t>
            </a:r>
            <a:endParaRPr lang="en-GB" dirty="0" smtClean="0"/>
          </a:p>
        </p:txBody>
      </p:sp>
    </p:spTree>
    <p:extLst>
      <p:ext uri="{BB962C8B-B14F-4D97-AF65-F5344CB8AC3E}">
        <p14:creationId xmlns:p14="http://schemas.microsoft.com/office/powerpoint/2010/main" val="1246229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British Sign Language (BSL)?</a:t>
            </a:r>
            <a:endParaRPr lang="en-GB" dirty="0"/>
          </a:p>
        </p:txBody>
      </p:sp>
      <p:sp>
        <p:nvSpPr>
          <p:cNvPr id="3" name="Content Placeholder 2"/>
          <p:cNvSpPr>
            <a:spLocks noGrp="1"/>
          </p:cNvSpPr>
          <p:nvPr>
            <p:ph idx="1"/>
          </p:nvPr>
        </p:nvSpPr>
        <p:spPr/>
        <p:txBody>
          <a:bodyPr>
            <a:normAutofit/>
          </a:bodyPr>
          <a:lstStyle/>
          <a:p>
            <a:r>
              <a:rPr lang="en-GB" dirty="0" smtClean="0"/>
              <a:t>the </a:t>
            </a:r>
            <a:r>
              <a:rPr lang="en-GB" dirty="0"/>
              <a:t>number of people in Scotland whose first or preferred language is BSL was estimated by the Scottish Government to be around </a:t>
            </a:r>
            <a:r>
              <a:rPr lang="en-GB" dirty="0" smtClean="0"/>
              <a:t>6,000</a:t>
            </a:r>
            <a:br>
              <a:rPr lang="en-GB" dirty="0" smtClean="0"/>
            </a:br>
            <a:endParaRPr lang="en-GB" dirty="0" smtClean="0"/>
          </a:p>
          <a:p>
            <a:r>
              <a:rPr lang="en-GB" dirty="0" smtClean="0"/>
              <a:t>2011 census recorded almost 13,000 people using BSL at home</a:t>
            </a:r>
            <a:br>
              <a:rPr lang="en-GB" dirty="0" smtClean="0"/>
            </a:br>
            <a:endParaRPr lang="en-GB" dirty="0" smtClean="0"/>
          </a:p>
          <a:p>
            <a:r>
              <a:rPr lang="en-GB" dirty="0" smtClean="0"/>
              <a:t>BSL is part of a global family of signed languages</a:t>
            </a:r>
          </a:p>
          <a:p>
            <a:endParaRPr lang="en-GB" dirty="0"/>
          </a:p>
          <a:p>
            <a:r>
              <a:rPr lang="en-GB" dirty="0"/>
              <a:t>f</a:t>
            </a:r>
            <a:r>
              <a:rPr lang="en-GB" dirty="0" smtClean="0"/>
              <a:t>or example: American Sign Language, Langue des </a:t>
            </a:r>
            <a:r>
              <a:rPr lang="en-GB" dirty="0" err="1" smtClean="0"/>
              <a:t>Signes</a:t>
            </a:r>
            <a:r>
              <a:rPr lang="en-GB" dirty="0" smtClean="0"/>
              <a:t> </a:t>
            </a:r>
            <a:r>
              <a:rPr lang="en-GB" dirty="0" err="1" smtClean="0"/>
              <a:t>Francaise</a:t>
            </a:r>
            <a:r>
              <a:rPr lang="en-GB" dirty="0" smtClean="0"/>
              <a:t>, </a:t>
            </a:r>
            <a:r>
              <a:rPr lang="en-GB" dirty="0" err="1" smtClean="0"/>
              <a:t>Lengua</a:t>
            </a:r>
            <a:r>
              <a:rPr lang="en-GB" dirty="0" smtClean="0"/>
              <a:t> de </a:t>
            </a:r>
            <a:r>
              <a:rPr lang="en-GB" dirty="0" err="1" smtClean="0"/>
              <a:t>Signos</a:t>
            </a:r>
            <a:r>
              <a:rPr lang="en-GB" dirty="0" smtClean="0"/>
              <a:t> Espanola</a:t>
            </a:r>
            <a:endParaRPr lang="en-GB" dirty="0"/>
          </a:p>
        </p:txBody>
      </p:sp>
    </p:spTree>
    <p:extLst>
      <p:ext uri="{BB962C8B-B14F-4D97-AF65-F5344CB8AC3E}">
        <p14:creationId xmlns:p14="http://schemas.microsoft.com/office/powerpoint/2010/main" val="3665549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Comparing English with BSL</a:t>
            </a:r>
            <a:endParaRPr lang="en-GB" dirty="0"/>
          </a:p>
        </p:txBody>
      </p:sp>
      <p:graphicFrame>
        <p:nvGraphicFramePr>
          <p:cNvPr id="4" name="Table 3"/>
          <p:cNvGraphicFramePr>
            <a:graphicFrameLocks noGrp="1"/>
          </p:cNvGraphicFramePr>
          <p:nvPr>
            <p:extLst/>
          </p:nvPr>
        </p:nvGraphicFramePr>
        <p:xfrm>
          <a:off x="1223319" y="1690688"/>
          <a:ext cx="9549714" cy="4289645"/>
        </p:xfrm>
        <a:graphic>
          <a:graphicData uri="http://schemas.openxmlformats.org/drawingml/2006/table">
            <a:tbl>
              <a:tblPr firstRow="1" bandRow="1">
                <a:tableStyleId>{5C22544A-7EE6-4342-B048-85BDC9FD1C3A}</a:tableStyleId>
              </a:tblPr>
              <a:tblGrid>
                <a:gridCol w="4774857">
                  <a:extLst>
                    <a:ext uri="{9D8B030D-6E8A-4147-A177-3AD203B41FA5}">
                      <a16:colId xmlns:a16="http://schemas.microsoft.com/office/drawing/2014/main" val="453031662"/>
                    </a:ext>
                  </a:extLst>
                </a:gridCol>
                <a:gridCol w="4774857">
                  <a:extLst>
                    <a:ext uri="{9D8B030D-6E8A-4147-A177-3AD203B41FA5}">
                      <a16:colId xmlns:a16="http://schemas.microsoft.com/office/drawing/2014/main" val="2943197730"/>
                    </a:ext>
                  </a:extLst>
                </a:gridCol>
              </a:tblGrid>
              <a:tr h="8424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English</a:t>
                      </a:r>
                      <a:endParaRPr lang="en-GB"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smtClean="0"/>
                        <a:t>British Sign Language</a:t>
                      </a:r>
                      <a:endParaRPr lang="en-GB" dirty="0"/>
                    </a:p>
                  </a:txBody>
                  <a:tcPr/>
                </a:tc>
                <a:extLst>
                  <a:ext uri="{0D108BD9-81ED-4DB2-BD59-A6C34878D82A}">
                    <a16:rowId xmlns:a16="http://schemas.microsoft.com/office/drawing/2014/main" val="4178974940"/>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Civil Partnership</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Two-people-together-legal</a:t>
                      </a:r>
                      <a:endParaRPr lang="en-GB" dirty="0"/>
                    </a:p>
                  </a:txBody>
                  <a:tcPr/>
                </a:tc>
                <a:extLst>
                  <a:ext uri="{0D108BD9-81ED-4DB2-BD59-A6C34878D82A}">
                    <a16:rowId xmlns:a16="http://schemas.microsoft.com/office/drawing/2014/main" val="1566487871"/>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Take into account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Think about </a:t>
                      </a:r>
                    </a:p>
                  </a:txBody>
                  <a:tcPr/>
                </a:tc>
                <a:extLst>
                  <a:ext uri="{0D108BD9-81ED-4DB2-BD59-A6C34878D82A}">
                    <a16:rowId xmlns:a16="http://schemas.microsoft.com/office/drawing/2014/main" val="2525690768"/>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Civil servant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Government worker</a:t>
                      </a:r>
                    </a:p>
                  </a:txBody>
                  <a:tcPr/>
                </a:tc>
                <a:extLst>
                  <a:ext uri="{0D108BD9-81ED-4DB2-BD59-A6C34878D82A}">
                    <a16:rowId xmlns:a16="http://schemas.microsoft.com/office/drawing/2014/main" val="2971032917"/>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Multi storey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Tall building</a:t>
                      </a:r>
                    </a:p>
                  </a:txBody>
                  <a:tcPr/>
                </a:tc>
                <a:extLst>
                  <a:ext uri="{0D108BD9-81ED-4DB2-BD59-A6C34878D82A}">
                    <a16:rowId xmlns:a16="http://schemas.microsoft.com/office/drawing/2014/main" val="1284511503"/>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Apple of your eye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Favourite</a:t>
                      </a:r>
                    </a:p>
                  </a:txBody>
                  <a:tcPr/>
                </a:tc>
                <a:extLst>
                  <a:ext uri="{0D108BD9-81ED-4DB2-BD59-A6C34878D82A}">
                    <a16:rowId xmlns:a16="http://schemas.microsoft.com/office/drawing/2014/main" val="3481237700"/>
                  </a:ext>
                </a:extLst>
              </a:tr>
              <a:tr h="5745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Bend over backwards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Try (hard)</a:t>
                      </a:r>
                    </a:p>
                  </a:txBody>
                  <a:tcPr/>
                </a:tc>
                <a:extLst>
                  <a:ext uri="{0D108BD9-81ED-4DB2-BD59-A6C34878D82A}">
                    <a16:rowId xmlns:a16="http://schemas.microsoft.com/office/drawing/2014/main" val="1375669984"/>
                  </a:ext>
                </a:extLst>
              </a:tr>
            </a:tbl>
          </a:graphicData>
        </a:graphic>
      </p:graphicFrame>
    </p:spTree>
    <p:extLst>
      <p:ext uri="{BB962C8B-B14F-4D97-AF65-F5344CB8AC3E}">
        <p14:creationId xmlns:p14="http://schemas.microsoft.com/office/powerpoint/2010/main" val="9341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British Sign Language Plans</a:t>
            </a:r>
            <a:endParaRPr lang="en-GB" dirty="0"/>
          </a:p>
        </p:txBody>
      </p:sp>
      <p:sp>
        <p:nvSpPr>
          <p:cNvPr id="3" name="Content Placeholder 2"/>
          <p:cNvSpPr>
            <a:spLocks noGrp="1"/>
          </p:cNvSpPr>
          <p:nvPr>
            <p:ph idx="1"/>
          </p:nvPr>
        </p:nvSpPr>
        <p:spPr/>
        <p:txBody>
          <a:bodyPr/>
          <a:lstStyle/>
          <a:p>
            <a:r>
              <a:rPr lang="en-GB" dirty="0" smtClean="0"/>
              <a:t>six year planning cycle</a:t>
            </a:r>
            <a:br>
              <a:rPr lang="en-GB" dirty="0" smtClean="0"/>
            </a:br>
            <a:endParaRPr lang="en-GB" dirty="0" smtClean="0"/>
          </a:p>
          <a:p>
            <a:r>
              <a:rPr lang="en-GB" dirty="0" smtClean="0"/>
              <a:t>Scottish Government committed to publishing a National Plan every six years, with a progress </a:t>
            </a:r>
            <a:r>
              <a:rPr lang="en-GB" dirty="0"/>
              <a:t>r</a:t>
            </a:r>
            <a:r>
              <a:rPr lang="en-GB" dirty="0" smtClean="0"/>
              <a:t>eport mid-way</a:t>
            </a:r>
            <a:br>
              <a:rPr lang="en-GB" dirty="0" smtClean="0"/>
            </a:br>
            <a:endParaRPr lang="en-GB" dirty="0" smtClean="0"/>
          </a:p>
          <a:p>
            <a:r>
              <a:rPr lang="en-GB" dirty="0"/>
              <a:t>t</a:t>
            </a:r>
            <a:r>
              <a:rPr lang="en-GB" dirty="0" smtClean="0"/>
              <a:t>his involves agencies and other public bodies producing their own BSL plans</a:t>
            </a:r>
            <a:br>
              <a:rPr lang="en-GB" dirty="0" smtClean="0"/>
            </a:br>
            <a:endParaRPr lang="en-GB" dirty="0" smtClean="0"/>
          </a:p>
        </p:txBody>
      </p:sp>
    </p:spTree>
    <p:extLst>
      <p:ext uri="{BB962C8B-B14F-4D97-AF65-F5344CB8AC3E}">
        <p14:creationId xmlns:p14="http://schemas.microsoft.com/office/powerpoint/2010/main" val="3804960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BSL National Plan 2017-2023</a:t>
            </a:r>
            <a:r>
              <a:rPr lang="en-GB" dirty="0"/>
              <a:t/>
            </a:r>
            <a:br>
              <a:rPr lang="en-GB" dirty="0"/>
            </a:br>
            <a:endParaRPr lang="en-GB" dirty="0"/>
          </a:p>
        </p:txBody>
      </p:sp>
      <p:sp>
        <p:nvSpPr>
          <p:cNvPr id="9" name="Content Placeholder 8"/>
          <p:cNvSpPr>
            <a:spLocks noGrp="1"/>
          </p:cNvSpPr>
          <p:nvPr>
            <p:ph idx="1"/>
          </p:nvPr>
        </p:nvSpPr>
        <p:spPr/>
        <p:txBody>
          <a:bodyPr numCol="2"/>
          <a:lstStyle/>
          <a:p>
            <a:r>
              <a:rPr lang="en-GB" dirty="0" smtClean="0"/>
              <a:t>70 </a:t>
            </a:r>
            <a:r>
              <a:rPr lang="en-GB" dirty="0"/>
              <a:t>actions</a:t>
            </a:r>
          </a:p>
          <a:p>
            <a:r>
              <a:rPr lang="en-GB" dirty="0"/>
              <a:t>10 </a:t>
            </a:r>
            <a:r>
              <a:rPr lang="en-GB" dirty="0" smtClean="0"/>
              <a:t>ambitions:</a:t>
            </a:r>
            <a:endParaRPr lang="en-GB" dirty="0"/>
          </a:p>
          <a:p>
            <a:pPr lvl="1"/>
            <a:r>
              <a:rPr lang="en-GB" dirty="0"/>
              <a:t>p</a:t>
            </a:r>
            <a:r>
              <a:rPr lang="en-GB" dirty="0" smtClean="0"/>
              <a:t>ublic </a:t>
            </a:r>
            <a:r>
              <a:rPr lang="en-GB" dirty="0"/>
              <a:t>s</a:t>
            </a:r>
            <a:r>
              <a:rPr lang="en-GB" dirty="0" smtClean="0"/>
              <a:t>ervices</a:t>
            </a:r>
            <a:endParaRPr lang="en-GB" dirty="0"/>
          </a:p>
          <a:p>
            <a:pPr lvl="1"/>
            <a:r>
              <a:rPr lang="en-GB" dirty="0"/>
              <a:t>f</a:t>
            </a:r>
            <a:r>
              <a:rPr lang="en-GB" dirty="0" smtClean="0"/>
              <a:t>amily </a:t>
            </a:r>
            <a:r>
              <a:rPr lang="en-GB" dirty="0"/>
              <a:t>s</a:t>
            </a:r>
            <a:r>
              <a:rPr lang="en-GB" dirty="0" smtClean="0"/>
              <a:t>upport</a:t>
            </a:r>
            <a:r>
              <a:rPr lang="en-GB" dirty="0"/>
              <a:t>, </a:t>
            </a:r>
            <a:r>
              <a:rPr lang="en-GB" dirty="0" smtClean="0"/>
              <a:t>early </a:t>
            </a:r>
            <a:r>
              <a:rPr lang="en-GB" dirty="0"/>
              <a:t>l</a:t>
            </a:r>
            <a:r>
              <a:rPr lang="en-GB" dirty="0" smtClean="0"/>
              <a:t>earning and </a:t>
            </a:r>
            <a:r>
              <a:rPr lang="en-GB" dirty="0"/>
              <a:t>c</a:t>
            </a:r>
            <a:r>
              <a:rPr lang="en-GB" dirty="0" smtClean="0"/>
              <a:t>hildcare</a:t>
            </a:r>
            <a:endParaRPr lang="en-GB" dirty="0"/>
          </a:p>
          <a:p>
            <a:pPr lvl="1"/>
            <a:r>
              <a:rPr lang="en-GB" dirty="0"/>
              <a:t>s</a:t>
            </a:r>
            <a:r>
              <a:rPr lang="en-GB" dirty="0" smtClean="0"/>
              <a:t>chool education</a:t>
            </a:r>
            <a:endParaRPr lang="en-GB" dirty="0"/>
          </a:p>
          <a:p>
            <a:pPr lvl="1"/>
            <a:r>
              <a:rPr lang="en-GB" dirty="0" smtClean="0"/>
              <a:t>post-school </a:t>
            </a:r>
            <a:r>
              <a:rPr lang="en-GB" dirty="0"/>
              <a:t>e</a:t>
            </a:r>
            <a:r>
              <a:rPr lang="en-GB" dirty="0" smtClean="0"/>
              <a:t>ducation</a:t>
            </a:r>
          </a:p>
          <a:p>
            <a:pPr lvl="1"/>
            <a:r>
              <a:rPr lang="en-GB" dirty="0"/>
              <a:t>t</a:t>
            </a:r>
            <a:r>
              <a:rPr lang="en-GB" dirty="0" smtClean="0"/>
              <a:t>raining, work and social security</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r>
              <a:rPr lang="en-GB" dirty="0" smtClean="0"/>
              <a:t/>
            </a:r>
            <a:br>
              <a:rPr lang="en-GB" dirty="0" smtClean="0"/>
            </a:br>
            <a:endParaRPr lang="en-GB" dirty="0" smtClean="0"/>
          </a:p>
          <a:p>
            <a:pPr lvl="1"/>
            <a:r>
              <a:rPr lang="en-GB" dirty="0"/>
              <a:t>h</a:t>
            </a:r>
            <a:r>
              <a:rPr lang="en-GB" dirty="0" smtClean="0"/>
              <a:t>ealth, mental </a:t>
            </a:r>
            <a:r>
              <a:rPr lang="en-GB" dirty="0"/>
              <a:t>h</a:t>
            </a:r>
            <a:r>
              <a:rPr lang="en-GB" dirty="0" smtClean="0"/>
              <a:t>ealth and </a:t>
            </a:r>
            <a:r>
              <a:rPr lang="en-GB" dirty="0"/>
              <a:t>w</a:t>
            </a:r>
            <a:r>
              <a:rPr lang="en-GB" dirty="0" smtClean="0"/>
              <a:t>ellbeing</a:t>
            </a:r>
          </a:p>
          <a:p>
            <a:pPr lvl="1"/>
            <a:r>
              <a:rPr lang="en-GB" dirty="0"/>
              <a:t>t</a:t>
            </a:r>
            <a:r>
              <a:rPr lang="en-GB" dirty="0" smtClean="0"/>
              <a:t>ransport</a:t>
            </a:r>
          </a:p>
          <a:p>
            <a:pPr lvl="1"/>
            <a:r>
              <a:rPr lang="en-GB" dirty="0" smtClean="0"/>
              <a:t>culture and </a:t>
            </a:r>
            <a:r>
              <a:rPr lang="en-GB" dirty="0"/>
              <a:t>t</a:t>
            </a:r>
            <a:r>
              <a:rPr lang="en-GB" dirty="0" smtClean="0"/>
              <a:t>he </a:t>
            </a:r>
            <a:r>
              <a:rPr lang="en-GB" dirty="0"/>
              <a:t>a</a:t>
            </a:r>
            <a:r>
              <a:rPr lang="en-GB" dirty="0" smtClean="0"/>
              <a:t>rts</a:t>
            </a:r>
          </a:p>
          <a:p>
            <a:pPr lvl="1"/>
            <a:r>
              <a:rPr lang="en-GB" dirty="0"/>
              <a:t>j</a:t>
            </a:r>
            <a:r>
              <a:rPr lang="en-GB" dirty="0" smtClean="0"/>
              <a:t>ustice</a:t>
            </a:r>
          </a:p>
          <a:p>
            <a:pPr lvl="1"/>
            <a:r>
              <a:rPr lang="en-GB" dirty="0" smtClean="0"/>
              <a:t>democracy</a:t>
            </a:r>
          </a:p>
        </p:txBody>
      </p:sp>
      <p:sp>
        <p:nvSpPr>
          <p:cNvPr id="3" name="TextBox 2"/>
          <p:cNvSpPr txBox="1"/>
          <p:nvPr/>
        </p:nvSpPr>
        <p:spPr>
          <a:xfrm>
            <a:off x="838200" y="1145894"/>
            <a:ext cx="9861631" cy="923330"/>
          </a:xfrm>
          <a:prstGeom prst="rect">
            <a:avLst/>
          </a:prstGeom>
          <a:noFill/>
        </p:spPr>
        <p:txBody>
          <a:bodyPr wrap="square" rtlCol="0">
            <a:spAutoFit/>
          </a:bodyPr>
          <a:lstStyle/>
          <a:p>
            <a:r>
              <a:rPr lang="en-GB" dirty="0">
                <a:hlinkClick r:id="rId3"/>
              </a:rPr>
              <a:t>https://www.gov.scot/publications/british-sign-language-bsl-national-plan-2017-2023</a:t>
            </a:r>
            <a:r>
              <a:rPr lang="en-GB" dirty="0" smtClean="0">
                <a:hlinkClick r:id="rId3"/>
              </a:rPr>
              <a:t>/</a:t>
            </a:r>
            <a:endParaRPr lang="en-GB" dirty="0" smtClean="0"/>
          </a:p>
          <a:p>
            <a:endParaRPr lang="en-GB" dirty="0"/>
          </a:p>
          <a:p>
            <a:endParaRPr lang="en-GB" dirty="0"/>
          </a:p>
        </p:txBody>
      </p:sp>
    </p:spTree>
    <p:extLst>
      <p:ext uri="{BB962C8B-B14F-4D97-AF65-F5344CB8AC3E}">
        <p14:creationId xmlns:p14="http://schemas.microsoft.com/office/powerpoint/2010/main" val="288573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challenges</a:t>
            </a:r>
            <a:endParaRPr lang="en-GB" dirty="0"/>
          </a:p>
        </p:txBody>
      </p:sp>
      <p:sp>
        <p:nvSpPr>
          <p:cNvPr id="3" name="Content Placeholder 2"/>
          <p:cNvSpPr>
            <a:spLocks noGrp="1"/>
          </p:cNvSpPr>
          <p:nvPr>
            <p:ph idx="1"/>
          </p:nvPr>
        </p:nvSpPr>
        <p:spPr/>
        <p:txBody>
          <a:bodyPr/>
          <a:lstStyle/>
          <a:p>
            <a:r>
              <a:rPr lang="en-GB" dirty="0" smtClean="0"/>
              <a:t>Incidental information</a:t>
            </a:r>
          </a:p>
          <a:p>
            <a:r>
              <a:rPr lang="en-GB" dirty="0" smtClean="0"/>
              <a:t>Education</a:t>
            </a:r>
          </a:p>
          <a:p>
            <a:r>
              <a:rPr lang="en-GB" dirty="0" smtClean="0"/>
              <a:t>Access to opportunities</a:t>
            </a:r>
          </a:p>
          <a:p>
            <a:r>
              <a:rPr lang="en-GB" dirty="0" smtClean="0"/>
              <a:t>Cultural norms</a:t>
            </a:r>
          </a:p>
          <a:p>
            <a:r>
              <a:rPr lang="en-GB" dirty="0" smtClean="0"/>
              <a:t>Priorities</a:t>
            </a:r>
          </a:p>
          <a:p>
            <a:r>
              <a:rPr lang="en-GB" dirty="0" smtClean="0"/>
              <a:t>Attitudes</a:t>
            </a:r>
          </a:p>
          <a:p>
            <a:r>
              <a:rPr lang="en-GB" dirty="0" smtClean="0"/>
              <a:t>Dominance – “majority rules”</a:t>
            </a:r>
          </a:p>
        </p:txBody>
      </p:sp>
    </p:spTree>
    <p:extLst>
      <p:ext uri="{BB962C8B-B14F-4D97-AF65-F5344CB8AC3E}">
        <p14:creationId xmlns:p14="http://schemas.microsoft.com/office/powerpoint/2010/main" val="337460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etadata xmlns="http://www.objective.com/ecm/document/metadata/53D26341A57B383EE0540010E0463CCA" version="1.0.0">
  <systemFields>
    <field name="Objective-Id">
      <value order="0">A29938185</value>
    </field>
    <field name="Objective-Title">
      <value order="0">Scotlands Census 2022 - Communications - Content planning - BSL background and content - October design meet-up - September 2020</value>
    </field>
    <field name="Objective-Description">
      <value order="0"/>
    </field>
    <field name="Objective-CreationStamp">
      <value order="0">2020-09-09T08:54:53Z</value>
    </field>
    <field name="Objective-IsApproved">
      <value order="0">false</value>
    </field>
    <field name="Objective-IsPublished">
      <value order="0">false</value>
    </field>
    <field name="Objective-DatePublished">
      <value order="0"/>
    </field>
    <field name="Objective-ModificationStamp">
      <value order="0">2020-10-08T15:00:53Z</value>
    </field>
    <field name="Objective-Owner">
      <value order="0">Ferguson, Ewan E (U418155)</value>
    </field>
    <field name="Objective-Path">
      <value order="0">Objective Global Folder:SG File Plan:People, communities and living:Population and migration:Scotland's Census:Research and analysis: Scotland's Census:National Records of Scotland (NRS): Scotlands Census 2022: Census Content Management (CCM): 2018-2023</value>
    </field>
    <field name="Objective-Parent">
      <value order="0">National Records of Scotland (NRS): Scotlands Census 2022: Census Content Management (CCM): 2018-2023</value>
    </field>
    <field name="Objective-State">
      <value order="0">Being Drafted</value>
    </field>
    <field name="Objective-VersionId">
      <value order="0">vA44109930</value>
    </field>
    <field name="Objective-Version">
      <value order="0">0.10</value>
    </field>
    <field name="Objective-VersionNumber">
      <value order="0">10</value>
    </field>
    <field name="Objective-VersionComment">
      <value order="0"/>
    </field>
    <field name="Objective-FileNumber">
      <value order="0">PROJ/23726</value>
    </field>
    <field name="Objective-Classification">
      <value order="0">OFFICIAL</value>
    </field>
    <field name="Objective-Caveats">
      <value order="0">Caveat for access to SG Fileplan</value>
    </field>
  </systemFields>
  <catalogues>
    <catalogue name="Document Type Catalogue" type="type" ori="id:cA35">
      <field name="Objective-Date of Original">
        <value order="0"/>
      </field>
      <field name="Objective-Date Received">
        <value order="0"/>
      </field>
      <field name="Objective-SG Web Publication - Category">
        <value order="0"/>
      </field>
      <field name="Objective-SG Web Publication - Category 2 Classification">
        <value order="0"/>
      </field>
      <field name="Objective-Connect Creator">
        <value order="0"/>
      </field>
    </catalogue>
  </catalogues>
</metadata>
</file>

<file path=customXml/itemProps1.xml><?xml version="1.0" encoding="utf-8"?>
<ds:datastoreItem xmlns:ds="http://schemas.openxmlformats.org/officeDocument/2006/customXml" ds:itemID="{5745109E-2DDF-40CB-AC2B-FF9B10C90820}">
  <ds:schemaRefs>
    <ds:schemaRef ds:uri="http://www.objective.com/ecm/document/metadata/53D26341A57B383EE0540010E0463CCA"/>
  </ds:schemaRefs>
</ds:datastoreItem>
</file>

<file path=docProps/app.xml><?xml version="1.0" encoding="utf-8"?>
<Properties xmlns="http://schemas.openxmlformats.org/officeDocument/2006/extended-properties" xmlns:vt="http://schemas.openxmlformats.org/officeDocument/2006/docPropsVTypes">
  <TotalTime>900</TotalTime>
  <Words>3247</Words>
  <Application>Microsoft Office PowerPoint</Application>
  <PresentationFormat>Widescreen</PresentationFormat>
  <Paragraphs>252</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British Sign Language</vt:lpstr>
      <vt:lpstr>PowerPoint Presentation</vt:lpstr>
      <vt:lpstr>PowerPoint Presentation</vt:lpstr>
      <vt:lpstr>What is British Sign Language (BSL)?</vt:lpstr>
      <vt:lpstr>What is British Sign Language (BSL)?</vt:lpstr>
      <vt:lpstr>Comparing English with BSL</vt:lpstr>
      <vt:lpstr>British Sign Language Plans</vt:lpstr>
      <vt:lpstr>BSL National Plan 2017-2023 </vt:lpstr>
      <vt:lpstr>Current challenges</vt:lpstr>
      <vt:lpstr>What can be done?</vt:lpstr>
      <vt:lpstr>PowerPoint Presentation</vt:lpstr>
      <vt:lpstr>BSL and the census</vt:lpstr>
      <vt:lpstr>Help us improve</vt:lpstr>
      <vt:lpstr>What is BSL content?</vt:lpstr>
      <vt:lpstr>What is BSL content?</vt:lpstr>
      <vt:lpstr>Things to remember as a content designer</vt:lpstr>
      <vt:lpstr>Co-design</vt:lpstr>
      <vt:lpstr>Top tips</vt:lpstr>
      <vt:lpstr>Make a visual connection with your page</vt:lpstr>
      <vt:lpstr>Make a visual connection with your page</vt:lpstr>
      <vt:lpstr>Quick access to Calls to Action</vt:lpstr>
      <vt:lpstr>Quick access to Calls to Action</vt:lpstr>
      <vt:lpstr>Quick access to calls to action</vt:lpstr>
      <vt:lpstr>Make use of text and numbers on screen</vt:lpstr>
      <vt:lpstr>Make use of text and numbers on screen</vt:lpstr>
      <vt:lpstr>Make it prominent </vt:lpstr>
      <vt:lpstr>Examples and more info</vt:lpstr>
    </vt:vector>
  </TitlesOfParts>
  <Company>Scottish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British Sign Language</dc:title>
  <dc:creator>Ferguson E (Ewan)</dc:creator>
  <cp:lastModifiedBy>Lyne K (Katherine)</cp:lastModifiedBy>
  <cp:revision>72</cp:revision>
  <dcterms:created xsi:type="dcterms:W3CDTF">2020-05-21T16:31:56Z</dcterms:created>
  <dcterms:modified xsi:type="dcterms:W3CDTF">2020-10-08T15:34:13Z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ecked by">
    <vt:lpwstr>32123</vt:lpwstr>
  </property>
  <property fmtid="{D5CDD505-2E9C-101B-9397-08002B2CF9AE}" pid="3" name="Objective-Id">
    <vt:lpwstr>A29938185</vt:lpwstr>
  </property>
  <property fmtid="{D5CDD505-2E9C-101B-9397-08002B2CF9AE}" pid="4" name="Objective-Title">
    <vt:lpwstr>Scotlands Census 2022 - Communications - Content planning - BSL background and content - October design meet-up - September 2020</vt:lpwstr>
  </property>
  <property fmtid="{D5CDD505-2E9C-101B-9397-08002B2CF9AE}" pid="5" name="Objective-Description">
    <vt:lpwstr/>
  </property>
  <property fmtid="{D5CDD505-2E9C-101B-9397-08002B2CF9AE}" pid="6" name="Objective-CreationStamp">
    <vt:filetime>2020-09-09T08:54:53Z</vt:filetime>
  </property>
  <property fmtid="{D5CDD505-2E9C-101B-9397-08002B2CF9AE}" pid="7" name="Objective-IsApproved">
    <vt:bool>false</vt:bool>
  </property>
  <property fmtid="{D5CDD505-2E9C-101B-9397-08002B2CF9AE}" pid="8" name="Objective-IsPublished">
    <vt:bool>false</vt:bool>
  </property>
  <property fmtid="{D5CDD505-2E9C-101B-9397-08002B2CF9AE}" pid="9" name="Objective-DatePublished">
    <vt:lpwstr/>
  </property>
  <property fmtid="{D5CDD505-2E9C-101B-9397-08002B2CF9AE}" pid="10" name="Objective-ModificationStamp">
    <vt:filetime>2020-10-08T15:00:53Z</vt:filetime>
  </property>
  <property fmtid="{D5CDD505-2E9C-101B-9397-08002B2CF9AE}" pid="11" name="Objective-Owner">
    <vt:lpwstr>Ferguson, Ewan E (U418155)</vt:lpwstr>
  </property>
  <property fmtid="{D5CDD505-2E9C-101B-9397-08002B2CF9AE}" pid="12" name="Objective-Path">
    <vt:lpwstr>Objective Global Folder:SG File Plan:People, communities and living:Population and migration:Scotland's Census:Research and analysis: Scotland's Census:National Records of Scotland (NRS): Scotlands Census 2022: Census Content Management (CCM): 2018-2023</vt:lpwstr>
  </property>
  <property fmtid="{D5CDD505-2E9C-101B-9397-08002B2CF9AE}" pid="13" name="Objective-Parent">
    <vt:lpwstr>National Records of Scotland (NRS): Scotlands Census 2022: Census Content Management (CCM): 2018-2023</vt:lpwstr>
  </property>
  <property fmtid="{D5CDD505-2E9C-101B-9397-08002B2CF9AE}" pid="14" name="Objective-State">
    <vt:lpwstr>Being Drafted</vt:lpwstr>
  </property>
  <property fmtid="{D5CDD505-2E9C-101B-9397-08002B2CF9AE}" pid="15" name="Objective-VersionId">
    <vt:lpwstr>vA44109930</vt:lpwstr>
  </property>
  <property fmtid="{D5CDD505-2E9C-101B-9397-08002B2CF9AE}" pid="16" name="Objective-Version">
    <vt:lpwstr>0.10</vt:lpwstr>
  </property>
  <property fmtid="{D5CDD505-2E9C-101B-9397-08002B2CF9AE}" pid="17" name="Objective-VersionNumber">
    <vt:r8>10</vt:r8>
  </property>
  <property fmtid="{D5CDD505-2E9C-101B-9397-08002B2CF9AE}" pid="18" name="Objective-VersionComment">
    <vt:lpwstr/>
  </property>
  <property fmtid="{D5CDD505-2E9C-101B-9397-08002B2CF9AE}" pid="19" name="Objective-FileNumber">
    <vt:lpwstr>PROJ/23726</vt:lpwstr>
  </property>
  <property fmtid="{D5CDD505-2E9C-101B-9397-08002B2CF9AE}" pid="20" name="Objective-Classification">
    <vt:lpwstr>OFFICIAL</vt:lpwstr>
  </property>
  <property fmtid="{D5CDD505-2E9C-101B-9397-08002B2CF9AE}" pid="21" name="Objective-Caveats">
    <vt:lpwstr>Caveat for access to SG Fileplan</vt:lpwstr>
  </property>
  <property fmtid="{D5CDD505-2E9C-101B-9397-08002B2CF9AE}" pid="22" name="Objective-Date of Original">
    <vt:lpwstr/>
  </property>
  <property fmtid="{D5CDD505-2E9C-101B-9397-08002B2CF9AE}" pid="23" name="Objective-Date Received">
    <vt:lpwstr/>
  </property>
  <property fmtid="{D5CDD505-2E9C-101B-9397-08002B2CF9AE}" pid="24" name="Objective-SG Web Publication - Category">
    <vt:lpwstr/>
  </property>
  <property fmtid="{D5CDD505-2E9C-101B-9397-08002B2CF9AE}" pid="25" name="Objective-SG Web Publication - Category 2 Classification">
    <vt:lpwstr/>
  </property>
  <property fmtid="{D5CDD505-2E9C-101B-9397-08002B2CF9AE}" pid="26" name="Objective-Connect Creator">
    <vt:lpwstr/>
  </property>
  <property fmtid="{D5CDD505-2E9C-101B-9397-08002B2CF9AE}" pid="27" name="Objective-Comment">
    <vt:lpwstr/>
  </property>
</Properties>
</file>