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78"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4" r:id="rId22"/>
    <p:sldId id="275" r:id="rId23"/>
    <p:sldId id="279" r:id="rId24"/>
    <p:sldId id="276"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65BD"/>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68470" autoAdjust="0"/>
  </p:normalViewPr>
  <p:slideViewPr>
    <p:cSldViewPr snapToGrid="0">
      <p:cViewPr varScale="1">
        <p:scale>
          <a:sx n="66" d="100"/>
          <a:sy n="66" d="100"/>
        </p:scale>
        <p:origin x="16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FBA662-3783-4C65-B107-8781D066BCAB}" type="datetimeFigureOut">
              <a:rPr lang="en-GB" smtClean="0"/>
              <a:t>01/06/2020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3CED60-FCE7-482E-BAD5-6729854CF0F4}" type="slidenum">
              <a:rPr lang="en-GB" smtClean="0"/>
              <a:t>‹#›</a:t>
            </a:fld>
            <a:endParaRPr lang="en-GB"/>
          </a:p>
        </p:txBody>
      </p:sp>
    </p:spTree>
    <p:extLst>
      <p:ext uri="{BB962C8B-B14F-4D97-AF65-F5344CB8AC3E}">
        <p14:creationId xmlns:p14="http://schemas.microsoft.com/office/powerpoint/2010/main" val="58634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nationalgeographic.com/photography/proof/2017/07/guatemala-cook-stoves/"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who.int/news-room/fact-sheets/detail/household-air-pollution-and-health"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lstStyle/>
          <a:p>
            <a:r>
              <a:rPr lang="en-US" dirty="0">
                <a:solidFill>
                  <a:schemeClr val="tx1"/>
                </a:solidFill>
              </a:rPr>
              <a:t>10:30</a:t>
            </a:r>
            <a:r>
              <a:rPr lang="en-US" baseline="0" dirty="0">
                <a:solidFill>
                  <a:schemeClr val="tx1"/>
                </a:solidFill>
              </a:rPr>
              <a:t> – 11:30</a:t>
            </a:r>
            <a:endParaRPr lang="en-US" dirty="0">
              <a:solidFill>
                <a:schemeClr val="tx1"/>
              </a:solidFill>
            </a:endParaRPr>
          </a:p>
        </p:txBody>
      </p:sp>
    </p:spTree>
    <p:extLst>
      <p:ext uri="{BB962C8B-B14F-4D97-AF65-F5344CB8AC3E}">
        <p14:creationId xmlns:p14="http://schemas.microsoft.com/office/powerpoint/2010/main" val="648004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GB" dirty="0">
                <a:solidFill>
                  <a:schemeClr val="tx1"/>
                </a:solidFill>
              </a:rPr>
              <a:t>A way of working that should be present at the very heart of government policy, bringing otherwise disparate parts of the public sector around a common goal.</a:t>
            </a:r>
          </a:p>
          <a:p>
            <a:pPr>
              <a:lnSpc>
                <a:spcPct val="150000"/>
              </a:lnSpc>
            </a:pPr>
            <a:endParaRPr lang="en-GB" dirty="0">
              <a:solidFill>
                <a:schemeClr val="tx1"/>
              </a:solidFill>
            </a:endParaRPr>
          </a:p>
          <a:p>
            <a:pPr defTabSz="286962">
              <a:lnSpc>
                <a:spcPct val="150000"/>
              </a:lnSpc>
              <a:defRPr/>
            </a:pPr>
            <a:r>
              <a:rPr lang="en-GB" dirty="0">
                <a:solidFill>
                  <a:schemeClr val="tx1"/>
                </a:solidFill>
              </a:rPr>
              <a:t>To explore problems that remove organisational or sectoral boundaries. </a:t>
            </a:r>
          </a:p>
          <a:p>
            <a:pPr>
              <a:lnSpc>
                <a:spcPct val="150000"/>
              </a:lnSpc>
            </a:pPr>
            <a:endParaRPr lang="en-GB" dirty="0">
              <a:solidFill>
                <a:schemeClr val="tx1"/>
              </a:solidFill>
            </a:endParaRPr>
          </a:p>
          <a:p>
            <a:endParaRPr lang="en-GB" dirty="0">
              <a:solidFill>
                <a:schemeClr val="tx1"/>
              </a:solidFill>
            </a:endParaRPr>
          </a:p>
          <a:p>
            <a:endParaRPr lang="en-US" dirty="0"/>
          </a:p>
        </p:txBody>
      </p:sp>
    </p:spTree>
    <p:extLst>
      <p:ext uri="{BB962C8B-B14F-4D97-AF65-F5344CB8AC3E}">
        <p14:creationId xmlns:p14="http://schemas.microsoft.com/office/powerpoint/2010/main" val="302064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GB" dirty="0">
                <a:solidFill>
                  <a:schemeClr val="tx1"/>
                </a:solidFill>
              </a:rPr>
              <a:t>A way of working that should be present at the very heart of government policy, bringing otherwise disparate parts of the public sector around a common goal.</a:t>
            </a:r>
          </a:p>
          <a:p>
            <a:pPr>
              <a:lnSpc>
                <a:spcPct val="150000"/>
              </a:lnSpc>
            </a:pPr>
            <a:endParaRPr lang="en-GB" dirty="0">
              <a:solidFill>
                <a:schemeClr val="tx1"/>
              </a:solidFill>
            </a:endParaRPr>
          </a:p>
          <a:p>
            <a:pPr defTabSz="286962">
              <a:lnSpc>
                <a:spcPct val="150000"/>
              </a:lnSpc>
              <a:defRPr/>
            </a:pPr>
            <a:r>
              <a:rPr lang="en-GB" dirty="0">
                <a:solidFill>
                  <a:schemeClr val="tx1"/>
                </a:solidFill>
              </a:rPr>
              <a:t>To explore problems that remove organisational or sectoral boundaries. </a:t>
            </a:r>
          </a:p>
          <a:p>
            <a:pPr>
              <a:lnSpc>
                <a:spcPct val="150000"/>
              </a:lnSpc>
            </a:pPr>
            <a:endParaRPr lang="en-GB" dirty="0">
              <a:solidFill>
                <a:schemeClr val="tx1"/>
              </a:solidFill>
            </a:endParaRPr>
          </a:p>
          <a:p>
            <a:endParaRPr lang="en-GB" dirty="0">
              <a:solidFill>
                <a:schemeClr val="tx1"/>
              </a:solidFill>
            </a:endParaRPr>
          </a:p>
          <a:p>
            <a:endParaRPr lang="en-US" dirty="0"/>
          </a:p>
        </p:txBody>
      </p:sp>
    </p:spTree>
    <p:extLst>
      <p:ext uri="{BB962C8B-B14F-4D97-AF65-F5344CB8AC3E}">
        <p14:creationId xmlns:p14="http://schemas.microsoft.com/office/powerpoint/2010/main" val="37328069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37" indent="-171437">
              <a:buFont typeface="Arial" panose="020B0604020202020204" pitchFamily="34" charset="0"/>
              <a:buChar char="•"/>
            </a:pPr>
            <a:r>
              <a:rPr lang="en-GB" dirty="0"/>
              <a:t>It’s about designing</a:t>
            </a:r>
            <a:r>
              <a:rPr lang="en-GB" baseline="0" dirty="0"/>
              <a:t> the right thing, to make sure we’re designing the thing right – and so this first WHY section is where we’re at today.</a:t>
            </a:r>
          </a:p>
          <a:p>
            <a:pPr marL="171437" indent="-171437">
              <a:buFont typeface="Arial" panose="020B0604020202020204" pitchFamily="34" charset="0"/>
              <a:buChar char="•"/>
            </a:pPr>
            <a:endParaRPr lang="en-GB" baseline="0" dirty="0"/>
          </a:p>
          <a:p>
            <a:pPr marL="358315" indent="-358315">
              <a:buFont typeface="Arial" panose="020B0604020202020204" pitchFamily="34" charset="0"/>
              <a:buChar char="•"/>
            </a:pPr>
            <a:endParaRPr lang="en-GB" b="1" baseline="0" dirty="0">
              <a:solidFill>
                <a:schemeClr val="tx1"/>
              </a:solidFill>
            </a:endParaRPr>
          </a:p>
          <a:p>
            <a:endParaRPr lang="en-US" dirty="0"/>
          </a:p>
        </p:txBody>
      </p:sp>
    </p:spTree>
    <p:extLst>
      <p:ext uri="{BB962C8B-B14F-4D97-AF65-F5344CB8AC3E}">
        <p14:creationId xmlns:p14="http://schemas.microsoft.com/office/powerpoint/2010/main" val="1023896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chemeClr val="tx1"/>
                </a:solidFill>
              </a:rPr>
              <a:t>Design fails </a:t>
            </a:r>
            <a:r>
              <a:rPr lang="en-GB" dirty="0">
                <a:solidFill>
                  <a:schemeClr val="tx1"/>
                </a:solidFill>
              </a:rPr>
              <a:t>if we jump into </a:t>
            </a:r>
            <a:r>
              <a:rPr lang="en-GB" b="1" dirty="0">
                <a:solidFill>
                  <a:schemeClr val="tx1"/>
                </a:solidFill>
              </a:rPr>
              <a:t>solving</a:t>
            </a:r>
            <a:r>
              <a:rPr lang="en-GB" dirty="0">
                <a:solidFill>
                  <a:schemeClr val="tx1"/>
                </a:solidFill>
              </a:rPr>
              <a:t> the problem too quickly</a:t>
            </a:r>
          </a:p>
          <a:p>
            <a:endParaRPr lang="en-GB" dirty="0">
              <a:solidFill>
                <a:schemeClr val="tx1"/>
              </a:solidFill>
            </a:endParaRPr>
          </a:p>
          <a:p>
            <a:r>
              <a:rPr lang="en-GB" dirty="0">
                <a:solidFill>
                  <a:schemeClr val="tx1"/>
                </a:solidFill>
              </a:rPr>
              <a:t>Whatever we are</a:t>
            </a:r>
            <a:r>
              <a:rPr lang="en-GB" baseline="0" dirty="0">
                <a:solidFill>
                  <a:schemeClr val="tx1"/>
                </a:solidFill>
              </a:rPr>
              <a:t> doing </a:t>
            </a:r>
          </a:p>
          <a:p>
            <a:pPr marL="171437" indent="-171437">
              <a:buFontTx/>
              <a:buChar char="-"/>
            </a:pPr>
            <a:r>
              <a:rPr lang="en-GB" baseline="0" dirty="0">
                <a:solidFill>
                  <a:schemeClr val="tx1"/>
                </a:solidFill>
              </a:rPr>
              <a:t>Need to think about </a:t>
            </a:r>
            <a:r>
              <a:rPr lang="en-GB" b="1" baseline="0" dirty="0">
                <a:solidFill>
                  <a:schemeClr val="tx1"/>
                </a:solidFill>
              </a:rPr>
              <a:t>problem</a:t>
            </a:r>
          </a:p>
          <a:p>
            <a:pPr marL="171437" indent="-171437">
              <a:buFontTx/>
              <a:buChar char="-"/>
            </a:pPr>
            <a:r>
              <a:rPr lang="en-GB" baseline="0" dirty="0">
                <a:solidFill>
                  <a:schemeClr val="tx1"/>
                </a:solidFill>
              </a:rPr>
              <a:t>Understand the </a:t>
            </a:r>
            <a:r>
              <a:rPr lang="en-GB" b="1" baseline="0" dirty="0">
                <a:solidFill>
                  <a:schemeClr val="tx1"/>
                </a:solidFill>
              </a:rPr>
              <a:t>landscape </a:t>
            </a:r>
          </a:p>
          <a:p>
            <a:pPr marL="171437" indent="-171437">
              <a:buFontTx/>
              <a:buChar char="-"/>
            </a:pPr>
            <a:endParaRPr lang="en-GB" baseline="0" dirty="0">
              <a:solidFill>
                <a:schemeClr val="tx1"/>
              </a:solidFill>
            </a:endParaRPr>
          </a:p>
          <a:p>
            <a:r>
              <a:rPr lang="en-GB" baseline="0" dirty="0">
                <a:solidFill>
                  <a:schemeClr val="tx1"/>
                </a:solidFill>
              </a:rPr>
              <a:t>Before we</a:t>
            </a:r>
            <a:r>
              <a:rPr lang="en-GB" b="1" baseline="0" dirty="0">
                <a:solidFill>
                  <a:schemeClr val="tx1"/>
                </a:solidFill>
              </a:rPr>
              <a:t> start </a:t>
            </a:r>
            <a:r>
              <a:rPr lang="en-GB" b="1" baseline="0" dirty="0" err="1">
                <a:solidFill>
                  <a:schemeClr val="tx1"/>
                </a:solidFill>
              </a:rPr>
              <a:t>solutionising</a:t>
            </a:r>
            <a:endParaRPr lang="en-GB" b="1" baseline="0" dirty="0">
              <a:solidFill>
                <a:schemeClr val="tx1"/>
              </a:solidFill>
            </a:endParaRPr>
          </a:p>
          <a:p>
            <a:endParaRPr lang="en-GB" b="1" baseline="0" dirty="0">
              <a:solidFill>
                <a:schemeClr val="tx1"/>
              </a:solidFill>
            </a:endParaRPr>
          </a:p>
          <a:p>
            <a:r>
              <a:rPr lang="en-GB" b="1" baseline="0" dirty="0">
                <a:solidFill>
                  <a:schemeClr val="tx1"/>
                </a:solidFill>
              </a:rPr>
              <a:t>Examples of failure – Invisible women</a:t>
            </a:r>
          </a:p>
          <a:p>
            <a:pPr marL="358315" indent="-358315">
              <a:buFont typeface="Arial" panose="020B0604020202020204" pitchFamily="34" charset="0"/>
              <a:buChar char="•"/>
            </a:pPr>
            <a:endParaRPr lang="en-GB" b="1" baseline="0" dirty="0">
              <a:solidFill>
                <a:schemeClr val="tx1"/>
              </a:solidFill>
            </a:endParaRPr>
          </a:p>
          <a:p>
            <a:endParaRPr lang="en-US" dirty="0"/>
          </a:p>
        </p:txBody>
      </p:sp>
    </p:spTree>
    <p:extLst>
      <p:ext uri="{BB962C8B-B14F-4D97-AF65-F5344CB8AC3E}">
        <p14:creationId xmlns:p14="http://schemas.microsoft.com/office/powerpoint/2010/main" val="3024048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286962">
              <a:defRPr/>
            </a:pPr>
            <a:r>
              <a:rPr lang="en-GB" dirty="0"/>
              <a:t>It’s not an easy process. </a:t>
            </a:r>
          </a:p>
          <a:p>
            <a:pPr defTabSz="286962">
              <a:defRPr/>
            </a:pPr>
            <a:endParaRPr lang="en-GB" dirty="0"/>
          </a:p>
          <a:p>
            <a:pPr defTabSz="286962">
              <a:defRPr/>
            </a:pPr>
            <a:r>
              <a:rPr lang="en-GB" dirty="0"/>
              <a:t>This</a:t>
            </a:r>
            <a:r>
              <a:rPr lang="en-GB" baseline="0" dirty="0"/>
              <a:t> is how this entire process will look – it’s about delving to gather and understand insights before understanding what you can design. </a:t>
            </a:r>
          </a:p>
          <a:p>
            <a:pPr defTabSz="286962">
              <a:defRPr/>
            </a:pPr>
            <a:endParaRPr lang="en-GB" baseline="0" dirty="0"/>
          </a:p>
          <a:p>
            <a:pPr defTabSz="286962">
              <a:defRPr/>
            </a:pPr>
            <a:r>
              <a:rPr lang="en-GB" baseline="0" dirty="0"/>
              <a:t>The next few days might feel like this too! That is ok!</a:t>
            </a:r>
            <a:endParaRPr lang="en-GB" dirty="0"/>
          </a:p>
          <a:p>
            <a:pPr marL="0" indent="0">
              <a:buFont typeface="Arial" panose="020B0604020202020204" pitchFamily="34" charset="0"/>
              <a:buNone/>
            </a:pPr>
            <a:endParaRPr lang="en-GB" b="1" baseline="0" dirty="0">
              <a:solidFill>
                <a:schemeClr val="tx1"/>
              </a:solidFill>
            </a:endParaRPr>
          </a:p>
          <a:p>
            <a:endParaRPr lang="en-US" dirty="0"/>
          </a:p>
        </p:txBody>
      </p:sp>
    </p:spTree>
    <p:extLst>
      <p:ext uri="{BB962C8B-B14F-4D97-AF65-F5344CB8AC3E}">
        <p14:creationId xmlns:p14="http://schemas.microsoft.com/office/powerpoint/2010/main" val="1304937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86381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tx1"/>
                </a:solidFill>
              </a:rPr>
              <a:t>An example of what happens if you don’t get the right people</a:t>
            </a:r>
            <a:r>
              <a:rPr lang="en-GB" baseline="0" dirty="0">
                <a:solidFill>
                  <a:schemeClr val="tx1"/>
                </a:solidFill>
              </a:rPr>
              <a:t> in the room from the start</a:t>
            </a:r>
            <a:endParaRPr lang="en-GB" dirty="0">
              <a:solidFill>
                <a:schemeClr val="tx1"/>
              </a:solidFill>
            </a:endParaRPr>
          </a:p>
          <a:p>
            <a:endParaRPr lang="en-GB" dirty="0">
              <a:solidFill>
                <a:schemeClr val="tx1"/>
              </a:solidFill>
            </a:endParaRPr>
          </a:p>
          <a:p>
            <a:r>
              <a:rPr lang="en-GB" dirty="0">
                <a:solidFill>
                  <a:schemeClr val="tx1"/>
                </a:solidFill>
              </a:rPr>
              <a:t>Who:</a:t>
            </a:r>
          </a:p>
          <a:p>
            <a:r>
              <a:rPr lang="en-GB" dirty="0">
                <a:solidFill>
                  <a:schemeClr val="tx1"/>
                </a:solidFill>
              </a:rPr>
              <a:t>-</a:t>
            </a:r>
            <a:r>
              <a:rPr lang="en-GB" baseline="0" dirty="0">
                <a:solidFill>
                  <a:schemeClr val="tx1"/>
                </a:solidFill>
              </a:rPr>
              <a:t> </a:t>
            </a:r>
            <a:endParaRPr lang="en-GB" dirty="0">
              <a:solidFill>
                <a:schemeClr val="tx1"/>
              </a:solidFill>
            </a:endParaRPr>
          </a:p>
          <a:p>
            <a:endParaRPr lang="en-GB" dirty="0">
              <a:solidFill>
                <a:schemeClr val="tx1"/>
              </a:solidFill>
            </a:endParaRPr>
          </a:p>
          <a:p>
            <a:r>
              <a:rPr lang="en-US" b="1" dirty="0"/>
              <a:t>Challenge:</a:t>
            </a:r>
          </a:p>
          <a:p>
            <a:r>
              <a:rPr lang="en-GB" sz="1400" u="sng" dirty="0">
                <a:effectLst/>
                <a:latin typeface="Helvetica Neue"/>
                <a:ea typeface="Helvetica Neue"/>
                <a:cs typeface="Helvetica Neue"/>
                <a:sym typeface="Helvetica Neue"/>
                <a:hlinkClick r:id="rId3"/>
              </a:rPr>
              <a:t>Most women in low-income countries</a:t>
            </a:r>
            <a:r>
              <a:rPr lang="en-GB" sz="1400" dirty="0">
                <a:effectLst/>
                <a:latin typeface="Helvetica Neue"/>
                <a:ea typeface="Helvetica Neue"/>
                <a:cs typeface="Helvetica Neue"/>
                <a:sym typeface="Helvetica Neue"/>
              </a:rPr>
              <a:t> still cook using the three-stone stove, which </a:t>
            </a:r>
            <a:r>
              <a:rPr lang="en-GB" sz="1400" u="sng" dirty="0">
                <a:effectLst/>
                <a:latin typeface="Helvetica Neue"/>
                <a:ea typeface="Helvetica Neue"/>
                <a:cs typeface="Helvetica Neue"/>
                <a:sym typeface="Helvetica Neue"/>
                <a:hlinkClick r:id="rId4"/>
              </a:rPr>
              <a:t>gives off incredibly toxic fumes</a:t>
            </a:r>
            <a:r>
              <a:rPr lang="en-GB" sz="1400" u="sng" dirty="0">
                <a:effectLst/>
                <a:latin typeface="Helvetica Neue"/>
                <a:ea typeface="Helvetica Neue"/>
                <a:cs typeface="Helvetica Neue"/>
                <a:sym typeface="Helvetica Neue"/>
              </a:rPr>
              <a:t>.</a:t>
            </a:r>
          </a:p>
          <a:p>
            <a:endParaRPr lang="en-GB" sz="1400" u="sng" dirty="0">
              <a:effectLst/>
              <a:latin typeface="Helvetica Neue"/>
              <a:sym typeface="Helvetica Neue"/>
            </a:endParaRPr>
          </a:p>
          <a:p>
            <a:r>
              <a:rPr lang="en-GB" dirty="0">
                <a:effectLst/>
              </a:rPr>
              <a:t>The typical cooking fire produces about 400 cigarettes’ worth of smoke an hour, and prolonged exposure is associated with respiratory infections, eye damage, heart and lung disease, and lung cancer. In the developing world, health problems from smoke inhalation are a significant cause of death in both children under five and women.</a:t>
            </a:r>
            <a:endParaRPr lang="en-GB" dirty="0">
              <a:solidFill>
                <a:schemeClr val="tx1"/>
              </a:solidFill>
            </a:endParaRPr>
          </a:p>
          <a:p>
            <a:endParaRPr lang="en-US" b="1" dirty="0"/>
          </a:p>
          <a:p>
            <a:r>
              <a:rPr lang="en-US" b="1" dirty="0"/>
              <a:t>Process:</a:t>
            </a:r>
          </a:p>
          <a:p>
            <a:r>
              <a:rPr lang="en-US" dirty="0"/>
              <a:t>Multiple design</a:t>
            </a:r>
            <a:r>
              <a:rPr lang="en-US" baseline="0" dirty="0"/>
              <a:t> teams tried to solve this problem by designing multiple stoves but none of the design teams spoke to the women. </a:t>
            </a:r>
          </a:p>
          <a:p>
            <a:endParaRPr lang="en-US" baseline="0" dirty="0"/>
          </a:p>
          <a:p>
            <a:r>
              <a:rPr lang="en-US" baseline="0" dirty="0"/>
              <a:t>So they came up with solutions that did not work, a stove which needed larger fire wood – it was the role of the men in the culture to collect larger wood and they didn’t want to spend time doing this, so the stoves were never used. Another team designed a stove that increased the cooking time of the food, so the stoves were never used. </a:t>
            </a:r>
            <a:endParaRPr lang="en-US" dirty="0"/>
          </a:p>
          <a:p>
            <a:r>
              <a:rPr lang="en-US" dirty="0"/>
              <a:t> </a:t>
            </a:r>
          </a:p>
          <a:p>
            <a:r>
              <a:rPr lang="en-US" b="1" dirty="0"/>
              <a:t>Outcome:</a:t>
            </a:r>
          </a:p>
          <a:p>
            <a:pPr rtl="0" fontAlgn="ctr"/>
            <a:r>
              <a:rPr lang="en-GB" dirty="0"/>
              <a:t>The designers blamed</a:t>
            </a:r>
            <a:r>
              <a:rPr lang="en-GB" baseline="0" dirty="0"/>
              <a:t> the women for not using their designs, saying they didn’t understand them and needed to be education. But the truth here is that the designers did not understand the women, their lives or needs.</a:t>
            </a:r>
            <a:endParaRPr lang="en-GB" dirty="0">
              <a:solidFill>
                <a:schemeClr val="tx1"/>
              </a:solidFill>
            </a:endParaRPr>
          </a:p>
          <a:p>
            <a:pPr marL="457080" indent="-457080">
              <a:lnSpc>
                <a:spcPct val="110000"/>
              </a:lnSpc>
              <a:spcBef>
                <a:spcPts val="2999"/>
              </a:spcBef>
              <a:buAutoNum type="arabicPeriod"/>
              <a:defRPr sz="2400">
                <a:solidFill>
                  <a:srgbClr val="4C4C4C"/>
                </a:solidFill>
                <a:latin typeface="Helvetica Neue Light"/>
                <a:ea typeface="Helvetica Neue Light"/>
                <a:cs typeface="Helvetica Neue Light"/>
                <a:sym typeface="Helvetica Neue Light"/>
              </a:defRPr>
            </a:pPr>
            <a:endParaRPr lang="en-GB" sz="2400" dirty="0">
              <a:solidFill>
                <a:schemeClr val="tx1"/>
              </a:solidFill>
              <a:latin typeface="Helvetica Neue Light"/>
              <a:ea typeface="Helvetica Neue Light"/>
              <a:cs typeface="Helvetica Neue Light"/>
            </a:endParaRPr>
          </a:p>
          <a:p>
            <a:pPr marL="0" indent="0">
              <a:buFontTx/>
              <a:buNone/>
            </a:pPr>
            <a:endParaRPr lang="en-GB" dirty="0">
              <a:solidFill>
                <a:schemeClr val="tx1"/>
              </a:solidFill>
            </a:endParaRPr>
          </a:p>
          <a:p>
            <a:endParaRPr lang="en-US" dirty="0"/>
          </a:p>
        </p:txBody>
      </p:sp>
    </p:spTree>
    <p:extLst>
      <p:ext uri="{BB962C8B-B14F-4D97-AF65-F5344CB8AC3E}">
        <p14:creationId xmlns:p14="http://schemas.microsoft.com/office/powerpoint/2010/main" val="3583624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lIns="60250" tIns="30125" rIns="60250" bIns="30125"/>
          <a:lstStyle/>
          <a:p>
            <a:pPr marL="0" marR="0" indent="0" defTabSz="286984" eaLnBrk="1" fontAlgn="auto" latinLnBrk="0" hangingPunct="1">
              <a:lnSpc>
                <a:spcPct val="117999"/>
              </a:lnSpc>
              <a:spcBef>
                <a:spcPts val="0"/>
              </a:spcBef>
              <a:spcAft>
                <a:spcPts val="0"/>
              </a:spcAft>
              <a:buClrTx/>
              <a:buSzTx/>
              <a:buFontTx/>
              <a:buNone/>
              <a:tabLst/>
              <a:defRPr/>
            </a:pPr>
            <a:r>
              <a:rPr lang="en-GB" sz="1400" dirty="0">
                <a:effectLst/>
                <a:latin typeface="Helvetica Neue"/>
                <a:ea typeface="Helvetica Neue"/>
                <a:cs typeface="Helvetica Neue"/>
                <a:sym typeface="Helvetica Neue"/>
              </a:rPr>
              <a:t>Who: </a:t>
            </a:r>
            <a:r>
              <a:rPr lang="en-GB" dirty="0"/>
              <a:t>Whittington Hospital,</a:t>
            </a:r>
            <a:r>
              <a:rPr lang="en-GB" baseline="0" dirty="0"/>
              <a:t> Design Council, architectural co-design experts Studio TILT, common ground</a:t>
            </a:r>
            <a:endParaRPr lang="en-GB" sz="1400" dirty="0">
              <a:effectLst/>
              <a:latin typeface="Helvetica Neue"/>
              <a:ea typeface="Helvetica Neue"/>
              <a:cs typeface="Helvetica Neue"/>
              <a:sym typeface="Helvetica Neue"/>
            </a:endParaRPr>
          </a:p>
          <a:p>
            <a:pPr marL="0" marR="0" indent="0" defTabSz="286984" eaLnBrk="1" fontAlgn="auto" latinLnBrk="0" hangingPunct="1">
              <a:lnSpc>
                <a:spcPct val="117999"/>
              </a:lnSpc>
              <a:spcBef>
                <a:spcPts val="0"/>
              </a:spcBef>
              <a:spcAft>
                <a:spcPts val="0"/>
              </a:spcAft>
              <a:buClrTx/>
              <a:buSzTx/>
              <a:buFontTx/>
              <a:buNone/>
              <a:tabLst/>
              <a:defRPr/>
            </a:pPr>
            <a:endParaRPr lang="en-GB" sz="1400" dirty="0">
              <a:effectLst/>
              <a:latin typeface="Helvetica Neue"/>
              <a:ea typeface="Helvetica Neue"/>
              <a:cs typeface="Helvetica Neue"/>
              <a:sym typeface="Helvetica Neue"/>
            </a:endParaRPr>
          </a:p>
          <a:p>
            <a:r>
              <a:rPr lang="en-GB" sz="1400" b="1" dirty="0">
                <a:effectLst/>
                <a:latin typeface="Helvetica Neue"/>
                <a:ea typeface="Helvetica Neue"/>
                <a:cs typeface="Helvetica Neue"/>
                <a:sym typeface="Helvetica Neue"/>
              </a:rPr>
              <a:t>Challenge: </a:t>
            </a:r>
          </a:p>
          <a:p>
            <a:r>
              <a:rPr lang="en-GB" sz="1400" dirty="0">
                <a:effectLst/>
                <a:latin typeface="Helvetica Neue"/>
                <a:ea typeface="Helvetica Neue"/>
                <a:cs typeface="Helvetica Neue"/>
                <a:sym typeface="Helvetica Neue"/>
              </a:rPr>
              <a:t>Whittington Hospital is one of the UK’s busiest, and its in house</a:t>
            </a:r>
            <a:r>
              <a:rPr lang="en-GB" sz="1400" baseline="0" dirty="0">
                <a:effectLst/>
                <a:latin typeface="Helvetica Neue"/>
                <a:ea typeface="Helvetica Neue"/>
                <a:cs typeface="Helvetica Neue"/>
                <a:sym typeface="Helvetica Neue"/>
              </a:rPr>
              <a:t> </a:t>
            </a:r>
            <a:r>
              <a:rPr lang="en-GB" sz="1400" dirty="0">
                <a:effectLst/>
                <a:latin typeface="Helvetica Neue"/>
                <a:ea typeface="Helvetica Neue"/>
                <a:cs typeface="Helvetica Neue"/>
                <a:sym typeface="Helvetica Neue"/>
              </a:rPr>
              <a:t>pharmacy knew that </a:t>
            </a:r>
            <a:r>
              <a:rPr lang="en-GB" sz="1400" u="sng" dirty="0">
                <a:effectLst/>
                <a:latin typeface="Helvetica Neue"/>
                <a:ea typeface="Helvetica Neue"/>
                <a:cs typeface="Helvetica Neue"/>
                <a:sym typeface="Helvetica Neue"/>
              </a:rPr>
              <a:t>collecting a prescription at the hospital was not a pleasant experience for patients</a:t>
            </a:r>
            <a:r>
              <a:rPr lang="en-GB" sz="1400" dirty="0">
                <a:effectLst/>
                <a:latin typeface="Helvetica Neue"/>
                <a:ea typeface="Helvetica Neue"/>
                <a:cs typeface="Helvetica Neue"/>
                <a:sym typeface="Helvetica Neue"/>
              </a:rPr>
              <a:t>. They</a:t>
            </a:r>
            <a:r>
              <a:rPr lang="en-GB" sz="1400" baseline="0" dirty="0">
                <a:effectLst/>
                <a:latin typeface="Helvetica Neue"/>
                <a:ea typeface="Helvetica Neue"/>
                <a:cs typeface="Helvetica Neue"/>
                <a:sym typeface="Helvetica Neue"/>
              </a:rPr>
              <a:t> </a:t>
            </a:r>
            <a:r>
              <a:rPr lang="en-GB" sz="1400" dirty="0">
                <a:effectLst/>
                <a:latin typeface="Helvetica Neue"/>
                <a:ea typeface="Helvetica Neue"/>
                <a:cs typeface="Helvetica Neue"/>
                <a:sym typeface="Helvetica Neue"/>
              </a:rPr>
              <a:t>entered the </a:t>
            </a:r>
            <a:r>
              <a:rPr lang="en-GB" sz="1400" u="sng" dirty="0">
                <a:effectLst/>
                <a:latin typeface="Helvetica Neue"/>
                <a:ea typeface="Helvetica Neue"/>
                <a:cs typeface="Helvetica Neue"/>
                <a:sym typeface="Helvetica Neue"/>
              </a:rPr>
              <a:t>pharmacy often feeling unwell and anxious </a:t>
            </a:r>
            <a:r>
              <a:rPr lang="en-GB" sz="1400" dirty="0">
                <a:effectLst/>
                <a:latin typeface="Helvetica Neue"/>
                <a:ea typeface="Helvetica Neue"/>
                <a:cs typeface="Helvetica Neue"/>
                <a:sym typeface="Helvetica Neue"/>
              </a:rPr>
              <a:t>— and these feelings were exacerbated by </a:t>
            </a:r>
            <a:r>
              <a:rPr lang="en-GB" sz="1400" u="sng" dirty="0">
                <a:effectLst/>
                <a:latin typeface="Helvetica Neue"/>
                <a:ea typeface="Helvetica Neue"/>
                <a:cs typeface="Helvetica Neue"/>
                <a:sym typeface="Helvetica Neue"/>
              </a:rPr>
              <a:t>long waiting times </a:t>
            </a:r>
            <a:r>
              <a:rPr lang="en-GB" sz="1400" dirty="0">
                <a:effectLst/>
                <a:latin typeface="Helvetica Neue"/>
                <a:ea typeface="Helvetica Neue"/>
                <a:cs typeface="Helvetica Neue"/>
                <a:sym typeface="Helvetica Neue"/>
              </a:rPr>
              <a:t>and a </a:t>
            </a:r>
            <a:r>
              <a:rPr lang="en-GB" sz="1400" u="sng" dirty="0">
                <a:effectLst/>
                <a:latin typeface="Helvetica Neue"/>
                <a:ea typeface="Helvetica Neue"/>
                <a:cs typeface="Helvetica Neue"/>
                <a:sym typeface="Helvetica Neue"/>
              </a:rPr>
              <a:t>lack of communication</a:t>
            </a:r>
            <a:r>
              <a:rPr lang="en-GB" sz="1400" dirty="0">
                <a:effectLst/>
                <a:latin typeface="Helvetica Neue"/>
                <a:ea typeface="Helvetica Neue"/>
                <a:cs typeface="Helvetica Neue"/>
                <a:sym typeface="Helvetica Neue"/>
              </a:rPr>
              <a:t>. Previous efforts to improve the situation, such as user questionnaires, had resulted in poor</a:t>
            </a:r>
            <a:r>
              <a:rPr lang="en-GB" sz="1400" baseline="0" dirty="0">
                <a:effectLst/>
                <a:latin typeface="Helvetica Neue"/>
                <a:ea typeface="Helvetica Neue"/>
                <a:cs typeface="Helvetica Neue"/>
                <a:sym typeface="Helvetica Neue"/>
              </a:rPr>
              <a:t> </a:t>
            </a:r>
            <a:r>
              <a:rPr lang="en-GB" sz="1400" dirty="0">
                <a:effectLst/>
                <a:latin typeface="Helvetica Neue"/>
                <a:ea typeface="Helvetica Neue"/>
                <a:cs typeface="Helvetica Neue"/>
                <a:sym typeface="Helvetica Neue"/>
              </a:rPr>
              <a:t>levels of patient participation and provided no clear insights.</a:t>
            </a:r>
          </a:p>
          <a:p>
            <a:endParaRPr lang="en-GB" sz="1400" dirty="0">
              <a:effectLst/>
              <a:latin typeface="Helvetica Neue"/>
              <a:ea typeface="Helvetica Neue"/>
              <a:cs typeface="Helvetica Neue"/>
              <a:sym typeface="Helvetica Neue"/>
            </a:endParaRPr>
          </a:p>
          <a:p>
            <a:pPr marL="0" marR="0" indent="0" defTabSz="286984" eaLnBrk="1" fontAlgn="auto" latinLnBrk="0" hangingPunct="1">
              <a:lnSpc>
                <a:spcPct val="117999"/>
              </a:lnSpc>
              <a:spcBef>
                <a:spcPts val="0"/>
              </a:spcBef>
              <a:spcAft>
                <a:spcPts val="0"/>
              </a:spcAft>
              <a:buClrTx/>
              <a:buSzTx/>
              <a:buFontTx/>
              <a:buNone/>
              <a:tabLst/>
              <a:defRPr/>
            </a:pPr>
            <a:r>
              <a:rPr lang="en-GB" sz="1400" b="1" dirty="0">
                <a:effectLst/>
                <a:latin typeface="Helvetica Neue"/>
                <a:ea typeface="Helvetica Neue"/>
                <a:cs typeface="Helvetica Neue"/>
                <a:sym typeface="Helvetica Neue"/>
              </a:rPr>
              <a:t>Process:</a:t>
            </a:r>
          </a:p>
          <a:p>
            <a:r>
              <a:rPr lang="en-GB" sz="1400" dirty="0">
                <a:effectLst/>
                <a:latin typeface="Helvetica Neue"/>
                <a:ea typeface="Helvetica Neue"/>
                <a:cs typeface="Helvetica Neue"/>
                <a:sym typeface="Helvetica Neue"/>
              </a:rPr>
              <a:t>They decided</a:t>
            </a:r>
            <a:r>
              <a:rPr lang="en-GB" sz="1400" baseline="0" dirty="0">
                <a:effectLst/>
                <a:latin typeface="Helvetica Neue"/>
                <a:ea typeface="Helvetica Neue"/>
                <a:cs typeface="Helvetica Neue"/>
                <a:sym typeface="Helvetica Neue"/>
              </a:rPr>
              <a:t> </a:t>
            </a:r>
            <a:r>
              <a:rPr lang="en-GB" sz="1400" dirty="0">
                <a:effectLst/>
                <a:latin typeface="Helvetica Neue"/>
                <a:ea typeface="Helvetica Neue"/>
                <a:cs typeface="Helvetica Neue"/>
                <a:sym typeface="Helvetica Neue"/>
              </a:rPr>
              <a:t>to take a </a:t>
            </a:r>
            <a:r>
              <a:rPr lang="en-GB" sz="1400" u="sng" dirty="0">
                <a:effectLst/>
                <a:latin typeface="Helvetica Neue"/>
                <a:ea typeface="Helvetica Neue"/>
                <a:cs typeface="Helvetica Neue"/>
                <a:sym typeface="Helvetica Neue"/>
              </a:rPr>
              <a:t>co-design approach </a:t>
            </a:r>
            <a:r>
              <a:rPr lang="en-GB" sz="1400" dirty="0">
                <a:effectLst/>
                <a:latin typeface="Helvetica Neue"/>
                <a:ea typeface="Helvetica Neue"/>
                <a:cs typeface="Helvetica Neue"/>
                <a:sym typeface="Helvetica Neue"/>
              </a:rPr>
              <a:t>and work with patient, staff and</a:t>
            </a:r>
            <a:r>
              <a:rPr lang="en-GB" sz="1400" baseline="0" dirty="0">
                <a:effectLst/>
                <a:latin typeface="Helvetica Neue"/>
                <a:ea typeface="Helvetica Neue"/>
                <a:cs typeface="Helvetica Neue"/>
                <a:sym typeface="Helvetica Neue"/>
              </a:rPr>
              <a:t> </a:t>
            </a:r>
            <a:r>
              <a:rPr lang="en-GB" sz="1400" dirty="0">
                <a:effectLst/>
                <a:latin typeface="Helvetica Neue"/>
                <a:ea typeface="Helvetica Neue"/>
                <a:cs typeface="Helvetica Neue"/>
                <a:sym typeface="Helvetica Neue"/>
              </a:rPr>
              <a:t>management groups to collaboratively create a space. Together,</a:t>
            </a:r>
            <a:r>
              <a:rPr lang="en-GB" sz="1400" baseline="0" dirty="0">
                <a:effectLst/>
                <a:latin typeface="Helvetica Neue"/>
                <a:ea typeface="Helvetica Neue"/>
                <a:cs typeface="Helvetica Neue"/>
                <a:sym typeface="Helvetica Neue"/>
              </a:rPr>
              <a:t> </a:t>
            </a:r>
            <a:r>
              <a:rPr lang="en-GB" sz="1400" dirty="0">
                <a:effectLst/>
                <a:latin typeface="Helvetica Neue"/>
                <a:ea typeface="Helvetica Neue"/>
                <a:cs typeface="Helvetica Neue"/>
                <a:sym typeface="Helvetica Neue"/>
              </a:rPr>
              <a:t>through </a:t>
            </a:r>
            <a:r>
              <a:rPr lang="en-GB" sz="1400" u="sng" dirty="0">
                <a:effectLst/>
                <a:latin typeface="Helvetica Neue"/>
                <a:ea typeface="Helvetica Neue"/>
                <a:cs typeface="Helvetica Neue"/>
                <a:sym typeface="Helvetica Neue"/>
              </a:rPr>
              <a:t>workshops</a:t>
            </a:r>
            <a:r>
              <a:rPr lang="en-GB" sz="1400" dirty="0">
                <a:effectLst/>
                <a:latin typeface="Helvetica Neue"/>
                <a:ea typeface="Helvetica Neue"/>
                <a:cs typeface="Helvetica Neue"/>
                <a:sym typeface="Helvetica Neue"/>
              </a:rPr>
              <a:t>, they came up with </a:t>
            </a:r>
            <a:r>
              <a:rPr lang="en-GB" sz="1400" u="sng" dirty="0">
                <a:effectLst/>
                <a:latin typeface="Helvetica Neue"/>
                <a:ea typeface="Helvetica Neue"/>
                <a:cs typeface="Helvetica Neue"/>
                <a:sym typeface="Helvetica Neue"/>
              </a:rPr>
              <a:t>new ways for how the</a:t>
            </a:r>
            <a:r>
              <a:rPr lang="en-GB" sz="1400" u="sng" baseline="0" dirty="0">
                <a:effectLst/>
                <a:latin typeface="Helvetica Neue"/>
                <a:ea typeface="Helvetica Neue"/>
                <a:cs typeface="Helvetica Neue"/>
                <a:sym typeface="Helvetica Neue"/>
              </a:rPr>
              <a:t> </a:t>
            </a:r>
            <a:r>
              <a:rPr lang="en-GB" sz="1400" u="sng" dirty="0">
                <a:effectLst/>
                <a:latin typeface="Helvetica Neue"/>
                <a:ea typeface="Helvetica Neue"/>
                <a:cs typeface="Helvetica Neue"/>
                <a:sym typeface="Helvetica Neue"/>
              </a:rPr>
              <a:t>space could work and created cardboard models to try out their</a:t>
            </a:r>
            <a:r>
              <a:rPr lang="en-GB" sz="1400" u="sng" baseline="0" dirty="0">
                <a:effectLst/>
                <a:latin typeface="Helvetica Neue"/>
                <a:ea typeface="Helvetica Neue"/>
                <a:cs typeface="Helvetica Neue"/>
                <a:sym typeface="Helvetica Neue"/>
              </a:rPr>
              <a:t> </a:t>
            </a:r>
            <a:r>
              <a:rPr lang="en-GB" sz="1400" u="sng" dirty="0">
                <a:effectLst/>
                <a:latin typeface="Helvetica Neue"/>
                <a:ea typeface="Helvetica Neue"/>
                <a:cs typeface="Helvetica Neue"/>
                <a:sym typeface="Helvetica Neue"/>
              </a:rPr>
              <a:t>ideas</a:t>
            </a:r>
            <a:r>
              <a:rPr lang="en-GB" sz="1400" dirty="0">
                <a:effectLst/>
                <a:latin typeface="Helvetica Neue"/>
                <a:ea typeface="Helvetica Neue"/>
                <a:cs typeface="Helvetica Neue"/>
                <a:sym typeface="Helvetica Neue"/>
              </a:rPr>
              <a:t>. Next, these ideas were </a:t>
            </a:r>
            <a:r>
              <a:rPr lang="en-GB" sz="1400" u="sng" dirty="0">
                <a:effectLst/>
                <a:latin typeface="Helvetica Neue"/>
                <a:ea typeface="Helvetica Neue"/>
                <a:cs typeface="Helvetica Neue"/>
                <a:sym typeface="Helvetica Neue"/>
              </a:rPr>
              <a:t>tested in the actual pharmacy at</a:t>
            </a:r>
            <a:r>
              <a:rPr lang="en-GB" sz="1400" u="sng" baseline="0" dirty="0">
                <a:effectLst/>
                <a:latin typeface="Helvetica Neue"/>
                <a:ea typeface="Helvetica Neue"/>
                <a:cs typeface="Helvetica Neue"/>
                <a:sym typeface="Helvetica Neue"/>
              </a:rPr>
              <a:t> </a:t>
            </a:r>
            <a:r>
              <a:rPr lang="en-GB" sz="1400" u="sng" dirty="0">
                <a:effectLst/>
                <a:latin typeface="Helvetica Neue"/>
                <a:ea typeface="Helvetica Neue"/>
                <a:cs typeface="Helvetica Neue"/>
                <a:sym typeface="Helvetica Neue"/>
              </a:rPr>
              <a:t>half scale</a:t>
            </a:r>
            <a:r>
              <a:rPr lang="en-GB" sz="1400" dirty="0">
                <a:effectLst/>
                <a:latin typeface="Helvetica Neue"/>
                <a:ea typeface="Helvetica Neue"/>
                <a:cs typeface="Helvetica Neue"/>
                <a:sym typeface="Helvetica Neue"/>
              </a:rPr>
              <a:t>. This gave both the workshop attendees and other</a:t>
            </a:r>
            <a:r>
              <a:rPr lang="en-GB" sz="1400" baseline="0" dirty="0">
                <a:effectLst/>
                <a:latin typeface="Helvetica Neue"/>
                <a:ea typeface="Helvetica Neue"/>
                <a:cs typeface="Helvetica Neue"/>
                <a:sym typeface="Helvetica Neue"/>
              </a:rPr>
              <a:t> </a:t>
            </a:r>
            <a:r>
              <a:rPr lang="en-GB" sz="1400" dirty="0">
                <a:effectLst/>
                <a:latin typeface="Helvetica Neue"/>
                <a:ea typeface="Helvetica Neue"/>
                <a:cs typeface="Helvetica Neue"/>
                <a:sym typeface="Helvetica Neue"/>
              </a:rPr>
              <a:t>visitors the opportunity to </a:t>
            </a:r>
            <a:r>
              <a:rPr lang="en-GB" sz="1400" u="sng" dirty="0">
                <a:effectLst/>
                <a:latin typeface="Helvetica Neue"/>
                <a:ea typeface="Helvetica Neue"/>
                <a:cs typeface="Helvetica Neue"/>
                <a:sym typeface="Helvetica Neue"/>
              </a:rPr>
              <a:t>experience</a:t>
            </a:r>
            <a:r>
              <a:rPr lang="en-GB" sz="1400" dirty="0">
                <a:effectLst/>
                <a:latin typeface="Helvetica Neue"/>
                <a:ea typeface="Helvetica Neue"/>
                <a:cs typeface="Helvetica Neue"/>
                <a:sym typeface="Helvetica Neue"/>
              </a:rPr>
              <a:t> the changes and give</a:t>
            </a:r>
            <a:r>
              <a:rPr lang="en-GB" sz="1400" baseline="0" dirty="0">
                <a:effectLst/>
                <a:latin typeface="Helvetica Neue"/>
                <a:ea typeface="Helvetica Neue"/>
                <a:cs typeface="Helvetica Neue"/>
                <a:sym typeface="Helvetica Neue"/>
              </a:rPr>
              <a:t> </a:t>
            </a:r>
            <a:r>
              <a:rPr lang="en-GB" sz="1400" dirty="0">
                <a:effectLst/>
                <a:latin typeface="Helvetica Neue"/>
                <a:ea typeface="Helvetica Neue"/>
                <a:cs typeface="Helvetica Neue"/>
                <a:sym typeface="Helvetica Neue"/>
              </a:rPr>
              <a:t>feedback.</a:t>
            </a:r>
          </a:p>
          <a:p>
            <a:endParaRPr lang="en-GB" sz="1400" dirty="0">
              <a:effectLst/>
              <a:latin typeface="Helvetica Neue"/>
              <a:ea typeface="Helvetica Neue"/>
              <a:cs typeface="Helvetica Neue"/>
              <a:sym typeface="Helvetica Neue"/>
            </a:endParaRPr>
          </a:p>
          <a:p>
            <a:pPr marL="0" marR="0" indent="0" defTabSz="286984" eaLnBrk="1" fontAlgn="auto" latinLnBrk="0" hangingPunct="1">
              <a:lnSpc>
                <a:spcPct val="117999"/>
              </a:lnSpc>
              <a:spcBef>
                <a:spcPts val="0"/>
              </a:spcBef>
              <a:spcAft>
                <a:spcPts val="0"/>
              </a:spcAft>
              <a:buClrTx/>
              <a:buSzTx/>
              <a:buFontTx/>
              <a:buNone/>
              <a:tabLst/>
              <a:defRPr/>
            </a:pPr>
            <a:r>
              <a:rPr lang="en-GB" sz="1400" b="1" dirty="0">
                <a:effectLst/>
                <a:latin typeface="Helvetica Neue"/>
                <a:ea typeface="Helvetica Neue"/>
                <a:cs typeface="Helvetica Neue"/>
                <a:sym typeface="Helvetica Neue"/>
              </a:rPr>
              <a:t>Outcomes:</a:t>
            </a:r>
          </a:p>
          <a:p>
            <a:pPr marL="285750" indent="-285750">
              <a:buFont typeface="Arial" charset="0"/>
              <a:buChar char="•"/>
            </a:pPr>
            <a:r>
              <a:rPr lang="en-GB" sz="1400" dirty="0">
                <a:effectLst/>
                <a:latin typeface="Helvetica Neue"/>
                <a:ea typeface="Helvetica Neue"/>
                <a:cs typeface="Helvetica Neue"/>
                <a:sym typeface="Helvetica Neue"/>
              </a:rPr>
              <a:t>queue of patients at the registration area has been </a:t>
            </a:r>
            <a:r>
              <a:rPr lang="en-GB" sz="1400" u="sng" dirty="0">
                <a:effectLst/>
                <a:latin typeface="Helvetica Neue"/>
                <a:ea typeface="Helvetica Neue"/>
                <a:cs typeface="Helvetica Neue"/>
                <a:sym typeface="Helvetica Neue"/>
              </a:rPr>
              <a:t>shortened</a:t>
            </a:r>
            <a:r>
              <a:rPr lang="en-GB" sz="1400" dirty="0">
                <a:effectLst/>
                <a:latin typeface="Helvetica Neue"/>
                <a:ea typeface="Helvetica Neue"/>
                <a:cs typeface="Helvetica Neue"/>
                <a:sym typeface="Helvetica Neue"/>
              </a:rPr>
              <a:t>,</a:t>
            </a:r>
            <a:r>
              <a:rPr lang="en-GB" sz="1400" baseline="0" dirty="0">
                <a:effectLst/>
                <a:latin typeface="Helvetica Neue"/>
                <a:ea typeface="Helvetica Neue"/>
                <a:cs typeface="Helvetica Neue"/>
                <a:sym typeface="Helvetica Neue"/>
              </a:rPr>
              <a:t> </a:t>
            </a:r>
          </a:p>
          <a:p>
            <a:pPr marL="285750" indent="-285750">
              <a:buFont typeface="Arial" charset="0"/>
              <a:buChar char="•"/>
            </a:pPr>
            <a:r>
              <a:rPr lang="en-GB" sz="1400" u="sng" dirty="0">
                <a:effectLst/>
                <a:latin typeface="Helvetica Neue"/>
                <a:ea typeface="Helvetica Neue"/>
                <a:cs typeface="Helvetica Neue"/>
                <a:sym typeface="Helvetica Neue"/>
              </a:rPr>
              <a:t>prescription tracking has been introduced </a:t>
            </a:r>
            <a:r>
              <a:rPr lang="en-GB" sz="1400" dirty="0">
                <a:effectLst/>
                <a:latin typeface="Helvetica Neue"/>
                <a:ea typeface="Helvetica Neue"/>
                <a:cs typeface="Helvetica Neue"/>
                <a:sym typeface="Helvetica Neue"/>
              </a:rPr>
              <a:t>and </a:t>
            </a:r>
          </a:p>
          <a:p>
            <a:pPr marL="285750" indent="-285750">
              <a:buFont typeface="Arial" charset="0"/>
              <a:buChar char="•"/>
            </a:pPr>
            <a:r>
              <a:rPr lang="en-GB" sz="1400" u="sng" dirty="0">
                <a:effectLst/>
                <a:latin typeface="Helvetica Neue"/>
                <a:ea typeface="Helvetica Neue"/>
                <a:cs typeface="Helvetica Neue"/>
                <a:sym typeface="Helvetica Neue"/>
              </a:rPr>
              <a:t>new areas for</a:t>
            </a:r>
            <a:r>
              <a:rPr lang="en-GB" sz="1400" u="sng" baseline="0" dirty="0">
                <a:effectLst/>
                <a:latin typeface="Helvetica Neue"/>
                <a:ea typeface="Helvetica Neue"/>
                <a:cs typeface="Helvetica Neue"/>
                <a:sym typeface="Helvetica Neue"/>
              </a:rPr>
              <a:t> </a:t>
            </a:r>
            <a:r>
              <a:rPr lang="en-GB" sz="1400" u="sng" dirty="0">
                <a:effectLst/>
                <a:latin typeface="Helvetica Neue"/>
                <a:ea typeface="Helvetica Neue"/>
                <a:cs typeface="Helvetica Neue"/>
                <a:sym typeface="Helvetica Neue"/>
              </a:rPr>
              <a:t>confidential consultations </a:t>
            </a:r>
            <a:r>
              <a:rPr lang="en-GB" sz="1400" dirty="0">
                <a:effectLst/>
                <a:latin typeface="Helvetica Neue"/>
                <a:ea typeface="Helvetica Neue"/>
                <a:cs typeface="Helvetica Neue"/>
                <a:sym typeface="Helvetica Neue"/>
              </a:rPr>
              <a:t>have been created. </a:t>
            </a:r>
          </a:p>
          <a:p>
            <a:pPr marL="285750" indent="-285750">
              <a:buFont typeface="Arial" charset="0"/>
              <a:buChar char="•"/>
            </a:pPr>
            <a:endParaRPr lang="en-GB" sz="1400" dirty="0">
              <a:effectLst/>
              <a:latin typeface="Helvetica Neue"/>
              <a:ea typeface="Helvetica Neue"/>
              <a:cs typeface="Helvetica Neue"/>
              <a:sym typeface="Helvetica Neue"/>
            </a:endParaRPr>
          </a:p>
          <a:p>
            <a:pPr marL="0" indent="0">
              <a:buFont typeface="Arial" charset="0"/>
              <a:buNone/>
            </a:pPr>
            <a:r>
              <a:rPr lang="en-GB" sz="1400" dirty="0">
                <a:effectLst/>
                <a:latin typeface="Helvetica Neue"/>
                <a:ea typeface="Helvetica Neue"/>
                <a:cs typeface="Helvetica Neue"/>
                <a:sym typeface="Helvetica Neue"/>
              </a:rPr>
              <a:t>The work has</a:t>
            </a:r>
            <a:r>
              <a:rPr lang="en-GB" sz="1400" baseline="0" dirty="0">
                <a:effectLst/>
                <a:latin typeface="Helvetica Neue"/>
                <a:ea typeface="Helvetica Neue"/>
                <a:cs typeface="Helvetica Neue"/>
                <a:sym typeface="Helvetica Neue"/>
              </a:rPr>
              <a:t> </a:t>
            </a:r>
            <a:r>
              <a:rPr lang="en-GB" sz="1400" u="sng" dirty="0">
                <a:effectLst/>
                <a:latin typeface="Helvetica Neue"/>
                <a:ea typeface="Helvetica Neue"/>
                <a:cs typeface="Helvetica Neue"/>
                <a:sym typeface="Helvetica Neue"/>
              </a:rPr>
              <a:t>measurably improved the </a:t>
            </a:r>
            <a:r>
              <a:rPr lang="en-GB" sz="1400" dirty="0">
                <a:effectLst/>
                <a:latin typeface="Helvetica Neue"/>
                <a:ea typeface="Helvetica Neue"/>
                <a:cs typeface="Helvetica Neue"/>
                <a:sym typeface="Helvetica Neue"/>
              </a:rPr>
              <a:t>patient experience, </a:t>
            </a:r>
          </a:p>
          <a:p>
            <a:pPr marL="285750" indent="-285750">
              <a:buFont typeface="Arial" charset="0"/>
              <a:buChar char="•"/>
            </a:pPr>
            <a:r>
              <a:rPr lang="en-GB" sz="1400" u="sng" dirty="0">
                <a:effectLst/>
                <a:latin typeface="Helvetica Neue"/>
                <a:ea typeface="Helvetica Neue"/>
                <a:cs typeface="Helvetica Neue"/>
                <a:sym typeface="Helvetica Neue"/>
              </a:rPr>
              <a:t>boosting staff</a:t>
            </a:r>
            <a:r>
              <a:rPr lang="en-GB" sz="1400" u="sng" baseline="0" dirty="0">
                <a:effectLst/>
                <a:latin typeface="Helvetica Neue"/>
                <a:ea typeface="Helvetica Neue"/>
                <a:cs typeface="Helvetica Neue"/>
                <a:sym typeface="Helvetica Neue"/>
              </a:rPr>
              <a:t> </a:t>
            </a:r>
            <a:r>
              <a:rPr lang="en-GB" sz="1400" u="sng" dirty="0">
                <a:effectLst/>
                <a:latin typeface="Helvetica Neue"/>
                <a:ea typeface="Helvetica Neue"/>
                <a:cs typeface="Helvetica Neue"/>
                <a:sym typeface="Helvetica Neue"/>
              </a:rPr>
              <a:t>morale</a:t>
            </a:r>
            <a:endParaRPr lang="en-GB" sz="1400" dirty="0">
              <a:effectLst/>
              <a:latin typeface="Helvetica Neue"/>
              <a:ea typeface="Helvetica Neue"/>
              <a:cs typeface="Helvetica Neue"/>
              <a:sym typeface="Helvetica Neue"/>
            </a:endParaRPr>
          </a:p>
          <a:p>
            <a:pPr marL="285750" indent="-285750">
              <a:buFont typeface="Arial" charset="0"/>
              <a:buChar char="•"/>
            </a:pPr>
            <a:r>
              <a:rPr lang="en-GB" sz="1400" u="sng" dirty="0">
                <a:effectLst/>
                <a:latin typeface="Helvetica Neue"/>
                <a:ea typeface="Helvetica Neue"/>
                <a:cs typeface="Helvetica Neue"/>
                <a:sym typeface="Helvetica Neue"/>
              </a:rPr>
              <a:t>increasing sales </a:t>
            </a:r>
            <a:r>
              <a:rPr lang="en-GB" sz="1400" dirty="0">
                <a:effectLst/>
                <a:latin typeface="Helvetica Neue"/>
                <a:ea typeface="Helvetica Neue"/>
                <a:cs typeface="Helvetica Neue"/>
                <a:sym typeface="Helvetica Neue"/>
              </a:rPr>
              <a:t>at the pharmacy.</a:t>
            </a:r>
          </a:p>
          <a:p>
            <a:pPr marL="0" indent="0">
              <a:buFontTx/>
              <a:buNone/>
            </a:pPr>
            <a:endParaRPr lang="en-GB" baseline="0" dirty="0">
              <a:solidFill>
                <a:schemeClr val="tx1"/>
              </a:solidFill>
            </a:endParaRPr>
          </a:p>
          <a:p>
            <a:pPr marL="0" indent="0">
              <a:buFontTx/>
              <a:buNone/>
            </a:pPr>
            <a:r>
              <a:rPr lang="en-GB" baseline="0" dirty="0">
                <a:solidFill>
                  <a:schemeClr val="tx1"/>
                </a:solidFill>
              </a:rPr>
              <a:t>Courtesy - https://www.nesta.org.uk/sites/default/files/nesta_ideo_guide_jan2017.pdf</a:t>
            </a:r>
          </a:p>
        </p:txBody>
      </p:sp>
    </p:spTree>
    <p:extLst>
      <p:ext uri="{BB962C8B-B14F-4D97-AF65-F5344CB8AC3E}">
        <p14:creationId xmlns:p14="http://schemas.microsoft.com/office/powerpoint/2010/main" val="907431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solidFill>
                  <a:schemeClr val="tx1"/>
                </a:solidFill>
              </a:rPr>
              <a:t>An example of what happens if you don’t get the right people</a:t>
            </a:r>
            <a:r>
              <a:rPr lang="en-GB" baseline="0" dirty="0">
                <a:solidFill>
                  <a:schemeClr val="tx1"/>
                </a:solidFill>
              </a:rPr>
              <a:t> in the room from the start</a:t>
            </a:r>
            <a:endParaRPr lang="en-GB" dirty="0">
              <a:solidFill>
                <a:schemeClr val="tx1"/>
              </a:solidFill>
            </a:endParaRPr>
          </a:p>
          <a:p>
            <a:endParaRPr lang="en-GB" dirty="0">
              <a:solidFill>
                <a:schemeClr val="tx1"/>
              </a:solidFill>
            </a:endParaRPr>
          </a:p>
          <a:p>
            <a:r>
              <a:rPr lang="en-GB" dirty="0">
                <a:solidFill>
                  <a:schemeClr val="tx1"/>
                </a:solidFill>
              </a:rPr>
              <a:t>Who:</a:t>
            </a:r>
          </a:p>
          <a:p>
            <a:pPr marL="342810" indent="-342810">
              <a:buFontTx/>
              <a:buChar char="-"/>
            </a:pPr>
            <a:r>
              <a:rPr lang="en-GB" dirty="0">
                <a:solidFill>
                  <a:schemeClr val="tx1"/>
                </a:solidFill>
              </a:rPr>
              <a:t>NHS mental health centre </a:t>
            </a:r>
          </a:p>
          <a:p>
            <a:pPr marL="342810" indent="-342810">
              <a:buFontTx/>
              <a:buChar char="-"/>
            </a:pPr>
            <a:r>
              <a:rPr lang="en-GB" dirty="0">
                <a:solidFill>
                  <a:schemeClr val="tx1"/>
                </a:solidFill>
              </a:rPr>
              <a:t>Project with Katherine </a:t>
            </a:r>
            <a:r>
              <a:rPr lang="en-GB" dirty="0" err="1">
                <a:solidFill>
                  <a:schemeClr val="tx1"/>
                </a:solidFill>
              </a:rPr>
              <a:t>Garzonis</a:t>
            </a:r>
            <a:endParaRPr lang="en-GB" dirty="0">
              <a:solidFill>
                <a:schemeClr val="tx1"/>
              </a:solidFill>
            </a:endParaRPr>
          </a:p>
          <a:p>
            <a:pPr marL="342810" indent="-342810">
              <a:buFontTx/>
              <a:buChar char="-"/>
            </a:pPr>
            <a:r>
              <a:rPr lang="en-GB" dirty="0">
                <a:solidFill>
                  <a:schemeClr val="tx1"/>
                </a:solidFill>
              </a:rPr>
              <a:t>Didn’t get buy-in – did all the work but nothing happened at the end.</a:t>
            </a:r>
          </a:p>
          <a:p>
            <a:endParaRPr lang="en-GB" dirty="0">
              <a:solidFill>
                <a:schemeClr val="tx1"/>
              </a:solidFill>
            </a:endParaRPr>
          </a:p>
          <a:p>
            <a:r>
              <a:rPr lang="en-US" b="1" dirty="0"/>
              <a:t>Challenge:</a:t>
            </a:r>
          </a:p>
          <a:p>
            <a:r>
              <a:rPr lang="en-US" dirty="0"/>
              <a:t>In summer 2015 we asked service users how we could improve their local NHS mental health center. Through a series of workshops, we worked with people from a range of treatment and diagnostic backgrounds to help solve particular challenges.</a:t>
            </a:r>
          </a:p>
          <a:p>
            <a:r>
              <a:rPr lang="en-US" dirty="0"/>
              <a:t>However, during that time we </a:t>
            </a:r>
            <a:r>
              <a:rPr lang="en-GB" noProof="0" dirty="0"/>
              <a:t>realised</a:t>
            </a:r>
            <a:r>
              <a:rPr lang="en-US" dirty="0"/>
              <a:t> they weren’t just answering our questions, they were designing their own mental health pathway. </a:t>
            </a:r>
          </a:p>
          <a:p>
            <a:endParaRPr lang="en-GB" dirty="0">
              <a:solidFill>
                <a:schemeClr val="tx1"/>
              </a:solidFill>
            </a:endParaRPr>
          </a:p>
          <a:p>
            <a:r>
              <a:rPr lang="en-US" b="1" dirty="0"/>
              <a:t>Process:</a:t>
            </a:r>
          </a:p>
          <a:p>
            <a:r>
              <a:rPr lang="en-US" dirty="0"/>
              <a:t>Why didn’t it work:</a:t>
            </a:r>
          </a:p>
          <a:p>
            <a:r>
              <a:rPr lang="en-US" dirty="0"/>
              <a:t>Co-design – missed out the client manages, budget holders, therapies</a:t>
            </a:r>
          </a:p>
          <a:p>
            <a:r>
              <a:rPr lang="en-US" dirty="0"/>
              <a:t>“not co-design without everyone”</a:t>
            </a:r>
          </a:p>
          <a:p>
            <a:r>
              <a:rPr lang="en-US" dirty="0"/>
              <a:t> </a:t>
            </a:r>
          </a:p>
          <a:p>
            <a:r>
              <a:rPr lang="en-US" b="1" dirty="0"/>
              <a:t>Outcome:</a:t>
            </a:r>
          </a:p>
          <a:p>
            <a:pPr rtl="0" fontAlgn="ctr"/>
            <a:r>
              <a:rPr lang="en-US" dirty="0"/>
              <a:t>Leaflets </a:t>
            </a:r>
            <a:r>
              <a:rPr lang="en-GB" dirty="0"/>
              <a:t>–</a:t>
            </a:r>
            <a:r>
              <a:rPr lang="en-US" dirty="0"/>
              <a:t> NHS about to make leaflets</a:t>
            </a:r>
            <a:endParaRPr lang="en-GB" dirty="0"/>
          </a:p>
          <a:p>
            <a:pPr rtl="0" fontAlgn="ctr"/>
            <a:r>
              <a:rPr lang="en-US" dirty="0"/>
              <a:t>More workshops</a:t>
            </a:r>
            <a:endParaRPr lang="en-GB" dirty="0">
              <a:solidFill>
                <a:schemeClr val="tx1"/>
              </a:solidFill>
            </a:endParaRPr>
          </a:p>
          <a:p>
            <a:pPr marL="457080" indent="-457080">
              <a:lnSpc>
                <a:spcPct val="110000"/>
              </a:lnSpc>
              <a:spcBef>
                <a:spcPts val="2999"/>
              </a:spcBef>
              <a:buAutoNum type="arabicPeriod"/>
              <a:defRPr sz="2400">
                <a:solidFill>
                  <a:srgbClr val="4C4C4C"/>
                </a:solidFill>
                <a:latin typeface="Helvetica Neue Light"/>
                <a:ea typeface="Helvetica Neue Light"/>
                <a:cs typeface="Helvetica Neue Light"/>
                <a:sym typeface="Helvetica Neue Light"/>
              </a:defRPr>
            </a:pPr>
            <a:endParaRPr lang="en-GB" sz="2400" dirty="0">
              <a:solidFill>
                <a:schemeClr val="tx1"/>
              </a:solidFill>
              <a:latin typeface="Helvetica Neue Light"/>
              <a:ea typeface="Helvetica Neue Light"/>
              <a:cs typeface="Helvetica Neue Light"/>
            </a:endParaRPr>
          </a:p>
          <a:p>
            <a:pPr>
              <a:lnSpc>
                <a:spcPct val="110000"/>
              </a:lnSpc>
              <a:spcBef>
                <a:spcPts val="2999"/>
              </a:spcBef>
              <a:defRPr sz="2400">
                <a:solidFill>
                  <a:srgbClr val="4C4C4C"/>
                </a:solidFill>
                <a:latin typeface="Helvetica Neue Light"/>
                <a:ea typeface="Helvetica Neue Light"/>
                <a:cs typeface="Helvetica Neue Light"/>
                <a:sym typeface="Helvetica Neue Light"/>
              </a:defRPr>
            </a:pPr>
            <a:r>
              <a:rPr lang="en-GB" sz="2400" dirty="0">
                <a:solidFill>
                  <a:schemeClr val="tx1"/>
                </a:solidFill>
                <a:latin typeface="Helvetica Neue Light"/>
                <a:ea typeface="Helvetica Neue Light"/>
                <a:cs typeface="Helvetica Neue Light"/>
              </a:rPr>
              <a:t>Highlights the need to </a:t>
            </a:r>
            <a:r>
              <a:rPr lang="en-GB" sz="2000" dirty="0">
                <a:solidFill>
                  <a:srgbClr val="4C4C4C"/>
                </a:solidFill>
                <a:latin typeface="Helvetica Neue Light"/>
                <a:ea typeface="Helvetica Neue Light"/>
                <a:cs typeface="Helvetica Neue Light"/>
              </a:rPr>
              <a:t>Get everyone in the room from the start:</a:t>
            </a:r>
          </a:p>
          <a:p>
            <a:pPr>
              <a:lnSpc>
                <a:spcPct val="110000"/>
              </a:lnSpc>
              <a:spcBef>
                <a:spcPts val="2999"/>
              </a:spcBef>
              <a:defRPr sz="2400">
                <a:solidFill>
                  <a:srgbClr val="4C4C4C"/>
                </a:solidFill>
                <a:latin typeface="Helvetica Neue Light"/>
                <a:ea typeface="Helvetica Neue Light"/>
                <a:cs typeface="Helvetica Neue Light"/>
                <a:sym typeface="Helvetica Neue Light"/>
              </a:defRPr>
            </a:pPr>
            <a:r>
              <a:rPr lang="en-GB" dirty="0"/>
              <a:t>Leadership = creating persuasive ideas</a:t>
            </a:r>
          </a:p>
          <a:p>
            <a:pPr>
              <a:lnSpc>
                <a:spcPct val="110000"/>
              </a:lnSpc>
              <a:spcBef>
                <a:spcPts val="2999"/>
              </a:spcBef>
              <a:defRPr sz="2400">
                <a:solidFill>
                  <a:srgbClr val="4C4C4C"/>
                </a:solidFill>
                <a:latin typeface="Helvetica Neue Light"/>
                <a:ea typeface="Helvetica Neue Light"/>
                <a:cs typeface="Helvetica Neue Light"/>
                <a:sym typeface="Helvetica Neue Light"/>
              </a:defRPr>
            </a:pPr>
            <a:r>
              <a:rPr lang="en-GB" dirty="0"/>
              <a:t>Help transform ideas into actionable ideas</a:t>
            </a:r>
          </a:p>
          <a:p>
            <a:pPr marL="342810" indent="-342810">
              <a:buFontTx/>
              <a:buChar char="-"/>
            </a:pPr>
            <a:endParaRPr lang="en-GB" dirty="0">
              <a:solidFill>
                <a:schemeClr val="tx1"/>
              </a:solidFill>
            </a:endParaRPr>
          </a:p>
          <a:p>
            <a:endParaRPr lang="en-US" dirty="0"/>
          </a:p>
        </p:txBody>
      </p:sp>
    </p:spTree>
    <p:extLst>
      <p:ext uri="{BB962C8B-B14F-4D97-AF65-F5344CB8AC3E}">
        <p14:creationId xmlns:p14="http://schemas.microsoft.com/office/powerpoint/2010/main" val="18757773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Within the OCD,</a:t>
            </a:r>
            <a:r>
              <a:rPr lang="en-GB" baseline="0" dirty="0"/>
              <a:t> we have been promoting the </a:t>
            </a:r>
            <a:r>
              <a:rPr lang="en-GB" baseline="0" dirty="0" err="1"/>
              <a:t>SAtSD</a:t>
            </a:r>
            <a:r>
              <a:rPr lang="en-GB" baseline="0" dirty="0"/>
              <a:t> – a way in which we can start to applying design-thinking within the complex public sector landscape.</a:t>
            </a:r>
            <a:endParaRPr lang="en-GB" dirty="0"/>
          </a:p>
          <a:p>
            <a:endParaRPr lang="en-GB" dirty="0"/>
          </a:p>
        </p:txBody>
      </p:sp>
      <p:sp>
        <p:nvSpPr>
          <p:cNvPr id="4" name="Slide Number Placeholder 3"/>
          <p:cNvSpPr>
            <a:spLocks noGrp="1"/>
          </p:cNvSpPr>
          <p:nvPr>
            <p:ph type="sldNum" sz="quarter" idx="10"/>
          </p:nvPr>
        </p:nvSpPr>
        <p:spPr/>
        <p:txBody>
          <a:bodyPr/>
          <a:lstStyle/>
          <a:p>
            <a:fld id="{D9426FFB-4F8C-4609-91F8-AF613C8A92FD}" type="slidenum">
              <a:rPr lang="en-GB" smtClean="0"/>
              <a:t>20</a:t>
            </a:fld>
            <a:endParaRPr lang="en-GB"/>
          </a:p>
        </p:txBody>
      </p:sp>
    </p:spTree>
    <p:extLst>
      <p:ext uri="{BB962C8B-B14F-4D97-AF65-F5344CB8AC3E}">
        <p14:creationId xmlns:p14="http://schemas.microsoft.com/office/powerpoint/2010/main" val="280471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Within the OCD,</a:t>
            </a:r>
            <a:r>
              <a:rPr lang="en-GB" baseline="0" dirty="0"/>
              <a:t> we have been promoting the </a:t>
            </a:r>
            <a:r>
              <a:rPr lang="en-GB" baseline="0" dirty="0" err="1"/>
              <a:t>SAtSD</a:t>
            </a:r>
            <a:r>
              <a:rPr lang="en-GB" baseline="0" dirty="0"/>
              <a:t> – a way in which we can start to applying design-thinking within the complex public sector landscape.</a:t>
            </a:r>
            <a:endParaRPr lang="en-GB" dirty="0"/>
          </a:p>
          <a:p>
            <a:endParaRPr lang="en-GB" dirty="0"/>
          </a:p>
        </p:txBody>
      </p:sp>
      <p:sp>
        <p:nvSpPr>
          <p:cNvPr id="4" name="Slide Number Placeholder 3"/>
          <p:cNvSpPr>
            <a:spLocks noGrp="1"/>
          </p:cNvSpPr>
          <p:nvPr>
            <p:ph type="sldNum" sz="quarter" idx="10"/>
          </p:nvPr>
        </p:nvSpPr>
        <p:spPr/>
        <p:txBody>
          <a:bodyPr/>
          <a:lstStyle/>
          <a:p>
            <a:fld id="{D9426FFB-4F8C-4609-91F8-AF613C8A92FD}" type="slidenum">
              <a:rPr lang="en-GB" smtClean="0"/>
              <a:t>2</a:t>
            </a:fld>
            <a:endParaRPr lang="en-GB"/>
          </a:p>
        </p:txBody>
      </p:sp>
    </p:spTree>
    <p:extLst>
      <p:ext uri="{BB962C8B-B14F-4D97-AF65-F5344CB8AC3E}">
        <p14:creationId xmlns:p14="http://schemas.microsoft.com/office/powerpoint/2010/main" val="2795030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26768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286962">
              <a:defRPr/>
            </a:pPr>
            <a:r>
              <a:rPr lang="en-GB" b="1" dirty="0"/>
              <a:t>Thank you for taking part in the discussion!</a:t>
            </a:r>
          </a:p>
          <a:p>
            <a:pPr defTabSz="286962">
              <a:defRPr/>
            </a:pPr>
            <a:endParaRPr lang="en-GB" b="1" dirty="0"/>
          </a:p>
          <a:p>
            <a:pPr defTabSz="286962">
              <a:defRPr/>
            </a:pPr>
            <a:r>
              <a:rPr lang="en-GB" b="1" dirty="0"/>
              <a:t>Stay in touch.</a:t>
            </a:r>
          </a:p>
          <a:p>
            <a:pPr defTabSz="286962">
              <a:defRPr/>
            </a:pPr>
            <a:endParaRPr lang="en-GB" b="1" dirty="0"/>
          </a:p>
          <a:p>
            <a:endParaRPr lang="en-US" dirty="0"/>
          </a:p>
        </p:txBody>
      </p:sp>
    </p:spTree>
    <p:extLst>
      <p:ext uri="{BB962C8B-B14F-4D97-AF65-F5344CB8AC3E}">
        <p14:creationId xmlns:p14="http://schemas.microsoft.com/office/powerpoint/2010/main" val="2603894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rPr>
              <a:t>We use this principle – taken from the 1-10-100 rule, a quality management concept - to illustrate the importance of early stage interventions and the cost of correcting issues in the delivery rather than design phase (1/2)</a:t>
            </a:r>
          </a:p>
          <a:p>
            <a:endParaRPr lang="en-GB" dirty="0">
              <a:effectLst/>
            </a:endParaRPr>
          </a:p>
          <a:p>
            <a:r>
              <a:rPr lang="en-GB" dirty="0">
                <a:effectLst/>
              </a:rPr>
              <a:t>A real-life example where it can cost more to put flaws right in delivery rather than design </a:t>
            </a:r>
            <a:r>
              <a:rPr lang="en-GB" dirty="0" err="1">
                <a:effectLst/>
              </a:rPr>
              <a:t>phase,an</a:t>
            </a:r>
            <a:r>
              <a:rPr lang="en-GB" dirty="0">
                <a:effectLst/>
              </a:rPr>
              <a:t> error on $1000 knife edge seal on an Airbus airplane engine can cost $50M to fix https://www.flightglobal.com/news/articles/fixing-faulty-gtf-seal-to-cost-50-million-pw-446840/</a:t>
            </a:r>
          </a:p>
          <a:p>
            <a:r>
              <a:rPr lang="en-GB" dirty="0">
                <a:effectLst/>
              </a:rPr>
              <a:t>(2/2)</a:t>
            </a:r>
            <a:endParaRPr lang="en-GB" dirty="0"/>
          </a:p>
          <a:p>
            <a:endParaRPr lang="en-GB"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9426FFB-4F8C-4609-91F8-AF613C8A92FD}" type="slidenum">
              <a:rPr lang="en-GB" smtClean="0"/>
              <a:t>3</a:t>
            </a:fld>
            <a:endParaRPr lang="en-GB"/>
          </a:p>
        </p:txBody>
      </p:sp>
    </p:spTree>
    <p:extLst>
      <p:ext uri="{BB962C8B-B14F-4D97-AF65-F5344CB8AC3E}">
        <p14:creationId xmlns:p14="http://schemas.microsoft.com/office/powerpoint/2010/main" val="3622219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Within the OCD,</a:t>
            </a:r>
            <a:r>
              <a:rPr lang="en-GB" baseline="0" dirty="0"/>
              <a:t> we have been promoting the </a:t>
            </a:r>
            <a:r>
              <a:rPr lang="en-GB" baseline="0" dirty="0" err="1"/>
              <a:t>SAtSD</a:t>
            </a:r>
            <a:r>
              <a:rPr lang="en-GB" baseline="0" dirty="0"/>
              <a:t> – a way in which we can start to applying design-thinking within the complex public sector landscape.</a:t>
            </a:r>
            <a:endParaRPr lang="en-GB" dirty="0"/>
          </a:p>
          <a:p>
            <a:endParaRPr lang="en-GB" dirty="0"/>
          </a:p>
        </p:txBody>
      </p:sp>
      <p:sp>
        <p:nvSpPr>
          <p:cNvPr id="4" name="Slide Number Placeholder 3"/>
          <p:cNvSpPr>
            <a:spLocks noGrp="1"/>
          </p:cNvSpPr>
          <p:nvPr>
            <p:ph type="sldNum" sz="quarter" idx="10"/>
          </p:nvPr>
        </p:nvSpPr>
        <p:spPr/>
        <p:txBody>
          <a:bodyPr/>
          <a:lstStyle/>
          <a:p>
            <a:fld id="{D9426FFB-4F8C-4609-91F8-AF613C8A92FD}" type="slidenum">
              <a:rPr lang="en-GB" smtClean="0"/>
              <a:t>4</a:t>
            </a:fld>
            <a:endParaRPr lang="en-GB"/>
          </a:p>
        </p:txBody>
      </p:sp>
    </p:spTree>
    <p:extLst>
      <p:ext uri="{BB962C8B-B14F-4D97-AF65-F5344CB8AC3E}">
        <p14:creationId xmlns:p14="http://schemas.microsoft.com/office/powerpoint/2010/main" val="2952604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Myself</a:t>
            </a:r>
            <a:r>
              <a:rPr lang="en-GB" baseline="0" dirty="0"/>
              <a:t> and Alex will introduce the programme.</a:t>
            </a:r>
            <a:endParaRPr lang="en-GB" dirty="0"/>
          </a:p>
        </p:txBody>
      </p:sp>
      <p:sp>
        <p:nvSpPr>
          <p:cNvPr id="4" name="Slide Number Placeholder 3"/>
          <p:cNvSpPr>
            <a:spLocks noGrp="1"/>
          </p:cNvSpPr>
          <p:nvPr>
            <p:ph type="sldNum" sz="quarter" idx="10"/>
          </p:nvPr>
        </p:nvSpPr>
        <p:spPr/>
        <p:txBody>
          <a:bodyPr/>
          <a:lstStyle/>
          <a:p>
            <a:fld id="{D9426FFB-4F8C-4609-91F8-AF613C8A92FD}" type="slidenum">
              <a:rPr lang="en-GB" smtClean="0"/>
              <a:t>5</a:t>
            </a:fld>
            <a:endParaRPr lang="en-GB"/>
          </a:p>
        </p:txBody>
      </p:sp>
    </p:spTree>
    <p:extLst>
      <p:ext uri="{BB962C8B-B14F-4D97-AF65-F5344CB8AC3E}">
        <p14:creationId xmlns:p14="http://schemas.microsoft.com/office/powerpoint/2010/main" val="3128987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Myself</a:t>
            </a:r>
            <a:r>
              <a:rPr lang="en-GB" baseline="0" dirty="0"/>
              <a:t> and Alex will introduce the programme.</a:t>
            </a:r>
            <a:endParaRPr lang="en-GB" dirty="0"/>
          </a:p>
        </p:txBody>
      </p:sp>
      <p:sp>
        <p:nvSpPr>
          <p:cNvPr id="4" name="Slide Number Placeholder 3"/>
          <p:cNvSpPr>
            <a:spLocks noGrp="1"/>
          </p:cNvSpPr>
          <p:nvPr>
            <p:ph type="sldNum" sz="quarter" idx="10"/>
          </p:nvPr>
        </p:nvSpPr>
        <p:spPr/>
        <p:txBody>
          <a:bodyPr/>
          <a:lstStyle/>
          <a:p>
            <a:fld id="{D9426FFB-4F8C-4609-91F8-AF613C8A92FD}" type="slidenum">
              <a:rPr lang="en-GB" smtClean="0"/>
              <a:t>6</a:t>
            </a:fld>
            <a:endParaRPr lang="en-GB"/>
          </a:p>
        </p:txBody>
      </p:sp>
    </p:spTree>
    <p:extLst>
      <p:ext uri="{BB962C8B-B14F-4D97-AF65-F5344CB8AC3E}">
        <p14:creationId xmlns:p14="http://schemas.microsoft.com/office/powerpoint/2010/main" val="13557387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9426FFB-4F8C-4609-91F8-AF613C8A92FD}" type="slidenum">
              <a:rPr lang="en-GB" smtClean="0"/>
              <a:t>7</a:t>
            </a:fld>
            <a:endParaRPr lang="en-GB"/>
          </a:p>
        </p:txBody>
      </p:sp>
    </p:spTree>
    <p:extLst>
      <p:ext uri="{BB962C8B-B14F-4D97-AF65-F5344CB8AC3E}">
        <p14:creationId xmlns:p14="http://schemas.microsoft.com/office/powerpoint/2010/main" val="1230535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fld id="{D9426FFB-4F8C-4609-91F8-AF613C8A92FD}" type="slidenum">
              <a:rPr lang="en-GB" smtClean="0"/>
              <a:t>8</a:t>
            </a:fld>
            <a:endParaRPr lang="en-GB"/>
          </a:p>
        </p:txBody>
      </p:sp>
    </p:spTree>
    <p:extLst>
      <p:ext uri="{BB962C8B-B14F-4D97-AF65-F5344CB8AC3E}">
        <p14:creationId xmlns:p14="http://schemas.microsoft.com/office/powerpoint/2010/main" val="2191432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Within the OCD,</a:t>
            </a:r>
            <a:r>
              <a:rPr lang="en-GB" baseline="0" dirty="0"/>
              <a:t> we have been promoting the </a:t>
            </a:r>
            <a:r>
              <a:rPr lang="en-GB" baseline="0" dirty="0" err="1"/>
              <a:t>SAtSD</a:t>
            </a:r>
            <a:r>
              <a:rPr lang="en-GB" baseline="0" dirty="0"/>
              <a:t> – a way in which we can start to applying design-thinking within the complex public sector landscape.</a:t>
            </a:r>
            <a:endParaRPr lang="en-GB" dirty="0"/>
          </a:p>
          <a:p>
            <a:endParaRPr lang="en-GB" dirty="0"/>
          </a:p>
        </p:txBody>
      </p:sp>
      <p:sp>
        <p:nvSpPr>
          <p:cNvPr id="4" name="Slide Number Placeholder 3"/>
          <p:cNvSpPr>
            <a:spLocks noGrp="1"/>
          </p:cNvSpPr>
          <p:nvPr>
            <p:ph type="sldNum" sz="quarter" idx="10"/>
          </p:nvPr>
        </p:nvSpPr>
        <p:spPr/>
        <p:txBody>
          <a:bodyPr/>
          <a:lstStyle/>
          <a:p>
            <a:fld id="{D9426FFB-4F8C-4609-91F8-AF613C8A92FD}" type="slidenum">
              <a:rPr lang="en-GB" smtClean="0"/>
              <a:t>9</a:t>
            </a:fld>
            <a:endParaRPr lang="en-GB"/>
          </a:p>
        </p:txBody>
      </p:sp>
    </p:spTree>
    <p:extLst>
      <p:ext uri="{BB962C8B-B14F-4D97-AF65-F5344CB8AC3E}">
        <p14:creationId xmlns:p14="http://schemas.microsoft.com/office/powerpoint/2010/main" val="11471710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EX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D5B45B0-144C-8044-BB38-90836266537B}"/>
              </a:ext>
            </a:extLst>
          </p:cNvPr>
          <p:cNvSpPr/>
          <p:nvPr userDrawn="1"/>
        </p:nvSpPr>
        <p:spPr>
          <a:xfrm>
            <a:off x="0" y="0"/>
            <a:ext cx="1219200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7" name="Rectangle 6">
            <a:extLst>
              <a:ext uri="{FF2B5EF4-FFF2-40B4-BE49-F238E27FC236}">
                <a16:creationId xmlns:a16="http://schemas.microsoft.com/office/drawing/2014/main" id="{FFE9F0E9-5F0C-4B49-8465-821C6FE768F9}"/>
              </a:ext>
            </a:extLst>
          </p:cNvPr>
          <p:cNvSpPr/>
          <p:nvPr userDrawn="1"/>
        </p:nvSpPr>
        <p:spPr>
          <a:xfrm>
            <a:off x="1" y="6241336"/>
            <a:ext cx="12191999" cy="616665"/>
          </a:xfrm>
          <a:prstGeom prst="rect">
            <a:avLst/>
          </a:prstGeom>
          <a:solidFill>
            <a:srgbClr val="01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9" name="Picture 8">
            <a:extLst>
              <a:ext uri="{FF2B5EF4-FFF2-40B4-BE49-F238E27FC236}">
                <a16:creationId xmlns:a16="http://schemas.microsoft.com/office/drawing/2014/main" id="{FF904CAB-FE6C-ED42-88D7-FF0FBA786C1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3" name="Rectangle 22">
            <a:extLst>
              <a:ext uri="{FF2B5EF4-FFF2-40B4-BE49-F238E27FC236}">
                <a16:creationId xmlns:a16="http://schemas.microsoft.com/office/drawing/2014/main" id="{5492B3CD-7128-D241-9295-CF37530F1A9D}"/>
              </a:ext>
            </a:extLst>
          </p:cNvPr>
          <p:cNvSpPr/>
          <p:nvPr userDrawn="1"/>
        </p:nvSpPr>
        <p:spPr>
          <a:xfrm>
            <a:off x="685947" y="0"/>
            <a:ext cx="86400" cy="1252800"/>
          </a:xfrm>
          <a:prstGeom prst="rect">
            <a:avLst/>
          </a:prstGeom>
          <a:solidFill>
            <a:srgbClr val="00206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 name="TextBox 25">
            <a:extLst>
              <a:ext uri="{FF2B5EF4-FFF2-40B4-BE49-F238E27FC236}">
                <a16:creationId xmlns:a16="http://schemas.microsoft.com/office/drawing/2014/main" id="{4DECEEF6-12F0-5D4C-8B4B-1DD74FE7932A}"/>
              </a:ext>
            </a:extLst>
          </p:cNvPr>
          <p:cNvSpPr txBox="1"/>
          <p:nvPr userDrawn="1"/>
        </p:nvSpPr>
        <p:spPr>
          <a:xfrm>
            <a:off x="552559" y="6393716"/>
            <a:ext cx="6806316" cy="297454"/>
          </a:xfrm>
          <a:prstGeom prst="rect">
            <a:avLst/>
          </a:prstGeom>
          <a:noFill/>
        </p:spPr>
        <p:txBody>
          <a:bodyPr wrap="square" rtlCol="0">
            <a:spAutoFit/>
          </a:bodyPr>
          <a:lstStyle/>
          <a:p>
            <a:r>
              <a:rPr kumimoji="0" lang="en-GB" sz="1333" b="0" i="0" u="none" strike="noStrike" cap="none" spc="0" normalizeH="0" baseline="0" dirty="0">
                <a:ln>
                  <a:noFill/>
                </a:ln>
                <a:solidFill>
                  <a:schemeClr val="bg1"/>
                </a:solidFill>
                <a:effectLst/>
                <a:uFillTx/>
                <a:latin typeface="+mn-lt"/>
                <a:ea typeface="+mn-ea"/>
                <a:cs typeface="+mn-cs"/>
                <a:sym typeface="Helvetica Light"/>
              </a:rPr>
              <a:t>Office of the Chief Designer</a:t>
            </a:r>
          </a:p>
        </p:txBody>
      </p:sp>
    </p:spTree>
    <p:extLst>
      <p:ext uri="{BB962C8B-B14F-4D97-AF65-F5344CB8AC3E}">
        <p14:creationId xmlns:p14="http://schemas.microsoft.com/office/powerpoint/2010/main" val="299137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749BF1-6FC9-496B-944E-36EBB55415D4}" type="datetimeFigureOut">
              <a:rPr lang="en-GB" smtClean="0"/>
              <a:t>01/06/2020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33E166-C163-456D-B43F-00B91CD549BD}" type="slidenum">
              <a:rPr lang="en-GB" smtClean="0"/>
              <a:t>‹#›</a:t>
            </a:fld>
            <a:endParaRPr lang="en-GB"/>
          </a:p>
        </p:txBody>
      </p:sp>
    </p:spTree>
    <p:extLst>
      <p:ext uri="{BB962C8B-B14F-4D97-AF65-F5344CB8AC3E}">
        <p14:creationId xmlns:p14="http://schemas.microsoft.com/office/powerpoint/2010/main" val="31414952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749BF1-6FC9-496B-944E-36EBB55415D4}" type="datetimeFigureOut">
              <a:rPr lang="en-GB" smtClean="0"/>
              <a:t>01/06/2020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33E166-C163-456D-B43F-00B91CD549BD}" type="slidenum">
              <a:rPr lang="en-GB" smtClean="0"/>
              <a:t>‹#›</a:t>
            </a:fld>
            <a:endParaRPr lang="en-GB"/>
          </a:p>
        </p:txBody>
      </p:sp>
    </p:spTree>
    <p:extLst>
      <p:ext uri="{BB962C8B-B14F-4D97-AF65-F5344CB8AC3E}">
        <p14:creationId xmlns:p14="http://schemas.microsoft.com/office/powerpoint/2010/main" val="1292207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1749BF1-6FC9-496B-944E-36EBB55415D4}" type="datetimeFigureOut">
              <a:rPr lang="en-GB" smtClean="0"/>
              <a:t>01/06/2020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33E166-C163-456D-B43F-00B91CD549BD}" type="slidenum">
              <a:rPr lang="en-GB" smtClean="0"/>
              <a:t>‹#›</a:t>
            </a:fld>
            <a:endParaRPr lang="en-GB"/>
          </a:p>
        </p:txBody>
      </p:sp>
    </p:spTree>
    <p:extLst>
      <p:ext uri="{BB962C8B-B14F-4D97-AF65-F5344CB8AC3E}">
        <p14:creationId xmlns:p14="http://schemas.microsoft.com/office/powerpoint/2010/main" val="1700746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1749BF1-6FC9-496B-944E-36EBB55415D4}" type="datetimeFigureOut">
              <a:rPr lang="en-GB" smtClean="0"/>
              <a:t>01/06/2020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33E166-C163-456D-B43F-00B91CD549BD}" type="slidenum">
              <a:rPr lang="en-GB" smtClean="0"/>
              <a:t>‹#›</a:t>
            </a:fld>
            <a:endParaRPr lang="en-GB"/>
          </a:p>
        </p:txBody>
      </p:sp>
    </p:spTree>
    <p:extLst>
      <p:ext uri="{BB962C8B-B14F-4D97-AF65-F5344CB8AC3E}">
        <p14:creationId xmlns:p14="http://schemas.microsoft.com/office/powerpoint/2010/main" val="2643396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ase Study">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D5B45B0-144C-8044-BB38-90836266537B}"/>
              </a:ext>
            </a:extLst>
          </p:cNvPr>
          <p:cNvSpPr/>
          <p:nvPr userDrawn="1"/>
        </p:nvSpPr>
        <p:spPr>
          <a:xfrm>
            <a:off x="0" y="0"/>
            <a:ext cx="12192000" cy="68580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a:extLst>
              <a:ext uri="{FF2B5EF4-FFF2-40B4-BE49-F238E27FC236}">
                <a16:creationId xmlns:a16="http://schemas.microsoft.com/office/drawing/2014/main" id="{FFE9F0E9-5F0C-4B49-8465-821C6FE768F9}"/>
              </a:ext>
            </a:extLst>
          </p:cNvPr>
          <p:cNvSpPr/>
          <p:nvPr userDrawn="1"/>
        </p:nvSpPr>
        <p:spPr>
          <a:xfrm>
            <a:off x="1" y="6241336"/>
            <a:ext cx="12191999" cy="616665"/>
          </a:xfrm>
          <a:prstGeom prst="rect">
            <a:avLst/>
          </a:prstGeom>
          <a:solidFill>
            <a:srgbClr val="01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extBox 1">
            <a:extLst>
              <a:ext uri="{FF2B5EF4-FFF2-40B4-BE49-F238E27FC236}">
                <a16:creationId xmlns:a16="http://schemas.microsoft.com/office/drawing/2014/main" id="{238E92C7-D3BD-444D-9453-8CE1F9422B8D}"/>
              </a:ext>
            </a:extLst>
          </p:cNvPr>
          <p:cNvSpPr txBox="1"/>
          <p:nvPr userDrawn="1"/>
        </p:nvSpPr>
        <p:spPr>
          <a:xfrm>
            <a:off x="3399227" y="2058914"/>
            <a:ext cx="184731" cy="461665"/>
          </a:xfrm>
          <a:prstGeom prst="rect">
            <a:avLst/>
          </a:prstGeom>
          <a:noFill/>
        </p:spPr>
        <p:txBody>
          <a:bodyPr wrap="none" rtlCol="0">
            <a:spAutoFit/>
          </a:bodyPr>
          <a:lstStyle/>
          <a:p>
            <a:endParaRPr lang="en-US" sz="2400" dirty="0"/>
          </a:p>
        </p:txBody>
      </p:sp>
      <p:sp>
        <p:nvSpPr>
          <p:cNvPr id="10" name="Rectangle 9">
            <a:extLst>
              <a:ext uri="{FF2B5EF4-FFF2-40B4-BE49-F238E27FC236}">
                <a16:creationId xmlns:a16="http://schemas.microsoft.com/office/drawing/2014/main" id="{6305F79B-C606-F243-BB39-AB34FC4C4F84}"/>
              </a:ext>
            </a:extLst>
          </p:cNvPr>
          <p:cNvSpPr/>
          <p:nvPr userDrawn="1"/>
        </p:nvSpPr>
        <p:spPr>
          <a:xfrm>
            <a:off x="685947" y="0"/>
            <a:ext cx="86400" cy="1252800"/>
          </a:xfrm>
          <a:prstGeom prst="rect">
            <a:avLst/>
          </a:prstGeom>
          <a:solidFill>
            <a:srgbClr val="00206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a:p>
        </p:txBody>
      </p:sp>
      <p:sp>
        <p:nvSpPr>
          <p:cNvPr id="11" name="TextBox 10">
            <a:extLst>
              <a:ext uri="{FF2B5EF4-FFF2-40B4-BE49-F238E27FC236}">
                <a16:creationId xmlns:a16="http://schemas.microsoft.com/office/drawing/2014/main" id="{C9519700-202E-1E43-B823-E95FB969C485}"/>
              </a:ext>
            </a:extLst>
          </p:cNvPr>
          <p:cNvSpPr txBox="1"/>
          <p:nvPr userDrawn="1"/>
        </p:nvSpPr>
        <p:spPr>
          <a:xfrm>
            <a:off x="552559" y="6393716"/>
            <a:ext cx="6806316" cy="297454"/>
          </a:xfrm>
          <a:prstGeom prst="rect">
            <a:avLst/>
          </a:prstGeom>
          <a:noFill/>
        </p:spPr>
        <p:txBody>
          <a:bodyPr wrap="square" rtlCol="0">
            <a:spAutoFit/>
          </a:bodyPr>
          <a:lstStyle/>
          <a:p>
            <a:r>
              <a:rPr kumimoji="0" lang="en-GB" sz="1333" b="0" i="0" u="none" strike="noStrike" cap="none" spc="0" normalizeH="0" baseline="0" dirty="0">
                <a:ln>
                  <a:noFill/>
                </a:ln>
                <a:solidFill>
                  <a:schemeClr val="bg1"/>
                </a:solidFill>
                <a:effectLst/>
                <a:uFillTx/>
                <a:latin typeface="+mn-lt"/>
                <a:ea typeface="+mn-ea"/>
                <a:cs typeface="+mn-cs"/>
                <a:sym typeface="Helvetica Light"/>
              </a:rPr>
              <a:t>Service Design Champions Programme</a:t>
            </a:r>
          </a:p>
        </p:txBody>
      </p:sp>
      <p:sp>
        <p:nvSpPr>
          <p:cNvPr id="12" name="Content Placeholder 7">
            <a:extLst>
              <a:ext uri="{FF2B5EF4-FFF2-40B4-BE49-F238E27FC236}">
                <a16:creationId xmlns:a16="http://schemas.microsoft.com/office/drawing/2014/main" id="{F97A6CF4-5F65-704A-AEC8-FB6FC160E775}"/>
              </a:ext>
            </a:extLst>
          </p:cNvPr>
          <p:cNvSpPr>
            <a:spLocks noGrp="1"/>
          </p:cNvSpPr>
          <p:nvPr>
            <p:ph sz="quarter" idx="12" hasCustomPrompt="1"/>
          </p:nvPr>
        </p:nvSpPr>
        <p:spPr>
          <a:xfrm>
            <a:off x="542037" y="2510320"/>
            <a:ext cx="6067300" cy="598681"/>
          </a:xfrm>
        </p:spPr>
        <p:txBody>
          <a:bodyPr>
            <a:noAutofit/>
          </a:bodyPr>
          <a:lstStyle>
            <a:lvl1pPr marL="0" indent="0">
              <a:buClr>
                <a:schemeClr val="bg2"/>
              </a:buClr>
              <a:buNone/>
              <a:defRPr sz="2933" b="1" i="0">
                <a:solidFill>
                  <a:srgbClr val="0165BD"/>
                </a:solidFill>
                <a:latin typeface="Arial" panose="020B0604020202020204" pitchFamily="34" charset="0"/>
                <a:cs typeface="Arial" panose="020B0604020202020204" pitchFamily="34" charset="0"/>
              </a:defRPr>
            </a:lvl1pPr>
            <a:lvl2pPr marL="609463" indent="0">
              <a:buClr>
                <a:schemeClr val="bg2"/>
              </a:buClr>
              <a:buNone/>
              <a:defRPr>
                <a:solidFill>
                  <a:schemeClr val="tx1"/>
                </a:solidFill>
              </a:defRPr>
            </a:lvl2pPr>
            <a:lvl3pPr>
              <a:buClr>
                <a:schemeClr val="bg2"/>
              </a:buClr>
              <a:defRPr>
                <a:solidFill>
                  <a:schemeClr val="tx1"/>
                </a:solidFill>
              </a:defRPr>
            </a:lvl3pPr>
            <a:lvl4pPr>
              <a:buClr>
                <a:schemeClr val="bg2"/>
              </a:buClr>
              <a:defRPr>
                <a:solidFill>
                  <a:schemeClr val="tx1"/>
                </a:solidFill>
              </a:defRPr>
            </a:lvl4pPr>
            <a:lvl5pPr>
              <a:buClr>
                <a:schemeClr val="bg2"/>
              </a:buClr>
              <a:defRPr>
                <a:solidFill>
                  <a:schemeClr val="tx1"/>
                </a:solidFill>
              </a:defRPr>
            </a:lvl5pPr>
          </a:lstStyle>
          <a:p>
            <a:pPr lvl="0"/>
            <a:r>
              <a:rPr lang="en-US" dirty="0"/>
              <a:t>Main </a:t>
            </a:r>
            <a:br>
              <a:rPr lang="en-US" dirty="0"/>
            </a:br>
            <a:r>
              <a:rPr lang="en-US" dirty="0"/>
              <a:t>Heading</a:t>
            </a:r>
            <a:endParaRPr lang="en-GB" dirty="0"/>
          </a:p>
        </p:txBody>
      </p:sp>
      <p:sp>
        <p:nvSpPr>
          <p:cNvPr id="13" name="Content Placeholder 7">
            <a:extLst>
              <a:ext uri="{FF2B5EF4-FFF2-40B4-BE49-F238E27FC236}">
                <a16:creationId xmlns:a16="http://schemas.microsoft.com/office/drawing/2014/main" id="{F15F8378-4746-7745-B7CF-75BFE0C38B39}"/>
              </a:ext>
            </a:extLst>
          </p:cNvPr>
          <p:cNvSpPr>
            <a:spLocks noGrp="1"/>
          </p:cNvSpPr>
          <p:nvPr>
            <p:ph sz="quarter" idx="14" hasCustomPrompt="1"/>
          </p:nvPr>
        </p:nvSpPr>
        <p:spPr>
          <a:xfrm>
            <a:off x="548387" y="3608275"/>
            <a:ext cx="6067300" cy="387735"/>
          </a:xfrm>
        </p:spPr>
        <p:txBody>
          <a:bodyPr>
            <a:spAutoFit/>
          </a:bodyPr>
          <a:lstStyle>
            <a:lvl1pPr marL="0" indent="0">
              <a:buClr>
                <a:schemeClr val="bg2"/>
              </a:buClr>
              <a:buNone/>
              <a:defRPr sz="2133" b="1" i="0">
                <a:solidFill>
                  <a:srgbClr val="727272"/>
                </a:solidFill>
                <a:latin typeface="Arial" panose="020B0604020202020204" pitchFamily="34" charset="0"/>
                <a:cs typeface="Arial" panose="020B0604020202020204" pitchFamily="34" charset="0"/>
              </a:defRPr>
            </a:lvl1pPr>
            <a:lvl2pPr marL="609463" indent="0">
              <a:buClr>
                <a:schemeClr val="bg2"/>
              </a:buClr>
              <a:buNone/>
              <a:defRPr>
                <a:solidFill>
                  <a:schemeClr val="tx1"/>
                </a:solidFill>
              </a:defRPr>
            </a:lvl2pPr>
            <a:lvl3pPr>
              <a:buClr>
                <a:schemeClr val="bg2"/>
              </a:buClr>
              <a:defRPr>
                <a:solidFill>
                  <a:schemeClr val="tx1"/>
                </a:solidFill>
              </a:defRPr>
            </a:lvl3pPr>
            <a:lvl4pPr>
              <a:buClr>
                <a:schemeClr val="bg2"/>
              </a:buClr>
              <a:defRPr>
                <a:solidFill>
                  <a:schemeClr val="tx1"/>
                </a:solidFill>
              </a:defRPr>
            </a:lvl4pPr>
            <a:lvl5pPr>
              <a:buClr>
                <a:schemeClr val="bg2"/>
              </a:buClr>
              <a:defRPr>
                <a:solidFill>
                  <a:schemeClr val="tx1"/>
                </a:solidFill>
              </a:defRPr>
            </a:lvl5pPr>
          </a:lstStyle>
          <a:p>
            <a:pPr lvl="0"/>
            <a:r>
              <a:rPr lang="en-US" dirty="0"/>
              <a:t>Intro</a:t>
            </a:r>
            <a:endParaRPr lang="en-GB" dirty="0"/>
          </a:p>
        </p:txBody>
      </p:sp>
      <p:sp>
        <p:nvSpPr>
          <p:cNvPr id="15" name="Content Placeholder 7">
            <a:extLst>
              <a:ext uri="{FF2B5EF4-FFF2-40B4-BE49-F238E27FC236}">
                <a16:creationId xmlns:a16="http://schemas.microsoft.com/office/drawing/2014/main" id="{37C13A4F-EFD2-6448-880B-B2423605BDD7}"/>
              </a:ext>
            </a:extLst>
          </p:cNvPr>
          <p:cNvSpPr>
            <a:spLocks noGrp="1"/>
          </p:cNvSpPr>
          <p:nvPr>
            <p:ph sz="quarter" idx="17" hasCustomPrompt="1"/>
          </p:nvPr>
        </p:nvSpPr>
        <p:spPr>
          <a:xfrm>
            <a:off x="554737" y="4292823"/>
            <a:ext cx="6067300" cy="295530"/>
          </a:xfrm>
        </p:spPr>
        <p:txBody>
          <a:bodyPr>
            <a:spAutoFit/>
          </a:bodyPr>
          <a:lstStyle>
            <a:lvl1pPr marL="0" indent="0">
              <a:buClr>
                <a:schemeClr val="bg2"/>
              </a:buClr>
              <a:buNone/>
              <a:defRPr sz="1467" b="1" i="0">
                <a:solidFill>
                  <a:srgbClr val="333333"/>
                </a:solidFill>
                <a:latin typeface="Arial" panose="020B0604020202020204" pitchFamily="34" charset="0"/>
                <a:cs typeface="Arial" panose="020B0604020202020204" pitchFamily="34" charset="0"/>
              </a:defRPr>
            </a:lvl1pPr>
            <a:lvl2pPr marL="609463" indent="0">
              <a:buClr>
                <a:schemeClr val="bg2"/>
              </a:buClr>
              <a:buNone/>
              <a:defRPr>
                <a:solidFill>
                  <a:schemeClr val="tx1"/>
                </a:solidFill>
              </a:defRPr>
            </a:lvl2pPr>
            <a:lvl3pPr>
              <a:buClr>
                <a:schemeClr val="bg2"/>
              </a:buClr>
              <a:defRPr>
                <a:solidFill>
                  <a:schemeClr val="tx1"/>
                </a:solidFill>
              </a:defRPr>
            </a:lvl3pPr>
            <a:lvl4pPr>
              <a:buClr>
                <a:schemeClr val="bg2"/>
              </a:buClr>
              <a:defRPr>
                <a:solidFill>
                  <a:schemeClr val="tx1"/>
                </a:solidFill>
              </a:defRPr>
            </a:lvl4pPr>
            <a:lvl5pPr>
              <a:buClr>
                <a:schemeClr val="bg2"/>
              </a:buClr>
              <a:defRPr>
                <a:solidFill>
                  <a:schemeClr val="tx1"/>
                </a:solidFill>
              </a:defRPr>
            </a:lvl5pPr>
          </a:lstStyle>
          <a:p>
            <a:pPr lvl="0"/>
            <a:r>
              <a:rPr lang="en-US" dirty="0"/>
              <a:t>Sub-Heading</a:t>
            </a:r>
            <a:endParaRPr lang="en-GB" dirty="0"/>
          </a:p>
        </p:txBody>
      </p:sp>
      <p:sp>
        <p:nvSpPr>
          <p:cNvPr id="16" name="Content Placeholder 7">
            <a:extLst>
              <a:ext uri="{FF2B5EF4-FFF2-40B4-BE49-F238E27FC236}">
                <a16:creationId xmlns:a16="http://schemas.microsoft.com/office/drawing/2014/main" id="{1876754F-230B-2449-A07B-8B401D463078}"/>
              </a:ext>
            </a:extLst>
          </p:cNvPr>
          <p:cNvSpPr>
            <a:spLocks noGrp="1"/>
          </p:cNvSpPr>
          <p:nvPr>
            <p:ph sz="quarter" idx="18" hasCustomPrompt="1"/>
          </p:nvPr>
        </p:nvSpPr>
        <p:spPr>
          <a:xfrm>
            <a:off x="548385" y="4635726"/>
            <a:ext cx="6067300" cy="295530"/>
          </a:xfrm>
        </p:spPr>
        <p:txBody>
          <a:bodyPr>
            <a:spAutoFit/>
          </a:bodyPr>
          <a:lstStyle>
            <a:lvl1pPr marL="0" indent="0">
              <a:buClr>
                <a:schemeClr val="bg2"/>
              </a:buClr>
              <a:buNone/>
              <a:defRPr sz="1467" b="0" i="0">
                <a:solidFill>
                  <a:srgbClr val="8D8D8D"/>
                </a:solidFill>
                <a:latin typeface="Arial" panose="020B0604020202020204" pitchFamily="34" charset="0"/>
                <a:cs typeface="Arial" panose="020B0604020202020204" pitchFamily="34" charset="0"/>
              </a:defRPr>
            </a:lvl1pPr>
            <a:lvl2pPr marL="609463" indent="0">
              <a:buClr>
                <a:schemeClr val="bg2"/>
              </a:buClr>
              <a:buNone/>
              <a:defRPr>
                <a:solidFill>
                  <a:schemeClr val="tx1"/>
                </a:solidFill>
              </a:defRPr>
            </a:lvl2pPr>
            <a:lvl3pPr>
              <a:buClr>
                <a:schemeClr val="bg2"/>
              </a:buClr>
              <a:defRPr>
                <a:solidFill>
                  <a:schemeClr val="tx1"/>
                </a:solidFill>
              </a:defRPr>
            </a:lvl3pPr>
            <a:lvl4pPr>
              <a:buClr>
                <a:schemeClr val="bg2"/>
              </a:buClr>
              <a:defRPr>
                <a:solidFill>
                  <a:schemeClr val="tx1"/>
                </a:solidFill>
              </a:defRPr>
            </a:lvl4pPr>
            <a:lvl5pPr>
              <a:buClr>
                <a:schemeClr val="bg2"/>
              </a:buClr>
              <a:defRPr>
                <a:solidFill>
                  <a:schemeClr val="tx1"/>
                </a:solidFill>
              </a:defRPr>
            </a:lvl5pPr>
          </a:lstStyle>
          <a:p>
            <a:pPr lvl="0"/>
            <a:r>
              <a:rPr lang="en-US" dirty="0"/>
              <a:t>Body</a:t>
            </a:r>
            <a:endParaRPr lang="en-GB" dirty="0"/>
          </a:p>
        </p:txBody>
      </p:sp>
      <p:pic>
        <p:nvPicPr>
          <p:cNvPr id="9" name="Picture 8">
            <a:extLst>
              <a:ext uri="{FF2B5EF4-FFF2-40B4-BE49-F238E27FC236}">
                <a16:creationId xmlns:a16="http://schemas.microsoft.com/office/drawing/2014/main" id="{FF904CAB-FE6C-ED42-88D7-FF0FBA786C1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B0C2B2A2-E51B-8542-A756-BB1DDF29ADE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143818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4_Content">
    <p:spTree>
      <p:nvGrpSpPr>
        <p:cNvPr id="1" name=""/>
        <p:cNvGrpSpPr/>
        <p:nvPr/>
      </p:nvGrpSpPr>
      <p:grpSpPr>
        <a:xfrm>
          <a:off x="0" y="0"/>
          <a:ext cx="0" cy="0"/>
          <a:chOff x="0" y="0"/>
          <a:chExt cx="0" cy="0"/>
        </a:xfrm>
      </p:grpSpPr>
      <p:sp>
        <p:nvSpPr>
          <p:cNvPr id="3" name="Footer Placeholder 6"/>
          <p:cNvSpPr>
            <a:spLocks noGrp="1"/>
          </p:cNvSpPr>
          <p:nvPr>
            <p:ph type="ftr" sz="quarter" idx="4294967295"/>
          </p:nvPr>
        </p:nvSpPr>
        <p:spPr>
          <a:xfrm>
            <a:off x="9168341" y="347133"/>
            <a:ext cx="2737224" cy="738592"/>
          </a:xfrm>
          <a:prstGeom prst="rect">
            <a:avLst/>
          </a:prstGeom>
        </p:spPr>
        <p:txBody>
          <a:bodyPr lIns="91422" tIns="45711" rIns="91422" bIns="45711"/>
          <a:lstStyle>
            <a:lvl1pPr>
              <a:defRPr sz="1333" b="1">
                <a:latin typeface="Arial"/>
                <a:cs typeface="Arial"/>
              </a:defRPr>
            </a:lvl1pPr>
          </a:lstStyle>
          <a:p>
            <a:r>
              <a:rPr lang="en-US" b="0" dirty="0"/>
              <a:t>&lt;Section title goes here&gt;</a:t>
            </a:r>
          </a:p>
        </p:txBody>
      </p:sp>
      <p:sp>
        <p:nvSpPr>
          <p:cNvPr id="5" name="Text Placeholder 11"/>
          <p:cNvSpPr>
            <a:spLocks noGrp="1"/>
          </p:cNvSpPr>
          <p:nvPr>
            <p:ph type="body" sz="quarter" idx="10" hasCustomPrompt="1"/>
          </p:nvPr>
        </p:nvSpPr>
        <p:spPr>
          <a:xfrm>
            <a:off x="679914" y="1085727"/>
            <a:ext cx="8544983" cy="594739"/>
          </a:xfrm>
          <a:prstGeom prst="rect">
            <a:avLst/>
          </a:prstGeom>
        </p:spPr>
        <p:txBody>
          <a:bodyPr lIns="91422" tIns="45711" rIns="91422" bIns="45711"/>
          <a:lstStyle>
            <a:lvl1pPr marL="0" indent="0">
              <a:buNone/>
              <a:defRPr lang="en-GB" sz="3200" b="1" i="0" kern="1200" baseline="0" dirty="0">
                <a:solidFill>
                  <a:srgbClr val="0065BD"/>
                </a:solidFill>
                <a:latin typeface="+mn-lt"/>
                <a:ea typeface="+mn-ea"/>
                <a:cs typeface="+mn-cs"/>
              </a:defRPr>
            </a:lvl1pPr>
          </a:lstStyle>
          <a:p>
            <a:pPr lvl="0"/>
            <a:r>
              <a:rPr lang="en-US" dirty="0"/>
              <a:t>&lt;Header goes here&gt;</a:t>
            </a:r>
            <a:endParaRPr lang="en-GB" dirty="0"/>
          </a:p>
        </p:txBody>
      </p:sp>
      <p:sp>
        <p:nvSpPr>
          <p:cNvPr id="6" name="Content Placeholder 5"/>
          <p:cNvSpPr>
            <a:spLocks noGrp="1"/>
          </p:cNvSpPr>
          <p:nvPr>
            <p:ph sz="quarter" idx="11"/>
          </p:nvPr>
        </p:nvSpPr>
        <p:spPr>
          <a:xfrm>
            <a:off x="679915" y="1765661"/>
            <a:ext cx="8544983" cy="3691467"/>
          </a:xfrm>
          <a:prstGeom prst="rect">
            <a:avLst/>
          </a:prstGeom>
        </p:spPr>
        <p:txBody>
          <a:bodyPr lIns="91422" tIns="45711" rIns="91422" bIns="45711"/>
          <a:lstStyle>
            <a:lvl1pPr marL="0" indent="0">
              <a:buNone/>
              <a:defRPr sz="2133"/>
            </a:lvl1pPr>
          </a:lstStyle>
          <a:p>
            <a:pPr lvl="0"/>
            <a:r>
              <a:rPr lang="en-US"/>
              <a:t>Edit Master text styles</a:t>
            </a:r>
          </a:p>
        </p:txBody>
      </p:sp>
    </p:spTree>
    <p:extLst>
      <p:ext uri="{BB962C8B-B14F-4D97-AF65-F5344CB8AC3E}">
        <p14:creationId xmlns:p14="http://schemas.microsoft.com/office/powerpoint/2010/main" val="10550876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D5B45B0-144C-8044-BB38-90836266537B}"/>
              </a:ext>
            </a:extLst>
          </p:cNvPr>
          <p:cNvSpPr/>
          <p:nvPr userDrawn="1"/>
        </p:nvSpPr>
        <p:spPr>
          <a:xfrm>
            <a:off x="0" y="0"/>
            <a:ext cx="12192000" cy="6858000"/>
          </a:xfrm>
          <a:prstGeom prst="rect">
            <a:avLst/>
          </a:prstGeom>
          <a:solidFill>
            <a:srgbClr val="01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24" name="Picture 23">
            <a:extLst>
              <a:ext uri="{FF2B5EF4-FFF2-40B4-BE49-F238E27FC236}">
                <a16:creationId xmlns:a16="http://schemas.microsoft.com/office/drawing/2014/main" id="{9E6748A9-F6B3-A148-8B2F-1B70E8F990A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7" name="Rectangle 26">
            <a:extLst>
              <a:ext uri="{FF2B5EF4-FFF2-40B4-BE49-F238E27FC236}">
                <a16:creationId xmlns:a16="http://schemas.microsoft.com/office/drawing/2014/main" id="{FD414D1D-AE2E-054E-8D8B-F02C05CBF644}"/>
              </a:ext>
            </a:extLst>
          </p:cNvPr>
          <p:cNvSpPr/>
          <p:nvPr userDrawn="1"/>
        </p:nvSpPr>
        <p:spPr>
          <a:xfrm>
            <a:off x="0" y="6287699"/>
            <a:ext cx="621101" cy="570301"/>
          </a:xfrm>
          <a:prstGeom prst="rect">
            <a:avLst/>
          </a:prstGeom>
          <a:solidFill>
            <a:srgbClr val="01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pic>
        <p:nvPicPr>
          <p:cNvPr id="20" name="Picture 19">
            <a:extLst>
              <a:ext uri="{FF2B5EF4-FFF2-40B4-BE49-F238E27FC236}">
                <a16:creationId xmlns:a16="http://schemas.microsoft.com/office/drawing/2014/main" id="{0BDEB1FD-52B4-5C43-AC72-DFFA8EB01F4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3" name="Text Placeholder 12">
            <a:extLst>
              <a:ext uri="{FF2B5EF4-FFF2-40B4-BE49-F238E27FC236}">
                <a16:creationId xmlns:a16="http://schemas.microsoft.com/office/drawing/2014/main" id="{49ECDF6D-E44F-D947-9EE4-21D4BE76F636}"/>
              </a:ext>
            </a:extLst>
          </p:cNvPr>
          <p:cNvSpPr>
            <a:spLocks noGrp="1"/>
          </p:cNvSpPr>
          <p:nvPr>
            <p:ph type="body" sz="quarter" idx="10" hasCustomPrompt="1"/>
          </p:nvPr>
        </p:nvSpPr>
        <p:spPr>
          <a:xfrm>
            <a:off x="4951010" y="4044435"/>
            <a:ext cx="5008153" cy="530087"/>
          </a:xfrm>
          <a:prstGeom prst="rect">
            <a:avLst/>
          </a:prstGeom>
        </p:spPr>
        <p:txBody>
          <a:bodyPr/>
          <a:lstStyle>
            <a:lvl1pPr marL="0" indent="0">
              <a:buNone/>
              <a:defRPr sz="2400" b="1" i="0" baseline="0">
                <a:solidFill>
                  <a:schemeClr val="bg1"/>
                </a:solidFill>
                <a:latin typeface="Arial" panose="020B0604020202020204" pitchFamily="34" charset="0"/>
                <a:cs typeface="Arial" panose="020B0604020202020204" pitchFamily="34" charset="0"/>
              </a:defRPr>
            </a:lvl1pPr>
          </a:lstStyle>
          <a:p>
            <a:pPr lvl="0"/>
            <a:r>
              <a:rPr lang="en-US" dirty="0"/>
              <a:t>Office of the Chief Designer</a:t>
            </a:r>
          </a:p>
        </p:txBody>
      </p:sp>
      <p:sp>
        <p:nvSpPr>
          <p:cNvPr id="9" name="TextBox 8">
            <a:extLst>
              <a:ext uri="{FF2B5EF4-FFF2-40B4-BE49-F238E27FC236}">
                <a16:creationId xmlns:a16="http://schemas.microsoft.com/office/drawing/2014/main" id="{CE8A2292-6216-C045-A4C3-C5A655D7FCB3}"/>
              </a:ext>
            </a:extLst>
          </p:cNvPr>
          <p:cNvSpPr txBox="1"/>
          <p:nvPr userDrawn="1"/>
        </p:nvSpPr>
        <p:spPr>
          <a:xfrm>
            <a:off x="4940410" y="1586450"/>
            <a:ext cx="6806316" cy="2185022"/>
          </a:xfrm>
          <a:prstGeom prst="rect">
            <a:avLst/>
          </a:prstGeom>
          <a:noFill/>
        </p:spPr>
        <p:txBody>
          <a:bodyPr wrap="square" rtlCol="0">
            <a:spAutoFit/>
          </a:bodyPr>
          <a:lstStyle/>
          <a:p>
            <a:r>
              <a:rPr lang="en-US" sz="4533" b="1" i="0" dirty="0">
                <a:solidFill>
                  <a:schemeClr val="bg1"/>
                </a:solidFill>
                <a:latin typeface="Arial" panose="020B0604020202020204" pitchFamily="34" charset="0"/>
                <a:cs typeface="Arial" panose="020B0604020202020204" pitchFamily="34" charset="0"/>
              </a:rPr>
              <a:t>Scottish</a:t>
            </a:r>
            <a:r>
              <a:rPr lang="en-US" sz="4533" b="1" i="0" baseline="0" dirty="0">
                <a:solidFill>
                  <a:schemeClr val="bg1"/>
                </a:solidFill>
                <a:latin typeface="Arial" panose="020B0604020202020204" pitchFamily="34" charset="0"/>
                <a:cs typeface="Arial" panose="020B0604020202020204" pitchFamily="34" charset="0"/>
              </a:rPr>
              <a:t> Approach </a:t>
            </a:r>
            <a:br>
              <a:rPr lang="en-US" sz="4533" b="1" i="0" baseline="0" dirty="0">
                <a:solidFill>
                  <a:schemeClr val="bg1"/>
                </a:solidFill>
                <a:latin typeface="Arial" panose="020B0604020202020204" pitchFamily="34" charset="0"/>
                <a:cs typeface="Arial" panose="020B0604020202020204" pitchFamily="34" charset="0"/>
              </a:rPr>
            </a:br>
            <a:r>
              <a:rPr lang="en-US" sz="4533" b="1" i="0" baseline="0" dirty="0">
                <a:solidFill>
                  <a:schemeClr val="bg1"/>
                </a:solidFill>
                <a:latin typeface="Arial" panose="020B0604020202020204" pitchFamily="34" charset="0"/>
                <a:cs typeface="Arial" panose="020B0604020202020204" pitchFamily="34" charset="0"/>
              </a:rPr>
              <a:t>to Service Design – </a:t>
            </a:r>
            <a:br>
              <a:rPr lang="en-US" sz="4533" b="1" i="0" baseline="0" dirty="0">
                <a:solidFill>
                  <a:schemeClr val="bg1"/>
                </a:solidFill>
                <a:latin typeface="Arial" panose="020B0604020202020204" pitchFamily="34" charset="0"/>
                <a:cs typeface="Arial" panose="020B0604020202020204" pitchFamily="34" charset="0"/>
              </a:rPr>
            </a:br>
            <a:r>
              <a:rPr lang="en-US" sz="4533" b="1" i="0" baseline="0" dirty="0">
                <a:solidFill>
                  <a:schemeClr val="bg1"/>
                </a:solidFill>
                <a:latin typeface="Arial" panose="020B0604020202020204" pitchFamily="34" charset="0"/>
                <a:cs typeface="Arial" panose="020B0604020202020204" pitchFamily="34" charset="0"/>
              </a:rPr>
              <a:t>An introduction</a:t>
            </a:r>
            <a:endParaRPr lang="en-US" sz="4400" b="1" i="0" dirty="0">
              <a:solidFill>
                <a:schemeClr val="bg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5E2C9159-4721-D140-A970-34F98575CA3E}"/>
              </a:ext>
            </a:extLst>
          </p:cNvPr>
          <p:cNvSpPr txBox="1"/>
          <p:nvPr userDrawn="1"/>
        </p:nvSpPr>
        <p:spPr>
          <a:xfrm>
            <a:off x="4940409" y="4476273"/>
            <a:ext cx="6806316" cy="420564"/>
          </a:xfrm>
          <a:prstGeom prst="rect">
            <a:avLst/>
          </a:prstGeom>
          <a:noFill/>
        </p:spPr>
        <p:txBody>
          <a:bodyPr wrap="square" rtlCol="0">
            <a:spAutoFit/>
          </a:bodyPr>
          <a:lstStyle/>
          <a:p>
            <a:r>
              <a:rPr kumimoji="0" lang="en-GB" sz="2133" b="0" i="0" u="none" strike="noStrike" cap="none" spc="0" normalizeH="0" baseline="0" dirty="0" err="1">
                <a:ln>
                  <a:noFill/>
                </a:ln>
                <a:solidFill>
                  <a:schemeClr val="bg1"/>
                </a:solidFill>
                <a:effectLst/>
                <a:uFillTx/>
                <a:latin typeface="Arial" panose="020B0604020202020204" pitchFamily="34" charset="0"/>
                <a:ea typeface="+mn-ea"/>
                <a:cs typeface="Arial" panose="020B0604020202020204" pitchFamily="34" charset="0"/>
                <a:sym typeface="Helvetica Light"/>
              </a:rPr>
              <a:t>SCVO</a:t>
            </a:r>
            <a:r>
              <a:rPr kumimoji="0" lang="en-GB" sz="2133" b="0" i="0" u="none" strike="noStrike" cap="none" spc="0" normalizeH="0" baseline="0" dirty="0">
                <a:ln>
                  <a:noFill/>
                </a:ln>
                <a:solidFill>
                  <a:schemeClr val="bg1"/>
                </a:solidFill>
                <a:effectLst/>
                <a:uFillTx/>
                <a:latin typeface="Arial" panose="020B0604020202020204" pitchFamily="34" charset="0"/>
                <a:ea typeface="+mn-ea"/>
                <a:cs typeface="Arial" panose="020B0604020202020204" pitchFamily="34" charset="0"/>
                <a:sym typeface="Helvetica Light"/>
              </a:rPr>
              <a:t> - </a:t>
            </a:r>
            <a:r>
              <a:rPr kumimoji="0" lang="en-GB" sz="2133" b="0" i="0" u="none" strike="noStrike" cap="none" spc="0" normalizeH="0" baseline="0" dirty="0">
                <a:ln>
                  <a:noFill/>
                </a:ln>
                <a:solidFill>
                  <a:schemeClr val="bg1"/>
                </a:solidFill>
                <a:effectLst/>
                <a:uFillTx/>
                <a:latin typeface="+mn-lt"/>
                <a:ea typeface="+mn-ea"/>
                <a:cs typeface="+mn-cs"/>
                <a:sym typeface="Helvetica Light"/>
              </a:rPr>
              <a:t>Digital Senior Leaders </a:t>
            </a:r>
            <a:endParaRPr kumimoji="0" lang="en-GB" sz="2133" b="0" i="0" u="none" strike="noStrike" cap="none" spc="0" normalizeH="0" baseline="0" dirty="0">
              <a:ln>
                <a:noFill/>
              </a:ln>
              <a:solidFill>
                <a:schemeClr val="bg1"/>
              </a:solidFill>
              <a:effectLst/>
              <a:uFillTx/>
              <a:latin typeface="Arial" panose="020B0604020202020204" pitchFamily="34" charset="0"/>
              <a:ea typeface="+mn-ea"/>
              <a:cs typeface="Arial" panose="020B0604020202020204" pitchFamily="34" charset="0"/>
              <a:sym typeface="Helvetica Light"/>
            </a:endParaRPr>
          </a:p>
        </p:txBody>
      </p:sp>
    </p:spTree>
    <p:extLst>
      <p:ext uri="{BB962C8B-B14F-4D97-AF65-F5344CB8AC3E}">
        <p14:creationId xmlns:p14="http://schemas.microsoft.com/office/powerpoint/2010/main" val="947702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EX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5492B3CD-7128-D241-9295-CF37530F1A9D}"/>
              </a:ext>
            </a:extLst>
          </p:cNvPr>
          <p:cNvSpPr/>
          <p:nvPr userDrawn="1"/>
        </p:nvSpPr>
        <p:spPr>
          <a:xfrm>
            <a:off x="685947" y="0"/>
            <a:ext cx="86400" cy="1252800"/>
          </a:xfrm>
          <a:prstGeom prst="rect">
            <a:avLst/>
          </a:prstGeom>
          <a:solidFill>
            <a:srgbClr val="002060"/>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Tree>
    <p:extLst>
      <p:ext uri="{BB962C8B-B14F-4D97-AF65-F5344CB8AC3E}">
        <p14:creationId xmlns:p14="http://schemas.microsoft.com/office/powerpoint/2010/main" val="32051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1749BF1-6FC9-496B-944E-36EBB55415D4}" type="datetimeFigureOut">
              <a:rPr lang="en-GB" smtClean="0"/>
              <a:t>01/06/2020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33E166-C163-456D-B43F-00B91CD549BD}" type="slidenum">
              <a:rPr lang="en-GB" smtClean="0"/>
              <a:t>‹#›</a:t>
            </a:fld>
            <a:endParaRPr lang="en-GB"/>
          </a:p>
        </p:txBody>
      </p:sp>
    </p:spTree>
    <p:extLst>
      <p:ext uri="{BB962C8B-B14F-4D97-AF65-F5344CB8AC3E}">
        <p14:creationId xmlns:p14="http://schemas.microsoft.com/office/powerpoint/2010/main" val="3731132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1749BF1-6FC9-496B-944E-36EBB55415D4}" type="datetimeFigureOut">
              <a:rPr lang="en-GB" smtClean="0"/>
              <a:t>01/06/2020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33E166-C163-456D-B43F-00B91CD549BD}" type="slidenum">
              <a:rPr lang="en-GB" smtClean="0"/>
              <a:t>‹#›</a:t>
            </a:fld>
            <a:endParaRPr lang="en-GB"/>
          </a:p>
        </p:txBody>
      </p:sp>
    </p:spTree>
    <p:extLst>
      <p:ext uri="{BB962C8B-B14F-4D97-AF65-F5344CB8AC3E}">
        <p14:creationId xmlns:p14="http://schemas.microsoft.com/office/powerpoint/2010/main" val="390950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749BF1-6FC9-496B-944E-36EBB55415D4}" type="datetimeFigureOut">
              <a:rPr lang="en-GB" smtClean="0"/>
              <a:t>01/06/2020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533E166-C163-456D-B43F-00B91CD549BD}" type="slidenum">
              <a:rPr lang="en-GB" smtClean="0"/>
              <a:t>‹#›</a:t>
            </a:fld>
            <a:endParaRPr lang="en-GB"/>
          </a:p>
        </p:txBody>
      </p:sp>
    </p:spTree>
    <p:extLst>
      <p:ext uri="{BB962C8B-B14F-4D97-AF65-F5344CB8AC3E}">
        <p14:creationId xmlns:p14="http://schemas.microsoft.com/office/powerpoint/2010/main" val="178724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1749BF1-6FC9-496B-944E-36EBB55415D4}" type="datetimeFigureOut">
              <a:rPr lang="en-GB" smtClean="0"/>
              <a:t>01/06/2020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533E166-C163-456D-B43F-00B91CD549BD}" type="slidenum">
              <a:rPr lang="en-GB" smtClean="0"/>
              <a:t>‹#›</a:t>
            </a:fld>
            <a:endParaRPr lang="en-GB"/>
          </a:p>
        </p:txBody>
      </p:sp>
    </p:spTree>
    <p:extLst>
      <p:ext uri="{BB962C8B-B14F-4D97-AF65-F5344CB8AC3E}">
        <p14:creationId xmlns:p14="http://schemas.microsoft.com/office/powerpoint/2010/main" val="3765097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1749BF1-6FC9-496B-944E-36EBB55415D4}" type="datetimeFigureOut">
              <a:rPr lang="en-GB" smtClean="0"/>
              <a:t>01/06/2020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533E166-C163-456D-B43F-00B91CD549BD}" type="slidenum">
              <a:rPr lang="en-GB" smtClean="0"/>
              <a:t>‹#›</a:t>
            </a:fld>
            <a:endParaRPr lang="en-GB"/>
          </a:p>
        </p:txBody>
      </p:sp>
    </p:spTree>
    <p:extLst>
      <p:ext uri="{BB962C8B-B14F-4D97-AF65-F5344CB8AC3E}">
        <p14:creationId xmlns:p14="http://schemas.microsoft.com/office/powerpoint/2010/main" val="1299910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1749BF1-6FC9-496B-944E-36EBB55415D4}" type="datetimeFigureOut">
              <a:rPr lang="en-GB" smtClean="0"/>
              <a:t>01/06/2020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533E166-C163-456D-B43F-00B91CD549BD}" type="slidenum">
              <a:rPr lang="en-GB" smtClean="0"/>
              <a:t>‹#›</a:t>
            </a:fld>
            <a:endParaRPr lang="en-GB"/>
          </a:p>
        </p:txBody>
      </p:sp>
    </p:spTree>
    <p:extLst>
      <p:ext uri="{BB962C8B-B14F-4D97-AF65-F5344CB8AC3E}">
        <p14:creationId xmlns:p14="http://schemas.microsoft.com/office/powerpoint/2010/main" val="1011425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749BF1-6FC9-496B-944E-36EBB55415D4}" type="datetimeFigureOut">
              <a:rPr lang="en-GB" smtClean="0"/>
              <a:t>01/06/2020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533E166-C163-456D-B43F-00B91CD549BD}" type="slidenum">
              <a:rPr lang="en-GB" smtClean="0"/>
              <a:t>‹#›</a:t>
            </a:fld>
            <a:endParaRPr lang="en-GB"/>
          </a:p>
        </p:txBody>
      </p:sp>
    </p:spTree>
    <p:extLst>
      <p:ext uri="{BB962C8B-B14F-4D97-AF65-F5344CB8AC3E}">
        <p14:creationId xmlns:p14="http://schemas.microsoft.com/office/powerpoint/2010/main" val="816393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749BF1-6FC9-496B-944E-36EBB55415D4}" type="datetimeFigureOut">
              <a:rPr lang="en-GB" smtClean="0"/>
              <a:t>01/06/2020</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33E166-C163-456D-B43F-00B91CD549BD}" type="slidenum">
              <a:rPr lang="en-GB" smtClean="0"/>
              <a:t>‹#›</a:t>
            </a:fld>
            <a:endParaRPr lang="en-GB"/>
          </a:p>
        </p:txBody>
      </p:sp>
    </p:spTree>
    <p:extLst>
      <p:ext uri="{BB962C8B-B14F-4D97-AF65-F5344CB8AC3E}">
        <p14:creationId xmlns:p14="http://schemas.microsoft.com/office/powerpoint/2010/main" val="21073354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3" r:id="rId14"/>
    <p:sldLayoutId id="2147483664" r:id="rId15"/>
    <p:sldLayoutId id="2147483666"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hyperlink" Target="https://resources.mygov.scot/alpha/designing-services/"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resources.mygov.scot/alpha/designing-services/"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esources.mygov.scot/alpha/designing-services/"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ww.amazon.co.uk/Invisible-Women-Exposing-World-Designed/dp/1784741728"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govservicedesign.net/2016/sessions/index.php?session=27"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resources.mygov.scot/alpha/designing-services/"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mailto:Alexandra.clarke2@nhs.net"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mailto:design@gov.scot" TargetMode="External"/><Relationship Id="rId4" Type="http://schemas.openxmlformats.org/officeDocument/2006/relationships/hyperlink" Target="mailto:alex.clarke@gov.sco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461335E-CDFE-7643-893C-562940A519B6}"/>
              </a:ext>
            </a:extLst>
          </p:cNvPr>
          <p:cNvSpPr>
            <a:spLocks noGrp="1"/>
          </p:cNvSpPr>
          <p:nvPr>
            <p:ph type="body" sz="quarter" idx="10"/>
          </p:nvPr>
        </p:nvSpPr>
        <p:spPr>
          <a:xfrm>
            <a:off x="4951010" y="4456114"/>
            <a:ext cx="5008153" cy="530087"/>
          </a:xfrm>
          <a:solidFill>
            <a:srgbClr val="0165BD"/>
          </a:solidFill>
        </p:spPr>
        <p:txBody>
          <a:bodyPr/>
          <a:lstStyle/>
          <a:p>
            <a:r>
              <a:rPr lang="en-US" dirty="0"/>
              <a:t>Office of the Chief Designer</a:t>
            </a:r>
          </a:p>
        </p:txBody>
      </p:sp>
    </p:spTree>
    <p:extLst>
      <p:ext uri="{BB962C8B-B14F-4D97-AF65-F5344CB8AC3E}">
        <p14:creationId xmlns:p14="http://schemas.microsoft.com/office/powerpoint/2010/main" val="12491182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7300" y="6316599"/>
            <a:ext cx="6096000" cy="299184"/>
          </a:xfrm>
          <a:prstGeom prst="rect">
            <a:avLst/>
          </a:prstGeom>
        </p:spPr>
        <p:txBody>
          <a:bodyPr>
            <a:spAutoFit/>
          </a:bodyPr>
          <a:lstStyle/>
          <a:p>
            <a:pPr>
              <a:lnSpc>
                <a:spcPct val="120000"/>
              </a:lnSpc>
            </a:pPr>
            <a:r>
              <a:rPr lang="en-GB" sz="1200" dirty="0">
                <a:hlinkClick r:id="rId3"/>
              </a:rPr>
              <a:t>https://resources.mygov.scot/alpha/designing-services/</a:t>
            </a:r>
            <a:endParaRPr lang="en-GB" sz="1200" dirty="0"/>
          </a:p>
        </p:txBody>
      </p:sp>
      <p:sp>
        <p:nvSpPr>
          <p:cNvPr id="4" name="Content Placeholder 2"/>
          <p:cNvSpPr txBox="1">
            <a:spLocks/>
          </p:cNvSpPr>
          <p:nvPr/>
        </p:nvSpPr>
        <p:spPr>
          <a:xfrm>
            <a:off x="422401" y="1385104"/>
            <a:ext cx="9229599" cy="684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dirty="0">
                <a:solidFill>
                  <a:schemeClr val="accent1">
                    <a:lumMod val="50000"/>
                  </a:schemeClr>
                </a:solidFill>
              </a:rPr>
              <a:t>The Scottish Approach to Service Design describes design as </a:t>
            </a:r>
            <a:r>
              <a:rPr lang="en-US" sz="4400" b="1" dirty="0">
                <a:solidFill>
                  <a:schemeClr val="accent1">
                    <a:lumMod val="50000"/>
                  </a:schemeClr>
                </a:solidFill>
              </a:rPr>
              <a:t>a way of exploring the problem space openly, collaboratively and with users, before a solution or service is decided.</a:t>
            </a:r>
          </a:p>
        </p:txBody>
      </p:sp>
    </p:spTree>
    <p:extLst>
      <p:ext uri="{BB962C8B-B14F-4D97-AF65-F5344CB8AC3E}">
        <p14:creationId xmlns:p14="http://schemas.microsoft.com/office/powerpoint/2010/main" val="1411179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7300" y="6316599"/>
            <a:ext cx="6096000" cy="299184"/>
          </a:xfrm>
          <a:prstGeom prst="rect">
            <a:avLst/>
          </a:prstGeom>
        </p:spPr>
        <p:txBody>
          <a:bodyPr>
            <a:spAutoFit/>
          </a:bodyPr>
          <a:lstStyle/>
          <a:p>
            <a:pPr>
              <a:lnSpc>
                <a:spcPct val="120000"/>
              </a:lnSpc>
            </a:pPr>
            <a:r>
              <a:rPr lang="en-GB" sz="1200" dirty="0">
                <a:hlinkClick r:id="rId3"/>
              </a:rPr>
              <a:t>https://resources.mygov.scot/alpha/designing-services/</a:t>
            </a:r>
            <a:endParaRPr lang="en-GB" sz="1200" dirty="0"/>
          </a:p>
        </p:txBody>
      </p:sp>
      <p:sp>
        <p:nvSpPr>
          <p:cNvPr id="4" name="Content Placeholder 2"/>
          <p:cNvSpPr txBox="1">
            <a:spLocks/>
          </p:cNvSpPr>
          <p:nvPr/>
        </p:nvSpPr>
        <p:spPr>
          <a:xfrm>
            <a:off x="422401" y="1385104"/>
            <a:ext cx="9229599" cy="684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dirty="0">
                <a:solidFill>
                  <a:schemeClr val="accent1">
                    <a:lumMod val="50000"/>
                  </a:schemeClr>
                </a:solidFill>
              </a:rPr>
              <a:t>Empowering and supporting the people </a:t>
            </a:r>
            <a:br>
              <a:rPr lang="en-US" sz="4400" dirty="0">
                <a:solidFill>
                  <a:schemeClr val="accent1">
                    <a:lumMod val="50000"/>
                  </a:schemeClr>
                </a:solidFill>
              </a:rPr>
            </a:br>
            <a:r>
              <a:rPr lang="en-US" sz="4400" dirty="0">
                <a:solidFill>
                  <a:schemeClr val="accent1">
                    <a:lumMod val="50000"/>
                  </a:schemeClr>
                </a:solidFill>
              </a:rPr>
              <a:t>of Scotland to </a:t>
            </a:r>
            <a:r>
              <a:rPr lang="en-US" sz="4400" b="1" dirty="0">
                <a:solidFill>
                  <a:schemeClr val="accent1">
                    <a:lumMod val="50000"/>
                  </a:schemeClr>
                </a:solidFill>
              </a:rPr>
              <a:t>actively participate in the definition, design and delivery of their public services.</a:t>
            </a:r>
          </a:p>
        </p:txBody>
      </p:sp>
    </p:spTree>
    <p:extLst>
      <p:ext uri="{BB962C8B-B14F-4D97-AF65-F5344CB8AC3E}">
        <p14:creationId xmlns:p14="http://schemas.microsoft.com/office/powerpoint/2010/main" val="6986261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AF1F83-2F3C-B747-83D1-21A5B51D8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519" y="2998098"/>
            <a:ext cx="8524963" cy="5309287"/>
          </a:xfrm>
          <a:prstGeom prst="rect">
            <a:avLst/>
          </a:prstGeom>
        </p:spPr>
      </p:pic>
      <p:sp>
        <p:nvSpPr>
          <p:cNvPr id="5" name="Content Placeholder 16">
            <a:extLst>
              <a:ext uri="{FF2B5EF4-FFF2-40B4-BE49-F238E27FC236}">
                <a16:creationId xmlns:a16="http://schemas.microsoft.com/office/drawing/2014/main" id="{E9433FFE-FA5D-434D-85F0-73CB040A9D58}"/>
              </a:ext>
            </a:extLst>
          </p:cNvPr>
          <p:cNvSpPr txBox="1">
            <a:spLocks/>
          </p:cNvSpPr>
          <p:nvPr/>
        </p:nvSpPr>
        <p:spPr>
          <a:xfrm>
            <a:off x="996479" y="2448116"/>
            <a:ext cx="6067300" cy="658549"/>
          </a:xfrm>
        </p:spPr>
        <p:txBody>
          <a:bodyPr>
            <a:spAutoFit/>
          </a:bodyPr>
          <a:lstStyle>
            <a:lvl1pPr marL="0" indent="0" algn="l" defTabSz="914217" rtl="0" eaLnBrk="1" latinLnBrk="0" hangingPunct="1">
              <a:spcBef>
                <a:spcPct val="20000"/>
              </a:spcBef>
              <a:buClr>
                <a:schemeClr val="bg2"/>
              </a:buClr>
              <a:buFont typeface="Arial" panose="020B0604020202020204" pitchFamily="34" charset="0"/>
              <a:buNone/>
              <a:defRPr sz="1100" b="0" i="0" kern="1200">
                <a:solidFill>
                  <a:srgbClr val="8D8D8D"/>
                </a:solidFill>
                <a:latin typeface="Arial" panose="020B0604020202020204" pitchFamily="34" charset="0"/>
                <a:ea typeface="+mn-ea"/>
                <a:cs typeface="Arial" panose="020B0604020202020204" pitchFamily="34" charset="0"/>
              </a:defRPr>
            </a:lvl1pPr>
            <a:lvl2pPr marL="457109" indent="0" algn="l" defTabSz="914217" rtl="0" eaLnBrk="1" latinLnBrk="0" hangingPunct="1">
              <a:spcBef>
                <a:spcPct val="20000"/>
              </a:spcBef>
              <a:buClr>
                <a:schemeClr val="bg2"/>
              </a:buClr>
              <a:buFont typeface="Arial" panose="020B0604020202020204" pitchFamily="34" charset="0"/>
              <a:buNone/>
              <a:defRPr sz="2800" kern="1200">
                <a:solidFill>
                  <a:schemeClr val="tx1"/>
                </a:solidFill>
                <a:latin typeface="+mn-lt"/>
                <a:ea typeface="+mn-ea"/>
                <a:cs typeface="+mn-cs"/>
              </a:defRPr>
            </a:lvl2pPr>
            <a:lvl3pPr marL="1142772" indent="-228554" algn="l" defTabSz="914217" rtl="0" eaLnBrk="1" latinLnBrk="0" hangingPunct="1">
              <a:spcBef>
                <a:spcPct val="20000"/>
              </a:spcBef>
              <a:buClr>
                <a:schemeClr val="bg2"/>
              </a:buClr>
              <a:buFont typeface="Arial" panose="020B0604020202020204" pitchFamily="34" charset="0"/>
              <a:buChar char="•"/>
              <a:defRPr sz="2400" kern="1200">
                <a:solidFill>
                  <a:schemeClr val="tx1"/>
                </a:solidFill>
                <a:latin typeface="+mn-lt"/>
                <a:ea typeface="+mn-ea"/>
                <a:cs typeface="+mn-cs"/>
              </a:defRPr>
            </a:lvl3pPr>
            <a:lvl4pPr marL="1599881" indent="-228554" algn="l" defTabSz="914217" rtl="0" eaLnBrk="1" latinLnBrk="0" hangingPunct="1">
              <a:spcBef>
                <a:spcPct val="20000"/>
              </a:spcBef>
              <a:buClr>
                <a:schemeClr val="bg2"/>
              </a:buClr>
              <a:buFont typeface="Arial" panose="020B0604020202020204" pitchFamily="34" charset="0"/>
              <a:buChar char="–"/>
              <a:defRPr sz="2000" kern="1200">
                <a:solidFill>
                  <a:schemeClr val="tx1"/>
                </a:solidFill>
                <a:latin typeface="+mn-lt"/>
                <a:ea typeface="+mn-ea"/>
                <a:cs typeface="+mn-cs"/>
              </a:defRPr>
            </a:lvl4pPr>
            <a:lvl5pPr marL="2056990" indent="-228554" algn="l" defTabSz="914217" rtl="0" eaLnBrk="1" latinLnBrk="0" hangingPunct="1">
              <a:spcBef>
                <a:spcPct val="20000"/>
              </a:spcBef>
              <a:buClr>
                <a:schemeClr val="bg2"/>
              </a:buClr>
              <a:buFont typeface="Arial" panose="020B0604020202020204" pitchFamily="34" charset="0"/>
              <a:buChar char="»"/>
              <a:defRPr sz="2000" kern="1200">
                <a:solidFill>
                  <a:schemeClr val="tx1"/>
                </a:solidFill>
                <a:latin typeface="+mn-lt"/>
                <a:ea typeface="+mn-ea"/>
                <a:cs typeface="+mn-cs"/>
              </a:defRPr>
            </a:lvl5pPr>
            <a:lvl6pPr marL="2514099" indent="-228554" algn="l" defTabSz="91421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207" indent="-228554" algn="l" defTabSz="91421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16" indent="-228554" algn="l" defTabSz="91421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425" indent="-228554" algn="l" defTabSz="91421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lnSpc>
                <a:spcPct val="90000"/>
              </a:lnSpc>
            </a:pPr>
            <a:r>
              <a:rPr lang="en-US" sz="2400" dirty="0">
                <a:latin typeface="+mn-lt"/>
              </a:rPr>
              <a:t>DESIGNING THE </a:t>
            </a:r>
            <a:r>
              <a:rPr lang="en-US" sz="2400" dirty="0">
                <a:solidFill>
                  <a:srgbClr val="0165BD"/>
                </a:solidFill>
                <a:latin typeface="+mn-lt"/>
              </a:rPr>
              <a:t>RIGHT</a:t>
            </a:r>
            <a:r>
              <a:rPr lang="en-US" sz="2400" dirty="0">
                <a:latin typeface="+mn-lt"/>
              </a:rPr>
              <a:t> THING</a:t>
            </a:r>
          </a:p>
        </p:txBody>
      </p:sp>
      <p:sp>
        <p:nvSpPr>
          <p:cNvPr id="6" name="Content Placeholder 16">
            <a:extLst>
              <a:ext uri="{FF2B5EF4-FFF2-40B4-BE49-F238E27FC236}">
                <a16:creationId xmlns:a16="http://schemas.microsoft.com/office/drawing/2014/main" id="{98B76240-B1E5-294D-A813-0BA075BE41DA}"/>
              </a:ext>
            </a:extLst>
          </p:cNvPr>
          <p:cNvSpPr txBox="1">
            <a:spLocks/>
          </p:cNvSpPr>
          <p:nvPr/>
        </p:nvSpPr>
        <p:spPr>
          <a:xfrm>
            <a:off x="5128222" y="2448117"/>
            <a:ext cx="6067300" cy="658549"/>
          </a:xfrm>
        </p:spPr>
        <p:txBody>
          <a:bodyPr>
            <a:spAutoFit/>
          </a:bodyPr>
          <a:lstStyle>
            <a:lvl1pPr marL="0" indent="0" algn="l" defTabSz="914217" rtl="0" eaLnBrk="1" latinLnBrk="0" hangingPunct="1">
              <a:spcBef>
                <a:spcPct val="20000"/>
              </a:spcBef>
              <a:buClr>
                <a:schemeClr val="bg2"/>
              </a:buClr>
              <a:buFont typeface="Arial" panose="020B0604020202020204" pitchFamily="34" charset="0"/>
              <a:buNone/>
              <a:defRPr sz="1100" b="0" i="0" kern="1200">
                <a:solidFill>
                  <a:srgbClr val="8D8D8D"/>
                </a:solidFill>
                <a:latin typeface="Arial" panose="020B0604020202020204" pitchFamily="34" charset="0"/>
                <a:ea typeface="+mn-ea"/>
                <a:cs typeface="Arial" panose="020B0604020202020204" pitchFamily="34" charset="0"/>
              </a:defRPr>
            </a:lvl1pPr>
            <a:lvl2pPr marL="457109" indent="0" algn="l" defTabSz="914217" rtl="0" eaLnBrk="1" latinLnBrk="0" hangingPunct="1">
              <a:spcBef>
                <a:spcPct val="20000"/>
              </a:spcBef>
              <a:buClr>
                <a:schemeClr val="bg2"/>
              </a:buClr>
              <a:buFont typeface="Arial" panose="020B0604020202020204" pitchFamily="34" charset="0"/>
              <a:buNone/>
              <a:defRPr sz="2800" kern="1200">
                <a:solidFill>
                  <a:schemeClr val="tx1"/>
                </a:solidFill>
                <a:latin typeface="+mn-lt"/>
                <a:ea typeface="+mn-ea"/>
                <a:cs typeface="+mn-cs"/>
              </a:defRPr>
            </a:lvl2pPr>
            <a:lvl3pPr marL="1142772" indent="-228554" algn="l" defTabSz="914217" rtl="0" eaLnBrk="1" latinLnBrk="0" hangingPunct="1">
              <a:spcBef>
                <a:spcPct val="20000"/>
              </a:spcBef>
              <a:buClr>
                <a:schemeClr val="bg2"/>
              </a:buClr>
              <a:buFont typeface="Arial" panose="020B0604020202020204" pitchFamily="34" charset="0"/>
              <a:buChar char="•"/>
              <a:defRPr sz="2400" kern="1200">
                <a:solidFill>
                  <a:schemeClr val="tx1"/>
                </a:solidFill>
                <a:latin typeface="+mn-lt"/>
                <a:ea typeface="+mn-ea"/>
                <a:cs typeface="+mn-cs"/>
              </a:defRPr>
            </a:lvl3pPr>
            <a:lvl4pPr marL="1599881" indent="-228554" algn="l" defTabSz="914217" rtl="0" eaLnBrk="1" latinLnBrk="0" hangingPunct="1">
              <a:spcBef>
                <a:spcPct val="20000"/>
              </a:spcBef>
              <a:buClr>
                <a:schemeClr val="bg2"/>
              </a:buClr>
              <a:buFont typeface="Arial" panose="020B0604020202020204" pitchFamily="34" charset="0"/>
              <a:buChar char="–"/>
              <a:defRPr sz="2000" kern="1200">
                <a:solidFill>
                  <a:schemeClr val="tx1"/>
                </a:solidFill>
                <a:latin typeface="+mn-lt"/>
                <a:ea typeface="+mn-ea"/>
                <a:cs typeface="+mn-cs"/>
              </a:defRPr>
            </a:lvl4pPr>
            <a:lvl5pPr marL="2056990" indent="-228554" algn="l" defTabSz="914217" rtl="0" eaLnBrk="1" latinLnBrk="0" hangingPunct="1">
              <a:spcBef>
                <a:spcPct val="20000"/>
              </a:spcBef>
              <a:buClr>
                <a:schemeClr val="bg2"/>
              </a:buClr>
              <a:buFont typeface="Arial" panose="020B0604020202020204" pitchFamily="34" charset="0"/>
              <a:buChar char="»"/>
              <a:defRPr sz="2000" kern="1200">
                <a:solidFill>
                  <a:schemeClr val="tx1"/>
                </a:solidFill>
                <a:latin typeface="+mn-lt"/>
                <a:ea typeface="+mn-ea"/>
                <a:cs typeface="+mn-cs"/>
              </a:defRPr>
            </a:lvl5pPr>
            <a:lvl6pPr marL="2514099" indent="-228554" algn="l" defTabSz="91421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207" indent="-228554" algn="l" defTabSz="91421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316" indent="-228554" algn="l" defTabSz="91421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425" indent="-228554" algn="l" defTabSz="914217"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lnSpc>
                <a:spcPct val="90000"/>
              </a:lnSpc>
            </a:pPr>
            <a:r>
              <a:rPr lang="en-US" sz="2400" dirty="0">
                <a:latin typeface="+mn-lt"/>
              </a:rPr>
              <a:t>DESIGNING THE </a:t>
            </a:r>
            <a:r>
              <a:rPr lang="en-US" sz="2400" dirty="0">
                <a:solidFill>
                  <a:srgbClr val="0165BD"/>
                </a:solidFill>
                <a:latin typeface="+mn-lt"/>
              </a:rPr>
              <a:t>THING</a:t>
            </a:r>
            <a:r>
              <a:rPr lang="en-US" sz="2400" dirty="0">
                <a:latin typeface="+mn-lt"/>
              </a:rPr>
              <a:t> RIGHT</a:t>
            </a:r>
          </a:p>
        </p:txBody>
      </p:sp>
      <p:sp>
        <p:nvSpPr>
          <p:cNvPr id="7" name="Content Placeholder 2"/>
          <p:cNvSpPr txBox="1">
            <a:spLocks/>
          </p:cNvSpPr>
          <p:nvPr/>
        </p:nvSpPr>
        <p:spPr>
          <a:xfrm>
            <a:off x="422401" y="1385104"/>
            <a:ext cx="9229599" cy="684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dirty="0">
                <a:solidFill>
                  <a:schemeClr val="accent1">
                    <a:lumMod val="50000"/>
                  </a:schemeClr>
                </a:solidFill>
              </a:rPr>
              <a:t>What is the Double Diamond?</a:t>
            </a:r>
          </a:p>
        </p:txBody>
      </p:sp>
    </p:spTree>
    <p:extLst>
      <p:ext uri="{BB962C8B-B14F-4D97-AF65-F5344CB8AC3E}">
        <p14:creationId xmlns:p14="http://schemas.microsoft.com/office/powerpoint/2010/main" val="2685800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AF1F83-2F3C-B747-83D1-21A5B51D8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519" y="2998098"/>
            <a:ext cx="8524963" cy="5309287"/>
          </a:xfrm>
          <a:prstGeom prst="rect">
            <a:avLst/>
          </a:prstGeom>
        </p:spPr>
      </p:pic>
      <p:sp>
        <p:nvSpPr>
          <p:cNvPr id="7" name="Content Placeholder 2"/>
          <p:cNvSpPr txBox="1">
            <a:spLocks/>
          </p:cNvSpPr>
          <p:nvPr/>
        </p:nvSpPr>
        <p:spPr>
          <a:xfrm>
            <a:off x="422401" y="1385104"/>
            <a:ext cx="11392228" cy="684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dirty="0">
                <a:solidFill>
                  <a:schemeClr val="accent1">
                    <a:lumMod val="50000"/>
                  </a:schemeClr>
                </a:solidFill>
              </a:rPr>
              <a:t>We need to accept our solution to someone else’s problem is unlikely to be the right answer.</a:t>
            </a:r>
          </a:p>
        </p:txBody>
      </p:sp>
      <p:sp>
        <p:nvSpPr>
          <p:cNvPr id="9" name="Isosceles Triangle 17">
            <a:extLst>
              <a:ext uri="{FF2B5EF4-FFF2-40B4-BE49-F238E27FC236}">
                <a16:creationId xmlns:a16="http://schemas.microsoft.com/office/drawing/2014/main" id="{4646DB75-32E0-5145-AAA8-1DA1A0AABE9E}"/>
              </a:ext>
            </a:extLst>
          </p:cNvPr>
          <p:cNvSpPr/>
          <p:nvPr/>
        </p:nvSpPr>
        <p:spPr>
          <a:xfrm rot="10800000">
            <a:off x="5927720" y="4080935"/>
            <a:ext cx="336559" cy="672574"/>
          </a:xfrm>
          <a:prstGeom prst="triangle">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rgbClr val="FF0066"/>
              </a:solidFill>
            </a:endParaRPr>
          </a:p>
        </p:txBody>
      </p:sp>
      <p:sp>
        <p:nvSpPr>
          <p:cNvPr id="10" name="Isosceles Triangle 18">
            <a:extLst>
              <a:ext uri="{FF2B5EF4-FFF2-40B4-BE49-F238E27FC236}">
                <a16:creationId xmlns:a16="http://schemas.microsoft.com/office/drawing/2014/main" id="{5AE81C5C-272B-1740-8365-A5A0C45B9D93}"/>
              </a:ext>
            </a:extLst>
          </p:cNvPr>
          <p:cNvSpPr/>
          <p:nvPr/>
        </p:nvSpPr>
        <p:spPr>
          <a:xfrm>
            <a:off x="5927720" y="5449591"/>
            <a:ext cx="336559" cy="672574"/>
          </a:xfrm>
          <a:prstGeom prst="triangle">
            <a:avLst/>
          </a:prstGeom>
          <a:solidFill>
            <a:srgbClr val="FF0066"/>
          </a:solidFill>
          <a:ln>
            <a:solidFill>
              <a:srgbClr val="FF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dirty="0">
              <a:solidFill>
                <a:srgbClr val="FF0066"/>
              </a:solidFill>
            </a:endParaRPr>
          </a:p>
        </p:txBody>
      </p:sp>
    </p:spTree>
    <p:extLst>
      <p:ext uri="{BB962C8B-B14F-4D97-AF65-F5344CB8AC3E}">
        <p14:creationId xmlns:p14="http://schemas.microsoft.com/office/powerpoint/2010/main" val="3815495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7AF1F83-2F3C-B747-83D1-21A5B51D8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3519" y="2998098"/>
            <a:ext cx="8524963" cy="5309287"/>
          </a:xfrm>
          <a:prstGeom prst="rect">
            <a:avLst/>
          </a:prstGeom>
        </p:spPr>
      </p:pic>
      <p:sp>
        <p:nvSpPr>
          <p:cNvPr id="7" name="Content Placeholder 2"/>
          <p:cNvSpPr txBox="1">
            <a:spLocks/>
          </p:cNvSpPr>
          <p:nvPr/>
        </p:nvSpPr>
        <p:spPr>
          <a:xfrm>
            <a:off x="422401" y="1385104"/>
            <a:ext cx="10651999" cy="684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dirty="0">
                <a:solidFill>
                  <a:schemeClr val="accent1">
                    <a:lumMod val="50000"/>
                  </a:schemeClr>
                </a:solidFill>
              </a:rPr>
              <a:t>This is messy! We need to learn to be </a:t>
            </a:r>
            <a:r>
              <a:rPr lang="en-US" sz="4400" b="1" dirty="0">
                <a:solidFill>
                  <a:schemeClr val="accent1">
                    <a:lumMod val="50000"/>
                  </a:schemeClr>
                </a:solidFill>
              </a:rPr>
              <a:t>comfortable with being uncomfortable!</a:t>
            </a:r>
          </a:p>
        </p:txBody>
      </p:sp>
      <p:pic>
        <p:nvPicPr>
          <p:cNvPr id="8" name="Picture 7">
            <a:extLst>
              <a:ext uri="{FF2B5EF4-FFF2-40B4-BE49-F238E27FC236}">
                <a16:creationId xmlns:a16="http://schemas.microsoft.com/office/drawing/2014/main" id="{38F213F9-D579-D448-B013-79F08977962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0940" r="64076" b="23649"/>
          <a:stretch/>
        </p:blipFill>
        <p:spPr>
          <a:xfrm>
            <a:off x="2307771" y="3510658"/>
            <a:ext cx="3478273" cy="3017795"/>
          </a:xfrm>
          <a:prstGeom prst="rect">
            <a:avLst/>
          </a:prstGeom>
        </p:spPr>
      </p:pic>
      <p:pic>
        <p:nvPicPr>
          <p:cNvPr id="11" name="Picture 10">
            <a:extLst>
              <a:ext uri="{FF2B5EF4-FFF2-40B4-BE49-F238E27FC236}">
                <a16:creationId xmlns:a16="http://schemas.microsoft.com/office/drawing/2014/main" id="{38F213F9-D579-D448-B013-79F08977962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20940" r="64076" b="23649"/>
          <a:stretch/>
        </p:blipFill>
        <p:spPr>
          <a:xfrm flipH="1">
            <a:off x="6405956" y="3510658"/>
            <a:ext cx="3478273" cy="3017795"/>
          </a:xfrm>
          <a:prstGeom prst="rect">
            <a:avLst/>
          </a:prstGeom>
        </p:spPr>
      </p:pic>
      <p:sp>
        <p:nvSpPr>
          <p:cNvPr id="12" name="Rectangle 11"/>
          <p:cNvSpPr/>
          <p:nvPr/>
        </p:nvSpPr>
        <p:spPr>
          <a:xfrm>
            <a:off x="3970868" y="6277730"/>
            <a:ext cx="339642" cy="580269"/>
          </a:xfrm>
          <a:prstGeom prst="rect">
            <a:avLst/>
          </a:prstGeom>
          <a:solidFill>
            <a:srgbClr val="01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
        <p:nvSpPr>
          <p:cNvPr id="13" name="Rectangle 12"/>
          <p:cNvSpPr/>
          <p:nvPr/>
        </p:nvSpPr>
        <p:spPr>
          <a:xfrm>
            <a:off x="7826828" y="6239931"/>
            <a:ext cx="411239" cy="618068"/>
          </a:xfrm>
          <a:prstGeom prst="rect">
            <a:avLst/>
          </a:prstGeom>
          <a:solidFill>
            <a:srgbClr val="0165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spTree>
    <p:extLst>
      <p:ext uri="{BB962C8B-B14F-4D97-AF65-F5344CB8AC3E}">
        <p14:creationId xmlns:p14="http://schemas.microsoft.com/office/powerpoint/2010/main" val="205192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t="31953" b="8187"/>
          <a:stretch/>
        </p:blipFill>
        <p:spPr>
          <a:xfrm>
            <a:off x="116113" y="1786478"/>
            <a:ext cx="12339986" cy="4690534"/>
          </a:xfrm>
          <a:prstGeom prst="rect">
            <a:avLst/>
          </a:prstGeom>
        </p:spPr>
      </p:pic>
      <p:sp>
        <p:nvSpPr>
          <p:cNvPr id="3" name="Rectangle 2"/>
          <p:cNvSpPr/>
          <p:nvPr/>
        </p:nvSpPr>
        <p:spPr>
          <a:xfrm>
            <a:off x="116113" y="1286933"/>
            <a:ext cx="5863773" cy="7015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ontent Placeholder 2"/>
          <p:cNvSpPr txBox="1">
            <a:spLocks/>
          </p:cNvSpPr>
          <p:nvPr/>
        </p:nvSpPr>
        <p:spPr>
          <a:xfrm>
            <a:off x="422401" y="1385104"/>
            <a:ext cx="8838979" cy="684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400" b="1" dirty="0" err="1">
                <a:solidFill>
                  <a:schemeClr val="accent1">
                    <a:lumMod val="50000"/>
                  </a:schemeClr>
                </a:solidFill>
              </a:rPr>
              <a:t>SAtSD</a:t>
            </a:r>
            <a:r>
              <a:rPr lang="en-GB" sz="4400" b="1" dirty="0">
                <a:solidFill>
                  <a:schemeClr val="accent1">
                    <a:lumMod val="50000"/>
                  </a:schemeClr>
                </a:solidFill>
              </a:rPr>
              <a:t> Principles:</a:t>
            </a:r>
            <a:endParaRPr lang="en-GB" sz="4400" dirty="0">
              <a:solidFill>
                <a:schemeClr val="accent1">
                  <a:lumMod val="50000"/>
                </a:schemeClr>
              </a:solidFill>
            </a:endParaRPr>
          </a:p>
        </p:txBody>
      </p:sp>
      <p:pic>
        <p:nvPicPr>
          <p:cNvPr id="5" name="Picture 4"/>
          <p:cNvPicPr>
            <a:picLocks noChangeAspect="1"/>
          </p:cNvPicPr>
          <p:nvPr/>
        </p:nvPicPr>
        <p:blipFill rotWithShape="1">
          <a:blip r:embed="rId2"/>
          <a:srcRect l="49146" t="20931" b="8187"/>
          <a:stretch/>
        </p:blipFill>
        <p:spPr>
          <a:xfrm>
            <a:off x="6180667" y="922878"/>
            <a:ext cx="6275432" cy="5554134"/>
          </a:xfrm>
          <a:prstGeom prst="rect">
            <a:avLst/>
          </a:prstGeom>
        </p:spPr>
      </p:pic>
    </p:spTree>
    <p:extLst>
      <p:ext uri="{BB962C8B-B14F-4D97-AF65-F5344CB8AC3E}">
        <p14:creationId xmlns:p14="http://schemas.microsoft.com/office/powerpoint/2010/main" val="920108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7300" y="6316599"/>
            <a:ext cx="6096000" cy="299184"/>
          </a:xfrm>
          <a:prstGeom prst="rect">
            <a:avLst/>
          </a:prstGeom>
        </p:spPr>
        <p:txBody>
          <a:bodyPr>
            <a:spAutoFit/>
          </a:bodyPr>
          <a:lstStyle/>
          <a:p>
            <a:pPr>
              <a:lnSpc>
                <a:spcPct val="120000"/>
              </a:lnSpc>
            </a:pPr>
            <a:r>
              <a:rPr lang="en-GB" sz="1200" dirty="0">
                <a:hlinkClick r:id="rId3"/>
              </a:rPr>
              <a:t>https://resources.mygov.scot/alpha/designing-services/</a:t>
            </a:r>
            <a:endParaRPr lang="en-GB" sz="1200" dirty="0"/>
          </a:p>
        </p:txBody>
      </p:sp>
      <p:sp>
        <p:nvSpPr>
          <p:cNvPr id="4" name="Content Placeholder 2"/>
          <p:cNvSpPr txBox="1">
            <a:spLocks/>
          </p:cNvSpPr>
          <p:nvPr/>
        </p:nvSpPr>
        <p:spPr>
          <a:xfrm>
            <a:off x="422401" y="1385104"/>
            <a:ext cx="9229599" cy="684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dirty="0">
                <a:solidFill>
                  <a:schemeClr val="accent1">
                    <a:lumMod val="50000"/>
                  </a:schemeClr>
                </a:solidFill>
              </a:rPr>
              <a:t>This is not about tech.</a:t>
            </a:r>
          </a:p>
          <a:p>
            <a:pPr marL="0" indent="0">
              <a:buNone/>
            </a:pPr>
            <a:r>
              <a:rPr lang="en-US" sz="4400" dirty="0">
                <a:solidFill>
                  <a:schemeClr val="accent1">
                    <a:lumMod val="50000"/>
                  </a:schemeClr>
                </a:solidFill>
              </a:rPr>
              <a:t>It’s about improving services and rethinking the way we provide them based on the perspective of the user.</a:t>
            </a:r>
          </a:p>
        </p:txBody>
      </p:sp>
    </p:spTree>
    <p:extLst>
      <p:ext uri="{BB962C8B-B14F-4D97-AF65-F5344CB8AC3E}">
        <p14:creationId xmlns:p14="http://schemas.microsoft.com/office/powerpoint/2010/main" val="3117679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p:cNvSpPr txBox="1">
            <a:spLocks/>
          </p:cNvSpPr>
          <p:nvPr/>
        </p:nvSpPr>
        <p:spPr>
          <a:xfrm>
            <a:off x="636426" y="5733391"/>
            <a:ext cx="6188121" cy="1168679"/>
          </a:xfrm>
          <a:prstGeom prst="rect">
            <a:avLst/>
          </a:prstGeom>
        </p:spPr>
        <p:txBody>
          <a:bodyPr lIns="76529" tIns="38264" rIns="76529" bIns="38264"/>
          <a:lstStyle>
            <a:lvl1pPr marL="7937" indent="0" algn="l" defTabSz="914217" rtl="0" eaLnBrk="1" latinLnBrk="0" hangingPunct="1">
              <a:spcBef>
                <a:spcPct val="0"/>
              </a:spcBef>
              <a:buNone/>
              <a:tabLst/>
              <a:defRPr sz="2800" kern="1200" baseline="0">
                <a:solidFill>
                  <a:schemeClr val="tx1"/>
                </a:solidFill>
                <a:latin typeface="+mj-lt"/>
                <a:ea typeface="+mj-ea"/>
                <a:cs typeface="+mj-cs"/>
              </a:defRPr>
            </a:lvl1pPr>
          </a:lstStyle>
          <a:p>
            <a:r>
              <a:rPr lang="en-GB" sz="1467" dirty="0">
                <a:latin typeface="Arial" panose="020B0604020202020204" pitchFamily="34" charset="0"/>
                <a:ea typeface="Corbel" charset="0"/>
                <a:cs typeface="Corbel" charset="0"/>
                <a:hlinkClick r:id="rId3"/>
              </a:rPr>
              <a:t>Invisible Women by Caroline </a:t>
            </a:r>
            <a:r>
              <a:rPr lang="en-GB" sz="1467" dirty="0" err="1">
                <a:latin typeface="Arial" panose="020B0604020202020204" pitchFamily="34" charset="0"/>
                <a:ea typeface="Corbel" charset="0"/>
                <a:cs typeface="Corbel" charset="0"/>
                <a:hlinkClick r:id="rId3"/>
              </a:rPr>
              <a:t>Criado</a:t>
            </a:r>
            <a:r>
              <a:rPr lang="en-GB" sz="1467" dirty="0">
                <a:latin typeface="Arial" panose="020B0604020202020204" pitchFamily="34" charset="0"/>
                <a:ea typeface="Corbel" charset="0"/>
                <a:cs typeface="Corbel" charset="0"/>
                <a:hlinkClick r:id="rId3"/>
              </a:rPr>
              <a:t> Perez</a:t>
            </a:r>
            <a:endParaRPr lang="en-GB" sz="1467" dirty="0">
              <a:latin typeface="Arial" panose="020B0604020202020204" pitchFamily="34" charset="0"/>
              <a:ea typeface="Corbel" charset="0"/>
              <a:cs typeface="Corbel" charset="0"/>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9337" y="375007"/>
            <a:ext cx="4143081" cy="5358384"/>
          </a:xfrm>
          <a:prstGeom prst="rect">
            <a:avLst/>
          </a:prstGeom>
          <a:effectLst>
            <a:outerShdw blurRad="50800" dist="38100" dir="2700000" algn="tl" rotWithShape="0">
              <a:prstClr val="black">
                <a:alpha val="40000"/>
              </a:prstClr>
            </a:outerShdw>
          </a:effectLst>
        </p:spPr>
      </p:pic>
      <p:sp>
        <p:nvSpPr>
          <p:cNvPr id="7" name="Content Placeholder 2"/>
          <p:cNvSpPr txBox="1">
            <a:spLocks/>
          </p:cNvSpPr>
          <p:nvPr/>
        </p:nvSpPr>
        <p:spPr>
          <a:xfrm>
            <a:off x="422401" y="1385104"/>
            <a:ext cx="5673599" cy="684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dirty="0">
                <a:solidFill>
                  <a:schemeClr val="accent1">
                    <a:lumMod val="50000"/>
                  </a:schemeClr>
                </a:solidFill>
              </a:rPr>
              <a:t>How might we reach and involve those who are </a:t>
            </a:r>
            <a:r>
              <a:rPr lang="en-US" sz="4400" b="1" dirty="0">
                <a:solidFill>
                  <a:schemeClr val="accent1">
                    <a:lumMod val="50000"/>
                  </a:schemeClr>
                </a:solidFill>
              </a:rPr>
              <a:t>seldom heard, </a:t>
            </a:r>
            <a:r>
              <a:rPr lang="en-US" sz="4400" dirty="0">
                <a:solidFill>
                  <a:schemeClr val="accent1">
                    <a:lumMod val="50000"/>
                  </a:schemeClr>
                </a:solidFill>
              </a:rPr>
              <a:t>so we work with them to design solutions?</a:t>
            </a:r>
          </a:p>
        </p:txBody>
      </p:sp>
    </p:spTree>
    <p:extLst>
      <p:ext uri="{BB962C8B-B14F-4D97-AF65-F5344CB8AC3E}">
        <p14:creationId xmlns:p14="http://schemas.microsoft.com/office/powerpoint/2010/main" val="3813629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0959" t="31172" r="40715"/>
          <a:stretch/>
        </p:blipFill>
        <p:spPr>
          <a:xfrm>
            <a:off x="6330353" y="635117"/>
            <a:ext cx="5421381" cy="4825883"/>
          </a:xfrm>
          <a:prstGeom prst="rect">
            <a:avLst/>
          </a:prstGeom>
        </p:spPr>
      </p:pic>
      <p:sp>
        <p:nvSpPr>
          <p:cNvPr id="4" name="Title 1"/>
          <p:cNvSpPr txBox="1">
            <a:spLocks/>
          </p:cNvSpPr>
          <p:nvPr/>
        </p:nvSpPr>
        <p:spPr>
          <a:xfrm>
            <a:off x="257263" y="5534171"/>
            <a:ext cx="3815087" cy="628983"/>
          </a:xfrm>
          <a:prstGeom prst="rect">
            <a:avLst/>
          </a:prstGeom>
          <a:solidFill>
            <a:schemeClr val="bg1"/>
          </a:solidFill>
        </p:spPr>
        <p:txBody>
          <a:bodyPr lIns="76529" tIns="38264" rIns="76529" bIns="38264"/>
          <a:lstStyle>
            <a:lvl1pPr marL="7937" indent="0" algn="l" defTabSz="914217" rtl="0" eaLnBrk="1" latinLnBrk="0" hangingPunct="1">
              <a:spcBef>
                <a:spcPct val="0"/>
              </a:spcBef>
              <a:buNone/>
              <a:tabLst/>
              <a:defRPr sz="2800" kern="1200" baseline="0">
                <a:solidFill>
                  <a:schemeClr val="tx1"/>
                </a:solidFill>
                <a:latin typeface="+mj-lt"/>
                <a:ea typeface="+mj-ea"/>
                <a:cs typeface="+mj-cs"/>
              </a:defRPr>
            </a:lvl1pPr>
          </a:lstStyle>
          <a:p>
            <a:r>
              <a:rPr lang="en-GB" sz="1467" dirty="0">
                <a:solidFill>
                  <a:srgbClr val="0165BD"/>
                </a:solidFill>
                <a:latin typeface="Arial" panose="020B0604020202020204" pitchFamily="34" charset="0"/>
                <a:ea typeface="Corbel" charset="0"/>
                <a:cs typeface="Corbel" charset="0"/>
              </a:rPr>
              <a:t>Designing for public Services, by IDEO, Design for Europe and Nesta pg 65</a:t>
            </a:r>
          </a:p>
        </p:txBody>
      </p:sp>
      <p:sp>
        <p:nvSpPr>
          <p:cNvPr id="5" name="Content Placeholder 2"/>
          <p:cNvSpPr txBox="1">
            <a:spLocks/>
          </p:cNvSpPr>
          <p:nvPr/>
        </p:nvSpPr>
        <p:spPr>
          <a:xfrm>
            <a:off x="422401" y="1385104"/>
            <a:ext cx="4666066" cy="684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dirty="0">
                <a:solidFill>
                  <a:schemeClr val="accent1">
                    <a:lumMod val="50000"/>
                  </a:schemeClr>
                </a:solidFill>
              </a:rPr>
              <a:t>How might we use </a:t>
            </a:r>
            <a:r>
              <a:rPr lang="en-US" sz="4400" b="1" dirty="0">
                <a:solidFill>
                  <a:schemeClr val="accent1">
                    <a:lumMod val="50000"/>
                  </a:schemeClr>
                </a:solidFill>
              </a:rPr>
              <a:t>prototyping ideas </a:t>
            </a:r>
            <a:r>
              <a:rPr lang="en-US" sz="4400" dirty="0">
                <a:solidFill>
                  <a:schemeClr val="accent1">
                    <a:lumMod val="50000"/>
                  </a:schemeClr>
                </a:solidFill>
              </a:rPr>
              <a:t>to ensure that the service works for people receiving and delivering it?</a:t>
            </a:r>
          </a:p>
        </p:txBody>
      </p:sp>
    </p:spTree>
    <p:extLst>
      <p:ext uri="{BB962C8B-B14F-4D97-AF65-F5344CB8AC3E}">
        <p14:creationId xmlns:p14="http://schemas.microsoft.com/office/powerpoint/2010/main" val="690637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A85C481B-0BA0-794D-9349-CA9F2B4E74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4385" y="2419042"/>
            <a:ext cx="6409592" cy="3605396"/>
          </a:xfrm>
          <a:prstGeom prst="rect">
            <a:avLst/>
          </a:prstGeom>
        </p:spPr>
      </p:pic>
      <p:sp>
        <p:nvSpPr>
          <p:cNvPr id="15" name="Shape 196"/>
          <p:cNvSpPr/>
          <p:nvPr/>
        </p:nvSpPr>
        <p:spPr>
          <a:xfrm>
            <a:off x="9252083" y="5733423"/>
            <a:ext cx="3148291" cy="290983"/>
          </a:xfrm>
          <a:prstGeom prst="rect">
            <a:avLst/>
          </a:prstGeom>
          <a:ln w="12700">
            <a:miter lim="400000"/>
          </a:ln>
          <a:extLst>
            <a:ext uri="{C572A759-6A51-4108-AA02-DFA0A04FC94B}">
              <ma14:wrappingTextBoxFlag xmlns:ma14="http://schemas.microsoft.com/office/mac/drawingml/2011/main" xmlns="" val="1"/>
            </a:ext>
          </a:extLst>
        </p:spPr>
        <p:txBody>
          <a:bodyPr wrap="square" lIns="42516" tIns="42516" rIns="42516" bIns="42516" anchor="ctr">
            <a:spAutoFit/>
          </a:bodyPr>
          <a:lstStyle/>
          <a:p>
            <a:pPr>
              <a:buSzPct val="75000"/>
              <a:defRPr sz="2400">
                <a:solidFill>
                  <a:srgbClr val="404040"/>
                </a:solidFill>
                <a:latin typeface="Helvetica Neue Light"/>
                <a:ea typeface="Helvetica Neue Light"/>
                <a:cs typeface="Helvetica Neue Light"/>
                <a:sym typeface="Helvetica Neue Light"/>
              </a:defRPr>
            </a:pPr>
            <a:r>
              <a:rPr lang="en-US" sz="1333" dirty="0">
                <a:latin typeface="Arial" charset="0"/>
                <a:ea typeface="Arial" charset="0"/>
                <a:cs typeface="Arial" charset="0"/>
              </a:rPr>
              <a:t>Illustration by i</a:t>
            </a:r>
            <a:r>
              <a:rPr lang="en-GB" sz="1333" dirty="0">
                <a:latin typeface="Arial" charset="0"/>
                <a:ea typeface="Arial" charset="0"/>
                <a:cs typeface="Arial" charset="0"/>
              </a:rPr>
              <a:t>llustrationetc.co.uk</a:t>
            </a:r>
            <a:endParaRPr sz="1333" dirty="0">
              <a:latin typeface="Arial" charset="0"/>
              <a:ea typeface="Arial" charset="0"/>
              <a:cs typeface="Arial" charset="0"/>
            </a:endParaRPr>
          </a:p>
        </p:txBody>
      </p:sp>
      <p:sp>
        <p:nvSpPr>
          <p:cNvPr id="16" name="Title 1"/>
          <p:cNvSpPr txBox="1">
            <a:spLocks/>
          </p:cNvSpPr>
          <p:nvPr/>
        </p:nvSpPr>
        <p:spPr>
          <a:xfrm>
            <a:off x="636426" y="5733391"/>
            <a:ext cx="6188121" cy="1168679"/>
          </a:xfrm>
          <a:prstGeom prst="rect">
            <a:avLst/>
          </a:prstGeom>
        </p:spPr>
        <p:txBody>
          <a:bodyPr lIns="76529" tIns="38264" rIns="76529" bIns="38264"/>
          <a:lstStyle>
            <a:lvl1pPr marL="7937" indent="0" algn="l" defTabSz="914217" rtl="0" eaLnBrk="1" latinLnBrk="0" hangingPunct="1">
              <a:spcBef>
                <a:spcPct val="0"/>
              </a:spcBef>
              <a:buNone/>
              <a:tabLst/>
              <a:defRPr sz="2800" kern="1200" baseline="0">
                <a:solidFill>
                  <a:schemeClr val="tx1"/>
                </a:solidFill>
                <a:latin typeface="+mj-lt"/>
                <a:ea typeface="+mj-ea"/>
                <a:cs typeface="+mj-cs"/>
              </a:defRPr>
            </a:lvl1pPr>
          </a:lstStyle>
          <a:p>
            <a:r>
              <a:rPr lang="en-GB" sz="1467" dirty="0">
                <a:latin typeface="Arial" panose="020B0604020202020204" pitchFamily="34" charset="0"/>
                <a:ea typeface="Corbel" charset="0"/>
                <a:cs typeface="Corbel" charset="0"/>
                <a:hlinkClick r:id="rId4"/>
              </a:rPr>
              <a:t>Shared at Service Design in Government 2016</a:t>
            </a:r>
            <a:endParaRPr lang="en-GB" sz="1467" dirty="0">
              <a:latin typeface="Arial" panose="020B0604020202020204" pitchFamily="34" charset="0"/>
              <a:ea typeface="Corbel" charset="0"/>
              <a:cs typeface="Corbel" charset="0"/>
            </a:endParaRPr>
          </a:p>
        </p:txBody>
      </p:sp>
      <p:sp>
        <p:nvSpPr>
          <p:cNvPr id="7" name="Content Placeholder 2"/>
          <p:cNvSpPr txBox="1">
            <a:spLocks/>
          </p:cNvSpPr>
          <p:nvPr/>
        </p:nvSpPr>
        <p:spPr>
          <a:xfrm>
            <a:off x="422401" y="1385104"/>
            <a:ext cx="5563532" cy="684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dirty="0">
                <a:solidFill>
                  <a:schemeClr val="accent1">
                    <a:lumMod val="50000"/>
                  </a:schemeClr>
                </a:solidFill>
              </a:rPr>
              <a:t>How might we ensure we get </a:t>
            </a:r>
            <a:r>
              <a:rPr lang="en-US" sz="4400" b="1" dirty="0">
                <a:solidFill>
                  <a:schemeClr val="accent1">
                    <a:lumMod val="50000"/>
                  </a:schemeClr>
                </a:solidFill>
              </a:rPr>
              <a:t>all the right people in the room </a:t>
            </a:r>
            <a:r>
              <a:rPr lang="en-US" sz="4400" dirty="0">
                <a:solidFill>
                  <a:schemeClr val="accent1">
                    <a:lumMod val="50000"/>
                  </a:schemeClr>
                </a:solidFill>
              </a:rPr>
              <a:t>from (as close to) the start as possible?</a:t>
            </a:r>
          </a:p>
        </p:txBody>
      </p:sp>
    </p:spTree>
    <p:extLst>
      <p:ext uri="{BB962C8B-B14F-4D97-AF65-F5344CB8AC3E}">
        <p14:creationId xmlns:p14="http://schemas.microsoft.com/office/powerpoint/2010/main" val="1306558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47650" y="-152400"/>
            <a:ext cx="12744450" cy="72580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6" name="Title 5"/>
          <p:cNvSpPr>
            <a:spLocks noGrp="1"/>
          </p:cNvSpPr>
          <p:nvPr>
            <p:ph type="title"/>
          </p:nvPr>
        </p:nvSpPr>
        <p:spPr/>
        <p:txBody>
          <a:bodyPr/>
          <a:lstStyle/>
          <a:p>
            <a:r>
              <a:rPr lang="en-GB" dirty="0">
                <a:solidFill>
                  <a:schemeClr val="bg1"/>
                </a:solidFill>
                <a:latin typeface="+mn-lt"/>
              </a:rPr>
              <a:t>But, ‘design’… </a:t>
            </a:r>
            <a:r>
              <a:rPr lang="en-GB" b="1" dirty="0">
                <a:solidFill>
                  <a:schemeClr val="bg1"/>
                </a:solidFill>
                <a:latin typeface="+mn-lt"/>
              </a:rPr>
              <a:t>isn’t that just making things look nice?</a:t>
            </a:r>
            <a:endParaRPr lang="en-GB" dirty="0">
              <a:solidFill>
                <a:schemeClr val="bg1"/>
              </a:solidFill>
              <a:latin typeface="+mn-lt"/>
            </a:endParaRPr>
          </a:p>
        </p:txBody>
      </p:sp>
    </p:spTree>
    <p:extLst>
      <p:ext uri="{BB962C8B-B14F-4D97-AF65-F5344CB8AC3E}">
        <p14:creationId xmlns:p14="http://schemas.microsoft.com/office/powerpoint/2010/main" val="307492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47650" y="-152400"/>
            <a:ext cx="12744450" cy="72580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6" name="Title 5"/>
          <p:cNvSpPr>
            <a:spLocks noGrp="1"/>
          </p:cNvSpPr>
          <p:nvPr>
            <p:ph type="title"/>
          </p:nvPr>
        </p:nvSpPr>
        <p:spPr>
          <a:xfrm>
            <a:off x="831850" y="1709738"/>
            <a:ext cx="10155464" cy="2852737"/>
          </a:xfrm>
        </p:spPr>
        <p:txBody>
          <a:bodyPr/>
          <a:lstStyle/>
          <a:p>
            <a:r>
              <a:rPr lang="en-GB" dirty="0">
                <a:solidFill>
                  <a:schemeClr val="bg1"/>
                </a:solidFill>
                <a:latin typeface="+mn-lt"/>
              </a:rPr>
              <a:t>We believe that </a:t>
            </a:r>
            <a:r>
              <a:rPr lang="en-GB" b="1" dirty="0">
                <a:solidFill>
                  <a:schemeClr val="bg1"/>
                </a:solidFill>
                <a:latin typeface="+mn-lt"/>
              </a:rPr>
              <a:t>service design is everyone’s business.</a:t>
            </a:r>
          </a:p>
        </p:txBody>
      </p:sp>
    </p:spTree>
    <p:extLst>
      <p:ext uri="{BB962C8B-B14F-4D97-AF65-F5344CB8AC3E}">
        <p14:creationId xmlns:p14="http://schemas.microsoft.com/office/powerpoint/2010/main" val="37050149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7300" y="6316599"/>
            <a:ext cx="6096000" cy="299184"/>
          </a:xfrm>
          <a:prstGeom prst="rect">
            <a:avLst/>
          </a:prstGeom>
        </p:spPr>
        <p:txBody>
          <a:bodyPr>
            <a:spAutoFit/>
          </a:bodyPr>
          <a:lstStyle/>
          <a:p>
            <a:pPr>
              <a:lnSpc>
                <a:spcPct val="120000"/>
              </a:lnSpc>
            </a:pPr>
            <a:r>
              <a:rPr lang="en-GB" sz="1200" dirty="0">
                <a:hlinkClick r:id="rId3"/>
              </a:rPr>
              <a:t>https://resources.mygov.scot/alpha/designing-services/</a:t>
            </a:r>
            <a:endParaRPr lang="en-GB" sz="1200" dirty="0"/>
          </a:p>
        </p:txBody>
      </p:sp>
      <p:sp>
        <p:nvSpPr>
          <p:cNvPr id="4" name="Content Placeholder 2"/>
          <p:cNvSpPr txBox="1">
            <a:spLocks/>
          </p:cNvSpPr>
          <p:nvPr/>
        </p:nvSpPr>
        <p:spPr>
          <a:xfrm>
            <a:off x="422401" y="1385104"/>
            <a:ext cx="9229599" cy="684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dirty="0">
                <a:solidFill>
                  <a:schemeClr val="accent1">
                    <a:lumMod val="50000"/>
                  </a:schemeClr>
                </a:solidFill>
              </a:rPr>
              <a:t>Discuss with the person next to you:</a:t>
            </a:r>
          </a:p>
        </p:txBody>
      </p:sp>
      <p:sp>
        <p:nvSpPr>
          <p:cNvPr id="2" name="Rectangle 1"/>
          <p:cNvSpPr/>
          <p:nvPr/>
        </p:nvSpPr>
        <p:spPr>
          <a:xfrm>
            <a:off x="422401" y="2456934"/>
            <a:ext cx="3093469" cy="3323987"/>
          </a:xfrm>
          <a:prstGeom prst="rect">
            <a:avLst/>
          </a:prstGeom>
        </p:spPr>
        <p:txBody>
          <a:bodyPr wrap="square">
            <a:spAutoFit/>
          </a:bodyPr>
          <a:lstStyle/>
          <a:p>
            <a:r>
              <a:rPr lang="en-US" sz="3000" dirty="0">
                <a:solidFill>
                  <a:schemeClr val="accent1">
                    <a:lumMod val="50000"/>
                  </a:schemeClr>
                </a:solidFill>
              </a:rPr>
              <a:t>How might we reach and involve those who are </a:t>
            </a:r>
            <a:r>
              <a:rPr lang="en-US" sz="3000" b="1" dirty="0">
                <a:solidFill>
                  <a:schemeClr val="accent1">
                    <a:lumMod val="50000"/>
                  </a:schemeClr>
                </a:solidFill>
              </a:rPr>
              <a:t>seldom heard, </a:t>
            </a:r>
            <a:r>
              <a:rPr lang="en-US" sz="3000" dirty="0">
                <a:solidFill>
                  <a:schemeClr val="accent1">
                    <a:lumMod val="50000"/>
                  </a:schemeClr>
                </a:solidFill>
              </a:rPr>
              <a:t>so we work with them to design solutions?</a:t>
            </a:r>
          </a:p>
        </p:txBody>
      </p:sp>
      <p:sp>
        <p:nvSpPr>
          <p:cNvPr id="5" name="Rectangle 4"/>
          <p:cNvSpPr/>
          <p:nvPr/>
        </p:nvSpPr>
        <p:spPr>
          <a:xfrm>
            <a:off x="4598583" y="2456934"/>
            <a:ext cx="3093469" cy="2862322"/>
          </a:xfrm>
          <a:prstGeom prst="rect">
            <a:avLst/>
          </a:prstGeom>
        </p:spPr>
        <p:txBody>
          <a:bodyPr wrap="square">
            <a:spAutoFit/>
          </a:bodyPr>
          <a:lstStyle/>
          <a:p>
            <a:r>
              <a:rPr lang="en-US" sz="3000" dirty="0">
                <a:solidFill>
                  <a:schemeClr val="accent1">
                    <a:lumMod val="50000"/>
                  </a:schemeClr>
                </a:solidFill>
              </a:rPr>
              <a:t>How might we use </a:t>
            </a:r>
            <a:r>
              <a:rPr lang="en-US" sz="3000" b="1" dirty="0">
                <a:solidFill>
                  <a:schemeClr val="accent1">
                    <a:lumMod val="50000"/>
                  </a:schemeClr>
                </a:solidFill>
              </a:rPr>
              <a:t>prototyping ideas </a:t>
            </a:r>
            <a:r>
              <a:rPr lang="en-US" sz="3000" dirty="0">
                <a:solidFill>
                  <a:schemeClr val="accent1">
                    <a:lumMod val="50000"/>
                  </a:schemeClr>
                </a:solidFill>
              </a:rPr>
              <a:t>to ensure that the service works for people receiving and delivering it?</a:t>
            </a:r>
          </a:p>
        </p:txBody>
      </p:sp>
      <p:sp>
        <p:nvSpPr>
          <p:cNvPr id="6" name="Rectangle 5"/>
          <p:cNvSpPr/>
          <p:nvPr/>
        </p:nvSpPr>
        <p:spPr>
          <a:xfrm>
            <a:off x="8774766" y="2456934"/>
            <a:ext cx="3093469" cy="2862322"/>
          </a:xfrm>
          <a:prstGeom prst="rect">
            <a:avLst/>
          </a:prstGeom>
        </p:spPr>
        <p:txBody>
          <a:bodyPr wrap="square">
            <a:spAutoFit/>
          </a:bodyPr>
          <a:lstStyle/>
          <a:p>
            <a:r>
              <a:rPr lang="en-US" sz="3000" dirty="0">
                <a:solidFill>
                  <a:schemeClr val="accent1">
                    <a:lumMod val="50000"/>
                  </a:schemeClr>
                </a:solidFill>
              </a:rPr>
              <a:t>How might we ensure we get </a:t>
            </a:r>
            <a:r>
              <a:rPr lang="en-US" sz="3000" b="1" dirty="0">
                <a:solidFill>
                  <a:schemeClr val="accent1">
                    <a:lumMod val="50000"/>
                  </a:schemeClr>
                </a:solidFill>
              </a:rPr>
              <a:t>all the right people in the room </a:t>
            </a:r>
            <a:r>
              <a:rPr lang="en-US" sz="3000" dirty="0">
                <a:solidFill>
                  <a:schemeClr val="accent1">
                    <a:lumMod val="50000"/>
                  </a:schemeClr>
                </a:solidFill>
              </a:rPr>
              <a:t>from (as close to) the start as possible?</a:t>
            </a:r>
          </a:p>
        </p:txBody>
      </p:sp>
    </p:spTree>
    <p:extLst>
      <p:ext uri="{BB962C8B-B14F-4D97-AF65-F5344CB8AC3E}">
        <p14:creationId xmlns:p14="http://schemas.microsoft.com/office/powerpoint/2010/main" val="191054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22401" y="1385104"/>
            <a:ext cx="5563532" cy="684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400" b="1" dirty="0">
                <a:solidFill>
                  <a:schemeClr val="accent1">
                    <a:lumMod val="50000"/>
                  </a:schemeClr>
                </a:solidFill>
              </a:rPr>
              <a:t>Thank you</a:t>
            </a:r>
          </a:p>
        </p:txBody>
      </p:sp>
      <p:sp>
        <p:nvSpPr>
          <p:cNvPr id="10" name="Rectangle 9"/>
          <p:cNvSpPr/>
          <p:nvPr/>
        </p:nvSpPr>
        <p:spPr>
          <a:xfrm>
            <a:off x="422401" y="2456934"/>
            <a:ext cx="11769599" cy="2862322"/>
          </a:xfrm>
          <a:prstGeom prst="rect">
            <a:avLst/>
          </a:prstGeom>
        </p:spPr>
        <p:txBody>
          <a:bodyPr wrap="square">
            <a:spAutoFit/>
          </a:bodyPr>
          <a:lstStyle/>
          <a:p>
            <a:r>
              <a:rPr lang="en-US" sz="3000" b="1" dirty="0">
                <a:solidFill>
                  <a:schemeClr val="accent1">
                    <a:lumMod val="50000"/>
                  </a:schemeClr>
                </a:solidFill>
              </a:rPr>
              <a:t>Alex Clarke</a:t>
            </a:r>
          </a:p>
          <a:p>
            <a:r>
              <a:rPr lang="en-US" sz="3000" dirty="0">
                <a:solidFill>
                  <a:schemeClr val="accent1">
                    <a:lumMod val="50000"/>
                  </a:schemeClr>
                </a:solidFill>
              </a:rPr>
              <a:t>Senior Service Designer</a:t>
            </a:r>
          </a:p>
          <a:p>
            <a:endParaRPr lang="en-US" sz="3000" dirty="0">
              <a:solidFill>
                <a:schemeClr val="accent1">
                  <a:lumMod val="50000"/>
                </a:schemeClr>
              </a:solidFill>
            </a:endParaRPr>
          </a:p>
          <a:p>
            <a:r>
              <a:rPr lang="en-US" sz="3000" b="1" dirty="0" err="1">
                <a:solidFill>
                  <a:schemeClr val="accent1">
                    <a:lumMod val="50000"/>
                  </a:schemeClr>
                </a:solidFill>
              </a:rPr>
              <a:t>ihub</a:t>
            </a:r>
            <a:r>
              <a:rPr lang="en-US" sz="3000" b="1" dirty="0">
                <a:solidFill>
                  <a:schemeClr val="accent1">
                    <a:lumMod val="50000"/>
                  </a:schemeClr>
                </a:solidFill>
              </a:rPr>
              <a:t>: </a:t>
            </a:r>
            <a:r>
              <a:rPr lang="en-US" sz="3000" dirty="0">
                <a:solidFill>
                  <a:schemeClr val="accent1">
                    <a:lumMod val="50000"/>
                  </a:schemeClr>
                </a:solidFill>
                <a:hlinkClick r:id="rId3"/>
              </a:rPr>
              <a:t>Alexandra.clarke2@nhs.net</a:t>
            </a:r>
            <a:endParaRPr lang="en-US" sz="3000" dirty="0">
              <a:solidFill>
                <a:schemeClr val="accent1">
                  <a:lumMod val="50000"/>
                </a:schemeClr>
              </a:solidFill>
            </a:endParaRPr>
          </a:p>
          <a:p>
            <a:r>
              <a:rPr lang="en-US" sz="3000" b="1" dirty="0">
                <a:solidFill>
                  <a:schemeClr val="accent1">
                    <a:lumMod val="50000"/>
                  </a:schemeClr>
                </a:solidFill>
              </a:rPr>
              <a:t>Office of the Chief Designer: </a:t>
            </a:r>
            <a:r>
              <a:rPr lang="en-US" sz="3000" dirty="0" err="1">
                <a:solidFill>
                  <a:schemeClr val="accent1">
                    <a:lumMod val="50000"/>
                  </a:schemeClr>
                </a:solidFill>
                <a:hlinkClick r:id="rId4"/>
              </a:rPr>
              <a:t>alex.clarke@gov.scot</a:t>
            </a:r>
            <a:r>
              <a:rPr lang="en-US" sz="3000" dirty="0">
                <a:solidFill>
                  <a:schemeClr val="accent1">
                    <a:lumMod val="50000"/>
                  </a:schemeClr>
                </a:solidFill>
              </a:rPr>
              <a:t> </a:t>
            </a:r>
          </a:p>
          <a:p>
            <a:r>
              <a:rPr lang="en-US" sz="3000" dirty="0">
                <a:solidFill>
                  <a:schemeClr val="accent1">
                    <a:lumMod val="50000"/>
                  </a:schemeClr>
                </a:solidFill>
              </a:rPr>
              <a:t>or </a:t>
            </a:r>
            <a:r>
              <a:rPr lang="en-US" sz="3000" dirty="0" err="1">
                <a:solidFill>
                  <a:schemeClr val="accent1">
                    <a:lumMod val="50000"/>
                  </a:schemeClr>
                </a:solidFill>
                <a:hlinkClick r:id="rId5"/>
              </a:rPr>
              <a:t>design@gov.scot</a:t>
            </a:r>
            <a:r>
              <a:rPr lang="en-US" sz="3000" dirty="0">
                <a:solidFill>
                  <a:schemeClr val="accent1">
                    <a:lumMod val="50000"/>
                  </a:schemeClr>
                </a:solidFill>
              </a:rPr>
              <a:t> </a:t>
            </a:r>
          </a:p>
        </p:txBody>
      </p:sp>
    </p:spTree>
    <p:extLst>
      <p:ext uri="{BB962C8B-B14F-4D97-AF65-F5344CB8AC3E}">
        <p14:creationId xmlns:p14="http://schemas.microsoft.com/office/powerpoint/2010/main" val="1375563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3"/>
          <a:srcRect l="32426" t="14300" r="32933" b="18080"/>
          <a:stretch/>
        </p:blipFill>
        <p:spPr>
          <a:xfrm>
            <a:off x="6788694" y="432883"/>
            <a:ext cx="4653280" cy="6055360"/>
          </a:xfrm>
          <a:prstGeom prst="rect">
            <a:avLst/>
          </a:prstGeom>
          <a:effectLst>
            <a:outerShdw blurRad="127000" dist="127000" dir="5400000" algn="t" rotWithShape="0">
              <a:prstClr val="black">
                <a:alpha val="40000"/>
              </a:prstClr>
            </a:outerShdw>
          </a:effec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8574" y="952310"/>
            <a:ext cx="4088924" cy="5016505"/>
          </a:xfrm>
          <a:prstGeom prst="rect">
            <a:avLst/>
          </a:prstGeom>
          <a:effectLst>
            <a:outerShdw blurRad="127000" dist="127000" dir="5400000" algn="t" rotWithShape="0">
              <a:prstClr val="black">
                <a:alpha val="40000"/>
              </a:prstClr>
            </a:outerShdw>
          </a:effectLst>
        </p:spPr>
      </p:pic>
    </p:spTree>
    <p:extLst>
      <p:ext uri="{BB962C8B-B14F-4D97-AF65-F5344CB8AC3E}">
        <p14:creationId xmlns:p14="http://schemas.microsoft.com/office/powerpoint/2010/main" val="122394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47650" y="-152400"/>
            <a:ext cx="12744450" cy="72580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6" name="Title 5"/>
          <p:cNvSpPr>
            <a:spLocks noGrp="1"/>
          </p:cNvSpPr>
          <p:nvPr>
            <p:ph type="title"/>
          </p:nvPr>
        </p:nvSpPr>
        <p:spPr/>
        <p:txBody>
          <a:bodyPr/>
          <a:lstStyle/>
          <a:p>
            <a:r>
              <a:rPr lang="en-GB" dirty="0">
                <a:solidFill>
                  <a:schemeClr val="bg1"/>
                </a:solidFill>
                <a:latin typeface="+mn-lt"/>
              </a:rPr>
              <a:t>So, how does a person experience services in the </a:t>
            </a:r>
            <a:br>
              <a:rPr lang="en-GB" dirty="0">
                <a:solidFill>
                  <a:schemeClr val="bg1"/>
                </a:solidFill>
                <a:latin typeface="+mn-lt"/>
              </a:rPr>
            </a:br>
            <a:r>
              <a:rPr lang="en-GB" dirty="0">
                <a:solidFill>
                  <a:schemeClr val="bg1"/>
                </a:solidFill>
                <a:latin typeface="+mn-lt"/>
              </a:rPr>
              <a:t>public sector?</a:t>
            </a:r>
          </a:p>
        </p:txBody>
      </p:sp>
    </p:spTree>
    <p:extLst>
      <p:ext uri="{BB962C8B-B14F-4D97-AF65-F5344CB8AC3E}">
        <p14:creationId xmlns:p14="http://schemas.microsoft.com/office/powerpoint/2010/main" val="2059427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A9B6AD7-6B6B-3E48-8FFF-D1F2E8616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0059" y="834651"/>
            <a:ext cx="7381941" cy="5075084"/>
          </a:xfrm>
          <a:prstGeom prst="rect">
            <a:avLst/>
          </a:prstGeom>
        </p:spPr>
      </p:pic>
      <p:sp>
        <p:nvSpPr>
          <p:cNvPr id="9" name="Content Placeholder 2"/>
          <p:cNvSpPr txBox="1">
            <a:spLocks/>
          </p:cNvSpPr>
          <p:nvPr/>
        </p:nvSpPr>
        <p:spPr>
          <a:xfrm>
            <a:off x="422402" y="1385104"/>
            <a:ext cx="4236684" cy="684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400" dirty="0">
                <a:solidFill>
                  <a:schemeClr val="accent1">
                    <a:lumMod val="50000"/>
                  </a:schemeClr>
                </a:solidFill>
              </a:rPr>
              <a:t>We expect people to know how to navigate the system, when we’ve created it to work as </a:t>
            </a:r>
            <a:r>
              <a:rPr lang="en-GB" sz="4400" b="1" dirty="0">
                <a:solidFill>
                  <a:schemeClr val="accent1">
                    <a:lumMod val="50000"/>
                  </a:schemeClr>
                </a:solidFill>
              </a:rPr>
              <a:t>separate pieces…</a:t>
            </a:r>
            <a:endParaRPr lang="en-GB" sz="4400" dirty="0">
              <a:solidFill>
                <a:schemeClr val="accent1">
                  <a:lumMod val="50000"/>
                </a:schemeClr>
              </a:solidFill>
            </a:endParaRPr>
          </a:p>
        </p:txBody>
      </p:sp>
    </p:spTree>
    <p:extLst>
      <p:ext uri="{BB962C8B-B14F-4D97-AF65-F5344CB8AC3E}">
        <p14:creationId xmlns:p14="http://schemas.microsoft.com/office/powerpoint/2010/main" val="627081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9B6AD7-6B6B-3E48-8FFF-D1F2E8616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0059" y="834648"/>
            <a:ext cx="7381941" cy="5075084"/>
          </a:xfrm>
          <a:prstGeom prst="rect">
            <a:avLst/>
          </a:prstGeom>
        </p:spPr>
      </p:pic>
      <p:sp>
        <p:nvSpPr>
          <p:cNvPr id="2" name="Rectangle 1"/>
          <p:cNvSpPr/>
          <p:nvPr/>
        </p:nvSpPr>
        <p:spPr>
          <a:xfrm>
            <a:off x="5158795" y="4414458"/>
            <a:ext cx="3848100" cy="1676400"/>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4750437" y="3093658"/>
            <a:ext cx="3848100" cy="1898931"/>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6236337" y="2185849"/>
            <a:ext cx="4612058" cy="1898931"/>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Content Placeholder 2"/>
          <p:cNvSpPr txBox="1">
            <a:spLocks/>
          </p:cNvSpPr>
          <p:nvPr/>
        </p:nvSpPr>
        <p:spPr>
          <a:xfrm>
            <a:off x="422402" y="1385104"/>
            <a:ext cx="4236684" cy="684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400" dirty="0">
                <a:solidFill>
                  <a:schemeClr val="accent1">
                    <a:lumMod val="50000"/>
                  </a:schemeClr>
                </a:solidFill>
              </a:rPr>
              <a:t>… so even when we do our part really well, </a:t>
            </a:r>
            <a:r>
              <a:rPr lang="en-GB" sz="4400" b="1" dirty="0">
                <a:solidFill>
                  <a:schemeClr val="accent1">
                    <a:lumMod val="50000"/>
                  </a:schemeClr>
                </a:solidFill>
              </a:rPr>
              <a:t>the system will likely still fail the person.</a:t>
            </a:r>
            <a:endParaRPr lang="en-GB" sz="4400" dirty="0">
              <a:solidFill>
                <a:schemeClr val="accent1">
                  <a:lumMod val="50000"/>
                </a:schemeClr>
              </a:solidFill>
            </a:endParaRPr>
          </a:p>
        </p:txBody>
      </p:sp>
    </p:spTree>
    <p:extLst>
      <p:ext uri="{BB962C8B-B14F-4D97-AF65-F5344CB8AC3E}">
        <p14:creationId xmlns:p14="http://schemas.microsoft.com/office/powerpoint/2010/main" val="1948270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ubtitle 2"/>
          <p:cNvSpPr txBox="1">
            <a:spLocks/>
          </p:cNvSpPr>
          <p:nvPr/>
        </p:nvSpPr>
        <p:spPr>
          <a:xfrm>
            <a:off x="422401" y="2374089"/>
            <a:ext cx="10321799" cy="34963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40000" indent="-360000">
              <a:lnSpc>
                <a:spcPct val="120000"/>
              </a:lnSpc>
              <a:buClrTx/>
              <a:buFont typeface="Calibri" panose="020F0502020204030204" pitchFamily="34" charset="0"/>
              <a:buChar char="•"/>
            </a:pPr>
            <a:r>
              <a:rPr lang="en-GB" sz="3000" dirty="0">
                <a:solidFill>
                  <a:schemeClr val="accent1">
                    <a:lumMod val="50000"/>
                  </a:schemeClr>
                </a:solidFill>
              </a:rPr>
              <a:t>No standard methods or tools</a:t>
            </a:r>
          </a:p>
          <a:p>
            <a:pPr marL="540000" indent="-360000">
              <a:lnSpc>
                <a:spcPct val="120000"/>
              </a:lnSpc>
              <a:buClrTx/>
              <a:buFont typeface="Calibri" panose="020F0502020204030204" pitchFamily="34" charset="0"/>
              <a:buChar char="•"/>
            </a:pPr>
            <a:r>
              <a:rPr lang="en-GB" sz="3000" dirty="0">
                <a:solidFill>
                  <a:schemeClr val="accent1">
                    <a:lumMod val="50000"/>
                  </a:schemeClr>
                </a:solidFill>
              </a:rPr>
              <a:t>It’s organisation led, not service user led</a:t>
            </a:r>
          </a:p>
          <a:p>
            <a:pPr marL="540000" indent="-360000">
              <a:lnSpc>
                <a:spcPct val="120000"/>
              </a:lnSpc>
              <a:buClrTx/>
              <a:buFont typeface="Calibri" panose="020F0502020204030204" pitchFamily="34" charset="0"/>
              <a:buChar char="•"/>
            </a:pPr>
            <a:r>
              <a:rPr lang="en-GB" sz="3000" dirty="0">
                <a:solidFill>
                  <a:schemeClr val="accent1">
                    <a:lumMod val="50000"/>
                  </a:schemeClr>
                </a:solidFill>
              </a:rPr>
              <a:t>Uneven capacity and capability</a:t>
            </a:r>
          </a:p>
        </p:txBody>
      </p:sp>
      <p:sp>
        <p:nvSpPr>
          <p:cNvPr id="8" name="Content Placeholder 2"/>
          <p:cNvSpPr txBox="1">
            <a:spLocks/>
          </p:cNvSpPr>
          <p:nvPr/>
        </p:nvSpPr>
        <p:spPr>
          <a:xfrm>
            <a:off x="422401" y="1385104"/>
            <a:ext cx="10321799" cy="684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400" b="1" dirty="0">
                <a:solidFill>
                  <a:schemeClr val="accent1">
                    <a:lumMod val="50000"/>
                  </a:schemeClr>
                </a:solidFill>
              </a:rPr>
              <a:t>Why? Because the current landscape has…</a:t>
            </a:r>
            <a:endParaRPr lang="en-GB" sz="4400" dirty="0">
              <a:solidFill>
                <a:schemeClr val="accent1">
                  <a:lumMod val="50000"/>
                </a:schemeClr>
              </a:solidFill>
            </a:endParaRPr>
          </a:p>
        </p:txBody>
      </p:sp>
    </p:spTree>
    <p:extLst>
      <p:ext uri="{BB962C8B-B14F-4D97-AF65-F5344CB8AC3E}">
        <p14:creationId xmlns:p14="http://schemas.microsoft.com/office/powerpoint/2010/main" val="1459243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7BD595C-97BA-3042-890A-F2E826459E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3795" y="868515"/>
            <a:ext cx="7668205" cy="4984333"/>
          </a:xfrm>
          <a:prstGeom prst="rect">
            <a:avLst/>
          </a:prstGeom>
        </p:spPr>
      </p:pic>
      <p:sp>
        <p:nvSpPr>
          <p:cNvPr id="14" name="Content Placeholder 2"/>
          <p:cNvSpPr txBox="1">
            <a:spLocks/>
          </p:cNvSpPr>
          <p:nvPr/>
        </p:nvSpPr>
        <p:spPr>
          <a:xfrm>
            <a:off x="422402" y="1385104"/>
            <a:ext cx="4236684" cy="6841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bg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bg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bg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bg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4400" b="1" dirty="0">
                <a:solidFill>
                  <a:schemeClr val="accent1">
                    <a:lumMod val="50000"/>
                  </a:schemeClr>
                </a:solidFill>
              </a:rPr>
              <a:t>So, how might we design our services around people, </a:t>
            </a:r>
            <a:r>
              <a:rPr lang="en-GB" sz="4400" dirty="0">
                <a:solidFill>
                  <a:schemeClr val="accent1">
                    <a:lumMod val="50000"/>
                  </a:schemeClr>
                </a:solidFill>
              </a:rPr>
              <a:t>and not around how public sector is organised?</a:t>
            </a:r>
          </a:p>
        </p:txBody>
      </p:sp>
    </p:spTree>
    <p:extLst>
      <p:ext uri="{BB962C8B-B14F-4D97-AF65-F5344CB8AC3E}">
        <p14:creationId xmlns:p14="http://schemas.microsoft.com/office/powerpoint/2010/main" val="3579105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47650" y="-152400"/>
            <a:ext cx="12744450" cy="725805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6" name="Title 5"/>
          <p:cNvSpPr>
            <a:spLocks noGrp="1"/>
          </p:cNvSpPr>
          <p:nvPr>
            <p:ph type="title"/>
          </p:nvPr>
        </p:nvSpPr>
        <p:spPr>
          <a:xfrm>
            <a:off x="831850" y="1709738"/>
            <a:ext cx="10155464" cy="2852737"/>
          </a:xfrm>
        </p:spPr>
        <p:txBody>
          <a:bodyPr/>
          <a:lstStyle/>
          <a:p>
            <a:r>
              <a:rPr lang="en-GB" dirty="0">
                <a:solidFill>
                  <a:schemeClr val="bg1"/>
                </a:solidFill>
                <a:latin typeface="+mn-lt"/>
              </a:rPr>
              <a:t>We believe that </a:t>
            </a:r>
            <a:r>
              <a:rPr lang="en-GB" b="1" dirty="0">
                <a:solidFill>
                  <a:schemeClr val="bg1"/>
                </a:solidFill>
                <a:latin typeface="+mn-lt"/>
              </a:rPr>
              <a:t>service design is everyone’s business.</a:t>
            </a:r>
          </a:p>
        </p:txBody>
      </p:sp>
    </p:spTree>
    <p:extLst>
      <p:ext uri="{BB962C8B-B14F-4D97-AF65-F5344CB8AC3E}">
        <p14:creationId xmlns:p14="http://schemas.microsoft.com/office/powerpoint/2010/main" val="2667255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00967043AB444585B3DB05B523BD23" ma:contentTypeVersion="12" ma:contentTypeDescription="Create a new document." ma:contentTypeScope="" ma:versionID="12499fafd8a9452c396aa0a669f10b88">
  <xsd:schema xmlns:xsd="http://www.w3.org/2001/XMLSchema" xmlns:xs="http://www.w3.org/2001/XMLSchema" xmlns:p="http://schemas.microsoft.com/office/2006/metadata/properties" xmlns:ns2="951d9317-320d-4e58-874c-a72e9e22862f" xmlns:ns3="5c0236c5-800f-4186-8dff-7b2f080b9de5" targetNamespace="http://schemas.microsoft.com/office/2006/metadata/properties" ma:root="true" ma:fieldsID="856382cd5b9a822fd8aad1480e284558" ns2:_="" ns3:_="">
    <xsd:import namespace="951d9317-320d-4e58-874c-a72e9e22862f"/>
    <xsd:import namespace="5c0236c5-800f-4186-8dff-7b2f080b9de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1d9317-320d-4e58-874c-a72e9e2286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c0236c5-800f-4186-8dff-7b2f080b9de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9BD83F-5E49-42CF-A37A-E7F1786094A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F793AFB-E259-442C-9862-E74A77E3B53E}">
  <ds:schemaRefs>
    <ds:schemaRef ds:uri="http://schemas.microsoft.com/sharepoint/v3/contenttype/forms"/>
  </ds:schemaRefs>
</ds:datastoreItem>
</file>

<file path=customXml/itemProps3.xml><?xml version="1.0" encoding="utf-8"?>
<ds:datastoreItem xmlns:ds="http://schemas.openxmlformats.org/officeDocument/2006/customXml" ds:itemID="{D4C5581C-0E2C-400A-8F4D-122E6EB3E6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1d9317-320d-4e58-874c-a72e9e22862f"/>
    <ds:schemaRef ds:uri="5c0236c5-800f-4186-8dff-7b2f080b9d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99</TotalTime>
  <Words>1348</Words>
  <Application>Microsoft Office PowerPoint</Application>
  <PresentationFormat>Widescreen</PresentationFormat>
  <Paragraphs>150</Paragraphs>
  <Slides>22</Slides>
  <Notes>21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But, ‘design’… isn’t that just making things look nice?</vt:lpstr>
      <vt:lpstr>PowerPoint Presentation</vt:lpstr>
      <vt:lpstr>So, how does a person experience services in the  public sector?</vt:lpstr>
      <vt:lpstr>PowerPoint Presentation</vt:lpstr>
      <vt:lpstr>PowerPoint Presentation</vt:lpstr>
      <vt:lpstr>PowerPoint Presentation</vt:lpstr>
      <vt:lpstr>PowerPoint Presentation</vt:lpstr>
      <vt:lpstr>We believe that service design is everyone’s business.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We believe that service design is everyone’s business.</vt:lpstr>
      <vt:lpstr>PowerPoint Presentation</vt:lpstr>
      <vt:lpstr>PowerPoint Presentation</vt:lpstr>
    </vt:vector>
  </TitlesOfParts>
  <Company>HIS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Alexandra Clarke</dc:creator>
  <cp:lastModifiedBy>Lindsay Branston</cp:lastModifiedBy>
  <cp:revision>9</cp:revision>
  <dcterms:created xsi:type="dcterms:W3CDTF">2019-11-26T15:50:05Z</dcterms:created>
  <dcterms:modified xsi:type="dcterms:W3CDTF">2020-06-01T16:30:20Z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0x0101003300967043AB444585B3DB05B523BD23</vt:lpwstr>
  </property>
</Properties>
</file>